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90" r:id="rId2"/>
    <p:sldId id="261" r:id="rId3"/>
    <p:sldId id="268" r:id="rId4"/>
    <p:sldId id="267" r:id="rId5"/>
    <p:sldId id="269" r:id="rId6"/>
    <p:sldId id="271" r:id="rId7"/>
    <p:sldId id="273" r:id="rId8"/>
    <p:sldId id="274" r:id="rId9"/>
    <p:sldId id="276" r:id="rId10"/>
    <p:sldId id="287" r:id="rId11"/>
    <p:sldId id="286" r:id="rId12"/>
    <p:sldId id="277" r:id="rId13"/>
    <p:sldId id="288" r:id="rId14"/>
    <p:sldId id="279" r:id="rId15"/>
    <p:sldId id="280" r:id="rId16"/>
    <p:sldId id="289" r:id="rId17"/>
    <p:sldId id="291" r:id="rId18"/>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723A"/>
    <a:srgbClr val="75B7D0"/>
    <a:srgbClr val="119B2B"/>
    <a:srgbClr val="FFFF00"/>
    <a:srgbClr val="00602B"/>
    <a:srgbClr val="7AB80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737" autoAdjust="0"/>
  </p:normalViewPr>
  <p:slideViewPr>
    <p:cSldViewPr>
      <p:cViewPr>
        <p:scale>
          <a:sx n="100" d="100"/>
          <a:sy n="100" d="100"/>
        </p:scale>
        <p:origin x="-768" y="-4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2166" y="-96"/>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275" y="0"/>
            <a:ext cx="2946400" cy="496888"/>
          </a:xfrm>
          <a:prstGeom prst="rect">
            <a:avLst/>
          </a:prstGeom>
        </p:spPr>
        <p:txBody>
          <a:bodyPr vert="horz" lIns="91440" tIns="45720" rIns="91440" bIns="45720" rtlCol="0"/>
          <a:lstStyle>
            <a:lvl1pPr algn="r">
              <a:defRPr sz="1200"/>
            </a:lvl1pPr>
          </a:lstStyle>
          <a:p>
            <a:fld id="{384307EC-1425-4AB2-BF73-7E743F711ECB}" type="datetimeFigureOut">
              <a:rPr lang="en-GB" smtClean="0"/>
              <a:t>19/11/2014</a:t>
            </a:fld>
            <a:endParaRPr lang="en-GB"/>
          </a:p>
        </p:txBody>
      </p:sp>
      <p:sp>
        <p:nvSpPr>
          <p:cNvPr id="4" name="Footer Placeholder 3"/>
          <p:cNvSpPr>
            <a:spLocks noGrp="1"/>
          </p:cNvSpPr>
          <p:nvPr>
            <p:ph type="ftr" sz="quarter" idx="2"/>
          </p:nvPr>
        </p:nvSpPr>
        <p:spPr>
          <a:xfrm>
            <a:off x="0" y="9431338"/>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275" y="9431338"/>
            <a:ext cx="2946400" cy="496887"/>
          </a:xfrm>
          <a:prstGeom prst="rect">
            <a:avLst/>
          </a:prstGeom>
        </p:spPr>
        <p:txBody>
          <a:bodyPr vert="horz" lIns="91440" tIns="45720" rIns="91440" bIns="45720" rtlCol="0" anchor="b"/>
          <a:lstStyle>
            <a:lvl1pPr algn="r">
              <a:defRPr sz="1200"/>
            </a:lvl1pPr>
          </a:lstStyle>
          <a:p>
            <a:fld id="{08049FCA-C9E5-4CE8-A942-C734C46F438C}" type="slidenum">
              <a:rPr lang="en-GB" smtClean="0"/>
              <a:t>‹#›</a:t>
            </a:fld>
            <a:endParaRPr lang="en-GB"/>
          </a:p>
        </p:txBody>
      </p:sp>
    </p:spTree>
    <p:extLst>
      <p:ext uri="{BB962C8B-B14F-4D97-AF65-F5344CB8AC3E}">
        <p14:creationId xmlns:p14="http://schemas.microsoft.com/office/powerpoint/2010/main" val="2060395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3EF05DDE-3B27-40F9-8CFB-B59CBAF8610D}" type="datetimeFigureOut">
              <a:rPr lang="en-GB" smtClean="0"/>
              <a:t>19/11/2014</a:t>
            </a:fld>
            <a:endParaRPr lang="en-GB"/>
          </a:p>
        </p:txBody>
      </p:sp>
      <p:sp>
        <p:nvSpPr>
          <p:cNvPr id="4" name="Slide Image Placehold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E83D4478-25A9-4C1C-8EB8-986C5B731E2C}" type="slidenum">
              <a:rPr lang="en-GB" smtClean="0"/>
              <a:t>‹#›</a:t>
            </a:fld>
            <a:endParaRPr lang="en-GB"/>
          </a:p>
        </p:txBody>
      </p:sp>
    </p:spTree>
    <p:extLst>
      <p:ext uri="{BB962C8B-B14F-4D97-AF65-F5344CB8AC3E}">
        <p14:creationId xmlns:p14="http://schemas.microsoft.com/office/powerpoint/2010/main" val="270020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E83D4478-25A9-4C1C-8EB8-986C5B731E2C}" type="slidenum">
              <a:rPr lang="en-GB" smtClean="0"/>
              <a:t>2</a:t>
            </a:fld>
            <a:endParaRPr lang="en-GB"/>
          </a:p>
        </p:txBody>
      </p:sp>
    </p:spTree>
    <p:extLst>
      <p:ext uri="{BB962C8B-B14F-4D97-AF65-F5344CB8AC3E}">
        <p14:creationId xmlns:p14="http://schemas.microsoft.com/office/powerpoint/2010/main" val="2085053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We may believe that certain activities or providing certain services are illegal or may get us in trouble with the authorities.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This can shape our attitudes to providing these services.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What examples do</a:t>
            </a:r>
            <a:r>
              <a:rPr lang="en-GB" sz="1200" baseline="0" dirty="0" smtClean="0"/>
              <a:t> you have from your own countries around legal restrictions?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Discussion</a:t>
            </a:r>
            <a:endParaRPr lang="en-GB" sz="1200" dirty="0" smtClean="0"/>
          </a:p>
          <a:p>
            <a:endParaRPr lang="en-GB" dirty="0"/>
          </a:p>
        </p:txBody>
      </p:sp>
      <p:sp>
        <p:nvSpPr>
          <p:cNvPr id="4" name="Slide Number Placeholder 3"/>
          <p:cNvSpPr>
            <a:spLocks noGrp="1"/>
          </p:cNvSpPr>
          <p:nvPr>
            <p:ph type="sldNum" sz="quarter" idx="10"/>
          </p:nvPr>
        </p:nvSpPr>
        <p:spPr/>
        <p:txBody>
          <a:bodyPr/>
          <a:lstStyle/>
          <a:p>
            <a:fld id="{E83D4478-25A9-4C1C-8EB8-986C5B731E2C}" type="slidenum">
              <a:rPr lang="en-GB" smtClean="0"/>
              <a:t>14</a:t>
            </a:fld>
            <a:endParaRPr lang="en-GB"/>
          </a:p>
        </p:txBody>
      </p:sp>
    </p:spTree>
    <p:extLst>
      <p:ext uri="{BB962C8B-B14F-4D97-AF65-F5344CB8AC3E}">
        <p14:creationId xmlns:p14="http://schemas.microsoft.com/office/powerpoint/2010/main" val="2505296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One tool that will be helpful for you are the </a:t>
            </a:r>
            <a:r>
              <a:rPr lang="en-GB" sz="1200" b="1" kern="1200" dirty="0" smtClean="0">
                <a:solidFill>
                  <a:schemeClr val="tx1"/>
                </a:solidFill>
                <a:effectLst/>
                <a:latin typeface="+mn-lt"/>
                <a:ea typeface="+mn-ea"/>
                <a:cs typeface="+mn-cs"/>
              </a:rPr>
              <a:t>Fraser Guidelines</a:t>
            </a:r>
            <a:r>
              <a:rPr lang="en-GB" sz="1200" kern="1200" dirty="0" smtClean="0">
                <a:solidFill>
                  <a:schemeClr val="tx1"/>
                </a:solidFill>
                <a:effectLst/>
                <a:latin typeface="+mn-lt"/>
                <a:ea typeface="+mn-ea"/>
                <a:cs typeface="+mn-cs"/>
              </a:rPr>
              <a:t> which help assess whether a child has the maturity to make their own decisions and to understand the implications of those decisions. A court ruling by Lord Fraser in the UK gave rise to the guidelines but the guidelines have universal relevance:</a:t>
            </a:r>
          </a:p>
          <a:p>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"...whether or not a child is capable of giving the necessary consent will depend on the child’s maturity and understanding and the nature of the consent required</a:t>
            </a:r>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child must be capable of making a reasonable assessment of the advantages and disadvantages of the treatment proposed, so the consent, if given, can be properly and fairly described as true consent.</a:t>
            </a: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Parental right yields to the child’s right to make his own decisions when he reaches a sufficient understanding and intelligence to be capable of making up his own mind on the matter requiring decision</a:t>
            </a:r>
            <a:r>
              <a:rPr lang="en-GB" sz="1200" i="1"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Court ruling by Lord Fraser</a:t>
            </a: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83D4478-25A9-4C1C-8EB8-986C5B731E2C}" type="slidenum">
              <a:rPr lang="en-GB" smtClean="0"/>
              <a:t>15</a:t>
            </a:fld>
            <a:endParaRPr lang="en-GB"/>
          </a:p>
        </p:txBody>
      </p:sp>
    </p:spTree>
    <p:extLst>
      <p:ext uri="{BB962C8B-B14F-4D97-AF65-F5344CB8AC3E}">
        <p14:creationId xmlns:p14="http://schemas.microsoft.com/office/powerpoint/2010/main" val="720481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would your </a:t>
            </a:r>
            <a:r>
              <a:rPr lang="en-GB" dirty="0" err="1" smtClean="0"/>
              <a:t>reponse</a:t>
            </a:r>
            <a:r>
              <a:rPr lang="en-GB" dirty="0" smtClean="0"/>
              <a:t> be?</a:t>
            </a:r>
          </a:p>
          <a:p>
            <a:r>
              <a:rPr lang="en-GB" dirty="0" smtClean="0"/>
              <a:t>What would you base your decision on- law, ethics, best interest, clinic , policy, religious values?</a:t>
            </a:r>
          </a:p>
          <a:p>
            <a:endParaRPr lang="en-GB" dirty="0"/>
          </a:p>
          <a:p>
            <a:r>
              <a:rPr lang="en-GB" dirty="0" smtClean="0"/>
              <a:t>What does that child need from you?  Service, understanding,  non judgemental, protection, links to other services,  legal action  against the school</a:t>
            </a:r>
          </a:p>
          <a:p>
            <a:endParaRPr lang="en-GB" dirty="0"/>
          </a:p>
          <a:p>
            <a:r>
              <a:rPr lang="en-GB" dirty="0" smtClean="0"/>
              <a:t> How do you know what she wants? Does it matter?</a:t>
            </a:r>
            <a:endParaRPr lang="en-GB" dirty="0"/>
          </a:p>
        </p:txBody>
      </p:sp>
      <p:sp>
        <p:nvSpPr>
          <p:cNvPr id="4" name="Slide Number Placeholder 3"/>
          <p:cNvSpPr>
            <a:spLocks noGrp="1"/>
          </p:cNvSpPr>
          <p:nvPr>
            <p:ph type="sldNum" sz="quarter" idx="10"/>
          </p:nvPr>
        </p:nvSpPr>
        <p:spPr/>
        <p:txBody>
          <a:bodyPr/>
          <a:lstStyle/>
          <a:p>
            <a:fld id="{E83D4478-25A9-4C1C-8EB8-986C5B731E2C}" type="slidenum">
              <a:rPr lang="en-GB" smtClean="0"/>
              <a:t>3</a:t>
            </a:fld>
            <a:endParaRPr lang="en-GB"/>
          </a:p>
        </p:txBody>
      </p:sp>
    </p:spTree>
    <p:extLst>
      <p:ext uri="{BB962C8B-B14F-4D97-AF65-F5344CB8AC3E}">
        <p14:creationId xmlns:p14="http://schemas.microsoft.com/office/powerpoint/2010/main" val="766078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is your biggest concern here? What makes you uncomfortable?</a:t>
            </a:r>
          </a:p>
          <a:p>
            <a:endParaRPr lang="en-GB" dirty="0"/>
          </a:p>
          <a:p>
            <a:r>
              <a:rPr lang="en-GB" dirty="0" smtClean="0"/>
              <a:t>His sexuality? His intergenerational relationships? his parents rejection? his HIV risk, his  sexual health? His security? His opinion?</a:t>
            </a:r>
          </a:p>
          <a:p>
            <a:endParaRPr lang="en-GB" dirty="0"/>
          </a:p>
          <a:p>
            <a:endParaRPr lang="en-GB" dirty="0"/>
          </a:p>
        </p:txBody>
      </p:sp>
      <p:sp>
        <p:nvSpPr>
          <p:cNvPr id="4" name="Slide Number Placeholder 3"/>
          <p:cNvSpPr>
            <a:spLocks noGrp="1"/>
          </p:cNvSpPr>
          <p:nvPr>
            <p:ph type="sldNum" sz="quarter" idx="10"/>
          </p:nvPr>
        </p:nvSpPr>
        <p:spPr/>
        <p:txBody>
          <a:bodyPr/>
          <a:lstStyle/>
          <a:p>
            <a:fld id="{E83D4478-25A9-4C1C-8EB8-986C5B731E2C}" type="slidenum">
              <a:rPr lang="en-GB" smtClean="0"/>
              <a:t>4</a:t>
            </a:fld>
            <a:endParaRPr lang="en-GB"/>
          </a:p>
        </p:txBody>
      </p:sp>
    </p:spTree>
    <p:extLst>
      <p:ext uri="{BB962C8B-B14F-4D97-AF65-F5344CB8AC3E}">
        <p14:creationId xmlns:p14="http://schemas.microsoft.com/office/powerpoint/2010/main" val="4121355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Each</a:t>
            </a:r>
            <a:r>
              <a:rPr lang="en-GB" baseline="0" dirty="0" smtClean="0"/>
              <a:t> scenario raises issues over the rights of a child to their right to choose and also the need to protect them. </a:t>
            </a:r>
          </a:p>
          <a:p>
            <a:endParaRPr lang="en-GB" baseline="0" dirty="0" smtClean="0"/>
          </a:p>
          <a:p>
            <a:r>
              <a:rPr lang="en-GB" baseline="0" dirty="0" smtClean="0"/>
              <a:t>They present challenges of the involvement of parents and the need for follow on activities- child protection, schools, addressing child marriage, exploitation by adults.</a:t>
            </a:r>
          </a:p>
          <a:p>
            <a:endParaRPr lang="en-GB" baseline="0" dirty="0" smtClean="0"/>
          </a:p>
          <a:p>
            <a:r>
              <a:rPr lang="en-GB" baseline="0" dirty="0" smtClean="0"/>
              <a:t>They are difficult and mixed with our attitudes our beliefs as well as what is legal, acceptable , just, ethical</a:t>
            </a:r>
            <a:endParaRPr lang="en-GB" dirty="0"/>
          </a:p>
        </p:txBody>
      </p:sp>
      <p:sp>
        <p:nvSpPr>
          <p:cNvPr id="4" name="Slide Number Placeholder 3"/>
          <p:cNvSpPr>
            <a:spLocks noGrp="1"/>
          </p:cNvSpPr>
          <p:nvPr>
            <p:ph type="sldNum" sz="quarter" idx="10"/>
          </p:nvPr>
        </p:nvSpPr>
        <p:spPr/>
        <p:txBody>
          <a:bodyPr/>
          <a:lstStyle/>
          <a:p>
            <a:fld id="{E83D4478-25A9-4C1C-8EB8-986C5B731E2C}" type="slidenum">
              <a:rPr lang="en-GB" smtClean="0"/>
              <a:t>5</a:t>
            </a:fld>
            <a:endParaRPr lang="en-GB"/>
          </a:p>
        </p:txBody>
      </p:sp>
    </p:spTree>
    <p:extLst>
      <p:ext uri="{BB962C8B-B14F-4D97-AF65-F5344CB8AC3E}">
        <p14:creationId xmlns:p14="http://schemas.microsoft.com/office/powerpoint/2010/main" val="1866399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58416" y="4716661"/>
            <a:ext cx="6282432" cy="4468416"/>
          </a:xfrm>
        </p:spPr>
        <p:txBody>
          <a:bodyPr/>
          <a:lstStyle/>
          <a:p>
            <a:pPr lvl="0">
              <a:lnSpc>
                <a:spcPct val="120000"/>
              </a:lnSpc>
              <a:spcBef>
                <a:spcPts val="0"/>
              </a:spcBef>
            </a:pPr>
            <a:r>
              <a:rPr lang="en-GB" sz="1200" dirty="0" smtClean="0">
                <a:latin typeface="Calibri" panose="020F0502020204030204" pitchFamily="34" charset="0"/>
              </a:rPr>
              <a:t>A  15 year old girl had been coming to your centre for some months for  STI screening and condoms.  You suspect she is selling sex but she will not discuss it. You have asked her about her parents but she says they don’t care about her.</a:t>
            </a:r>
          </a:p>
          <a:p>
            <a:pPr lvl="0">
              <a:lnSpc>
                <a:spcPct val="120000"/>
              </a:lnSpc>
              <a:spcBef>
                <a:spcPts val="0"/>
              </a:spcBef>
            </a:pPr>
            <a:r>
              <a:rPr lang="en-GB" sz="1200" dirty="0" smtClean="0">
                <a:latin typeface="Calibri" panose="020F0502020204030204" pitchFamily="34" charset="0"/>
              </a:rPr>
              <a:t>After some months  the girl arrives at the centre with her parents and they quickly tell you that she has given birth to a baby but that she  will not reveal the name of the father. </a:t>
            </a:r>
          </a:p>
          <a:p>
            <a:pPr lvl="0">
              <a:lnSpc>
                <a:spcPct val="120000"/>
              </a:lnSpc>
              <a:spcBef>
                <a:spcPts val="0"/>
              </a:spcBef>
            </a:pPr>
            <a:r>
              <a:rPr lang="en-GB" sz="1200" dirty="0" smtClean="0">
                <a:latin typeface="Calibri" panose="020F0502020204030204" pitchFamily="34" charset="0"/>
              </a:rPr>
              <a:t>In order to register a child  there must be a father’s name on the birth certificate, without  a name the child has no identity and can not access any  health , education or welfare services. </a:t>
            </a:r>
          </a:p>
          <a:p>
            <a:pPr>
              <a:lnSpc>
                <a:spcPct val="120000"/>
              </a:lnSpc>
              <a:spcBef>
                <a:spcPts val="0"/>
              </a:spcBef>
            </a:pPr>
            <a:r>
              <a:rPr lang="en-GB" sz="1200" dirty="0" smtClean="0">
                <a:latin typeface="Calibri" panose="020F0502020204030204" pitchFamily="34" charset="0"/>
              </a:rPr>
              <a:t>The parents tell you </a:t>
            </a:r>
            <a:r>
              <a:rPr lang="en-GB" sz="1200" u="sng" dirty="0" smtClean="0">
                <a:latin typeface="Calibri" panose="020F0502020204030204" pitchFamily="34" charset="0"/>
              </a:rPr>
              <a:t>not to help her </a:t>
            </a:r>
            <a:r>
              <a:rPr lang="en-GB" sz="1200" dirty="0" smtClean="0">
                <a:latin typeface="Calibri" panose="020F0502020204030204" pitchFamily="34" charset="0"/>
              </a:rPr>
              <a:t>unless  she reveals who the father of the child is and the baby can be officially registered.</a:t>
            </a:r>
          </a:p>
          <a:p>
            <a:pPr>
              <a:lnSpc>
                <a:spcPct val="120000"/>
              </a:lnSpc>
              <a:spcBef>
                <a:spcPts val="0"/>
              </a:spcBef>
            </a:pPr>
            <a:r>
              <a:rPr lang="en-GB" sz="1200" dirty="0" smtClean="0">
                <a:latin typeface="Calibri" panose="020F0502020204030204" pitchFamily="34" charset="0"/>
              </a:rPr>
              <a:t>You understand that the girl may not know who the father is and that even if she does she may not be able to reveal his identity but you also realise that the baby has a right to an identity and to access support.</a:t>
            </a:r>
          </a:p>
          <a:p>
            <a:pPr>
              <a:lnSpc>
                <a:spcPct val="120000"/>
              </a:lnSpc>
              <a:spcBef>
                <a:spcPts val="0"/>
              </a:spcBef>
            </a:pPr>
            <a:r>
              <a:rPr lang="en-GB" sz="1200" dirty="0" smtClean="0">
                <a:latin typeface="Calibri" panose="020F0502020204030204" pitchFamily="34" charset="0"/>
              </a:rPr>
              <a:t>Legally the parents have the right to decide the services that their daughter should or should not receive. </a:t>
            </a:r>
          </a:p>
          <a:p>
            <a:pPr marL="0" lvl="0" indent="0">
              <a:lnSpc>
                <a:spcPct val="120000"/>
              </a:lnSpc>
              <a:spcBef>
                <a:spcPts val="0"/>
              </a:spcBef>
              <a:buNone/>
            </a:pPr>
            <a:endParaRPr lang="en-US" sz="1200" dirty="0" smtClean="0">
              <a:latin typeface="Calibri" panose="020F0502020204030204" pitchFamily="34" charset="0"/>
            </a:endParaRPr>
          </a:p>
          <a:p>
            <a:pPr marL="0" indent="0">
              <a:lnSpc>
                <a:spcPct val="120000"/>
              </a:lnSpc>
              <a:spcBef>
                <a:spcPts val="0"/>
              </a:spcBef>
              <a:buNone/>
            </a:pPr>
            <a:r>
              <a:rPr lang="en-CA" sz="1200" b="1" i="1" dirty="0" smtClean="0">
                <a:latin typeface="Calibri" panose="020F0502020204030204" pitchFamily="34" charset="0"/>
              </a:rPr>
              <a:t>What should you do?  How will you decide?</a:t>
            </a:r>
            <a:r>
              <a:rPr lang="en-GB" dirty="0" smtClean="0"/>
              <a:t/>
            </a:r>
            <a:br>
              <a:rPr lang="en-GB" dirty="0" smtClean="0"/>
            </a:br>
            <a:r>
              <a:rPr lang="en-US" dirty="0" smtClean="0">
                <a:latin typeface="Calibri" panose="020F0502020204030204" pitchFamily="34" charset="0"/>
              </a:rPr>
              <a:t>own sense of morality Inconsistency in processes from one worker to the next; Lack of support for care worker to manage moral distress and moral residue policies but they are insufficient, The danger that not all options will be fully explored, </a:t>
            </a:r>
          </a:p>
          <a:p>
            <a:pPr marL="0" indent="0">
              <a:lnSpc>
                <a:spcPct val="120000"/>
              </a:lnSpc>
              <a:spcBef>
                <a:spcPts val="0"/>
              </a:spcBef>
              <a:buNone/>
            </a:pPr>
            <a:endParaRPr lang="en-CA" sz="1200" b="1" i="1" dirty="0" smtClean="0">
              <a:latin typeface="Calibri" panose="020F0502020204030204" pitchFamily="34" charset="0"/>
            </a:endParaRPr>
          </a:p>
          <a:p>
            <a:pPr marL="0" indent="0">
              <a:lnSpc>
                <a:spcPct val="120000"/>
              </a:lnSpc>
              <a:spcBef>
                <a:spcPts val="0"/>
              </a:spcBef>
              <a:buNone/>
            </a:pPr>
            <a:endParaRPr lang="en-US" sz="1200" b="1" i="1" dirty="0" smtClean="0">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F09F34E1-1C28-604D-8D7A-1A84440CBE12}" type="slidenum">
              <a:rPr lang="en-US" smtClean="0"/>
              <a:t>6</a:t>
            </a:fld>
            <a:endParaRPr lang="en-US"/>
          </a:p>
        </p:txBody>
      </p:sp>
    </p:spTree>
    <p:extLst>
      <p:ext uri="{BB962C8B-B14F-4D97-AF65-F5344CB8AC3E}">
        <p14:creationId xmlns:p14="http://schemas.microsoft.com/office/powerpoint/2010/main" val="788560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Reflection : what makes it difficult – my values, beliefs, lack of guidance, fear of consequences?</a:t>
            </a:r>
          </a:p>
          <a:p>
            <a:endParaRPr lang="en-GB" dirty="0" smtClean="0"/>
          </a:p>
          <a:p>
            <a:r>
              <a:rPr lang="en-GB" dirty="0" smtClean="0"/>
              <a:t> conclusion: this is tough,</a:t>
            </a:r>
            <a:r>
              <a:rPr lang="en-GB" baseline="0" dirty="0" smtClean="0"/>
              <a:t> there is no right answer,  there are different barriers some internal and some external, we need tools and guidance to do this better.</a:t>
            </a:r>
            <a:endParaRPr lang="en-GB" dirty="0"/>
          </a:p>
        </p:txBody>
      </p:sp>
      <p:sp>
        <p:nvSpPr>
          <p:cNvPr id="4" name="Slide Number Placeholder 3"/>
          <p:cNvSpPr>
            <a:spLocks noGrp="1"/>
          </p:cNvSpPr>
          <p:nvPr>
            <p:ph type="sldNum" sz="quarter" idx="10"/>
          </p:nvPr>
        </p:nvSpPr>
        <p:spPr/>
        <p:txBody>
          <a:bodyPr/>
          <a:lstStyle/>
          <a:p>
            <a:fld id="{E83D4478-25A9-4C1C-8EB8-986C5B731E2C}" type="slidenum">
              <a:rPr lang="en-GB" smtClean="0"/>
              <a:t>8</a:t>
            </a:fld>
            <a:endParaRPr lang="en-GB"/>
          </a:p>
        </p:txBody>
      </p:sp>
    </p:spTree>
    <p:extLst>
      <p:ext uri="{BB962C8B-B14F-4D97-AF65-F5344CB8AC3E}">
        <p14:creationId xmlns:p14="http://schemas.microsoft.com/office/powerpoint/2010/main" val="2630834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3 There must be recognition that children in different environments and cultures, and faced with diverse life experiences, will acquire competencies at different ages</a:t>
            </a:r>
            <a:endParaRPr lang="en-GB" dirty="0"/>
          </a:p>
        </p:txBody>
      </p:sp>
      <p:sp>
        <p:nvSpPr>
          <p:cNvPr id="4" name="Slide Number Placeholder 3"/>
          <p:cNvSpPr>
            <a:spLocks noGrp="1"/>
          </p:cNvSpPr>
          <p:nvPr>
            <p:ph type="sldNum" sz="quarter" idx="10"/>
          </p:nvPr>
        </p:nvSpPr>
        <p:spPr/>
        <p:txBody>
          <a:bodyPr/>
          <a:lstStyle/>
          <a:p>
            <a:fld id="{E83D4478-25A9-4C1C-8EB8-986C5B731E2C}" type="slidenum">
              <a:rPr lang="en-GB" smtClean="0"/>
              <a:t>9</a:t>
            </a:fld>
            <a:endParaRPr lang="en-GB"/>
          </a:p>
        </p:txBody>
      </p:sp>
    </p:spTree>
    <p:extLst>
      <p:ext uri="{BB962C8B-B14F-4D97-AF65-F5344CB8AC3E}">
        <p14:creationId xmlns:p14="http://schemas.microsoft.com/office/powerpoint/2010/main" val="881140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3D4478-25A9-4C1C-8EB8-986C5B731E2C}" type="slidenum">
              <a:rPr lang="en-GB" smtClean="0"/>
              <a:t>10</a:t>
            </a:fld>
            <a:endParaRPr lang="en-GB"/>
          </a:p>
        </p:txBody>
      </p:sp>
    </p:spTree>
    <p:extLst>
      <p:ext uri="{BB962C8B-B14F-4D97-AF65-F5344CB8AC3E}">
        <p14:creationId xmlns:p14="http://schemas.microsoft.com/office/powerpoint/2010/main" val="936543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Too often protection and autonomy are presented as principles in opposition- adults who know better protect children from danger, preventing them from making  bad decisions in their 'best interest' but it is key that as children grow and develop that we strive to protect a space for children to make their own decisions and build their capacity for self-protection.</a:t>
            </a:r>
          </a:p>
          <a:p>
            <a:endParaRPr lang="en-GB" dirty="0"/>
          </a:p>
        </p:txBody>
      </p:sp>
      <p:sp>
        <p:nvSpPr>
          <p:cNvPr id="4" name="Slide Number Placeholder 3"/>
          <p:cNvSpPr>
            <a:spLocks noGrp="1"/>
          </p:cNvSpPr>
          <p:nvPr>
            <p:ph type="sldNum" sz="quarter" idx="10"/>
          </p:nvPr>
        </p:nvSpPr>
        <p:spPr/>
        <p:txBody>
          <a:bodyPr/>
          <a:lstStyle/>
          <a:p>
            <a:fld id="{E83D4478-25A9-4C1C-8EB8-986C5B731E2C}" type="slidenum">
              <a:rPr lang="en-GB" smtClean="0"/>
              <a:t>12</a:t>
            </a:fld>
            <a:endParaRPr lang="en-GB"/>
          </a:p>
        </p:txBody>
      </p:sp>
    </p:spTree>
    <p:extLst>
      <p:ext uri="{BB962C8B-B14F-4D97-AF65-F5344CB8AC3E}">
        <p14:creationId xmlns:p14="http://schemas.microsoft.com/office/powerpoint/2010/main" val="1649997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628800"/>
            <a:ext cx="7772400" cy="1470025"/>
          </a:xfrm>
          <a:prstGeom prst="rect">
            <a:avLst/>
          </a:prstGeo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259632" y="3501008"/>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399CDD1C-37D9-4322-AC7C-B7B5FEB48156}" type="datetime1">
              <a:rPr lang="en-GB" smtClean="0"/>
              <a:t>19/11/2014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D205A6-C901-470A-910D-4EBA11C7C3E8}"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A7AED48-84BB-4EAE-A338-566711AD4D2C}" type="datetime1">
              <a:rPr lang="en-GB" smtClean="0"/>
              <a:t>19/11/2014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D205A6-C901-470A-910D-4EBA11C7C3E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9CD68F-F8E9-4EB4-8D8C-7F4F03246E45}" type="datetime1">
              <a:rPr lang="en-GB" smtClean="0"/>
              <a:t>19/11/2014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D205A6-C901-470A-910D-4EBA11C7C3E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64BE4E1A-9B3C-4E22-88E7-1B21AE57FCE6}" type="datetime1">
              <a:rPr lang="en-GB" smtClean="0"/>
              <a:t>19/11/2014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D205A6-C901-470A-910D-4EBA11C7C3E8}"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F6A08B-39AA-42A0-8C86-753874DFB5AA}" type="datetime1">
              <a:rPr lang="en-GB" smtClean="0"/>
              <a:t>19/11/2014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D205A6-C901-470A-910D-4EBA11C7C3E8}"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D577435-4CB1-406A-85B3-CAAC9793FF72}" type="datetime1">
              <a:rPr lang="en-GB" smtClean="0"/>
              <a:t>19/11/2014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D205A6-C901-470A-910D-4EBA11C7C3E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76BB7BE-1AFC-4998-82BF-DFCCF8759463}" type="datetime1">
              <a:rPr lang="en-GB" smtClean="0"/>
              <a:t>19/11/2014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D205A6-C901-470A-910D-4EBA11C7C3E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045F93D-A86F-452C-BCB7-4198B3FE3BE2}" type="datetime1">
              <a:rPr lang="en-GB" smtClean="0"/>
              <a:t>19/11/2014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D205A6-C901-470A-910D-4EBA11C7C3E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D7ACE1-9234-42E7-9343-AA6F0D693B07}" type="datetime1">
              <a:rPr lang="en-GB" smtClean="0"/>
              <a:t>19/11/2014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D205A6-C901-470A-910D-4EBA11C7C3E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6FDE63-ED69-4778-92A7-C6A14FEF447E}" type="datetime1">
              <a:rPr lang="en-GB" smtClean="0"/>
              <a:t>19/11/2014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D205A6-C901-470A-910D-4EBA11C7C3E8}"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193D5A-306C-4DE8-924D-728C18388BE6}" type="datetime1">
              <a:rPr lang="en-GB" smtClean="0"/>
              <a:t>19/11/2014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D205A6-C901-470A-910D-4EBA11C7C3E8}"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1"/>
            <a:ext cx="8229600" cy="1108720"/>
          </a:xfrm>
          <a:prstGeom prst="rect">
            <a:avLst/>
          </a:prstGeom>
        </p:spPr>
        <p:txBody>
          <a:bodyPr vert="horz" lIns="91440" tIns="45720" rIns="91440" bIns="45720" rtlCol="0">
            <a:normAutofit/>
          </a:bodyPr>
          <a:lstStyle/>
          <a:p>
            <a:pPr lvl="0"/>
            <a:endParaRPr lang="en-GB"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B8CFB4-87B1-462B-A4E2-F6116FE410AD}" type="datetime1">
              <a:rPr lang="en-GB" smtClean="0"/>
              <a:t>19/11/2014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205A6-C901-470A-910D-4EBA11C7C3E8}" type="slidenum">
              <a:rPr lang="en-GB" smtClean="0"/>
              <a:pPr/>
              <a:t>‹#›</a:t>
            </a:fld>
            <a:endParaRPr lang="en-GB"/>
          </a:p>
        </p:txBody>
      </p:sp>
      <p:pic>
        <p:nvPicPr>
          <p:cNvPr id="7" name="Picture 6" descr="Logo large rgb.jpg"/>
          <p:cNvPicPr>
            <a:picLocks noChangeAspect="1"/>
          </p:cNvPicPr>
          <p:nvPr userDrawn="1"/>
        </p:nvPicPr>
        <p:blipFill>
          <a:blip r:embed="rId13" cstate="print"/>
          <a:stretch>
            <a:fillRect/>
          </a:stretch>
        </p:blipFill>
        <p:spPr>
          <a:xfrm>
            <a:off x="467544" y="188640"/>
            <a:ext cx="1852322" cy="1008112"/>
          </a:xfrm>
          <a:prstGeom prst="rect">
            <a:avLst/>
          </a:prstGeom>
        </p:spPr>
      </p:pic>
      <p:cxnSp>
        <p:nvCxnSpPr>
          <p:cNvPr id="8" name="Straight Connector 7"/>
          <p:cNvCxnSpPr/>
          <p:nvPr userDrawn="1"/>
        </p:nvCxnSpPr>
        <p:spPr>
          <a:xfrm>
            <a:off x="0" y="1340767"/>
            <a:ext cx="9144000" cy="0"/>
          </a:xfrm>
          <a:prstGeom prst="line">
            <a:avLst/>
          </a:prstGeom>
          <a:ln>
            <a:solidFill>
              <a:srgbClr val="7AB8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4"/>
          <a:stretch>
            <a:fillRect/>
          </a:stretch>
        </p:blipFill>
        <p:spPr>
          <a:xfrm>
            <a:off x="6732240" y="476672"/>
            <a:ext cx="2070100" cy="6604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ctr" defTabSz="914400" rtl="0" eaLnBrk="1" latinLnBrk="0" hangingPunct="1">
        <a:spcBef>
          <a:spcPct val="20000"/>
        </a:spcBef>
        <a:buFont typeface="Arial" pitchFamily="34" charset="0"/>
        <a:buNone/>
        <a:defRPr sz="4400" kern="1200" baseline="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 Id="rId3" Type="http://schemas.openxmlformats.org/officeDocument/2006/relationships/image" Target="../media/image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www.unicef.org/crc/files/Rights_overview.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AD205A6-C901-470A-910D-4EBA11C7C3E8}" type="slidenum">
              <a:rPr lang="en-GB" smtClean="0"/>
              <a:pPr/>
              <a:t>1</a:t>
            </a:fld>
            <a:endParaRPr lang="en-GB"/>
          </a:p>
        </p:txBody>
      </p:sp>
      <p:pic>
        <p:nvPicPr>
          <p:cNvPr id="5" name="Picture 4" descr="Powerpoint slid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70700"/>
          </a:xfrm>
          <a:prstGeom prst="rect">
            <a:avLst/>
          </a:prstGeom>
        </p:spPr>
      </p:pic>
    </p:spTree>
    <p:extLst>
      <p:ext uri="{BB962C8B-B14F-4D97-AF65-F5344CB8AC3E}">
        <p14:creationId xmlns:p14="http://schemas.microsoft.com/office/powerpoint/2010/main" val="1981476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188640"/>
            <a:ext cx="6336704" cy="1143000"/>
          </a:xfrm>
        </p:spPr>
        <p:txBody>
          <a:bodyPr anchor="ctr"/>
          <a:lstStyle/>
          <a:p>
            <a:pPr algn="l"/>
            <a:r>
              <a:rPr lang="en-GB" sz="3200" dirty="0" smtClean="0">
                <a:solidFill>
                  <a:srgbClr val="E2723A"/>
                </a:solidFill>
              </a:rPr>
              <a:t>Child safeguarding </a:t>
            </a:r>
            <a:r>
              <a:rPr lang="en-GB" sz="3200" dirty="0" smtClean="0">
                <a:solidFill>
                  <a:srgbClr val="E2723A"/>
                </a:solidFill>
              </a:rPr>
              <a:t/>
            </a:r>
            <a:br>
              <a:rPr lang="en-GB" sz="3200" dirty="0" smtClean="0">
                <a:solidFill>
                  <a:srgbClr val="E2723A"/>
                </a:solidFill>
              </a:rPr>
            </a:br>
            <a:r>
              <a:rPr lang="en-GB" sz="3200" dirty="0" smtClean="0">
                <a:solidFill>
                  <a:srgbClr val="E2723A"/>
                </a:solidFill>
              </a:rPr>
              <a:t>and </a:t>
            </a:r>
            <a:r>
              <a:rPr lang="en-GB" sz="3200" dirty="0" smtClean="0">
                <a:solidFill>
                  <a:srgbClr val="E2723A"/>
                </a:solidFill>
              </a:rPr>
              <a:t>protection</a:t>
            </a:r>
            <a:endParaRPr lang="en-GB" sz="3200" dirty="0">
              <a:solidFill>
                <a:srgbClr val="E2723A"/>
              </a:solidFill>
            </a:endParaRPr>
          </a:p>
        </p:txBody>
      </p:sp>
      <p:sp>
        <p:nvSpPr>
          <p:cNvPr id="3" name="Content Placeholder 2"/>
          <p:cNvSpPr>
            <a:spLocks noGrp="1"/>
          </p:cNvSpPr>
          <p:nvPr>
            <p:ph idx="1"/>
          </p:nvPr>
        </p:nvSpPr>
        <p:spPr/>
        <p:txBody>
          <a:bodyPr>
            <a:noAutofit/>
          </a:bodyPr>
          <a:lstStyle/>
          <a:p>
            <a:pPr marL="0" indent="0" algn="l">
              <a:spcBef>
                <a:spcPts val="0"/>
              </a:spcBef>
            </a:pPr>
            <a:r>
              <a:rPr lang="en-GB" sz="2000" dirty="0"/>
              <a:t>The aim of </a:t>
            </a:r>
            <a:r>
              <a:rPr lang="en-GB" sz="2000" b="1" dirty="0"/>
              <a:t>child </a:t>
            </a:r>
            <a:r>
              <a:rPr lang="en-GB" sz="2000" b="1" dirty="0" smtClean="0"/>
              <a:t>safeguarding</a:t>
            </a:r>
            <a:r>
              <a:rPr lang="en-GB" sz="2000" dirty="0" smtClean="0"/>
              <a:t> </a:t>
            </a:r>
            <a:r>
              <a:rPr lang="en-GB" sz="2000" dirty="0"/>
              <a:t>is to prevent and respond to violence, exploitation and abuse against </a:t>
            </a:r>
            <a:r>
              <a:rPr lang="en-GB" sz="2000" dirty="0" smtClean="0"/>
              <a:t>children but also to provide and safe and healthy environment for children to grow and develop.</a:t>
            </a:r>
            <a:endParaRPr lang="en-GB" sz="2000" dirty="0"/>
          </a:p>
          <a:p>
            <a:pPr marL="0" indent="0" algn="l">
              <a:spcBef>
                <a:spcPts val="0"/>
              </a:spcBef>
            </a:pPr>
            <a:r>
              <a:rPr lang="en-GB" sz="2000" dirty="0"/>
              <a:t> </a:t>
            </a:r>
          </a:p>
          <a:p>
            <a:pPr marL="0" indent="0" algn="l">
              <a:spcBef>
                <a:spcPts val="0"/>
              </a:spcBef>
            </a:pPr>
            <a:r>
              <a:rPr lang="en-GB" sz="2000" b="1" dirty="0"/>
              <a:t>Child protection </a:t>
            </a:r>
            <a:r>
              <a:rPr lang="en-GB" sz="2000" dirty="0"/>
              <a:t>involves measures and structures, laws and policies that keep children safe from harm, including physical, sexual, psychological or emotional abuse and protects children from all forms of exploitation </a:t>
            </a:r>
          </a:p>
          <a:p>
            <a:pPr marL="0" indent="0" algn="l">
              <a:spcBef>
                <a:spcPts val="0"/>
              </a:spcBef>
            </a:pPr>
            <a:r>
              <a:rPr lang="en-GB" sz="2000" dirty="0"/>
              <a:t> </a:t>
            </a:r>
          </a:p>
          <a:p>
            <a:pPr marL="0" indent="0" algn="l">
              <a:spcBef>
                <a:spcPts val="0"/>
              </a:spcBef>
            </a:pPr>
            <a:r>
              <a:rPr lang="en-GB" sz="2000" dirty="0" smtClean="0"/>
              <a:t> But </a:t>
            </a:r>
            <a:r>
              <a:rPr lang="en-GB" sz="2000" dirty="0"/>
              <a:t>protecting children can also result in actions by adults to </a:t>
            </a:r>
            <a:r>
              <a:rPr lang="en-GB" sz="2000" b="1" dirty="0"/>
              <a:t>control the actions and decisions of children </a:t>
            </a:r>
            <a:r>
              <a:rPr lang="en-GB" sz="2000" dirty="0"/>
              <a:t>based on a principle of protecting them from harm. </a:t>
            </a:r>
            <a:endParaRPr lang="en-GB" sz="2000" dirty="0" smtClean="0"/>
          </a:p>
          <a:p>
            <a:pPr marL="0" indent="0" algn="l">
              <a:spcBef>
                <a:spcPts val="0"/>
              </a:spcBef>
            </a:pPr>
            <a:endParaRPr lang="en-GB" sz="2000" dirty="0"/>
          </a:p>
          <a:p>
            <a:pPr marL="0" indent="0" algn="l">
              <a:spcBef>
                <a:spcPts val="0"/>
              </a:spcBef>
            </a:pPr>
            <a:r>
              <a:rPr lang="en-GB" sz="2000" dirty="0" smtClean="0"/>
              <a:t>While </a:t>
            </a:r>
            <a:r>
              <a:rPr lang="en-GB" sz="2000" dirty="0"/>
              <a:t>it is important to consider the things we can do to mitigate harm it is important to </a:t>
            </a:r>
            <a:r>
              <a:rPr lang="en-GB" sz="2000" dirty="0" smtClean="0"/>
              <a:t>remember </a:t>
            </a:r>
            <a:r>
              <a:rPr lang="en-GB" sz="2000" dirty="0"/>
              <a:t>that </a:t>
            </a:r>
            <a:r>
              <a:rPr lang="en-GB" sz="2000" dirty="0" smtClean="0"/>
              <a:t> </a:t>
            </a:r>
            <a:r>
              <a:rPr lang="en-GB" sz="2000" dirty="0"/>
              <a:t>protection is also necessary for children to develop</a:t>
            </a:r>
            <a:r>
              <a:rPr lang="en-GB" sz="2000" b="1" dirty="0"/>
              <a:t> </a:t>
            </a:r>
            <a:r>
              <a:rPr lang="en-GB" sz="2000" b="1" dirty="0" smtClean="0"/>
              <a:t>autonomy </a:t>
            </a:r>
            <a:r>
              <a:rPr lang="en-GB" sz="2000" dirty="0" smtClean="0"/>
              <a:t>and make their own decisions.</a:t>
            </a:r>
            <a:endParaRPr lang="en-GB" sz="2000" dirty="0"/>
          </a:p>
          <a:p>
            <a:pPr marL="0" indent="0" algn="l">
              <a:spcBef>
                <a:spcPts val="0"/>
              </a:spcBef>
            </a:pPr>
            <a:r>
              <a:rPr lang="en-GB" sz="2000" dirty="0"/>
              <a:t> </a:t>
            </a:r>
          </a:p>
          <a:p>
            <a:pPr marL="0" indent="0">
              <a:spcBef>
                <a:spcPts val="0"/>
              </a:spcBef>
            </a:pPr>
            <a:endParaRPr lang="en-GB" sz="2000" dirty="0"/>
          </a:p>
        </p:txBody>
      </p:sp>
      <p:sp>
        <p:nvSpPr>
          <p:cNvPr id="4" name="Slide Number Placeholder 3"/>
          <p:cNvSpPr>
            <a:spLocks noGrp="1"/>
          </p:cNvSpPr>
          <p:nvPr>
            <p:ph type="sldNum" sz="quarter" idx="12"/>
          </p:nvPr>
        </p:nvSpPr>
        <p:spPr/>
        <p:txBody>
          <a:bodyPr/>
          <a:lstStyle/>
          <a:p>
            <a:fld id="{DAD205A6-C901-470A-910D-4EBA11C7C3E8}" type="slidenum">
              <a:rPr lang="en-GB" smtClean="0"/>
              <a:pPr/>
              <a:t>10</a:t>
            </a:fld>
            <a:endParaRPr lang="en-GB"/>
          </a:p>
        </p:txBody>
      </p:sp>
    </p:spTree>
    <p:extLst>
      <p:ext uri="{BB962C8B-B14F-4D97-AF65-F5344CB8AC3E}">
        <p14:creationId xmlns:p14="http://schemas.microsoft.com/office/powerpoint/2010/main" val="2434722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40768"/>
            <a:ext cx="9144000" cy="5517232"/>
          </a:xfrm>
          <a:prstGeom prst="rect">
            <a:avLst/>
          </a:prstGeom>
          <a:solidFill>
            <a:srgbClr val="7AB800">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699792" y="274638"/>
            <a:ext cx="6120680" cy="1066130"/>
          </a:xfrm>
        </p:spPr>
        <p:txBody>
          <a:bodyPr anchor="ctr"/>
          <a:lstStyle/>
          <a:p>
            <a:pPr algn="l"/>
            <a:r>
              <a:rPr lang="en-GB" sz="3200" dirty="0" smtClean="0">
                <a:solidFill>
                  <a:srgbClr val="E2723A"/>
                </a:solidFill>
              </a:rPr>
              <a:t>What will </a:t>
            </a:r>
            <a:r>
              <a:rPr lang="en-GB" sz="3200" dirty="0" smtClean="0">
                <a:solidFill>
                  <a:srgbClr val="E2723A"/>
                </a:solidFill>
              </a:rPr>
              <a:t>you do?</a:t>
            </a:r>
            <a:endParaRPr lang="en-GB" sz="3200" dirty="0">
              <a:solidFill>
                <a:srgbClr val="E2723A"/>
              </a:solidFill>
            </a:endParaRPr>
          </a:p>
        </p:txBody>
      </p:sp>
      <p:sp>
        <p:nvSpPr>
          <p:cNvPr id="3" name="Content Placeholder 2"/>
          <p:cNvSpPr>
            <a:spLocks noGrp="1"/>
          </p:cNvSpPr>
          <p:nvPr>
            <p:ph idx="1"/>
          </p:nvPr>
        </p:nvSpPr>
        <p:spPr>
          <a:xfrm>
            <a:off x="539552" y="1628800"/>
            <a:ext cx="8229600" cy="1108720"/>
          </a:xfrm>
        </p:spPr>
        <p:txBody>
          <a:bodyPr lIns="108000">
            <a:noAutofit/>
          </a:bodyPr>
          <a:lstStyle/>
          <a:p>
            <a:pPr marL="0" lvl="0" indent="0" algn="l">
              <a:spcBef>
                <a:spcPts val="0"/>
              </a:spcBef>
            </a:pPr>
            <a:r>
              <a:rPr lang="en-US" sz="2000" dirty="0"/>
              <a:t>A young female client has accused an adult client of making  sexual advances towards her while she was attending your </a:t>
            </a:r>
            <a:r>
              <a:rPr lang="en-US" sz="2000" dirty="0" err="1"/>
              <a:t>centre</a:t>
            </a:r>
            <a:r>
              <a:rPr lang="en-US" sz="2000" dirty="0"/>
              <a:t> she does not want anyone to know it was her</a:t>
            </a:r>
            <a:r>
              <a:rPr lang="en-US" sz="2000" dirty="0" smtClean="0"/>
              <a:t>.</a:t>
            </a:r>
          </a:p>
          <a:p>
            <a:pPr marL="0" lvl="0" indent="0" algn="l">
              <a:spcBef>
                <a:spcPts val="0"/>
              </a:spcBef>
            </a:pPr>
            <a:endParaRPr lang="en-GB" sz="2000" dirty="0"/>
          </a:p>
          <a:p>
            <a:pPr marL="0" lvl="0" indent="0" algn="l">
              <a:spcBef>
                <a:spcPts val="0"/>
              </a:spcBef>
            </a:pPr>
            <a:r>
              <a:rPr lang="en-US" sz="2000" dirty="0"/>
              <a:t>In a focus group discussion about your services a child says they don’t like a specific outreach worker. All the children nod and agree but won’t say anything more</a:t>
            </a:r>
            <a:r>
              <a:rPr lang="en-US" sz="2000" dirty="0" smtClean="0"/>
              <a:t>.</a:t>
            </a:r>
          </a:p>
          <a:p>
            <a:pPr marL="0" lvl="0" indent="0" algn="l">
              <a:spcBef>
                <a:spcPts val="0"/>
              </a:spcBef>
            </a:pPr>
            <a:endParaRPr lang="en-GB" sz="2000" dirty="0"/>
          </a:p>
          <a:p>
            <a:pPr marL="0" lvl="0" indent="0" algn="l">
              <a:spcBef>
                <a:spcPts val="0"/>
              </a:spcBef>
            </a:pPr>
            <a:r>
              <a:rPr lang="en-US" sz="2000" dirty="0"/>
              <a:t>A colleague comes to you and says there is a staff member he has seen out with a young girl  at the weekend he believes to be around 16 years </a:t>
            </a:r>
            <a:r>
              <a:rPr lang="en-US" sz="2000" dirty="0" smtClean="0"/>
              <a:t>old</a:t>
            </a:r>
          </a:p>
          <a:p>
            <a:pPr marL="0" lvl="0" indent="0" algn="l">
              <a:spcBef>
                <a:spcPts val="0"/>
              </a:spcBef>
            </a:pPr>
            <a:endParaRPr lang="en-GB" sz="2000" dirty="0"/>
          </a:p>
          <a:p>
            <a:pPr marL="0" lvl="0" indent="0" algn="l">
              <a:spcBef>
                <a:spcPts val="0"/>
              </a:spcBef>
            </a:pPr>
            <a:r>
              <a:rPr lang="en-US" sz="2000" dirty="0"/>
              <a:t>A </a:t>
            </a:r>
            <a:r>
              <a:rPr lang="en-US" sz="2000" dirty="0" smtClean="0"/>
              <a:t>staff </a:t>
            </a:r>
            <a:r>
              <a:rPr lang="en-US" sz="2000" dirty="0"/>
              <a:t>member reports that one of the clients called him late last night desperate for somewhere to stay as his parents had thrown him out of home. He offered him an bed for the night but the parents have now called the police.</a:t>
            </a:r>
            <a:endParaRPr lang="en-GB" sz="2000" dirty="0"/>
          </a:p>
          <a:p>
            <a:pPr marL="0" indent="0" algn="l">
              <a:spcBef>
                <a:spcPts val="0"/>
              </a:spcBef>
            </a:pPr>
            <a:endParaRPr lang="en-GB" sz="2000" dirty="0"/>
          </a:p>
        </p:txBody>
      </p:sp>
      <p:sp>
        <p:nvSpPr>
          <p:cNvPr id="4" name="Slide Number Placeholder 3"/>
          <p:cNvSpPr>
            <a:spLocks noGrp="1"/>
          </p:cNvSpPr>
          <p:nvPr>
            <p:ph type="sldNum" sz="quarter" idx="12"/>
          </p:nvPr>
        </p:nvSpPr>
        <p:spPr/>
        <p:txBody>
          <a:bodyPr/>
          <a:lstStyle/>
          <a:p>
            <a:fld id="{DAD205A6-C901-470A-910D-4EBA11C7C3E8}" type="slidenum">
              <a:rPr lang="en-GB" smtClean="0"/>
              <a:pPr/>
              <a:t>11</a:t>
            </a:fld>
            <a:endParaRPr lang="en-GB"/>
          </a:p>
        </p:txBody>
      </p:sp>
      <p:cxnSp>
        <p:nvCxnSpPr>
          <p:cNvPr id="7" name="Straight Connector 6"/>
          <p:cNvCxnSpPr/>
          <p:nvPr/>
        </p:nvCxnSpPr>
        <p:spPr>
          <a:xfrm>
            <a:off x="611560" y="2708920"/>
            <a:ext cx="8208912"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611560" y="4005064"/>
            <a:ext cx="8136904"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11560" y="5229200"/>
            <a:ext cx="8136904"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561866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260648"/>
            <a:ext cx="6516216" cy="1008112"/>
          </a:xfrm>
        </p:spPr>
        <p:txBody>
          <a:bodyPr anchor="ctr"/>
          <a:lstStyle/>
          <a:p>
            <a:pPr algn="l"/>
            <a:r>
              <a:rPr lang="en-GB" sz="3200" dirty="0">
                <a:solidFill>
                  <a:srgbClr val="E2723A"/>
                </a:solidFill>
              </a:rPr>
              <a:t>Child </a:t>
            </a:r>
            <a:r>
              <a:rPr lang="en-GB" sz="3200" dirty="0" smtClean="0">
                <a:solidFill>
                  <a:srgbClr val="E2723A"/>
                </a:solidFill>
              </a:rPr>
              <a:t>protection </a:t>
            </a:r>
            <a:br>
              <a:rPr lang="en-GB" sz="3200" dirty="0" smtClean="0">
                <a:solidFill>
                  <a:srgbClr val="E2723A"/>
                </a:solidFill>
              </a:rPr>
            </a:br>
            <a:r>
              <a:rPr lang="en-GB" sz="3200" dirty="0" err="1" smtClean="0">
                <a:solidFill>
                  <a:srgbClr val="E2723A"/>
                </a:solidFill>
              </a:rPr>
              <a:t>vs</a:t>
            </a:r>
            <a:r>
              <a:rPr lang="en-GB" sz="3200" dirty="0" smtClean="0">
                <a:solidFill>
                  <a:srgbClr val="E2723A"/>
                </a:solidFill>
              </a:rPr>
              <a:t> autonomy</a:t>
            </a:r>
            <a:endParaRPr lang="en-GB" sz="3200" dirty="0">
              <a:solidFill>
                <a:srgbClr val="E2723A"/>
              </a:solidFill>
            </a:endParaRPr>
          </a:p>
        </p:txBody>
      </p:sp>
      <p:sp>
        <p:nvSpPr>
          <p:cNvPr id="3" name="Content Placeholder 2"/>
          <p:cNvSpPr>
            <a:spLocks noGrp="1"/>
          </p:cNvSpPr>
          <p:nvPr>
            <p:ph idx="1"/>
          </p:nvPr>
        </p:nvSpPr>
        <p:spPr>
          <a:xfrm>
            <a:off x="467544" y="1528192"/>
            <a:ext cx="8229600" cy="892696"/>
          </a:xfrm>
        </p:spPr>
        <p:txBody>
          <a:bodyPr lIns="108000">
            <a:normAutofit fontScale="25000" lnSpcReduction="20000"/>
          </a:bodyPr>
          <a:lstStyle/>
          <a:p>
            <a:pPr marL="0" indent="0" algn="l"/>
            <a:endParaRPr lang="en-GB" sz="7200" dirty="0"/>
          </a:p>
          <a:p>
            <a:pPr algn="l"/>
            <a:r>
              <a:rPr lang="en-GB" sz="9600" b="1" dirty="0" smtClean="0">
                <a:solidFill>
                  <a:srgbClr val="E2723A"/>
                </a:solidFill>
              </a:rPr>
              <a:t>Protection and </a:t>
            </a:r>
            <a:r>
              <a:rPr lang="en-GB" sz="9600" b="1" dirty="0" smtClean="0">
                <a:solidFill>
                  <a:srgbClr val="E2723A"/>
                </a:solidFill>
              </a:rPr>
              <a:t>autonomy </a:t>
            </a:r>
            <a:r>
              <a:rPr lang="en-GB" sz="9600" b="1" dirty="0" smtClean="0">
                <a:solidFill>
                  <a:srgbClr val="E2723A"/>
                </a:solidFill>
              </a:rPr>
              <a:t>are not in </a:t>
            </a:r>
            <a:r>
              <a:rPr lang="en-GB" sz="9600" b="1" dirty="0" smtClean="0">
                <a:solidFill>
                  <a:srgbClr val="E2723A"/>
                </a:solidFill>
              </a:rPr>
              <a:t>opposition</a:t>
            </a:r>
            <a:endParaRPr lang="en-GB" sz="9600" b="1" dirty="0">
              <a:solidFill>
                <a:srgbClr val="E2723A"/>
              </a:solidFill>
            </a:endParaRPr>
          </a:p>
          <a:p>
            <a:pPr marL="0" indent="0" algn="l"/>
            <a:r>
              <a:rPr lang="en-GB" sz="7200" i="1" dirty="0" smtClean="0"/>
              <a:t> </a:t>
            </a:r>
            <a:r>
              <a:rPr lang="en-GB" sz="7200" i="1" dirty="0"/>
              <a:t> </a:t>
            </a:r>
            <a:endParaRPr lang="en-GB" sz="7200" i="1" dirty="0" smtClean="0"/>
          </a:p>
          <a:p>
            <a:pPr marL="0" indent="0" algn="l">
              <a:lnSpc>
                <a:spcPct val="120000"/>
              </a:lnSpc>
              <a:spcBef>
                <a:spcPts val="0"/>
              </a:spcBef>
            </a:pPr>
            <a:r>
              <a:rPr lang="en-GB" sz="8000" dirty="0" smtClean="0"/>
              <a:t>As </a:t>
            </a:r>
            <a:r>
              <a:rPr lang="en-GB" sz="8000" dirty="0"/>
              <a:t>children grow and develop </a:t>
            </a:r>
            <a:r>
              <a:rPr lang="en-GB" sz="8000" dirty="0" smtClean="0"/>
              <a:t>we need to strive </a:t>
            </a:r>
            <a:r>
              <a:rPr lang="en-GB" sz="8000" dirty="0"/>
              <a:t>to </a:t>
            </a:r>
            <a:r>
              <a:rPr lang="en-GB" sz="8000" b="1" dirty="0" smtClean="0"/>
              <a:t>protect </a:t>
            </a:r>
            <a:r>
              <a:rPr lang="en-GB" sz="8000" b="1" dirty="0"/>
              <a:t>a space for children </a:t>
            </a:r>
            <a:r>
              <a:rPr lang="en-GB" sz="8000" dirty="0"/>
              <a:t>to make their own </a:t>
            </a:r>
            <a:r>
              <a:rPr lang="en-GB" sz="8000" dirty="0" smtClean="0"/>
              <a:t>decisions </a:t>
            </a:r>
            <a:r>
              <a:rPr lang="en-GB" sz="8000" dirty="0"/>
              <a:t>and build their capacity for self-protection.</a:t>
            </a:r>
          </a:p>
          <a:p>
            <a:pPr marL="0" indent="0" algn="l">
              <a:lnSpc>
                <a:spcPct val="120000"/>
              </a:lnSpc>
              <a:spcBef>
                <a:spcPts val="0"/>
              </a:spcBef>
            </a:pPr>
            <a:endParaRPr lang="en-GB" sz="8000" dirty="0"/>
          </a:p>
          <a:p>
            <a:pPr marL="0" indent="0" algn="l">
              <a:lnSpc>
                <a:spcPct val="120000"/>
              </a:lnSpc>
              <a:spcBef>
                <a:spcPts val="0"/>
              </a:spcBef>
            </a:pPr>
            <a:r>
              <a:rPr lang="en-GB" sz="8000" b="1" dirty="0"/>
              <a:t>Parental right should not come above a child’s right </a:t>
            </a:r>
            <a:r>
              <a:rPr lang="en-GB" sz="8000" dirty="0"/>
              <a:t>to make his own decisions when he reaches a sufficient understanding and intelligence to be capable of making up his own </a:t>
            </a:r>
            <a:r>
              <a:rPr lang="en-GB" sz="8000" dirty="0" smtClean="0"/>
              <a:t>mind.</a:t>
            </a:r>
            <a:r>
              <a:rPr lang="en-US" sz="8000" dirty="0"/>
              <a:t> </a:t>
            </a:r>
            <a:endParaRPr lang="en-GB" sz="8000" dirty="0"/>
          </a:p>
          <a:p>
            <a:pPr marL="0" indent="0" algn="l">
              <a:lnSpc>
                <a:spcPct val="120000"/>
              </a:lnSpc>
              <a:spcBef>
                <a:spcPts val="0"/>
              </a:spcBef>
            </a:pPr>
            <a:r>
              <a:rPr lang="en-GB" sz="8000" i="1" dirty="0"/>
              <a:t> </a:t>
            </a:r>
            <a:endParaRPr lang="en-GB" sz="8000" dirty="0"/>
          </a:p>
          <a:p>
            <a:pPr marL="0" indent="0" algn="l">
              <a:lnSpc>
                <a:spcPct val="120000"/>
              </a:lnSpc>
              <a:spcBef>
                <a:spcPts val="0"/>
              </a:spcBef>
            </a:pPr>
            <a:r>
              <a:rPr lang="en-GB" sz="8000" dirty="0" smtClean="0"/>
              <a:t>Adults </a:t>
            </a:r>
            <a:r>
              <a:rPr lang="en-GB" sz="8000" dirty="0"/>
              <a:t>will have different opinions about when a child has the ability to make   their own decisions. It is important that as an organisation you have thought carefully about </a:t>
            </a:r>
            <a:r>
              <a:rPr lang="en-GB" sz="8000" b="1" dirty="0"/>
              <a:t>how you will assess a child's ability </a:t>
            </a:r>
            <a:r>
              <a:rPr lang="en-GB" sz="8000" dirty="0"/>
              <a:t>to make choices about services and consent to interventions. </a:t>
            </a:r>
          </a:p>
          <a:p>
            <a:endParaRPr lang="en-GB" sz="7200" dirty="0"/>
          </a:p>
          <a:p>
            <a:endParaRPr lang="en-GB" i="1" dirty="0"/>
          </a:p>
          <a:p>
            <a:endParaRPr lang="en-GB" i="1" dirty="0" smtClean="0"/>
          </a:p>
          <a:p>
            <a:endParaRPr lang="en-GB" dirty="0"/>
          </a:p>
        </p:txBody>
      </p:sp>
      <p:sp>
        <p:nvSpPr>
          <p:cNvPr id="5" name="Slide Number Placeholder 4"/>
          <p:cNvSpPr>
            <a:spLocks noGrp="1"/>
          </p:cNvSpPr>
          <p:nvPr>
            <p:ph type="sldNum" sz="quarter" idx="12"/>
          </p:nvPr>
        </p:nvSpPr>
        <p:spPr/>
        <p:txBody>
          <a:bodyPr/>
          <a:lstStyle/>
          <a:p>
            <a:fld id="{DAD205A6-C901-470A-910D-4EBA11C7C3E8}" type="slidenum">
              <a:rPr lang="en-GB" smtClean="0"/>
              <a:pPr/>
              <a:t>12</a:t>
            </a:fld>
            <a:endParaRPr lang="en-GB"/>
          </a:p>
        </p:txBody>
      </p:sp>
    </p:spTree>
    <p:extLst>
      <p:ext uri="{BB962C8B-B14F-4D97-AF65-F5344CB8AC3E}">
        <p14:creationId xmlns:p14="http://schemas.microsoft.com/office/powerpoint/2010/main" val="242534309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628800"/>
            <a:ext cx="8496944" cy="4824536"/>
          </a:xfrm>
        </p:spPr>
        <p:txBody>
          <a:bodyPr>
            <a:noAutofit/>
          </a:bodyPr>
          <a:lstStyle/>
          <a:p>
            <a:pPr marL="285750" lvl="0" indent="-285750" algn="l">
              <a:spcAft>
                <a:spcPts val="600"/>
              </a:spcAft>
              <a:buFont typeface="Wingdings" charset="2"/>
              <a:buChar char="§"/>
            </a:pPr>
            <a:r>
              <a:rPr lang="en-GB" sz="1800" dirty="0" smtClean="0"/>
              <a:t>I </a:t>
            </a:r>
            <a:r>
              <a:rPr lang="en-GB" sz="1800" dirty="0"/>
              <a:t>don’t ask the age of a young person who is requesting services because then I cannot be held responsible</a:t>
            </a:r>
            <a:r>
              <a:rPr lang="en-GB" sz="1800" dirty="0" smtClean="0"/>
              <a:t>.</a:t>
            </a:r>
            <a:endParaRPr lang="en-GB" sz="1800" dirty="0"/>
          </a:p>
          <a:p>
            <a:pPr marL="285750" lvl="0" indent="-285750" algn="l">
              <a:spcAft>
                <a:spcPts val="600"/>
              </a:spcAft>
              <a:buFont typeface="Wingdings" charset="2"/>
              <a:buChar char="§"/>
            </a:pPr>
            <a:r>
              <a:rPr lang="en-GB" sz="1800" dirty="0" smtClean="0"/>
              <a:t>I </a:t>
            </a:r>
            <a:r>
              <a:rPr lang="en-GB" sz="1800" dirty="0"/>
              <a:t>should seek parent/caregiver consent before I offer a service to a 14-year-old</a:t>
            </a:r>
            <a:r>
              <a:rPr lang="en-GB" sz="1800" dirty="0" smtClean="0"/>
              <a:t>.</a:t>
            </a:r>
            <a:endParaRPr lang="en-GB" sz="1800" dirty="0"/>
          </a:p>
          <a:p>
            <a:pPr marL="285750" lvl="0" indent="-285750" algn="l">
              <a:spcAft>
                <a:spcPts val="600"/>
              </a:spcAft>
              <a:buFont typeface="Wingdings" charset="2"/>
              <a:buChar char="§"/>
            </a:pPr>
            <a:r>
              <a:rPr lang="en-GB" sz="1800" dirty="0" smtClean="0"/>
              <a:t>We </a:t>
            </a:r>
            <a:r>
              <a:rPr lang="en-GB" sz="1800" dirty="0"/>
              <a:t>should be prepared to break the law if we want to help young people</a:t>
            </a:r>
            <a:r>
              <a:rPr lang="en-GB" sz="1800" dirty="0" smtClean="0"/>
              <a:t>.</a:t>
            </a:r>
            <a:endParaRPr lang="en-GB" sz="1800" dirty="0"/>
          </a:p>
          <a:p>
            <a:pPr marL="285750" lvl="0" indent="-285750" algn="l">
              <a:spcAft>
                <a:spcPts val="600"/>
              </a:spcAft>
              <a:buFont typeface="Wingdings" charset="2"/>
              <a:buChar char="§"/>
            </a:pPr>
            <a:r>
              <a:rPr lang="en-GB" sz="1800" dirty="0" smtClean="0"/>
              <a:t>Involving </a:t>
            </a:r>
            <a:r>
              <a:rPr lang="en-GB" sz="1800" dirty="0"/>
              <a:t>parents is always a problem and should be avoided</a:t>
            </a:r>
            <a:r>
              <a:rPr lang="en-GB" sz="1800" dirty="0" smtClean="0"/>
              <a:t>.</a:t>
            </a:r>
            <a:endParaRPr lang="en-GB" sz="1800" dirty="0"/>
          </a:p>
          <a:p>
            <a:pPr marL="285750" lvl="0" indent="-285750" algn="l">
              <a:spcAft>
                <a:spcPts val="600"/>
              </a:spcAft>
              <a:buFont typeface="Wingdings" charset="2"/>
              <a:buChar char="§"/>
            </a:pPr>
            <a:r>
              <a:rPr lang="en-GB" sz="1800" dirty="0" smtClean="0"/>
              <a:t>I </a:t>
            </a:r>
            <a:r>
              <a:rPr lang="en-GB" sz="1800" dirty="0"/>
              <a:t>have to keep promises to young people. I would never break their trust and confidence</a:t>
            </a:r>
            <a:r>
              <a:rPr lang="en-GB" sz="1800" dirty="0" smtClean="0"/>
              <a:t>.</a:t>
            </a:r>
            <a:endParaRPr lang="en-GB" sz="1800" dirty="0"/>
          </a:p>
          <a:p>
            <a:pPr marL="285750" lvl="0" indent="-285750" algn="l">
              <a:spcAft>
                <a:spcPts val="600"/>
              </a:spcAft>
              <a:buFont typeface="Wingdings" charset="2"/>
              <a:buChar char="§"/>
            </a:pPr>
            <a:r>
              <a:rPr lang="en-GB" sz="1800" dirty="0" smtClean="0"/>
              <a:t>Children </a:t>
            </a:r>
            <a:r>
              <a:rPr lang="en-GB" sz="1800" dirty="0"/>
              <a:t>have rights that must be the top priority in my decision-making</a:t>
            </a:r>
            <a:r>
              <a:rPr lang="en-GB" sz="1800" dirty="0" smtClean="0"/>
              <a:t>.</a:t>
            </a:r>
            <a:endParaRPr lang="en-GB" sz="1800" dirty="0"/>
          </a:p>
          <a:p>
            <a:pPr marL="285750" lvl="0" indent="-285750" algn="l">
              <a:spcAft>
                <a:spcPts val="600"/>
              </a:spcAft>
              <a:buFont typeface="Wingdings" charset="2"/>
              <a:buChar char="§"/>
            </a:pPr>
            <a:r>
              <a:rPr lang="en-GB" sz="1800" dirty="0" smtClean="0"/>
              <a:t>Our </a:t>
            </a:r>
            <a:r>
              <a:rPr lang="en-GB" sz="1800" dirty="0"/>
              <a:t>ultimate goal should be to get the children we see to stop doing the things that put them at risk</a:t>
            </a:r>
            <a:r>
              <a:rPr lang="en-GB" sz="1800" dirty="0" smtClean="0"/>
              <a:t>.</a:t>
            </a:r>
            <a:endParaRPr lang="en-GB" sz="1800" dirty="0"/>
          </a:p>
          <a:p>
            <a:pPr marL="285750" lvl="0" indent="-285750" algn="l">
              <a:spcAft>
                <a:spcPts val="600"/>
              </a:spcAft>
              <a:buFont typeface="Wingdings" charset="2"/>
              <a:buChar char="§"/>
            </a:pPr>
            <a:r>
              <a:rPr lang="en-GB" sz="1800" dirty="0" smtClean="0"/>
              <a:t>Children </a:t>
            </a:r>
            <a:r>
              <a:rPr lang="en-GB" sz="1800" dirty="0"/>
              <a:t>are too young to know what is in their own best interest</a:t>
            </a:r>
            <a:r>
              <a:rPr lang="en-GB" sz="1800" dirty="0" smtClean="0"/>
              <a:t>.</a:t>
            </a:r>
            <a:endParaRPr lang="en-GB" sz="1800" dirty="0"/>
          </a:p>
          <a:p>
            <a:pPr marL="285750" lvl="0" indent="-285750" algn="l">
              <a:spcAft>
                <a:spcPts val="600"/>
              </a:spcAft>
              <a:buFont typeface="Wingdings" charset="2"/>
              <a:buChar char="§"/>
            </a:pPr>
            <a:r>
              <a:rPr lang="en-GB" sz="1800" dirty="0" smtClean="0"/>
              <a:t>Children </a:t>
            </a:r>
            <a:r>
              <a:rPr lang="en-GB" sz="1800" dirty="0"/>
              <a:t>who access our services have the same right to confidentiality as the adults</a:t>
            </a:r>
            <a:r>
              <a:rPr lang="en-GB" sz="1800" dirty="0" smtClean="0"/>
              <a:t>. </a:t>
            </a:r>
            <a:endParaRPr lang="en-GB" sz="1800" dirty="0"/>
          </a:p>
        </p:txBody>
      </p:sp>
      <p:sp>
        <p:nvSpPr>
          <p:cNvPr id="2" name="Slide Number Placeholder 1"/>
          <p:cNvSpPr>
            <a:spLocks noGrp="1"/>
          </p:cNvSpPr>
          <p:nvPr>
            <p:ph type="sldNum" sz="quarter" idx="12"/>
          </p:nvPr>
        </p:nvSpPr>
        <p:spPr/>
        <p:txBody>
          <a:bodyPr/>
          <a:lstStyle/>
          <a:p>
            <a:fld id="{DAD205A6-C901-470A-910D-4EBA11C7C3E8}" type="slidenum">
              <a:rPr lang="en-GB" smtClean="0"/>
              <a:pPr/>
              <a:t>13</a:t>
            </a:fld>
            <a:endParaRPr lang="en-GB"/>
          </a:p>
        </p:txBody>
      </p:sp>
      <p:sp>
        <p:nvSpPr>
          <p:cNvPr id="5" name="TextBox 4"/>
          <p:cNvSpPr txBox="1"/>
          <p:nvPr/>
        </p:nvSpPr>
        <p:spPr>
          <a:xfrm>
            <a:off x="2699792" y="404664"/>
            <a:ext cx="6264696" cy="584776"/>
          </a:xfrm>
          <a:prstGeom prst="rect">
            <a:avLst/>
          </a:prstGeom>
          <a:noFill/>
        </p:spPr>
        <p:txBody>
          <a:bodyPr wrap="square" rtlCol="0">
            <a:spAutoFit/>
          </a:bodyPr>
          <a:lstStyle/>
          <a:p>
            <a:r>
              <a:rPr lang="en-GB" sz="3200" dirty="0" smtClean="0">
                <a:solidFill>
                  <a:srgbClr val="E2723A"/>
                </a:solidFill>
                <a:latin typeface="+mj-lt"/>
              </a:rPr>
              <a:t>Agree or </a:t>
            </a:r>
            <a:r>
              <a:rPr lang="en-GB" sz="3200" dirty="0" smtClean="0">
                <a:solidFill>
                  <a:srgbClr val="E2723A"/>
                </a:solidFill>
                <a:latin typeface="+mj-lt"/>
              </a:rPr>
              <a:t>disagree</a:t>
            </a:r>
            <a:r>
              <a:rPr lang="en-GB" sz="3200" dirty="0" smtClean="0">
                <a:solidFill>
                  <a:srgbClr val="E2723A"/>
                </a:solidFill>
                <a:latin typeface="+mj-lt"/>
              </a:rPr>
              <a:t>?</a:t>
            </a:r>
            <a:endParaRPr lang="en-GB" sz="3200" dirty="0">
              <a:solidFill>
                <a:srgbClr val="E2723A"/>
              </a:solidFill>
              <a:latin typeface="+mj-lt"/>
            </a:endParaRPr>
          </a:p>
        </p:txBody>
      </p:sp>
    </p:spTree>
    <p:extLst>
      <p:ext uri="{BB962C8B-B14F-4D97-AF65-F5344CB8AC3E}">
        <p14:creationId xmlns:p14="http://schemas.microsoft.com/office/powerpoint/2010/main" val="48872138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84784"/>
            <a:ext cx="8229600" cy="1108720"/>
          </a:xfrm>
        </p:spPr>
        <p:txBody>
          <a:bodyPr>
            <a:noAutofit/>
          </a:bodyPr>
          <a:lstStyle/>
          <a:p>
            <a:endParaRPr lang="en-GB" sz="2000" dirty="0"/>
          </a:p>
          <a:p>
            <a:pPr marL="0" indent="0" algn="l">
              <a:spcBef>
                <a:spcPts val="0"/>
              </a:spcBef>
              <a:spcAft>
                <a:spcPts val="1200"/>
              </a:spcAft>
            </a:pPr>
            <a:r>
              <a:rPr lang="en-GB" sz="2000" dirty="0"/>
              <a:t>The legal and policy environment in which we work can strongly influence the way we interact and engage with most at risk young people</a:t>
            </a:r>
            <a:r>
              <a:rPr lang="en-GB" sz="2000" dirty="0" smtClean="0"/>
              <a:t>.</a:t>
            </a:r>
            <a:endParaRPr lang="en-GB" sz="2000" dirty="0" smtClean="0"/>
          </a:p>
          <a:p>
            <a:pPr marL="0" indent="0" algn="l">
              <a:spcBef>
                <a:spcPts val="0"/>
              </a:spcBef>
              <a:spcAft>
                <a:spcPts val="1200"/>
              </a:spcAft>
            </a:pPr>
            <a:r>
              <a:rPr lang="en-GB" sz="2000" dirty="0" smtClean="0"/>
              <a:t>It is </a:t>
            </a:r>
            <a:r>
              <a:rPr lang="en-GB" sz="2000" dirty="0"/>
              <a:t>important to assess </a:t>
            </a:r>
            <a:r>
              <a:rPr lang="en-GB" sz="2000" dirty="0" smtClean="0"/>
              <a:t>the legal </a:t>
            </a:r>
            <a:r>
              <a:rPr lang="en-GB" sz="2000" dirty="0"/>
              <a:t>environment in which </a:t>
            </a:r>
            <a:r>
              <a:rPr lang="en-GB" sz="2000" dirty="0" smtClean="0"/>
              <a:t>you work – age of consent, parental consent requirements, access to services for under 18s, provision of sexuality education and contraception</a:t>
            </a:r>
            <a:r>
              <a:rPr lang="en-GB" sz="2000" dirty="0" smtClean="0"/>
              <a:t>.</a:t>
            </a:r>
            <a:endParaRPr lang="en-GB" sz="2000" dirty="0" smtClean="0"/>
          </a:p>
          <a:p>
            <a:pPr marL="271463" indent="-271463" algn="l"/>
            <a:r>
              <a:rPr lang="en-GB" sz="2400" b="1" dirty="0" smtClean="0">
                <a:solidFill>
                  <a:srgbClr val="E2723A"/>
                </a:solidFill>
              </a:rPr>
              <a:t>Ask</a:t>
            </a:r>
            <a:endParaRPr lang="en-GB" sz="2400" b="1" dirty="0" smtClean="0">
              <a:solidFill>
                <a:srgbClr val="E2723A"/>
              </a:solidFill>
            </a:endParaRPr>
          </a:p>
          <a:p>
            <a:pPr marL="271463" indent="-271463" algn="l">
              <a:buFont typeface="Arial" panose="020B0604020202020204" pitchFamily="34" charset="0"/>
              <a:buChar char="•"/>
            </a:pPr>
            <a:r>
              <a:rPr lang="en-GB" sz="2000" dirty="0" smtClean="0"/>
              <a:t>Is the service needed?</a:t>
            </a:r>
          </a:p>
          <a:p>
            <a:pPr marL="271463" indent="-271463" algn="l">
              <a:buFont typeface="Arial" panose="020B0604020202020204" pitchFamily="34" charset="0"/>
              <a:buChar char="•"/>
            </a:pPr>
            <a:r>
              <a:rPr lang="en-GB" sz="2000" dirty="0" smtClean="0"/>
              <a:t>What risks are there in not providing it?</a:t>
            </a:r>
          </a:p>
          <a:p>
            <a:pPr marL="271463" indent="-271463" algn="l">
              <a:buFont typeface="Arial" panose="020B0604020202020204" pitchFamily="34" charset="0"/>
              <a:buChar char="•"/>
            </a:pPr>
            <a:r>
              <a:rPr lang="en-GB" sz="2000" dirty="0" smtClean="0"/>
              <a:t>What risks are there in  providing it?</a:t>
            </a:r>
          </a:p>
          <a:p>
            <a:pPr marL="271463" indent="-271463" algn="l">
              <a:buFont typeface="Arial" panose="020B0604020202020204" pitchFamily="34" charset="0"/>
              <a:buChar char="•"/>
            </a:pPr>
            <a:r>
              <a:rPr lang="en-GB" sz="2000" dirty="0" smtClean="0"/>
              <a:t>Do risks to children and young people outweigh the risks to the organisation?</a:t>
            </a:r>
          </a:p>
          <a:p>
            <a:pPr marL="571500" indent="-571500" algn="l">
              <a:buFont typeface="Arial" panose="020B0604020202020204" pitchFamily="34" charset="0"/>
              <a:buChar char="•"/>
            </a:pPr>
            <a:endParaRPr lang="en-GB" sz="2000" dirty="0"/>
          </a:p>
        </p:txBody>
      </p:sp>
      <p:sp>
        <p:nvSpPr>
          <p:cNvPr id="4" name="Rectangle 3"/>
          <p:cNvSpPr/>
          <p:nvPr/>
        </p:nvSpPr>
        <p:spPr>
          <a:xfrm>
            <a:off x="2699792" y="404664"/>
            <a:ext cx="5904656" cy="584776"/>
          </a:xfrm>
          <a:prstGeom prst="rect">
            <a:avLst/>
          </a:prstGeom>
        </p:spPr>
        <p:txBody>
          <a:bodyPr wrap="square">
            <a:spAutoFit/>
          </a:bodyPr>
          <a:lstStyle/>
          <a:p>
            <a:pPr marL="342900" lvl="0" indent="-342900">
              <a:spcBef>
                <a:spcPct val="20000"/>
              </a:spcBef>
            </a:pPr>
            <a:r>
              <a:rPr lang="en-GB" sz="3200" dirty="0">
                <a:solidFill>
                  <a:srgbClr val="E2723A"/>
                </a:solidFill>
                <a:latin typeface="Arial" pitchFamily="34" charset="0"/>
                <a:cs typeface="Arial" pitchFamily="34" charset="0"/>
              </a:rPr>
              <a:t>Legal </a:t>
            </a:r>
            <a:r>
              <a:rPr lang="en-GB" sz="3200" dirty="0" smtClean="0">
                <a:solidFill>
                  <a:srgbClr val="E2723A"/>
                </a:solidFill>
                <a:latin typeface="Arial" pitchFamily="34" charset="0"/>
                <a:cs typeface="Arial" pitchFamily="34" charset="0"/>
              </a:rPr>
              <a:t>environment</a:t>
            </a:r>
            <a:endParaRPr lang="en-GB" sz="3200" dirty="0">
              <a:solidFill>
                <a:srgbClr val="E2723A"/>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DAD205A6-C901-470A-910D-4EBA11C7C3E8}" type="slidenum">
              <a:rPr lang="en-GB" smtClean="0"/>
              <a:pPr/>
              <a:t>14</a:t>
            </a:fld>
            <a:endParaRPr lang="en-GB"/>
          </a:p>
        </p:txBody>
      </p:sp>
    </p:spTree>
    <p:extLst>
      <p:ext uri="{BB962C8B-B14F-4D97-AF65-F5344CB8AC3E}">
        <p14:creationId xmlns:p14="http://schemas.microsoft.com/office/powerpoint/2010/main" val="79634713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55776" y="122936"/>
            <a:ext cx="6588224" cy="1224136"/>
          </a:xfrm>
        </p:spPr>
        <p:txBody>
          <a:bodyPr anchor="ctr">
            <a:noAutofit/>
          </a:bodyPr>
          <a:lstStyle/>
          <a:p>
            <a:pPr algn="l"/>
            <a:r>
              <a:rPr lang="en-GB" sz="3200" dirty="0" smtClean="0">
                <a:solidFill>
                  <a:srgbClr val="E2723A"/>
                </a:solidFill>
              </a:rPr>
              <a:t>Assessing capacity</a:t>
            </a:r>
            <a:endParaRPr lang="en-GB" sz="3200" dirty="0">
              <a:solidFill>
                <a:srgbClr val="E2723A"/>
              </a:solidFill>
            </a:endParaRPr>
          </a:p>
        </p:txBody>
      </p:sp>
      <p:sp>
        <p:nvSpPr>
          <p:cNvPr id="4" name="Rectangle 3"/>
          <p:cNvSpPr/>
          <p:nvPr/>
        </p:nvSpPr>
        <p:spPr>
          <a:xfrm>
            <a:off x="323528" y="1772816"/>
            <a:ext cx="8496944" cy="400110"/>
          </a:xfrm>
          <a:prstGeom prst="rect">
            <a:avLst/>
          </a:prstGeom>
        </p:spPr>
        <p:txBody>
          <a:bodyPr wrap="square">
            <a:spAutoFit/>
          </a:bodyPr>
          <a:lstStyle/>
          <a:p>
            <a:pPr marL="342900" lvl="0" indent="-342900" algn="ctr">
              <a:spcBef>
                <a:spcPct val="20000"/>
              </a:spcBef>
            </a:pPr>
            <a:r>
              <a:rPr lang="en-GB" sz="2000" b="1" dirty="0" smtClean="0">
                <a:solidFill>
                  <a:srgbClr val="00602B"/>
                </a:solidFill>
                <a:latin typeface="Arial"/>
                <a:cs typeface="Arial"/>
              </a:rPr>
              <a:t>Assessing capacity of </a:t>
            </a:r>
            <a:r>
              <a:rPr lang="en-GB" sz="2000" b="1" dirty="0">
                <a:solidFill>
                  <a:srgbClr val="00602B"/>
                </a:solidFill>
                <a:latin typeface="Arial"/>
                <a:cs typeface="Arial"/>
              </a:rPr>
              <a:t>children and young people to make </a:t>
            </a:r>
            <a:r>
              <a:rPr lang="en-GB" sz="2000" b="1" dirty="0" smtClean="0">
                <a:solidFill>
                  <a:srgbClr val="00602B"/>
                </a:solidFill>
                <a:latin typeface="Arial"/>
                <a:cs typeface="Arial"/>
              </a:rPr>
              <a:t>decisions</a:t>
            </a:r>
          </a:p>
        </p:txBody>
      </p:sp>
      <p:sp>
        <p:nvSpPr>
          <p:cNvPr id="5" name="Rectangle 4"/>
          <p:cNvSpPr/>
          <p:nvPr/>
        </p:nvSpPr>
        <p:spPr>
          <a:xfrm>
            <a:off x="395536" y="2348880"/>
            <a:ext cx="8208912" cy="4001095"/>
          </a:xfrm>
          <a:prstGeom prst="rect">
            <a:avLst/>
          </a:prstGeom>
        </p:spPr>
        <p:txBody>
          <a:bodyPr wrap="square">
            <a:spAutoFit/>
          </a:bodyPr>
          <a:lstStyle/>
          <a:p>
            <a:pPr>
              <a:spcAft>
                <a:spcPts val="1200"/>
              </a:spcAft>
            </a:pPr>
            <a:r>
              <a:rPr lang="en-GB" sz="2400" b="1" dirty="0">
                <a:solidFill>
                  <a:srgbClr val="E2723A"/>
                </a:solidFill>
                <a:latin typeface="Arial"/>
                <a:cs typeface="Arial"/>
              </a:rPr>
              <a:t>Fraser </a:t>
            </a:r>
            <a:r>
              <a:rPr lang="en-GB" sz="2400" b="1" dirty="0" smtClean="0">
                <a:solidFill>
                  <a:srgbClr val="E2723A"/>
                </a:solidFill>
                <a:latin typeface="Arial"/>
                <a:cs typeface="Arial"/>
              </a:rPr>
              <a:t>guidelines</a:t>
            </a:r>
            <a:endParaRPr lang="en-GB" sz="2400" dirty="0" smtClean="0">
              <a:solidFill>
                <a:srgbClr val="E2723A"/>
              </a:solidFill>
              <a:latin typeface="+mj-lt"/>
            </a:endParaRPr>
          </a:p>
          <a:p>
            <a:pPr marL="342900" lvl="0" indent="-342900">
              <a:spcAft>
                <a:spcPts val="1200"/>
              </a:spcAft>
              <a:buFont typeface="+mj-lt"/>
              <a:buAutoNum type="arabicPeriod"/>
            </a:pPr>
            <a:r>
              <a:rPr lang="en-GB" sz="2000" dirty="0" smtClean="0">
                <a:latin typeface="+mj-lt"/>
              </a:rPr>
              <a:t>Does </a:t>
            </a:r>
            <a:r>
              <a:rPr lang="en-GB" sz="2000" dirty="0">
                <a:latin typeface="+mj-lt"/>
              </a:rPr>
              <a:t>the young person</a:t>
            </a:r>
            <a:r>
              <a:rPr lang="en-GB" sz="2000" b="1" dirty="0">
                <a:latin typeface="+mj-lt"/>
              </a:rPr>
              <a:t> understand</a:t>
            </a:r>
            <a:r>
              <a:rPr lang="en-GB" sz="2000" dirty="0">
                <a:latin typeface="+mj-lt"/>
              </a:rPr>
              <a:t> what is being provided or suggested, and the rationale for the products/ service</a:t>
            </a:r>
            <a:r>
              <a:rPr lang="en-GB" sz="2000" dirty="0" smtClean="0">
                <a:latin typeface="+mj-lt"/>
              </a:rPr>
              <a:t>?</a:t>
            </a:r>
            <a:endParaRPr lang="en-GB" sz="2000" dirty="0">
              <a:latin typeface="+mj-lt"/>
            </a:endParaRPr>
          </a:p>
          <a:p>
            <a:pPr marL="342900" lvl="0" indent="-342900">
              <a:spcAft>
                <a:spcPts val="1200"/>
              </a:spcAft>
              <a:buFont typeface="+mj-lt"/>
              <a:buAutoNum type="arabicPeriod"/>
            </a:pPr>
            <a:r>
              <a:rPr lang="en-GB" sz="2000" dirty="0">
                <a:latin typeface="+mj-lt"/>
              </a:rPr>
              <a:t>Does the young person </a:t>
            </a:r>
            <a:r>
              <a:rPr lang="en-GB" sz="2000" b="1" dirty="0">
                <a:latin typeface="+mj-lt"/>
              </a:rPr>
              <a:t>refuse</a:t>
            </a:r>
            <a:r>
              <a:rPr lang="en-GB" sz="2000" dirty="0">
                <a:latin typeface="+mj-lt"/>
              </a:rPr>
              <a:t> to provide </a:t>
            </a:r>
            <a:r>
              <a:rPr lang="en-GB" sz="2000" b="1" dirty="0">
                <a:latin typeface="+mj-lt"/>
              </a:rPr>
              <a:t>parental consent</a:t>
            </a:r>
            <a:r>
              <a:rPr lang="en-GB" sz="2000" dirty="0" smtClean="0">
                <a:latin typeface="+mj-lt"/>
              </a:rPr>
              <a:t>?</a:t>
            </a:r>
            <a:endParaRPr lang="en-GB" sz="2000" dirty="0">
              <a:latin typeface="+mj-lt"/>
            </a:endParaRPr>
          </a:p>
          <a:p>
            <a:pPr marL="342900" lvl="0" indent="-342900">
              <a:spcAft>
                <a:spcPts val="1200"/>
              </a:spcAft>
              <a:buFont typeface="+mj-lt"/>
              <a:buAutoNum type="arabicPeriod"/>
            </a:pPr>
            <a:r>
              <a:rPr lang="en-GB" sz="2000" dirty="0">
                <a:latin typeface="+mj-lt"/>
              </a:rPr>
              <a:t>Is the young person </a:t>
            </a:r>
            <a:r>
              <a:rPr lang="en-GB" sz="2000" b="1" dirty="0">
                <a:latin typeface="+mj-lt"/>
              </a:rPr>
              <a:t>likely to continue risky behaviour</a:t>
            </a:r>
            <a:r>
              <a:rPr lang="en-GB" sz="2000" dirty="0">
                <a:latin typeface="+mj-lt"/>
              </a:rPr>
              <a:t> or to remain in a risky environment</a:t>
            </a:r>
            <a:r>
              <a:rPr lang="en-GB" sz="2000" dirty="0" smtClean="0">
                <a:latin typeface="+mj-lt"/>
              </a:rPr>
              <a:t>?</a:t>
            </a:r>
            <a:endParaRPr lang="en-GB" sz="2000" dirty="0">
              <a:latin typeface="+mj-lt"/>
            </a:endParaRPr>
          </a:p>
          <a:p>
            <a:pPr marL="342900" lvl="0" indent="-342900">
              <a:spcAft>
                <a:spcPts val="1200"/>
              </a:spcAft>
              <a:buFont typeface="+mj-lt"/>
              <a:buAutoNum type="arabicPeriod"/>
            </a:pPr>
            <a:r>
              <a:rPr lang="en-GB" sz="2000" dirty="0">
                <a:latin typeface="+mj-lt"/>
              </a:rPr>
              <a:t>Is the young person’s </a:t>
            </a:r>
            <a:r>
              <a:rPr lang="en-GB" sz="2000" b="1" dirty="0">
                <a:latin typeface="+mj-lt"/>
              </a:rPr>
              <a:t>physical or mental health likely to suffer</a:t>
            </a:r>
            <a:r>
              <a:rPr lang="en-GB" sz="2000" dirty="0">
                <a:latin typeface="+mj-lt"/>
              </a:rPr>
              <a:t> if the products/ services or not provided</a:t>
            </a:r>
            <a:r>
              <a:rPr lang="en-GB" sz="2000" dirty="0" smtClean="0">
                <a:latin typeface="+mj-lt"/>
              </a:rPr>
              <a:t>?</a:t>
            </a:r>
            <a:endParaRPr lang="en-GB" sz="2000" dirty="0">
              <a:latin typeface="+mj-lt"/>
            </a:endParaRPr>
          </a:p>
          <a:p>
            <a:pPr marL="342900" lvl="0" indent="-342900">
              <a:spcAft>
                <a:spcPts val="1200"/>
              </a:spcAft>
              <a:buFont typeface="+mj-lt"/>
              <a:buAutoNum type="arabicPeriod"/>
            </a:pPr>
            <a:r>
              <a:rPr lang="en-GB" sz="2000" dirty="0">
                <a:latin typeface="+mj-lt"/>
              </a:rPr>
              <a:t>Are the young person’s </a:t>
            </a:r>
            <a:r>
              <a:rPr lang="en-GB" sz="2000" b="1" dirty="0">
                <a:latin typeface="+mj-lt"/>
              </a:rPr>
              <a:t>best interests </a:t>
            </a:r>
            <a:r>
              <a:rPr lang="en-GB" sz="2000" dirty="0">
                <a:latin typeface="+mj-lt"/>
              </a:rPr>
              <a:t>served by providing the products/ services?</a:t>
            </a:r>
          </a:p>
        </p:txBody>
      </p:sp>
      <p:sp>
        <p:nvSpPr>
          <p:cNvPr id="2" name="Slide Number Placeholder 1"/>
          <p:cNvSpPr>
            <a:spLocks noGrp="1"/>
          </p:cNvSpPr>
          <p:nvPr>
            <p:ph type="sldNum" sz="quarter" idx="12"/>
          </p:nvPr>
        </p:nvSpPr>
        <p:spPr/>
        <p:txBody>
          <a:bodyPr/>
          <a:lstStyle/>
          <a:p>
            <a:fld id="{DAD205A6-C901-470A-910D-4EBA11C7C3E8}" type="slidenum">
              <a:rPr lang="en-GB" smtClean="0"/>
              <a:pPr/>
              <a:t>15</a:t>
            </a:fld>
            <a:endParaRPr lang="en-GB"/>
          </a:p>
        </p:txBody>
      </p:sp>
    </p:spTree>
    <p:extLst>
      <p:ext uri="{BB962C8B-B14F-4D97-AF65-F5344CB8AC3E}">
        <p14:creationId xmlns:p14="http://schemas.microsoft.com/office/powerpoint/2010/main" val="114421060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772816"/>
            <a:ext cx="7797552" cy="4392488"/>
          </a:xfrm>
        </p:spPr>
        <p:txBody>
          <a:bodyPr/>
          <a:lstStyle/>
          <a:p>
            <a:pPr marL="457200" lvl="1" indent="0">
              <a:lnSpc>
                <a:spcPct val="150000"/>
              </a:lnSpc>
            </a:pPr>
            <a:r>
              <a:rPr lang="en-GB" sz="2400" b="1" dirty="0" smtClean="0">
                <a:solidFill>
                  <a:srgbClr val="E2723A"/>
                </a:solidFill>
              </a:rPr>
              <a:t>Role play</a:t>
            </a:r>
            <a:r>
              <a:rPr lang="en-GB" sz="2400" b="1" dirty="0" smtClean="0"/>
              <a:t/>
            </a:r>
            <a:br>
              <a:rPr lang="en-GB" sz="2400" b="1" dirty="0" smtClean="0"/>
            </a:br>
            <a:r>
              <a:rPr lang="en-GB" sz="2000" dirty="0" smtClean="0">
                <a:latin typeface="Arial"/>
                <a:cs typeface="Arial"/>
              </a:rPr>
              <a:t>An 11-year-old asks for an HIV test.</a:t>
            </a:r>
            <a:br>
              <a:rPr lang="en-GB" sz="2000" dirty="0" smtClean="0">
                <a:latin typeface="Arial"/>
                <a:cs typeface="Arial"/>
              </a:rPr>
            </a:br>
            <a:r>
              <a:rPr lang="en-GB" sz="2000" dirty="0" smtClean="0">
                <a:latin typeface="Arial"/>
                <a:cs typeface="Arial"/>
              </a:rPr>
              <a:t>A 17-year-old girl who sells sex asks to be sterilised.</a:t>
            </a:r>
            <a:br>
              <a:rPr lang="en-GB" sz="2000" dirty="0" smtClean="0">
                <a:latin typeface="Arial"/>
                <a:cs typeface="Arial"/>
              </a:rPr>
            </a:br>
            <a:r>
              <a:rPr lang="en-GB" sz="2000" dirty="0" smtClean="0">
                <a:latin typeface="Arial"/>
                <a:cs typeface="Arial"/>
              </a:rPr>
              <a:t>A 16-year-old boy wants to take an HIV treatment ‘holiday’.</a:t>
            </a:r>
            <a:br>
              <a:rPr lang="en-GB" sz="2000" dirty="0" smtClean="0">
                <a:latin typeface="Arial"/>
                <a:cs typeface="Arial"/>
              </a:rPr>
            </a:br>
            <a:r>
              <a:rPr lang="en-GB" sz="2000" dirty="0" smtClean="0">
                <a:latin typeface="Arial"/>
                <a:cs typeface="Arial"/>
              </a:rPr>
              <a:t/>
            </a:r>
            <a:br>
              <a:rPr lang="en-GB" sz="2000" dirty="0" smtClean="0">
                <a:latin typeface="Arial"/>
                <a:cs typeface="Arial"/>
              </a:rPr>
            </a:br>
            <a:endParaRPr lang="en-GB" sz="2400" b="1" dirty="0"/>
          </a:p>
        </p:txBody>
      </p:sp>
      <p:sp>
        <p:nvSpPr>
          <p:cNvPr id="4" name="Slide Number Placeholder 3"/>
          <p:cNvSpPr>
            <a:spLocks noGrp="1"/>
          </p:cNvSpPr>
          <p:nvPr>
            <p:ph type="sldNum" sz="quarter" idx="12"/>
          </p:nvPr>
        </p:nvSpPr>
        <p:spPr/>
        <p:txBody>
          <a:bodyPr/>
          <a:lstStyle/>
          <a:p>
            <a:fld id="{DAD205A6-C901-470A-910D-4EBA11C7C3E8}" type="slidenum">
              <a:rPr lang="en-GB" smtClean="0"/>
              <a:pPr/>
              <a:t>16</a:t>
            </a:fld>
            <a:endParaRPr lang="en-GB"/>
          </a:p>
        </p:txBody>
      </p:sp>
      <p:pic>
        <p:nvPicPr>
          <p:cNvPr id="6" name="Picture 5"/>
          <p:cNvPicPr>
            <a:picLocks noChangeAspect="1"/>
          </p:cNvPicPr>
          <p:nvPr/>
        </p:nvPicPr>
        <p:blipFill>
          <a:blip r:embed="rId2"/>
          <a:stretch>
            <a:fillRect/>
          </a:stretch>
        </p:blipFill>
        <p:spPr>
          <a:xfrm>
            <a:off x="395536" y="5517232"/>
            <a:ext cx="1308100" cy="965200"/>
          </a:xfrm>
          <a:prstGeom prst="rect">
            <a:avLst/>
          </a:prstGeom>
        </p:spPr>
      </p:pic>
    </p:spTree>
    <p:extLst>
      <p:ext uri="{BB962C8B-B14F-4D97-AF65-F5344CB8AC3E}">
        <p14:creationId xmlns:p14="http://schemas.microsoft.com/office/powerpoint/2010/main" val="456055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AD205A6-C901-470A-910D-4EBA11C7C3E8}" type="slidenum">
              <a:rPr lang="en-GB" smtClean="0"/>
              <a:pPr/>
              <a:t>17</a:t>
            </a:fld>
            <a:endParaRPr lang="en-GB"/>
          </a:p>
        </p:txBody>
      </p:sp>
      <p:sp>
        <p:nvSpPr>
          <p:cNvPr id="5" name="Rectangle 4"/>
          <p:cNvSpPr/>
          <p:nvPr/>
        </p:nvSpPr>
        <p:spPr>
          <a:xfrm>
            <a:off x="0" y="0"/>
            <a:ext cx="9144000" cy="6858000"/>
          </a:xfrm>
          <a:prstGeom prst="rect">
            <a:avLst/>
          </a:prstGeom>
          <a:solidFill>
            <a:srgbClr val="75B7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2555776" y="476672"/>
            <a:ext cx="3924300" cy="3517900"/>
          </a:xfrm>
          <a:prstGeom prst="rect">
            <a:avLst/>
          </a:prstGeom>
        </p:spPr>
      </p:pic>
      <p:sp>
        <p:nvSpPr>
          <p:cNvPr id="7" name="TextBox 6"/>
          <p:cNvSpPr txBox="1"/>
          <p:nvPr/>
        </p:nvSpPr>
        <p:spPr>
          <a:xfrm>
            <a:off x="1043608" y="4221088"/>
            <a:ext cx="6768752" cy="1754327"/>
          </a:xfrm>
          <a:prstGeom prst="rect">
            <a:avLst/>
          </a:prstGeom>
          <a:noFill/>
        </p:spPr>
        <p:txBody>
          <a:bodyPr wrap="square" rtlCol="0">
            <a:spAutoFit/>
          </a:bodyPr>
          <a:lstStyle/>
          <a:p>
            <a:pPr algn="ctr"/>
            <a:r>
              <a:rPr lang="en-GB" sz="5400" dirty="0" smtClean="0">
                <a:solidFill>
                  <a:schemeClr val="bg1"/>
                </a:solidFill>
                <a:latin typeface="Arial"/>
                <a:cs typeface="Arial"/>
              </a:rPr>
              <a:t>Thank you</a:t>
            </a:r>
            <a:r>
              <a:rPr lang="en-GB" sz="5400" dirty="0">
                <a:solidFill>
                  <a:schemeClr val="bg1"/>
                </a:solidFill>
                <a:latin typeface="Arial"/>
                <a:cs typeface="Arial"/>
              </a:rPr>
              <a:t/>
            </a:r>
            <a:br>
              <a:rPr lang="en-GB" sz="5400" dirty="0">
                <a:solidFill>
                  <a:schemeClr val="bg1"/>
                </a:solidFill>
                <a:latin typeface="Arial"/>
                <a:cs typeface="Arial"/>
              </a:rPr>
            </a:br>
            <a:endParaRPr lang="en-US" sz="5400" dirty="0">
              <a:solidFill>
                <a:schemeClr val="bg1"/>
              </a:solidFill>
              <a:latin typeface="Arial"/>
              <a:cs typeface="Arial"/>
            </a:endParaRPr>
          </a:p>
        </p:txBody>
      </p:sp>
      <p:grpSp>
        <p:nvGrpSpPr>
          <p:cNvPr id="12" name="Group 11"/>
          <p:cNvGrpSpPr/>
          <p:nvPr/>
        </p:nvGrpSpPr>
        <p:grpSpPr>
          <a:xfrm>
            <a:off x="323528" y="5877272"/>
            <a:ext cx="8478812" cy="660400"/>
            <a:chOff x="539552" y="5733256"/>
            <a:chExt cx="8478812" cy="660400"/>
          </a:xfrm>
        </p:grpSpPr>
        <p:pic>
          <p:nvPicPr>
            <p:cNvPr id="8" name="Picture 7"/>
            <p:cNvPicPr>
              <a:picLocks noChangeAspect="1"/>
            </p:cNvPicPr>
            <p:nvPr/>
          </p:nvPicPr>
          <p:blipFill>
            <a:blip r:embed="rId3"/>
            <a:stretch>
              <a:fillRect/>
            </a:stretch>
          </p:blipFill>
          <p:spPr>
            <a:xfrm>
              <a:off x="539552" y="5733256"/>
              <a:ext cx="2070100" cy="660400"/>
            </a:xfrm>
            <a:prstGeom prst="rect">
              <a:avLst/>
            </a:prstGeom>
          </p:spPr>
        </p:pic>
        <p:pic>
          <p:nvPicPr>
            <p:cNvPr id="9" name="Picture 8"/>
            <p:cNvPicPr>
              <a:picLocks noChangeAspect="1"/>
            </p:cNvPicPr>
            <p:nvPr/>
          </p:nvPicPr>
          <p:blipFill>
            <a:blip r:embed="rId3"/>
            <a:stretch>
              <a:fillRect/>
            </a:stretch>
          </p:blipFill>
          <p:spPr>
            <a:xfrm>
              <a:off x="2699792" y="5733256"/>
              <a:ext cx="2070100" cy="660400"/>
            </a:xfrm>
            <a:prstGeom prst="rect">
              <a:avLst/>
            </a:prstGeom>
          </p:spPr>
        </p:pic>
        <p:pic>
          <p:nvPicPr>
            <p:cNvPr id="10" name="Picture 9"/>
            <p:cNvPicPr>
              <a:picLocks noChangeAspect="1"/>
            </p:cNvPicPr>
            <p:nvPr/>
          </p:nvPicPr>
          <p:blipFill>
            <a:blip r:embed="rId3"/>
            <a:stretch>
              <a:fillRect/>
            </a:stretch>
          </p:blipFill>
          <p:spPr>
            <a:xfrm>
              <a:off x="4788024" y="5733256"/>
              <a:ext cx="2070100" cy="660400"/>
            </a:xfrm>
            <a:prstGeom prst="rect">
              <a:avLst/>
            </a:prstGeom>
          </p:spPr>
        </p:pic>
        <p:pic>
          <p:nvPicPr>
            <p:cNvPr id="11" name="Picture 10"/>
            <p:cNvPicPr>
              <a:picLocks noChangeAspect="1"/>
            </p:cNvPicPr>
            <p:nvPr/>
          </p:nvPicPr>
          <p:blipFill>
            <a:blip r:embed="rId3"/>
            <a:stretch>
              <a:fillRect/>
            </a:stretch>
          </p:blipFill>
          <p:spPr>
            <a:xfrm>
              <a:off x="6948264" y="5733256"/>
              <a:ext cx="2070100" cy="660400"/>
            </a:xfrm>
            <a:prstGeom prst="rect">
              <a:avLst/>
            </a:prstGeom>
          </p:spPr>
        </p:pic>
      </p:grpSp>
    </p:spTree>
    <p:extLst>
      <p:ext uri="{BB962C8B-B14F-4D97-AF65-F5344CB8AC3E}">
        <p14:creationId xmlns:p14="http://schemas.microsoft.com/office/powerpoint/2010/main" val="2402561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95536" y="3228937"/>
            <a:ext cx="7848872" cy="381642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bg1"/>
              </a:buClr>
              <a:buSzTx/>
              <a:buFont typeface="Arial" pitchFamily="34" charset="0"/>
              <a:buChar char="•"/>
              <a:tabLst/>
              <a:defRPr/>
            </a:pPr>
            <a:endParaRPr kumimoji="0" lang="en-GB" sz="3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4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3" name="Slide Number Placeholder 2"/>
          <p:cNvSpPr>
            <a:spLocks noGrp="1"/>
          </p:cNvSpPr>
          <p:nvPr>
            <p:ph type="sldNum" sz="quarter" idx="12"/>
          </p:nvPr>
        </p:nvSpPr>
        <p:spPr/>
        <p:txBody>
          <a:bodyPr/>
          <a:lstStyle/>
          <a:p>
            <a:fld id="{DAD205A6-C901-470A-910D-4EBA11C7C3E8}" type="slidenum">
              <a:rPr lang="en-GB" smtClean="0"/>
              <a:pPr/>
              <a:t>2</a:t>
            </a:fld>
            <a:endParaRPr lang="en-GB"/>
          </a:p>
        </p:txBody>
      </p:sp>
      <p:sp>
        <p:nvSpPr>
          <p:cNvPr id="2" name="Content Placeholder 1"/>
          <p:cNvSpPr>
            <a:spLocks noGrp="1"/>
          </p:cNvSpPr>
          <p:nvPr>
            <p:ph idx="1"/>
          </p:nvPr>
        </p:nvSpPr>
        <p:spPr>
          <a:xfrm>
            <a:off x="467544" y="1772816"/>
            <a:ext cx="8229600" cy="1108720"/>
          </a:xfrm>
        </p:spPr>
        <p:txBody>
          <a:bodyPr>
            <a:noAutofit/>
          </a:bodyPr>
          <a:lstStyle/>
          <a:p>
            <a:pPr marL="0" indent="0" algn="l"/>
            <a:r>
              <a:rPr lang="en-GB" sz="2400" b="1" dirty="0" smtClean="0">
                <a:solidFill>
                  <a:srgbClr val="E2723A"/>
                </a:solidFill>
              </a:rPr>
              <a:t>Objective</a:t>
            </a:r>
          </a:p>
          <a:p>
            <a:pPr marL="0" indent="0" algn="l"/>
            <a:r>
              <a:rPr lang="en-GB" sz="2000" dirty="0" smtClean="0"/>
              <a:t>To </a:t>
            </a:r>
            <a:r>
              <a:rPr lang="en-GB" sz="2000" dirty="0"/>
              <a:t>build capacity of staff and partners on safeguarding children and vulnerable young people in the implementation of the project.</a:t>
            </a:r>
          </a:p>
          <a:p>
            <a:pPr marL="0" indent="0" algn="l"/>
            <a:endParaRPr lang="en-GB" sz="2000" b="1" dirty="0"/>
          </a:p>
          <a:p>
            <a:pPr marL="0" indent="0" algn="l"/>
            <a:r>
              <a:rPr lang="en-GB" sz="2400" b="1" dirty="0" smtClean="0">
                <a:solidFill>
                  <a:srgbClr val="E2723A"/>
                </a:solidFill>
              </a:rPr>
              <a:t>Outputs</a:t>
            </a:r>
          </a:p>
          <a:p>
            <a:pPr marL="0" indent="0" algn="l"/>
            <a:r>
              <a:rPr lang="en-GB" sz="2000" dirty="0" smtClean="0"/>
              <a:t>The </a:t>
            </a:r>
            <a:r>
              <a:rPr lang="en-GB" sz="2000" dirty="0"/>
              <a:t>participants will have had the opportunity </a:t>
            </a:r>
            <a:r>
              <a:rPr lang="en-GB" sz="2000" dirty="0" smtClean="0"/>
              <a:t>to:</a:t>
            </a:r>
            <a:endParaRPr lang="en-GB" sz="2000" dirty="0"/>
          </a:p>
          <a:p>
            <a:pPr lvl="0" algn="l">
              <a:buFont typeface="Wingdings" charset="2"/>
              <a:buChar char="§"/>
            </a:pPr>
            <a:r>
              <a:rPr lang="en-GB" sz="2000" dirty="0"/>
              <a:t>reflect on the dilemmas they face in their work</a:t>
            </a:r>
          </a:p>
          <a:p>
            <a:pPr lvl="0" algn="l">
              <a:buFont typeface="Wingdings" charset="2"/>
              <a:buChar char="§"/>
            </a:pPr>
            <a:r>
              <a:rPr lang="en-GB" sz="2000" dirty="0"/>
              <a:t>understand the importance of safeguarding the rights of vulnerable children and young people</a:t>
            </a:r>
          </a:p>
          <a:p>
            <a:pPr lvl="0" algn="l">
              <a:buFont typeface="Wingdings" charset="2"/>
              <a:buChar char="§"/>
            </a:pPr>
            <a:r>
              <a:rPr lang="en-GB" sz="2000" dirty="0"/>
              <a:t>become familiar with tools to help decision-making and safeguarding in programmes with vulnerable children and young people</a:t>
            </a:r>
          </a:p>
          <a:p>
            <a:endParaRPr lang="en-US" sz="2000" dirty="0"/>
          </a:p>
        </p:txBody>
      </p:sp>
    </p:spTree>
    <p:extLst>
      <p:ext uri="{BB962C8B-B14F-4D97-AF65-F5344CB8AC3E}">
        <p14:creationId xmlns:p14="http://schemas.microsoft.com/office/powerpoint/2010/main" val="18617421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340768"/>
            <a:ext cx="9144000" cy="5517232"/>
          </a:xfrm>
          <a:prstGeom prst="rect">
            <a:avLst/>
          </a:prstGeom>
          <a:solidFill>
            <a:srgbClr val="7AB800">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71800" y="274638"/>
            <a:ext cx="5915000" cy="1066130"/>
          </a:xfrm>
        </p:spPr>
        <p:txBody>
          <a:bodyPr anchor="ctr"/>
          <a:lstStyle/>
          <a:p>
            <a:pPr algn="l"/>
            <a:r>
              <a:rPr lang="en-GB" sz="3200" dirty="0" smtClean="0">
                <a:solidFill>
                  <a:srgbClr val="E2723A"/>
                </a:solidFill>
              </a:rPr>
              <a:t>Scenario 1</a:t>
            </a:r>
            <a:endParaRPr lang="en-GB" sz="3200" dirty="0">
              <a:solidFill>
                <a:srgbClr val="E2723A"/>
              </a:solidFill>
            </a:endParaRPr>
          </a:p>
        </p:txBody>
      </p:sp>
      <p:sp>
        <p:nvSpPr>
          <p:cNvPr id="4" name="Slide Number Placeholder 3"/>
          <p:cNvSpPr>
            <a:spLocks noGrp="1"/>
          </p:cNvSpPr>
          <p:nvPr>
            <p:ph type="sldNum" sz="quarter" idx="12"/>
          </p:nvPr>
        </p:nvSpPr>
        <p:spPr/>
        <p:txBody>
          <a:bodyPr/>
          <a:lstStyle/>
          <a:p>
            <a:fld id="{DAD205A6-C901-470A-910D-4EBA11C7C3E8}" type="slidenum">
              <a:rPr lang="en-GB" smtClean="0"/>
              <a:pPr/>
              <a:t>3</a:t>
            </a:fld>
            <a:endParaRPr lang="en-GB"/>
          </a:p>
        </p:txBody>
      </p:sp>
      <p:sp>
        <p:nvSpPr>
          <p:cNvPr id="5" name="Content Placeholder 4"/>
          <p:cNvSpPr>
            <a:spLocks noGrp="1"/>
          </p:cNvSpPr>
          <p:nvPr>
            <p:ph idx="1"/>
          </p:nvPr>
        </p:nvSpPr>
        <p:spPr>
          <a:xfrm>
            <a:off x="467544" y="1772816"/>
            <a:ext cx="8229600" cy="1108720"/>
          </a:xfrm>
        </p:spPr>
        <p:txBody>
          <a:bodyPr>
            <a:noAutofit/>
          </a:bodyPr>
          <a:lstStyle/>
          <a:p>
            <a:pPr marL="0" indent="0" algn="l"/>
            <a:r>
              <a:rPr lang="en-GB" sz="2000" dirty="0"/>
              <a:t>A 14-year-old girl comes to the clinic to ask for an abortion. She comes alone and tells you that she has become pregnant through sex with her teacher.</a:t>
            </a:r>
          </a:p>
          <a:p>
            <a:pPr marL="0" indent="0" algn="l"/>
            <a:endParaRPr lang="en-GB" sz="2000" dirty="0"/>
          </a:p>
          <a:p>
            <a:pPr marL="0" indent="0" algn="l"/>
            <a:r>
              <a:rPr lang="en-GB" sz="2000" dirty="0"/>
              <a:t>She doesn’t want you to tell anyone because she will be thrown out of school if she is discovered to be pregnant. She cannot talk to her parents as the shame would be too great</a:t>
            </a:r>
            <a:r>
              <a:rPr lang="en-GB" sz="2000" b="1" i="1" dirty="0"/>
              <a:t>.  </a:t>
            </a:r>
          </a:p>
          <a:p>
            <a:endParaRPr lang="en-GB" sz="2000" dirty="0"/>
          </a:p>
          <a:p>
            <a:r>
              <a:rPr lang="en-GB" sz="3600" b="1" dirty="0">
                <a:solidFill>
                  <a:schemeClr val="bg1"/>
                </a:solidFill>
              </a:rPr>
              <a:t>What would you do?</a:t>
            </a:r>
            <a:endParaRPr lang="en-GB" sz="3600" dirty="0">
              <a:solidFill>
                <a:schemeClr val="bg1"/>
              </a:solidFill>
            </a:endParaRPr>
          </a:p>
          <a:p>
            <a:endParaRPr lang="en-US" sz="2000" dirty="0"/>
          </a:p>
        </p:txBody>
      </p:sp>
    </p:spTree>
    <p:extLst>
      <p:ext uri="{BB962C8B-B14F-4D97-AF65-F5344CB8AC3E}">
        <p14:creationId xmlns:p14="http://schemas.microsoft.com/office/powerpoint/2010/main" val="27004639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340768"/>
            <a:ext cx="9144000" cy="5517232"/>
          </a:xfrm>
          <a:prstGeom prst="rect">
            <a:avLst/>
          </a:prstGeom>
          <a:solidFill>
            <a:srgbClr val="7AB800">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DAD205A6-C901-470A-910D-4EBA11C7C3E8}" type="slidenum">
              <a:rPr lang="en-GB" smtClean="0"/>
              <a:pPr/>
              <a:t>4</a:t>
            </a:fld>
            <a:endParaRPr lang="en-GB"/>
          </a:p>
        </p:txBody>
      </p:sp>
      <p:sp>
        <p:nvSpPr>
          <p:cNvPr id="2" name="TextBox 1"/>
          <p:cNvSpPr txBox="1"/>
          <p:nvPr/>
        </p:nvSpPr>
        <p:spPr>
          <a:xfrm>
            <a:off x="395536" y="1556792"/>
            <a:ext cx="8352928" cy="4824536"/>
          </a:xfrm>
          <a:prstGeom prst="rect">
            <a:avLst/>
          </a:prstGeom>
          <a:noFill/>
        </p:spPr>
        <p:txBody>
          <a:bodyPr wrap="square" rtlCol="0">
            <a:normAutofit/>
          </a:bodyPr>
          <a:lstStyle/>
          <a:p>
            <a:pPr marL="571500" lvl="0" indent="-571500">
              <a:buFont typeface="Arial" panose="020B0604020202020204" pitchFamily="34" charset="0"/>
              <a:buChar char="•"/>
            </a:pPr>
            <a:endParaRPr lang="en-GB" sz="2000" b="1" dirty="0">
              <a:effectLst>
                <a:outerShdw blurRad="38100" dist="38100" dir="2700000" algn="tl">
                  <a:srgbClr val="000000">
                    <a:alpha val="43137"/>
                  </a:srgbClr>
                </a:outerShdw>
              </a:effectLst>
              <a:latin typeface="+mj-lt"/>
            </a:endParaRPr>
          </a:p>
          <a:p>
            <a:r>
              <a:rPr lang="en-GB" sz="2000" dirty="0">
                <a:latin typeface="+mj-lt"/>
              </a:rPr>
              <a:t>A 15-year-old boy attends your clinic and asks for an HIV test. While talking to him, you discover he is unsure about his sexuality and his parents have thrown him out for being too effeminate. </a:t>
            </a:r>
          </a:p>
          <a:p>
            <a:endParaRPr lang="en-GB" sz="2000" dirty="0">
              <a:latin typeface="+mj-lt"/>
            </a:endParaRPr>
          </a:p>
          <a:p>
            <a:r>
              <a:rPr lang="en-GB" sz="2000" dirty="0">
                <a:latin typeface="+mj-lt"/>
              </a:rPr>
              <a:t>He also tells you he is living with a 50-year-old man who he says loves him, is helping him learn about his sexuality, and who shelters and feeds him.</a:t>
            </a:r>
          </a:p>
          <a:p>
            <a:r>
              <a:rPr lang="en-GB" sz="2000" dirty="0">
                <a:latin typeface="+mj-lt"/>
              </a:rPr>
              <a:t> </a:t>
            </a:r>
          </a:p>
          <a:p>
            <a:pPr algn="ctr"/>
            <a:r>
              <a:rPr lang="en-GB" sz="3600" b="1" dirty="0" smtClean="0">
                <a:solidFill>
                  <a:schemeClr val="bg1"/>
                </a:solidFill>
                <a:latin typeface="+mj-lt"/>
              </a:rPr>
              <a:t>What would you do?</a:t>
            </a:r>
            <a:endParaRPr lang="en-GB" sz="3600" dirty="0" smtClean="0">
              <a:solidFill>
                <a:schemeClr val="bg1"/>
              </a:solidFill>
              <a:latin typeface="+mj-lt"/>
            </a:endParaRPr>
          </a:p>
          <a:p>
            <a:endParaRPr lang="en-GB" sz="2000" b="1" dirty="0">
              <a:effectLst>
                <a:outerShdw blurRad="38100" dist="38100" dir="2700000" algn="tl">
                  <a:srgbClr val="000000">
                    <a:alpha val="43137"/>
                  </a:srgbClr>
                </a:outerShdw>
              </a:effectLst>
              <a:latin typeface="+mj-lt"/>
            </a:endParaRPr>
          </a:p>
          <a:p>
            <a:endParaRPr lang="en-GB" sz="2000" dirty="0">
              <a:latin typeface="+mj-lt"/>
            </a:endParaRPr>
          </a:p>
          <a:p>
            <a:endParaRPr lang="en-US" sz="2000" dirty="0">
              <a:latin typeface="+mj-lt"/>
            </a:endParaRPr>
          </a:p>
        </p:txBody>
      </p:sp>
      <p:sp>
        <p:nvSpPr>
          <p:cNvPr id="6" name="Title 1"/>
          <p:cNvSpPr>
            <a:spLocks noGrp="1"/>
          </p:cNvSpPr>
          <p:nvPr>
            <p:ph type="title"/>
          </p:nvPr>
        </p:nvSpPr>
        <p:spPr>
          <a:xfrm>
            <a:off x="2771800" y="274638"/>
            <a:ext cx="5915000" cy="1143000"/>
          </a:xfrm>
        </p:spPr>
        <p:txBody>
          <a:bodyPr anchor="ctr"/>
          <a:lstStyle/>
          <a:p>
            <a:pPr algn="l"/>
            <a:r>
              <a:rPr lang="en-GB" sz="3200" dirty="0" smtClean="0">
                <a:solidFill>
                  <a:srgbClr val="E2723A"/>
                </a:solidFill>
              </a:rPr>
              <a:t>Scenario 2</a:t>
            </a:r>
            <a:endParaRPr lang="en-GB" sz="3200" dirty="0">
              <a:solidFill>
                <a:srgbClr val="E2723A"/>
              </a:solidFill>
            </a:endParaRPr>
          </a:p>
        </p:txBody>
      </p:sp>
    </p:spTree>
    <p:extLst>
      <p:ext uri="{BB962C8B-B14F-4D97-AF65-F5344CB8AC3E}">
        <p14:creationId xmlns:p14="http://schemas.microsoft.com/office/powerpoint/2010/main" val="334886972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340768"/>
            <a:ext cx="9144000" cy="5517232"/>
          </a:xfrm>
          <a:prstGeom prst="rect">
            <a:avLst/>
          </a:prstGeom>
          <a:solidFill>
            <a:srgbClr val="7AB800">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DAD205A6-C901-470A-910D-4EBA11C7C3E8}" type="slidenum">
              <a:rPr lang="en-GB" smtClean="0"/>
              <a:pPr/>
              <a:t>5</a:t>
            </a:fld>
            <a:endParaRPr lang="en-GB"/>
          </a:p>
        </p:txBody>
      </p:sp>
      <p:sp>
        <p:nvSpPr>
          <p:cNvPr id="5" name="Title 1"/>
          <p:cNvSpPr>
            <a:spLocks noGrp="1"/>
          </p:cNvSpPr>
          <p:nvPr>
            <p:ph type="title"/>
          </p:nvPr>
        </p:nvSpPr>
        <p:spPr>
          <a:xfrm>
            <a:off x="2699792" y="274638"/>
            <a:ext cx="5987008" cy="1066130"/>
          </a:xfrm>
        </p:spPr>
        <p:txBody>
          <a:bodyPr anchor="ctr"/>
          <a:lstStyle/>
          <a:p>
            <a:pPr algn="l"/>
            <a:r>
              <a:rPr lang="en-GB" sz="3200" dirty="0" smtClean="0">
                <a:solidFill>
                  <a:srgbClr val="E2723A"/>
                </a:solidFill>
              </a:rPr>
              <a:t>Scenario 3</a:t>
            </a:r>
            <a:endParaRPr lang="en-GB" sz="3200" dirty="0">
              <a:solidFill>
                <a:srgbClr val="E2723A"/>
              </a:solidFill>
            </a:endParaRPr>
          </a:p>
        </p:txBody>
      </p:sp>
      <p:sp>
        <p:nvSpPr>
          <p:cNvPr id="2" name="TextBox 1"/>
          <p:cNvSpPr txBox="1"/>
          <p:nvPr/>
        </p:nvSpPr>
        <p:spPr>
          <a:xfrm>
            <a:off x="611560" y="2132856"/>
            <a:ext cx="7992888" cy="1877437"/>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wrap="square" rtlCol="0">
            <a:spAutoFit/>
          </a:bodyPr>
          <a:lstStyle/>
          <a:p>
            <a:pPr lvl="0"/>
            <a:r>
              <a:rPr lang="en-GB" sz="2000" dirty="0" smtClean="0">
                <a:solidFill>
                  <a:schemeClr val="tx1"/>
                </a:solidFill>
                <a:latin typeface="Arial"/>
                <a:cs typeface="Arial"/>
              </a:rPr>
              <a:t>A </a:t>
            </a:r>
            <a:r>
              <a:rPr lang="en-GB" sz="2000" dirty="0">
                <a:solidFill>
                  <a:schemeClr val="tx1"/>
                </a:solidFill>
                <a:latin typeface="Arial"/>
                <a:cs typeface="Arial"/>
              </a:rPr>
              <a:t>father brings his 12 year old daughter to the clinic for an examination to ensure she is ‘intact’  for  her impending marriage.   </a:t>
            </a:r>
          </a:p>
          <a:p>
            <a:endParaRPr lang="en-GB" sz="2000" dirty="0">
              <a:solidFill>
                <a:schemeClr val="tx1"/>
              </a:solidFill>
              <a:latin typeface="Arial"/>
              <a:cs typeface="Arial"/>
            </a:endParaRPr>
          </a:p>
          <a:p>
            <a:pPr algn="ctr"/>
            <a:r>
              <a:rPr lang="en-GB" sz="3600" b="1" dirty="0" smtClean="0">
                <a:solidFill>
                  <a:schemeClr val="bg1"/>
                </a:solidFill>
                <a:latin typeface="Arial"/>
                <a:cs typeface="Arial"/>
              </a:rPr>
              <a:t>What would you do?</a:t>
            </a:r>
          </a:p>
          <a:p>
            <a:pPr lvl="0"/>
            <a:endParaRPr lang="en-GB" sz="2000" dirty="0">
              <a:effectLst>
                <a:outerShdw blurRad="38100" dist="38100" dir="2700000" algn="tl">
                  <a:srgbClr val="000000">
                    <a:alpha val="43137"/>
                  </a:srgbClr>
                </a:outerShdw>
              </a:effectLst>
              <a:latin typeface="Arial"/>
              <a:cs typeface="Arial"/>
            </a:endParaRPr>
          </a:p>
        </p:txBody>
      </p:sp>
    </p:spTree>
    <p:extLst>
      <p:ext uri="{BB962C8B-B14F-4D97-AF65-F5344CB8AC3E}">
        <p14:creationId xmlns:p14="http://schemas.microsoft.com/office/powerpoint/2010/main" val="270046399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40768"/>
            <a:ext cx="9144000" cy="5517232"/>
          </a:xfrm>
          <a:prstGeom prst="rect">
            <a:avLst/>
          </a:prstGeom>
          <a:solidFill>
            <a:srgbClr val="7AB800">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txBox="1">
            <a:spLocks/>
          </p:cNvSpPr>
          <p:nvPr/>
        </p:nvSpPr>
        <p:spPr>
          <a:xfrm>
            <a:off x="395536" y="1484784"/>
            <a:ext cx="8568952" cy="5256584"/>
          </a:xfrm>
          <a:prstGeom prst="rect">
            <a:avLst/>
          </a:prstGeom>
          <a:noFill/>
        </p:spPr>
        <p:txBody>
          <a:bodyPr vert="horz" lIns="91440" tIns="45720" rIns="0" bIns="45720" rtlCol="0">
            <a:noAutofit/>
          </a:bodyPr>
          <a:lstStyle>
            <a:lvl1pPr marL="0" indent="0" algn="ctr" defTabSz="914400" rtl="0" eaLnBrk="1" latinLnBrk="0" hangingPunct="1">
              <a:spcBef>
                <a:spcPct val="20000"/>
              </a:spcBef>
              <a:buFont typeface="Arial" pitchFamily="34" charset="0"/>
              <a:buNone/>
              <a:defRPr sz="4400" kern="1200" baseline="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pPr>
            <a:r>
              <a:rPr lang="en-GB" sz="2000" dirty="0">
                <a:solidFill>
                  <a:schemeClr val="tx1"/>
                </a:solidFill>
              </a:rPr>
              <a:t>A 15-year-old girl had been coming to your centre for </a:t>
            </a:r>
            <a:r>
              <a:rPr lang="en-GB" sz="2000" dirty="0" smtClean="0">
                <a:solidFill>
                  <a:schemeClr val="tx1"/>
                </a:solidFill>
              </a:rPr>
              <a:t>STI screening </a:t>
            </a:r>
            <a:r>
              <a:rPr lang="en-GB" sz="2000" dirty="0">
                <a:solidFill>
                  <a:schemeClr val="tx1"/>
                </a:solidFill>
              </a:rPr>
              <a:t>and condoms. You suspect she is selling sex but she will not discuss it. You have asked her about her parents but she says they don’t care about her</a:t>
            </a:r>
            <a:r>
              <a:rPr lang="en-GB" sz="2000" dirty="0" smtClean="0">
                <a:solidFill>
                  <a:schemeClr val="tx1"/>
                </a:solidFill>
              </a:rPr>
              <a:t>.</a:t>
            </a:r>
          </a:p>
          <a:p>
            <a:pPr algn="l">
              <a:spcBef>
                <a:spcPts val="0"/>
              </a:spcBef>
            </a:pPr>
            <a:endParaRPr lang="en-GB" sz="2000" dirty="0">
              <a:solidFill>
                <a:schemeClr val="tx1"/>
              </a:solidFill>
            </a:endParaRPr>
          </a:p>
          <a:p>
            <a:pPr algn="l">
              <a:spcBef>
                <a:spcPts val="0"/>
              </a:spcBef>
            </a:pPr>
            <a:r>
              <a:rPr lang="en-GB" sz="2000" dirty="0">
                <a:solidFill>
                  <a:schemeClr val="tx1"/>
                </a:solidFill>
              </a:rPr>
              <a:t>One day she arrives at the centre with her parents and they tell you that she has given birth </a:t>
            </a:r>
            <a:r>
              <a:rPr lang="en-GB" sz="2000" dirty="0" smtClean="0">
                <a:solidFill>
                  <a:schemeClr val="tx1"/>
                </a:solidFill>
              </a:rPr>
              <a:t>but </a:t>
            </a:r>
            <a:r>
              <a:rPr lang="en-GB" sz="2000" dirty="0">
                <a:solidFill>
                  <a:schemeClr val="tx1"/>
                </a:solidFill>
              </a:rPr>
              <a:t>she will not reveal the name of the father. There must be a father’s name on the birth certificate because without it the child has no identity and cannot access </a:t>
            </a:r>
            <a:r>
              <a:rPr lang="en-GB" sz="2000" dirty="0" smtClean="0">
                <a:solidFill>
                  <a:schemeClr val="tx1"/>
                </a:solidFill>
              </a:rPr>
              <a:t>health</a:t>
            </a:r>
            <a:r>
              <a:rPr lang="en-GB" sz="2000" dirty="0">
                <a:solidFill>
                  <a:schemeClr val="tx1"/>
                </a:solidFill>
              </a:rPr>
              <a:t>, education or welfare services. </a:t>
            </a:r>
            <a:endParaRPr lang="en-GB" sz="2000" dirty="0" smtClean="0">
              <a:solidFill>
                <a:schemeClr val="tx1"/>
              </a:solidFill>
            </a:endParaRPr>
          </a:p>
          <a:p>
            <a:pPr algn="l">
              <a:spcBef>
                <a:spcPts val="0"/>
              </a:spcBef>
            </a:pPr>
            <a:endParaRPr lang="en-GB" sz="2000" dirty="0">
              <a:solidFill>
                <a:schemeClr val="tx1"/>
              </a:solidFill>
            </a:endParaRPr>
          </a:p>
          <a:p>
            <a:pPr algn="l">
              <a:spcBef>
                <a:spcPts val="0"/>
              </a:spcBef>
              <a:spcAft>
                <a:spcPts val="1200"/>
              </a:spcAft>
            </a:pPr>
            <a:r>
              <a:rPr lang="en-GB" sz="2000" dirty="0">
                <a:solidFill>
                  <a:schemeClr val="tx1"/>
                </a:solidFill>
              </a:rPr>
              <a:t>The parents tell you not to help her unless she reveals the name of the father and the baby can be officially registered. You understand that the girl may not know who the father is or be able to reveal his identity. Legally, the parents have the right to decide the services that their daughter should or should not receive. </a:t>
            </a:r>
          </a:p>
          <a:p>
            <a:pPr>
              <a:spcBef>
                <a:spcPts val="0"/>
              </a:spcBef>
            </a:pPr>
            <a:r>
              <a:rPr lang="en-GB" sz="3600" b="1" dirty="0">
                <a:solidFill>
                  <a:schemeClr val="bg1"/>
                </a:solidFill>
              </a:rPr>
              <a:t>What would you do?</a:t>
            </a:r>
          </a:p>
          <a:p>
            <a:pPr algn="l">
              <a:spcBef>
                <a:spcPts val="0"/>
              </a:spcBef>
            </a:pPr>
            <a:endParaRPr lang="en-GB" sz="2000" dirty="0" smtClean="0">
              <a:solidFill>
                <a:schemeClr val="tx1"/>
              </a:solidFill>
              <a:effectLst>
                <a:outerShdw blurRad="38100" dist="38100" dir="2700000" algn="tl">
                  <a:srgbClr val="000000">
                    <a:alpha val="43137"/>
                  </a:srgbClr>
                </a:outerShdw>
              </a:effectLst>
            </a:endParaRPr>
          </a:p>
          <a:p>
            <a:pPr algn="l">
              <a:spcBef>
                <a:spcPts val="0"/>
              </a:spcBef>
            </a:pPr>
            <a:endParaRPr lang="en-GB" sz="2000" dirty="0" smtClean="0">
              <a:solidFill>
                <a:schemeClr val="tx1"/>
              </a:solidFill>
              <a:effectLst>
                <a:outerShdw blurRad="38100" dist="38100" dir="2700000" algn="tl">
                  <a:srgbClr val="000000">
                    <a:alpha val="43137"/>
                  </a:srgbClr>
                </a:outerShdw>
              </a:effectLst>
            </a:endParaRPr>
          </a:p>
          <a:p>
            <a:pPr>
              <a:spcBef>
                <a:spcPts val="0"/>
              </a:spcBef>
            </a:pPr>
            <a:endParaRPr lang="en-GB" sz="2000" dirty="0">
              <a:solidFill>
                <a:schemeClr val="tx1"/>
              </a:solidFill>
            </a:endParaRPr>
          </a:p>
        </p:txBody>
      </p:sp>
      <p:sp>
        <p:nvSpPr>
          <p:cNvPr id="2" name="Slide Number Placeholder 1"/>
          <p:cNvSpPr>
            <a:spLocks noGrp="1"/>
          </p:cNvSpPr>
          <p:nvPr>
            <p:ph type="sldNum" sz="quarter" idx="12"/>
          </p:nvPr>
        </p:nvSpPr>
        <p:spPr/>
        <p:txBody>
          <a:bodyPr/>
          <a:lstStyle/>
          <a:p>
            <a:fld id="{DAD205A6-C901-470A-910D-4EBA11C7C3E8}" type="slidenum">
              <a:rPr lang="en-GB" smtClean="0"/>
              <a:pPr/>
              <a:t>6</a:t>
            </a:fld>
            <a:endParaRPr lang="en-GB"/>
          </a:p>
        </p:txBody>
      </p:sp>
      <p:sp>
        <p:nvSpPr>
          <p:cNvPr id="4" name="Title 1"/>
          <p:cNvSpPr txBox="1">
            <a:spLocks/>
          </p:cNvSpPr>
          <p:nvPr/>
        </p:nvSpPr>
        <p:spPr>
          <a:xfrm>
            <a:off x="2627784" y="274638"/>
            <a:ext cx="6059016" cy="106613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dirty="0" smtClean="0">
                <a:solidFill>
                  <a:srgbClr val="E2723A"/>
                </a:solidFill>
              </a:rPr>
              <a:t>Scenario 4</a:t>
            </a:r>
            <a:endParaRPr lang="en-GB" sz="3200" dirty="0">
              <a:solidFill>
                <a:srgbClr val="E2723A"/>
              </a:solidFill>
            </a:endParaRPr>
          </a:p>
        </p:txBody>
      </p:sp>
    </p:spTree>
    <p:extLst>
      <p:ext uri="{BB962C8B-B14F-4D97-AF65-F5344CB8AC3E}">
        <p14:creationId xmlns:p14="http://schemas.microsoft.com/office/powerpoint/2010/main" val="77476937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916832"/>
            <a:ext cx="8229600" cy="4277071"/>
          </a:xfrm>
        </p:spPr>
        <p:txBody>
          <a:bodyPr>
            <a:normAutofit/>
          </a:bodyPr>
          <a:lstStyle/>
          <a:p>
            <a:pPr algn="l">
              <a:spcAft>
                <a:spcPts val="1200"/>
              </a:spcAft>
            </a:pPr>
            <a:r>
              <a:rPr lang="en-GB" sz="2400" b="1" dirty="0" smtClean="0">
                <a:solidFill>
                  <a:srgbClr val="E2723A"/>
                </a:solidFill>
              </a:rPr>
              <a:t>Group work </a:t>
            </a:r>
            <a:r>
              <a:rPr lang="en-GB" sz="2400" b="1" dirty="0" smtClean="0">
                <a:solidFill>
                  <a:srgbClr val="E2723A"/>
                </a:solidFill>
              </a:rPr>
              <a:t>questions </a:t>
            </a:r>
            <a:r>
              <a:rPr lang="en-GB" sz="2000" dirty="0" smtClean="0"/>
              <a:t>(20 </a:t>
            </a:r>
            <a:r>
              <a:rPr lang="en-GB" sz="2000" dirty="0" smtClean="0"/>
              <a:t>minutes)</a:t>
            </a:r>
            <a:endParaRPr lang="en-GB" sz="2000" dirty="0" smtClean="0"/>
          </a:p>
          <a:p>
            <a:pPr marL="162000" algn="l">
              <a:buFont typeface="Wingdings" charset="2"/>
              <a:buChar char="§"/>
            </a:pPr>
            <a:r>
              <a:rPr lang="en-GB" sz="2000" dirty="0" smtClean="0"/>
              <a:t>What issues are key in this scenario?</a:t>
            </a:r>
          </a:p>
          <a:p>
            <a:pPr marL="162000" algn="l">
              <a:buFont typeface="Wingdings" charset="2"/>
              <a:buChar char="§"/>
            </a:pPr>
            <a:r>
              <a:rPr lang="en-GB" sz="2000" dirty="0" smtClean="0"/>
              <a:t>What makes this situation difficult to deal with?</a:t>
            </a:r>
          </a:p>
          <a:p>
            <a:pPr marL="162000" algn="l">
              <a:buFont typeface="Wingdings" charset="2"/>
              <a:buChar char="§"/>
            </a:pPr>
            <a:r>
              <a:rPr lang="en-GB" sz="2000" dirty="0" smtClean="0"/>
              <a:t>Whose desires/ needs/ rights are in conflict with another persons?</a:t>
            </a:r>
          </a:p>
          <a:p>
            <a:pPr marL="162000"/>
            <a:endParaRPr lang="en-GB" sz="2000" dirty="0"/>
          </a:p>
        </p:txBody>
      </p:sp>
      <p:sp>
        <p:nvSpPr>
          <p:cNvPr id="2" name="Slide Number Placeholder 1"/>
          <p:cNvSpPr>
            <a:spLocks noGrp="1"/>
          </p:cNvSpPr>
          <p:nvPr>
            <p:ph type="sldNum" sz="quarter" idx="12"/>
          </p:nvPr>
        </p:nvSpPr>
        <p:spPr/>
        <p:txBody>
          <a:bodyPr/>
          <a:lstStyle/>
          <a:p>
            <a:fld id="{DAD205A6-C901-470A-910D-4EBA11C7C3E8}" type="slidenum">
              <a:rPr lang="en-GB" smtClean="0"/>
              <a:pPr/>
              <a:t>7</a:t>
            </a:fld>
            <a:endParaRPr lang="en-GB"/>
          </a:p>
        </p:txBody>
      </p:sp>
      <p:pic>
        <p:nvPicPr>
          <p:cNvPr id="4" name="Picture 3"/>
          <p:cNvPicPr>
            <a:picLocks noChangeAspect="1"/>
          </p:cNvPicPr>
          <p:nvPr/>
        </p:nvPicPr>
        <p:blipFill>
          <a:blip r:embed="rId2"/>
          <a:stretch>
            <a:fillRect/>
          </a:stretch>
        </p:blipFill>
        <p:spPr>
          <a:xfrm>
            <a:off x="395536" y="5517232"/>
            <a:ext cx="1308100" cy="965200"/>
          </a:xfrm>
          <a:prstGeom prst="rect">
            <a:avLst/>
          </a:prstGeom>
        </p:spPr>
      </p:pic>
    </p:spTree>
    <p:extLst>
      <p:ext uri="{BB962C8B-B14F-4D97-AF65-F5344CB8AC3E}">
        <p14:creationId xmlns:p14="http://schemas.microsoft.com/office/powerpoint/2010/main" val="13868672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1988840"/>
            <a:ext cx="7272808" cy="3385542"/>
          </a:xfrm>
          <a:prstGeom prst="rect">
            <a:avLst/>
          </a:prstGeom>
        </p:spPr>
        <p:txBody>
          <a:bodyPr wrap="square">
            <a:spAutoFit/>
          </a:bodyPr>
          <a:lstStyle/>
          <a:p>
            <a:pPr marL="342900" lvl="0" indent="-342900">
              <a:spcBef>
                <a:spcPct val="20000"/>
              </a:spcBef>
              <a:spcAft>
                <a:spcPts val="1200"/>
              </a:spcAft>
            </a:pPr>
            <a:r>
              <a:rPr lang="en-GB" sz="2400" b="1" dirty="0">
                <a:solidFill>
                  <a:srgbClr val="E2723A"/>
                </a:solidFill>
                <a:latin typeface="Arial"/>
                <a:cs typeface="Arial"/>
              </a:rPr>
              <a:t>Plenary </a:t>
            </a:r>
            <a:r>
              <a:rPr lang="en-GB" sz="2400" b="1" dirty="0">
                <a:solidFill>
                  <a:srgbClr val="E2723A"/>
                </a:solidFill>
                <a:latin typeface="Arial"/>
                <a:cs typeface="Arial"/>
              </a:rPr>
              <a:t>q</a:t>
            </a:r>
            <a:r>
              <a:rPr lang="en-GB" sz="2400" b="1" dirty="0" smtClean="0">
                <a:solidFill>
                  <a:srgbClr val="E2723A"/>
                </a:solidFill>
                <a:latin typeface="Arial"/>
                <a:cs typeface="Arial"/>
              </a:rPr>
              <a:t>uestions </a:t>
            </a:r>
            <a:r>
              <a:rPr lang="en-GB" sz="2000" dirty="0" smtClean="0">
                <a:solidFill>
                  <a:prstClr val="black"/>
                </a:solidFill>
                <a:latin typeface="Arial"/>
                <a:cs typeface="Arial"/>
              </a:rPr>
              <a:t>(25 </a:t>
            </a:r>
            <a:r>
              <a:rPr lang="en-GB" sz="2000" dirty="0" smtClean="0">
                <a:solidFill>
                  <a:prstClr val="black"/>
                </a:solidFill>
                <a:latin typeface="Arial"/>
                <a:cs typeface="Arial"/>
              </a:rPr>
              <a:t>minutes)</a:t>
            </a:r>
          </a:p>
          <a:p>
            <a:pPr marL="342900" indent="-342900">
              <a:spcAft>
                <a:spcPts val="600"/>
              </a:spcAft>
              <a:buFont typeface="Wingdings" charset="2"/>
              <a:buChar char="§"/>
            </a:pPr>
            <a:r>
              <a:rPr lang="en-GB" sz="2000" dirty="0">
                <a:latin typeface="Arial"/>
                <a:cs typeface="Arial"/>
              </a:rPr>
              <a:t>How did these scenarios make you feel?</a:t>
            </a:r>
          </a:p>
          <a:p>
            <a:pPr marL="342900" indent="-342900">
              <a:spcAft>
                <a:spcPts val="600"/>
              </a:spcAft>
              <a:buFont typeface="Wingdings" charset="2"/>
              <a:buChar char="§"/>
            </a:pPr>
            <a:r>
              <a:rPr lang="en-GB" sz="2000" dirty="0">
                <a:latin typeface="Arial"/>
                <a:cs typeface="Arial"/>
              </a:rPr>
              <a:t>Are they similar to what you or your partners currently have to deal with?</a:t>
            </a:r>
          </a:p>
          <a:p>
            <a:pPr marL="342900" indent="-342900">
              <a:spcAft>
                <a:spcPts val="600"/>
              </a:spcAft>
              <a:buFont typeface="Wingdings" charset="2"/>
              <a:buChar char="§"/>
            </a:pPr>
            <a:r>
              <a:rPr lang="en-GB" sz="2000" dirty="0">
                <a:latin typeface="Arial"/>
                <a:cs typeface="Arial"/>
              </a:rPr>
              <a:t>What are the implications for our work?</a:t>
            </a:r>
          </a:p>
          <a:p>
            <a:pPr marL="342900" indent="-342900">
              <a:spcAft>
                <a:spcPts val="600"/>
              </a:spcAft>
              <a:buFont typeface="Wingdings" charset="2"/>
              <a:buChar char="§"/>
            </a:pPr>
            <a:r>
              <a:rPr lang="en-GB" sz="2000" dirty="0">
                <a:latin typeface="Arial"/>
                <a:cs typeface="Arial"/>
              </a:rPr>
              <a:t>What tools experience do we currently have to address situations like this?</a:t>
            </a:r>
          </a:p>
          <a:p>
            <a:endParaRPr lang="en-GB" sz="2000" dirty="0">
              <a:latin typeface="Arial"/>
              <a:cs typeface="Arial"/>
            </a:endParaRPr>
          </a:p>
          <a:p>
            <a:pPr marL="342900" lvl="0" indent="-342900">
              <a:spcBef>
                <a:spcPct val="20000"/>
              </a:spcBef>
            </a:pPr>
            <a:endParaRPr lang="en-GB" sz="2000" dirty="0">
              <a:solidFill>
                <a:prstClr val="black"/>
              </a:solidFill>
              <a:latin typeface="Arial"/>
              <a:cs typeface="Arial"/>
            </a:endParaRPr>
          </a:p>
        </p:txBody>
      </p:sp>
      <p:sp>
        <p:nvSpPr>
          <p:cNvPr id="2" name="Slide Number Placeholder 1"/>
          <p:cNvSpPr>
            <a:spLocks noGrp="1"/>
          </p:cNvSpPr>
          <p:nvPr>
            <p:ph type="sldNum" sz="quarter" idx="12"/>
          </p:nvPr>
        </p:nvSpPr>
        <p:spPr/>
        <p:txBody>
          <a:bodyPr/>
          <a:lstStyle/>
          <a:p>
            <a:fld id="{DAD205A6-C901-470A-910D-4EBA11C7C3E8}" type="slidenum">
              <a:rPr lang="en-GB" smtClean="0"/>
              <a:pPr/>
              <a:t>8</a:t>
            </a:fld>
            <a:endParaRPr lang="en-GB"/>
          </a:p>
        </p:txBody>
      </p:sp>
      <p:pic>
        <p:nvPicPr>
          <p:cNvPr id="5" name="Picture 4"/>
          <p:cNvPicPr>
            <a:picLocks noChangeAspect="1"/>
          </p:cNvPicPr>
          <p:nvPr/>
        </p:nvPicPr>
        <p:blipFill>
          <a:blip r:embed="rId3"/>
          <a:stretch>
            <a:fillRect/>
          </a:stretch>
        </p:blipFill>
        <p:spPr>
          <a:xfrm>
            <a:off x="395536" y="5517232"/>
            <a:ext cx="1308100" cy="965200"/>
          </a:xfrm>
          <a:prstGeom prst="rect">
            <a:avLst/>
          </a:prstGeom>
        </p:spPr>
      </p:pic>
    </p:spTree>
    <p:extLst>
      <p:ext uri="{BB962C8B-B14F-4D97-AF65-F5344CB8AC3E}">
        <p14:creationId xmlns:p14="http://schemas.microsoft.com/office/powerpoint/2010/main" val="149568535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1520" y="1412776"/>
            <a:ext cx="8640960" cy="4985981"/>
          </a:xfrm>
          <a:prstGeom prst="rect">
            <a:avLst/>
          </a:prstGeom>
          <a:noFill/>
        </p:spPr>
        <p:txBody>
          <a:bodyPr wrap="square" rtlCol="0">
            <a:spAutoFit/>
          </a:bodyPr>
          <a:lstStyle/>
          <a:p>
            <a:pPr>
              <a:spcAft>
                <a:spcPts val="600"/>
              </a:spcAft>
            </a:pPr>
            <a:endParaRPr lang="en-GB" dirty="0">
              <a:latin typeface="Arial"/>
              <a:cs typeface="Arial"/>
            </a:endParaRPr>
          </a:p>
          <a:p>
            <a:pPr marL="631825" indent="-631825">
              <a:spcAft>
                <a:spcPts val="600"/>
              </a:spcAft>
              <a:buFont typeface="+mj-lt"/>
              <a:buAutoNum type="arabicPeriod"/>
            </a:pPr>
            <a:r>
              <a:rPr lang="en-GB" dirty="0">
                <a:latin typeface="Arial"/>
                <a:cs typeface="Arial"/>
              </a:rPr>
              <a:t>The best interest principle requires us to consider the child’s perspective no matter the age of the child</a:t>
            </a:r>
            <a:r>
              <a:rPr lang="en-GB" dirty="0" smtClean="0">
                <a:latin typeface="Arial"/>
                <a:cs typeface="Arial"/>
              </a:rPr>
              <a:t>.</a:t>
            </a:r>
            <a:endParaRPr lang="en-GB" dirty="0">
              <a:latin typeface="Arial"/>
              <a:cs typeface="Arial"/>
            </a:endParaRPr>
          </a:p>
          <a:p>
            <a:pPr marL="631825" indent="-631825">
              <a:spcAft>
                <a:spcPts val="600"/>
              </a:spcAft>
              <a:buFont typeface="+mj-lt"/>
              <a:buAutoNum type="arabicPeriod"/>
            </a:pPr>
            <a:r>
              <a:rPr lang="en-GB" dirty="0">
                <a:latin typeface="Arial"/>
                <a:cs typeface="Arial"/>
              </a:rPr>
              <a:t>The concept of the </a:t>
            </a:r>
            <a:r>
              <a:rPr lang="en-GB" b="1" dirty="0">
                <a:latin typeface="Arial"/>
                <a:cs typeface="Arial"/>
              </a:rPr>
              <a:t>evolving capacities </a:t>
            </a:r>
            <a:r>
              <a:rPr lang="en-GB" dirty="0">
                <a:latin typeface="Arial"/>
                <a:cs typeface="Arial"/>
              </a:rPr>
              <a:t>requires adults to assure that the child who is capable of forming his or her own views has the right to express those views freely and that the views of the child are given due importance in accordance with the age and maturity of the child. </a:t>
            </a:r>
            <a:endParaRPr lang="en-GB" dirty="0">
              <a:solidFill>
                <a:srgbClr val="C00000"/>
              </a:solidFill>
              <a:latin typeface="Arial"/>
              <a:cs typeface="Arial"/>
            </a:endParaRPr>
          </a:p>
          <a:p>
            <a:pPr marL="631825" indent="-631825">
              <a:spcAft>
                <a:spcPts val="600"/>
              </a:spcAft>
              <a:buFont typeface="+mj-lt"/>
              <a:buAutoNum type="arabicPeriod"/>
            </a:pPr>
            <a:r>
              <a:rPr lang="en-GB" dirty="0">
                <a:latin typeface="Arial"/>
                <a:cs typeface="Arial"/>
              </a:rPr>
              <a:t>Evolving capacities recognizes that as children become more competent  there is less need for  direct protection and a greater need for </a:t>
            </a:r>
            <a:r>
              <a:rPr lang="en-GB" b="1" dirty="0">
                <a:latin typeface="Arial"/>
                <a:cs typeface="Arial"/>
              </a:rPr>
              <a:t>autonomy</a:t>
            </a:r>
            <a:r>
              <a:rPr lang="en-GB" dirty="0">
                <a:latin typeface="Arial"/>
                <a:cs typeface="Arial"/>
              </a:rPr>
              <a:t> that they can take responsibility for decisions affecting their lives.</a:t>
            </a:r>
            <a:r>
              <a:rPr lang="en-GB" dirty="0" smtClean="0">
                <a:latin typeface="Arial"/>
                <a:cs typeface="Arial"/>
              </a:rPr>
              <a:t>.</a:t>
            </a:r>
            <a:endParaRPr lang="en-GB" dirty="0">
              <a:latin typeface="Arial"/>
              <a:cs typeface="Arial"/>
            </a:endParaRPr>
          </a:p>
          <a:p>
            <a:pPr marL="631825" indent="-631825">
              <a:spcAft>
                <a:spcPts val="600"/>
              </a:spcAft>
              <a:buFont typeface="+mj-lt"/>
              <a:buAutoNum type="arabicPeriod"/>
            </a:pPr>
            <a:r>
              <a:rPr lang="en-GB" dirty="0">
                <a:latin typeface="Arial"/>
                <a:cs typeface="Arial"/>
              </a:rPr>
              <a:t>Respect for children’s rights demands that we nurture the evolving capacities of every child and also that we present all children with the largest range of choices in order for them to have rich, full lives. </a:t>
            </a:r>
          </a:p>
          <a:p>
            <a:pPr marL="631825" indent="-631825">
              <a:spcAft>
                <a:spcPts val="600"/>
              </a:spcAft>
              <a:buFont typeface="+mj-lt"/>
              <a:buAutoNum type="arabicPeriod"/>
            </a:pPr>
            <a:r>
              <a:rPr lang="en-GB" dirty="0">
                <a:latin typeface="Arial"/>
                <a:cs typeface="Arial"/>
              </a:rPr>
              <a:t>Both the best interests of the child and the child’s evolving capacities must be taken into consideration in all decision-making related to children</a:t>
            </a:r>
            <a:r>
              <a:rPr lang="en-GB" dirty="0" smtClean="0">
                <a:latin typeface="Arial"/>
                <a:cs typeface="Arial"/>
              </a:rPr>
              <a:t>.</a:t>
            </a:r>
            <a:endParaRPr lang="en-GB" dirty="0">
              <a:latin typeface="Arial"/>
              <a:cs typeface="Arial"/>
            </a:endParaRPr>
          </a:p>
          <a:p>
            <a:pPr>
              <a:spcAft>
                <a:spcPts val="600"/>
              </a:spcAft>
            </a:pPr>
            <a:endParaRPr lang="en-US" dirty="0">
              <a:latin typeface="Arial"/>
              <a:cs typeface="Arial"/>
            </a:endParaRPr>
          </a:p>
        </p:txBody>
      </p:sp>
      <p:sp>
        <p:nvSpPr>
          <p:cNvPr id="2" name="Title 1"/>
          <p:cNvSpPr>
            <a:spLocks noGrp="1"/>
          </p:cNvSpPr>
          <p:nvPr>
            <p:ph type="title"/>
          </p:nvPr>
        </p:nvSpPr>
        <p:spPr>
          <a:xfrm>
            <a:off x="2771800" y="548680"/>
            <a:ext cx="6120680" cy="792088"/>
          </a:xfrm>
        </p:spPr>
        <p:txBody>
          <a:bodyPr anchor="ctr"/>
          <a:lstStyle/>
          <a:p>
            <a:pPr algn="l"/>
            <a:r>
              <a:rPr lang="en-GB" sz="3200" dirty="0">
                <a:solidFill>
                  <a:srgbClr val="E2723A"/>
                </a:solidFill>
              </a:rPr>
              <a:t>Child </a:t>
            </a:r>
            <a:r>
              <a:rPr lang="en-GB" sz="3200" dirty="0" smtClean="0">
                <a:solidFill>
                  <a:srgbClr val="E2723A"/>
                </a:solidFill>
              </a:rPr>
              <a:t>rights </a:t>
            </a:r>
            <a:r>
              <a:rPr lang="en-GB" dirty="0"/>
              <a:t/>
            </a:r>
            <a:br>
              <a:rPr lang="en-GB" dirty="0"/>
            </a:br>
            <a:endParaRPr lang="en-GB" dirty="0"/>
          </a:p>
        </p:txBody>
      </p:sp>
      <p:sp>
        <p:nvSpPr>
          <p:cNvPr id="4" name="Rectangle 3"/>
          <p:cNvSpPr/>
          <p:nvPr/>
        </p:nvSpPr>
        <p:spPr>
          <a:xfrm>
            <a:off x="395536" y="6237312"/>
            <a:ext cx="8103492" cy="307777"/>
          </a:xfrm>
          <a:prstGeom prst="rect">
            <a:avLst/>
          </a:prstGeom>
        </p:spPr>
        <p:txBody>
          <a:bodyPr wrap="square" anchor="b">
            <a:spAutoFit/>
          </a:bodyPr>
          <a:lstStyle/>
          <a:p>
            <a:pPr marL="342900" lvl="0" indent="-342900" algn="ctr">
              <a:spcBef>
                <a:spcPct val="20000"/>
              </a:spcBef>
            </a:pPr>
            <a:r>
              <a:rPr lang="en-GB" sz="1400" u="sng" dirty="0" smtClean="0">
                <a:solidFill>
                  <a:prstClr val="black"/>
                </a:solidFill>
                <a:latin typeface="Arial" pitchFamily="34" charset="0"/>
                <a:cs typeface="Arial" pitchFamily="34" charset="0"/>
                <a:hlinkClick r:id="rId3"/>
              </a:rPr>
              <a:t>Convention on the Rights of the </a:t>
            </a:r>
            <a:r>
              <a:rPr lang="en-GB" sz="1400" u="sng" dirty="0">
                <a:solidFill>
                  <a:prstClr val="black"/>
                </a:solidFill>
                <a:latin typeface="Arial" pitchFamily="34" charset="0"/>
                <a:cs typeface="Arial" pitchFamily="34" charset="0"/>
                <a:hlinkClick r:id="rId3"/>
              </a:rPr>
              <a:t>C</a:t>
            </a:r>
            <a:r>
              <a:rPr lang="en-GB" sz="1400" u="sng" dirty="0" smtClean="0">
                <a:solidFill>
                  <a:prstClr val="black"/>
                </a:solidFill>
                <a:latin typeface="Arial" pitchFamily="34" charset="0"/>
                <a:cs typeface="Arial" pitchFamily="34" charset="0"/>
                <a:hlinkClick r:id="rId3"/>
              </a:rPr>
              <a:t>hild: www.unicef.org/crc/files/Rights_overview.pdf</a:t>
            </a:r>
            <a:endParaRPr lang="en-GB" sz="1400" i="1" dirty="0">
              <a:solidFill>
                <a:prstClr val="black"/>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DAD205A6-C901-470A-910D-4EBA11C7C3E8}" type="slidenum">
              <a:rPr lang="en-GB" smtClean="0"/>
              <a:pPr/>
              <a:t>9</a:t>
            </a:fld>
            <a:endParaRPr lang="en-GB"/>
          </a:p>
        </p:txBody>
      </p:sp>
    </p:spTree>
    <p:extLst>
      <p:ext uri="{BB962C8B-B14F-4D97-AF65-F5344CB8AC3E}">
        <p14:creationId xmlns:p14="http://schemas.microsoft.com/office/powerpoint/2010/main" val="61472526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2767</TotalTime>
  <Words>1879</Words>
  <Application>Microsoft Macintosh PowerPoint</Application>
  <PresentationFormat>On-screen Show (4:3)</PresentationFormat>
  <Paragraphs>179</Paragraphs>
  <Slides>17</Slides>
  <Notes>11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Scenario 1</vt:lpstr>
      <vt:lpstr>Scenario 2</vt:lpstr>
      <vt:lpstr>Scenario 3</vt:lpstr>
      <vt:lpstr>PowerPoint Presentation</vt:lpstr>
      <vt:lpstr>PowerPoint Presentation</vt:lpstr>
      <vt:lpstr>PowerPoint Presentation</vt:lpstr>
      <vt:lpstr>Child rights  </vt:lpstr>
      <vt:lpstr>Child safeguarding  and protection</vt:lpstr>
      <vt:lpstr>What will you do?</vt:lpstr>
      <vt:lpstr>Child protection  vs autonomy</vt:lpstr>
      <vt:lpstr>PowerPoint Presentation</vt:lpstr>
      <vt:lpstr>PowerPoint Presentation</vt:lpstr>
      <vt:lpstr>PowerPoint Presentation</vt:lpstr>
      <vt:lpstr>Role play An 11-year-old asks for an HIV test. A 17-year-old girl who sells sex asks to be sterilised. A 16-year-old boy wants to take an HIV treatment ‘holiday’.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kgerrard</dc:creator>
  <cp:lastModifiedBy>jane shepherd</cp:lastModifiedBy>
  <cp:revision>108</cp:revision>
  <dcterms:created xsi:type="dcterms:W3CDTF">2013-07-02T12:46:46Z</dcterms:created>
  <dcterms:modified xsi:type="dcterms:W3CDTF">2014-11-19T13:05:52Z</dcterms:modified>
</cp:coreProperties>
</file>