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7" r:id="rId2"/>
    <p:sldId id="257" r:id="rId3"/>
    <p:sldId id="258" r:id="rId4"/>
    <p:sldId id="259" r:id="rId5"/>
    <p:sldId id="275" r:id="rId6"/>
    <p:sldId id="260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8" r:id="rId22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6CA"/>
    <a:srgbClr val="0083BD"/>
    <a:srgbClr val="FED417"/>
    <a:srgbClr val="E16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4" autoAdjust="0"/>
  </p:normalViewPr>
  <p:slideViewPr>
    <p:cSldViewPr snapToGrid="0">
      <p:cViewPr>
        <p:scale>
          <a:sx n="100" d="100"/>
          <a:sy n="100" d="100"/>
        </p:scale>
        <p:origin x="-1832" y="-472"/>
      </p:cViewPr>
      <p:guideLst>
        <p:guide orient="horz" pos="304"/>
        <p:guide pos="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23717-27C1-7346-AD3D-12B1D825A21D}" type="datetimeFigureOut">
              <a:rPr lang="en-US" smtClean="0"/>
              <a:pPr/>
              <a:t>04/05/2016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3767D-79DC-C245-A519-6871D26D5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These were</a:t>
            </a:r>
            <a:r>
              <a:rPr lang="en-US" baseline="0" dirty="0" smtClean="0"/>
              <a:t> the agreed objectives from the Kampala workshop, in case prompts are needed:</a:t>
            </a:r>
          </a:p>
          <a:p>
            <a:pPr lvl="1"/>
            <a:r>
              <a:rPr lang="en-GB" sz="2400" dirty="0" smtClean="0"/>
              <a:t>To improve our knowledge of mentoring, including: the difference between mentors and mentees, what makes a good mentor, when to start mentoring, whom to mentor and where to mentor, the possible challenges faced by mentees and mentors and the roles and responsibilities of mentors and mentees.</a:t>
            </a:r>
          </a:p>
          <a:p>
            <a:pPr lvl="1"/>
            <a:r>
              <a:rPr lang="en-GB" sz="2400" dirty="0" smtClean="0"/>
              <a:t>To gain skills and build capacity so we can take part in mentoring, including public speaking, and understanding of different concepts.</a:t>
            </a:r>
          </a:p>
          <a:p>
            <a:pPr lvl="1"/>
            <a:r>
              <a:rPr lang="en-GB" sz="2400" dirty="0" smtClean="0"/>
              <a:t>To understand the difference between advocacy and mentoring, and how mentoring can support people to become or improve as advocates.</a:t>
            </a:r>
          </a:p>
          <a:p>
            <a:pPr lvl="1"/>
            <a:r>
              <a:rPr lang="en-GB" sz="2400" dirty="0" smtClean="0"/>
              <a:t>To identify mentors and mentees and create a working relationship, establish trust and confidentiality, and start developing our work plan.</a:t>
            </a:r>
          </a:p>
          <a:p>
            <a:pPr lvl="1"/>
            <a:r>
              <a:rPr lang="en-GB" sz="2400" dirty="0" smtClean="0"/>
              <a:t>To develop a mentoring tool to be a guideline for other young people and create a draft mentorship programme.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767D-79DC-C245-A519-6871D26D5F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0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from Uganda: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Mentoring is a process of imparting skills, knowledge, values and attitudes in a mentee by a mentor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Mentoring is a collaborative process where the mentor guides the mentee into positive behavioural change and to develop skills and 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Mentoring is the process of supporting people to take part in making positive change to policies and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 mentor is a more experienced person or friend who helps a less experienced person to have trust and confidence, and motivates positive behaviour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 mentor should be tuned to the needs of the mentee, and be dependable, reliable, authentic, non-judgmental and supportive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767D-79DC-C245-A519-6871D26D5F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0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07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4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7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2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3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83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1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8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1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8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73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E16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273271"/>
            <a:ext cx="9144001" cy="123916"/>
          </a:xfrm>
          <a:prstGeom prst="rect">
            <a:avLst/>
          </a:prstGeom>
          <a:solidFill>
            <a:srgbClr val="FED41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9072DE6-5983-441C-85C3-D6B4D44D2541}" type="datetimeFigureOut">
              <a:rPr lang="en-GB" smtClean="0"/>
              <a:pPr/>
              <a:t>04/05/2016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64C79E2-FEA8-4FBD-97D9-507499AC2A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21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317501"/>
            <a:ext cx="7388860" cy="139700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8: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Setting roles and expectations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112434"/>
            <a:ext cx="7543800" cy="4023360"/>
          </a:xfrm>
        </p:spPr>
        <p:txBody>
          <a:bodyPr>
            <a:normAutofit/>
          </a:bodyPr>
          <a:lstStyle/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What are we looking for in a mentor? </a:t>
            </a:r>
            <a:br>
              <a:rPr lang="en-GB" sz="2800" dirty="0" smtClean="0"/>
            </a:br>
            <a:r>
              <a:rPr lang="en-GB" sz="2800" dirty="0" smtClean="0"/>
              <a:t>(Refer to Session 5)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What do we expect from a good mentor?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How can we support mentors?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What is the role of the mentee? </a:t>
            </a:r>
            <a:br>
              <a:rPr lang="en-GB" sz="2800" dirty="0" smtClean="0"/>
            </a:br>
            <a:r>
              <a:rPr lang="en-GB" sz="2800" dirty="0" smtClean="0"/>
              <a:t>What qualities do they need to have?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349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28600"/>
            <a:ext cx="8178800" cy="157480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8: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How should mentors and mentees be matched?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60" y="2095500"/>
            <a:ext cx="7543800" cy="3797300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GB" sz="2800" dirty="0" smtClean="0"/>
              <a:t>What matters to you? 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600" dirty="0" smtClean="0"/>
              <a:t>Age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600" dirty="0" smtClean="0"/>
              <a:t>Gender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600" dirty="0" smtClean="0"/>
              <a:t>Geography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600" dirty="0" smtClean="0"/>
              <a:t>Personal relationship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600" dirty="0" smtClean="0"/>
              <a:t>Key population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600" dirty="0" smtClean="0"/>
              <a:t>Gender 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600" dirty="0" smtClean="0"/>
              <a:t>Other?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06148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520700"/>
            <a:ext cx="7401560" cy="1216661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9:</a:t>
            </a:r>
            <a:r>
              <a:rPr lang="en-GB" dirty="0" smtClean="0">
                <a:latin typeface="Calibri"/>
                <a:cs typeface="Calibri"/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Starting from our strengths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95500"/>
            <a:ext cx="7543800" cy="3773594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Head: </a:t>
            </a:r>
            <a:r>
              <a:rPr lang="en-GB" sz="2800" dirty="0" smtClean="0"/>
              <a:t>What knowledge do you have?</a:t>
            </a:r>
          </a:p>
          <a:p>
            <a:r>
              <a:rPr lang="en-GB" sz="2800" b="1" dirty="0" smtClean="0"/>
              <a:t>Hands: </a:t>
            </a:r>
            <a:r>
              <a:rPr lang="en-GB" sz="2800" dirty="0" smtClean="0"/>
              <a:t>What skills do you have?</a:t>
            </a:r>
          </a:p>
          <a:p>
            <a:r>
              <a:rPr lang="en-GB" sz="2800" b="1" dirty="0" smtClean="0"/>
              <a:t>Heart: </a:t>
            </a:r>
            <a:r>
              <a:rPr lang="en-GB" sz="2800" dirty="0" smtClean="0"/>
              <a:t>What are you passionate about?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765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33400"/>
            <a:ext cx="7543800" cy="120396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10: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Putting mentoring into action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019300"/>
            <a:ext cx="7543800" cy="3849794"/>
          </a:xfrm>
        </p:spPr>
        <p:txBody>
          <a:bodyPr>
            <a:normAutofit/>
          </a:bodyPr>
          <a:lstStyle/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/>
              <a:t>S</a:t>
            </a:r>
            <a:r>
              <a:rPr lang="en-GB" sz="2800" dirty="0" smtClean="0"/>
              <a:t>etting personal goals for the mentorship – what specific things do you want to do?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What is the purpose of the mentorship?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How long will the mentorship last?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How will you meet your goals?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How will you measure success?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How and when will you communicate?</a:t>
            </a:r>
          </a:p>
        </p:txBody>
      </p:sp>
    </p:spTree>
    <p:extLst>
      <p:ext uri="{BB962C8B-B14F-4D97-AF65-F5344CB8AC3E}">
        <p14:creationId xmlns:p14="http://schemas.microsoft.com/office/powerpoint/2010/main" val="173477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546100"/>
            <a:ext cx="4140200" cy="279400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11: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Setting our “SMART” advocacy aims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 descr="SM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93700"/>
            <a:ext cx="3950955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22300"/>
            <a:ext cx="7543800" cy="106680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12: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Self-care and setting boundaries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209800"/>
            <a:ext cx="6593840" cy="365929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“Caring for myself is not self-indulgence, it is self-preservation, and that is an act of political warfare”</a:t>
            </a:r>
          </a:p>
          <a:p>
            <a:r>
              <a:rPr lang="en-GB" sz="2400" i="1" dirty="0" err="1" smtClean="0"/>
              <a:t>Audre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Lorde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954171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86605"/>
            <a:ext cx="7401560" cy="869095"/>
          </a:xfrm>
        </p:spPr>
        <p:txBody>
          <a:bodyPr/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13: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Closing Day 2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/>
              <a:t>Any questions?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/>
              <a:t>Any issues with hotel, travel, per diems?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/>
              <a:t>Are there any</a:t>
            </a:r>
            <a:r>
              <a:rPr lang="en-GB" sz="2800" dirty="0" smtClean="0"/>
              <a:t> parking lot </a:t>
            </a:r>
            <a:r>
              <a:rPr lang="en-GB" sz="2800" dirty="0"/>
              <a:t>issues we haven’t addressed, or anything you’ve thought about but not added?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/>
              <a:t>What to expect from day </a:t>
            </a:r>
            <a:r>
              <a:rPr lang="en-GB" sz="2800" dirty="0" smtClean="0"/>
              <a:t>3? </a:t>
            </a:r>
            <a:r>
              <a:rPr lang="en-GB" sz="2800" dirty="0"/>
              <a:t>Checking in: anything we’ve missed, not focussed on enough or any problems so far?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205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82600"/>
            <a:ext cx="7543800" cy="6477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1896CA"/>
                </a:solidFill>
                <a:latin typeface="Calibri"/>
                <a:cs typeface="Calibri"/>
              </a:rPr>
              <a:t>Day </a:t>
            </a:r>
            <a:r>
              <a:rPr lang="en-GB" dirty="0" smtClean="0">
                <a:solidFill>
                  <a:srgbClr val="1896CA"/>
                </a:solidFill>
                <a:latin typeface="Calibri"/>
                <a:cs typeface="Calibri"/>
              </a:rPr>
              <a:t>3: </a:t>
            </a:r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14 and 15</a:t>
            </a:r>
            <a:endParaRPr lang="en-GB" dirty="0">
              <a:solidFill>
                <a:srgbClr val="E16D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803400"/>
            <a:ext cx="8178800" cy="3633894"/>
          </a:xfrm>
        </p:spPr>
        <p:txBody>
          <a:bodyPr>
            <a:normAutofit/>
          </a:bodyPr>
          <a:lstStyle/>
          <a:p>
            <a:pPr marL="266700" indent="-266700">
              <a:spcAft>
                <a:spcPts val="0"/>
              </a:spcAft>
              <a:buFont typeface="Arial"/>
              <a:buChar char="•"/>
            </a:pPr>
            <a:r>
              <a:rPr lang="en-GB" sz="4000" dirty="0" smtClean="0"/>
              <a:t>Reflecting on what we have learnt </a:t>
            </a:r>
          </a:p>
          <a:p>
            <a:pPr marL="266700" indent="-266700">
              <a:spcAft>
                <a:spcPts val="0"/>
              </a:spcAft>
              <a:buFont typeface="Arial"/>
              <a:buChar char="•"/>
            </a:pPr>
            <a:r>
              <a:rPr lang="en-GB" sz="4000" dirty="0" smtClean="0"/>
              <a:t>Mentoring in action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85988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86604"/>
            <a:ext cx="7401560" cy="1377096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16: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10 tips for successful mentoring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184400"/>
            <a:ext cx="7401560" cy="3684694"/>
          </a:xfrm>
        </p:spPr>
        <p:txBody>
          <a:bodyPr>
            <a:normAutofit/>
          </a:bodyPr>
          <a:lstStyle/>
          <a:p>
            <a:pPr marL="457200" lvl="1" indent="-457200">
              <a:buFont typeface="Arial"/>
              <a:buChar char="•"/>
            </a:pPr>
            <a:r>
              <a:rPr lang="en-GB" sz="2800" dirty="0" smtClean="0"/>
              <a:t>What are your 10 tips to make mentoring work? </a:t>
            </a:r>
          </a:p>
          <a:p>
            <a:pPr marL="457200" lvl="1" indent="-457200">
              <a:buFont typeface="Arial"/>
              <a:buChar char="•"/>
            </a:pPr>
            <a:r>
              <a:rPr lang="en-GB" sz="2800" dirty="0" smtClean="0"/>
              <a:t>What would you like to share with other youth advocates around the world who can learn from your experience?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7244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86605"/>
            <a:ext cx="7401560" cy="780195"/>
          </a:xfrm>
        </p:spPr>
        <p:txBody>
          <a:bodyPr/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Our top 10 tips for mentoring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98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0"/>
            <a:ext cx="7401560" cy="111760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1896CA"/>
                </a:solidFill>
                <a:latin typeface="Calibri"/>
                <a:cs typeface="Calibri"/>
              </a:rPr>
              <a:t>Day 1: </a:t>
            </a:r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1</a:t>
            </a:r>
            <a:endParaRPr lang="en-GB" dirty="0">
              <a:solidFill>
                <a:srgbClr val="E16D3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845734"/>
            <a:ext cx="7401560" cy="4023360"/>
          </a:xfrm>
        </p:spPr>
        <p:txBody>
          <a:bodyPr anchor="t">
            <a:normAutofit/>
          </a:bodyPr>
          <a:lstStyle/>
          <a:p>
            <a:pPr marL="266700" indent="-266700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4400" dirty="0" smtClean="0"/>
              <a:t>Welcome</a:t>
            </a:r>
          </a:p>
          <a:p>
            <a:pPr marL="266700" indent="-266700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4400" dirty="0" smtClean="0"/>
              <a:t>Icebreaker: BINGO! </a:t>
            </a:r>
          </a:p>
          <a:p>
            <a:pPr marL="266700" indent="-266700"/>
            <a:r>
              <a:rPr lang="en-GB" sz="1800" dirty="0" smtClean="0"/>
              <a:t>(Don’t forget to introduce yourself to the people you talk to …)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739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5200" y="286605"/>
            <a:ext cx="7401560" cy="830996"/>
          </a:xfrm>
        </p:spPr>
        <p:txBody>
          <a:bodyPr/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17: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Closing Day 3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2960" y="1752600"/>
            <a:ext cx="7543800" cy="4116494"/>
          </a:xfrm>
        </p:spPr>
        <p:txBody>
          <a:bodyPr>
            <a:normAutofit/>
          </a:bodyPr>
          <a:lstStyle/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/>
              <a:t>Any questions?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Any parking lot issues?</a:t>
            </a:r>
            <a:endParaRPr lang="en-GB" sz="2800" dirty="0"/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Review and discuss next steps for mentoring</a:t>
            </a:r>
            <a:endParaRPr lang="en-GB" sz="28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82847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25500"/>
            <a:ext cx="75438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1896CA"/>
                </a:solidFill>
              </a:rPr>
              <a:t>Thank you!</a:t>
            </a:r>
            <a:endParaRPr lang="en-US" dirty="0">
              <a:solidFill>
                <a:srgbClr val="1896CA"/>
              </a:solidFill>
            </a:endParaRPr>
          </a:p>
        </p:txBody>
      </p:sp>
      <p:pic>
        <p:nvPicPr>
          <p:cNvPr id="4" name="Picture 3" descr="strip peop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4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0"/>
            <a:ext cx="7401560" cy="1737361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2: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Setting our hopes and expectations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298700"/>
            <a:ext cx="7401560" cy="3570394"/>
          </a:xfrm>
        </p:spPr>
        <p:txBody>
          <a:bodyPr>
            <a:normAutofit/>
          </a:bodyPr>
          <a:lstStyle/>
          <a:p>
            <a:pPr marL="382588" lvl="1" indent="-3825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Why is mentoring important?</a:t>
            </a:r>
          </a:p>
          <a:p>
            <a:pPr marL="382588" lvl="1" indent="-3825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What are your experiences of mentoring</a:t>
            </a:r>
          </a:p>
          <a:p>
            <a:pPr marL="382588" lvl="1" indent="-3825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What hopes and expectations do we want to achieve by the end of the training?</a:t>
            </a:r>
          </a:p>
        </p:txBody>
      </p:sp>
    </p:spTree>
    <p:extLst>
      <p:ext uri="{BB962C8B-B14F-4D97-AF65-F5344CB8AC3E}">
        <p14:creationId xmlns:p14="http://schemas.microsoft.com/office/powerpoint/2010/main" val="11777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86604"/>
            <a:ext cx="7401560" cy="1450757"/>
          </a:xfrm>
        </p:spPr>
        <p:txBody>
          <a:bodyPr/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3: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Advocacy and participation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137834"/>
            <a:ext cx="7401560" cy="4023360"/>
          </a:xfrm>
        </p:spPr>
        <p:txBody>
          <a:bodyPr>
            <a:normAutofit/>
          </a:bodyPr>
          <a:lstStyle/>
          <a:p>
            <a:r>
              <a:rPr lang="en-GB" sz="2800" b="1" dirty="0"/>
              <a:t>Exercise: </a:t>
            </a:r>
            <a:r>
              <a:rPr lang="en-GB" sz="2800" dirty="0"/>
              <a:t>in pairs discuss a time when you were not able to make a decision or act in the way you wanted to. What stopped you</a:t>
            </a:r>
            <a:r>
              <a:rPr lang="en-GB" sz="2800" dirty="0" smtClean="0"/>
              <a:t>?</a:t>
            </a:r>
            <a:endParaRPr lang="en-GB" sz="2800" dirty="0"/>
          </a:p>
          <a:p>
            <a:pPr>
              <a:spcBef>
                <a:spcPts val="1800"/>
              </a:spcBef>
              <a:spcAft>
                <a:spcPts val="800"/>
              </a:spcAft>
            </a:pPr>
            <a:r>
              <a:rPr lang="en-GB" sz="2800" b="1" dirty="0" smtClean="0"/>
              <a:t>See </a:t>
            </a:r>
            <a:r>
              <a:rPr lang="en-GB" sz="2800" b="1" dirty="0" err="1" smtClean="0"/>
              <a:t>Handout</a:t>
            </a:r>
            <a:r>
              <a:rPr lang="en-GB" sz="2800" b="1" dirty="0" smtClean="0"/>
              <a:t> 5: Flower of Participation:</a:t>
            </a:r>
          </a:p>
          <a:p>
            <a:pPr marL="355600" lvl="1" indent="-266700">
              <a:spcBef>
                <a:spcPts val="0"/>
              </a:spcBef>
              <a:spcAft>
                <a:spcPts val="800"/>
              </a:spcAft>
              <a:buFont typeface="Arial"/>
              <a:buChar char="•"/>
              <a:tabLst>
                <a:tab pos="355600" algn="l"/>
              </a:tabLst>
            </a:pPr>
            <a:r>
              <a:rPr lang="en-GB" sz="2400" dirty="0"/>
              <a:t>What are the barriers to meaningful participation?</a:t>
            </a:r>
          </a:p>
          <a:p>
            <a:pPr marL="355600" lvl="1" indent="-266700">
              <a:spcBef>
                <a:spcPts val="0"/>
              </a:spcBef>
              <a:spcAft>
                <a:spcPts val="800"/>
              </a:spcAft>
              <a:buFont typeface="Arial"/>
              <a:buChar char="•"/>
              <a:tabLst>
                <a:tab pos="355600" algn="l"/>
              </a:tabLst>
            </a:pPr>
            <a:r>
              <a:rPr lang="en-GB" sz="2400" dirty="0"/>
              <a:t>How can these barriers be removed?</a:t>
            </a:r>
          </a:p>
          <a:p>
            <a:pPr marL="355600" lvl="1" indent="-266700">
              <a:spcBef>
                <a:spcPts val="0"/>
              </a:spcBef>
              <a:spcAft>
                <a:spcPts val="800"/>
              </a:spcAft>
              <a:buFont typeface="Arial"/>
              <a:buChar char="•"/>
              <a:tabLst>
                <a:tab pos="355600" algn="l"/>
              </a:tabLst>
            </a:pPr>
            <a:r>
              <a:rPr lang="en-GB" sz="2400" dirty="0"/>
              <a:t>What type of mentorship would strengthen youth involvement in advocacy work?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24365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86604"/>
            <a:ext cx="3479800" cy="2024796"/>
          </a:xfrm>
        </p:spPr>
        <p:txBody>
          <a:bodyPr/>
          <a:lstStyle/>
          <a:p>
            <a:r>
              <a:rPr lang="en-US" dirty="0" smtClean="0">
                <a:solidFill>
                  <a:srgbClr val="E16D30"/>
                </a:solidFill>
                <a:latin typeface="Calibri"/>
                <a:cs typeface="Calibri"/>
              </a:rPr>
              <a:t>Session 3: </a:t>
            </a:r>
            <a:br>
              <a:rPr lang="en-US" dirty="0" smtClean="0">
                <a:solidFill>
                  <a:srgbClr val="E16D30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Flower of Participation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 descr="flow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46" y="356113"/>
            <a:ext cx="4174153" cy="59049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"/>
            <a:ext cx="7861300" cy="1117599"/>
          </a:xfrm>
        </p:spPr>
        <p:txBody>
          <a:bodyPr/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4: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What is mentorship?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651000"/>
            <a:ext cx="7401560" cy="421809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GB" sz="2800" dirty="0" smtClean="0"/>
              <a:t>“A</a:t>
            </a:r>
            <a:r>
              <a:rPr lang="en-GB" sz="2800" dirty="0"/>
              <a:t> </a:t>
            </a:r>
            <a:r>
              <a:rPr lang="en-GB" sz="2800" b="1" dirty="0"/>
              <a:t>mentor</a:t>
            </a:r>
            <a:r>
              <a:rPr lang="en-GB" sz="2800" dirty="0"/>
              <a:t> is a person or friend who guides a less experienced person by building trust and </a:t>
            </a:r>
            <a:r>
              <a:rPr lang="en-GB" sz="2800" dirty="0" smtClean="0"/>
              <a:t>modelling </a:t>
            </a:r>
            <a:r>
              <a:rPr lang="en-GB" sz="2800" dirty="0"/>
              <a:t>positive </a:t>
            </a:r>
            <a:r>
              <a:rPr lang="en-GB" sz="2800" dirty="0" smtClean="0"/>
              <a:t>behaviours. </a:t>
            </a:r>
            <a:r>
              <a:rPr lang="en-GB" sz="2800" dirty="0"/>
              <a:t>An effective </a:t>
            </a:r>
            <a:r>
              <a:rPr lang="en-GB" sz="2800" b="1" dirty="0" smtClean="0"/>
              <a:t>mentor </a:t>
            </a:r>
            <a:r>
              <a:rPr lang="en-GB" sz="2800" dirty="0" smtClean="0"/>
              <a:t>understands </a:t>
            </a:r>
            <a:r>
              <a:rPr lang="en-GB" sz="2800" dirty="0"/>
              <a:t>that his or her role is to be dependable, engaged, authentic, and tuned into the needs of the mentee</a:t>
            </a:r>
            <a:r>
              <a:rPr lang="en-GB" sz="2800" dirty="0" smtClean="0"/>
              <a:t>.”</a:t>
            </a:r>
            <a:endParaRPr lang="en-GB" sz="2800" dirty="0"/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400" dirty="0" smtClean="0"/>
              <a:t>Does this capture everything? What would you add or change?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400" dirty="0" smtClean="0"/>
              <a:t>What other objectives for mentorship are there?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52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86605"/>
            <a:ext cx="7401560" cy="805595"/>
          </a:xfrm>
        </p:spPr>
        <p:txBody>
          <a:bodyPr/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6: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Closing day 1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562100"/>
            <a:ext cx="7401560" cy="4306994"/>
          </a:xfrm>
        </p:spPr>
        <p:txBody>
          <a:bodyPr>
            <a:normAutofit/>
          </a:bodyPr>
          <a:lstStyle/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Any questions?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Any issues with hotel, travel, per diems?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Are there any car park issues we haven’t addressed, or anything you’ve thought about but not added?</a:t>
            </a:r>
          </a:p>
          <a:p>
            <a:pPr marL="382588" lvl="1" indent="-293688">
              <a:spcBef>
                <a:spcPts val="0"/>
              </a:spcBef>
              <a:spcAft>
                <a:spcPts val="800"/>
              </a:spcAft>
              <a:buFont typeface="Arial"/>
              <a:buChar char="•"/>
            </a:pPr>
            <a:r>
              <a:rPr lang="en-GB" sz="2800" dirty="0" smtClean="0"/>
              <a:t>What to expect from day 2? Checking in: anything we’ve missed, not focused on enough or any problems so far?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360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86605"/>
            <a:ext cx="7401560" cy="856395"/>
          </a:xfrm>
        </p:spPr>
        <p:txBody>
          <a:bodyPr/>
          <a:lstStyle/>
          <a:p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Our agreed objectives</a:t>
            </a:r>
            <a:endParaRPr lang="en-GB" dirty="0">
              <a:solidFill>
                <a:srgbClr val="E16D3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257300"/>
            <a:ext cx="7401560" cy="4988755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/>
              <a:t>(Fill in together)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93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86605"/>
            <a:ext cx="7401560" cy="843695"/>
          </a:xfrm>
        </p:spPr>
        <p:txBody>
          <a:bodyPr/>
          <a:lstStyle/>
          <a:p>
            <a:r>
              <a:rPr lang="en-GB" dirty="0" smtClean="0">
                <a:solidFill>
                  <a:srgbClr val="1896CA"/>
                </a:solidFill>
                <a:latin typeface="Calibri"/>
                <a:cs typeface="Calibri"/>
              </a:rPr>
              <a:t>Day 2:</a:t>
            </a:r>
            <a:r>
              <a:rPr lang="en-GB" dirty="0">
                <a:solidFill>
                  <a:srgbClr val="1896CA"/>
                </a:solidFill>
                <a:latin typeface="Calibri"/>
                <a:cs typeface="Calibri"/>
              </a:rPr>
              <a:t> </a:t>
            </a:r>
            <a:r>
              <a:rPr lang="en-GB" dirty="0" smtClean="0">
                <a:solidFill>
                  <a:srgbClr val="E16D30"/>
                </a:solidFill>
                <a:latin typeface="Calibri"/>
                <a:cs typeface="Calibri"/>
              </a:rPr>
              <a:t>Session 1</a:t>
            </a:r>
            <a:endParaRPr lang="en-GB" dirty="0">
              <a:solidFill>
                <a:srgbClr val="E16D3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600200"/>
            <a:ext cx="7401560" cy="4268894"/>
          </a:xfrm>
        </p:spPr>
        <p:txBody>
          <a:bodyPr lIns="0">
            <a:normAutofit/>
          </a:bodyPr>
          <a:lstStyle/>
          <a:p>
            <a:pPr marL="0" indent="0"/>
            <a:r>
              <a:rPr lang="en-GB" sz="4400" dirty="0" smtClean="0"/>
              <a:t>Planning our mentoring work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5532254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4826</TotalTime>
  <Words>816</Words>
  <Application>Microsoft Macintosh PowerPoint</Application>
  <PresentationFormat>Overhead</PresentationFormat>
  <Paragraphs>88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Retrospect</vt:lpstr>
      <vt:lpstr>PowerPoint Presentation</vt:lpstr>
      <vt:lpstr>Day 1: Session 1</vt:lpstr>
      <vt:lpstr>Session 2: Setting our hopes and expectations</vt:lpstr>
      <vt:lpstr>Session 3: Advocacy and participation</vt:lpstr>
      <vt:lpstr>Session 3:  Flower of Participation</vt:lpstr>
      <vt:lpstr>Session 4: What is mentorship?</vt:lpstr>
      <vt:lpstr>Session 6: Closing day 1</vt:lpstr>
      <vt:lpstr>Our agreed objectives</vt:lpstr>
      <vt:lpstr>Day 2: Session 1</vt:lpstr>
      <vt:lpstr>Session 8: Setting roles and expectations </vt:lpstr>
      <vt:lpstr>Session 8: How should mentors and mentees be matched?</vt:lpstr>
      <vt:lpstr>Session 9: Starting from our strengths</vt:lpstr>
      <vt:lpstr>Session 10: Putting mentoring into action</vt:lpstr>
      <vt:lpstr>Session 11: Setting our “SMART” advocacy aims</vt:lpstr>
      <vt:lpstr>Session 12: Self-care and setting boundaries</vt:lpstr>
      <vt:lpstr>Session 13: Closing Day 2</vt:lpstr>
      <vt:lpstr>Day 3: Session 14 and 15</vt:lpstr>
      <vt:lpstr>Session 16: 10 tips for successful mentoring </vt:lpstr>
      <vt:lpstr>Our top 10 tips for mentoring</vt:lpstr>
      <vt:lpstr>Session 17: Closing Day 3</vt:lpstr>
      <vt:lpstr>Thank you!</vt:lpstr>
    </vt:vector>
  </TitlesOfParts>
  <Company>University of Greenwich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workshop</dc:title>
  <dc:creator>Jacqui Stevenson</dc:creator>
  <cp:lastModifiedBy>jane shepherd</cp:lastModifiedBy>
  <cp:revision>32</cp:revision>
  <dcterms:created xsi:type="dcterms:W3CDTF">2015-08-04T12:07:40Z</dcterms:created>
  <dcterms:modified xsi:type="dcterms:W3CDTF">2016-05-04T10:44:39Z</dcterms:modified>
</cp:coreProperties>
</file>