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5" r:id="rId4"/>
    <p:sldId id="267" r:id="rId5"/>
    <p:sldId id="268" r:id="rId6"/>
    <p:sldId id="269" r:id="rId7"/>
    <p:sldId id="271" r:id="rId8"/>
    <p:sldId id="270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AA5"/>
    <a:srgbClr val="45B068"/>
    <a:srgbClr val="EF7D00"/>
    <a:srgbClr val="A4C954"/>
    <a:srgbClr val="6F94CD"/>
    <a:srgbClr val="FFCD02"/>
    <a:srgbClr val="E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07C8-D501-F248-9AAE-8C5A5168C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B4865-BC16-7742-AE9A-C9E074188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CD9E7-C410-C445-A88E-54B5DD8C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CFB7F-DEB0-174F-849F-3A732714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253E-6A37-B444-9144-2438C03E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B8DB-96DE-A043-807A-679B22CD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5A76C-01ED-304C-B14C-1593EC716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CBD52-7705-4740-A5B5-64CA0E3E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79E77-26E6-6B41-9EFA-2D5B4942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B3C6-6620-B147-BEAA-D1878B5F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0298F5-6A42-5246-9EA1-4F9A4B45B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944D7-2C15-9F4A-910A-B408CFD91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61D10-B232-0146-A7D5-9FF94618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1FBD5-5DF6-FC49-8D2A-4D88C7DE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26961-D3C3-D747-83CB-7D2A183D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A53F-49B9-EB40-8F03-3AF99292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06357-5918-A64D-9F86-CD4813DC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4B29A-EFA6-214D-BD28-D498BBA2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1768-F5F0-9A40-959D-17AEA515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E96F-01F4-B244-83A6-BB3998CC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AEEB-6569-5943-ACA0-23AE4359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63BCE-0542-574C-BE16-9A677F090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8ED5-EE3C-1648-B1AC-24A8C394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19863-972F-8C46-A7F1-FF20385C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214B3-F090-5149-A9C0-E9764FA9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9FA4-2753-2141-BF4D-C253CFEA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140DD-4FD5-B64F-835A-6CE6A84D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9F95C-8A7E-1547-9E5B-AD645EF92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6A9D6-2620-9E4C-94FF-844C43C1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1FBAB-57ED-5345-9E4F-6F5BE4F5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EE784-3A76-8045-843C-73CA5FD0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2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7E7D-B2BC-E340-9364-387AA549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28981-1E0E-9841-9793-EF8E3F8F6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B99F4-1A07-8A44-BAD2-E3B4274F6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29290-B9F1-9242-A927-429D46C0B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E098A-0D1A-3948-825B-25921C663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6E41D-F2DB-0B4C-A14E-FA6C9F71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90FE2-33C9-4347-A60F-86DBBA3D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25618-3111-C643-939C-41652744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3AE0-FDFF-3E41-8498-2482861B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BBCB4-21FD-4F4A-B715-0A804F57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69EEB-789F-984E-8771-D4E5A0C2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89098-CAD1-2E45-B7BB-11367EE0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9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38AFD-BDFF-3743-B114-43B40B59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28FA0-043F-5F44-AEE3-3045B07F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486B6-CE74-0948-A811-E92F74A9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0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7B02-8EC5-7C45-9F1E-D1F4E872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28D-23DB-4E43-9702-87571828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15256-94AB-F544-846C-A3845FD6C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437D9-096A-9442-9145-44602A88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DC72B-DE5D-114E-AEFC-234C4F6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273BA-7C08-2E40-90A6-2C6A3125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D869-6C03-2C45-9445-D30E940B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F6F61-538C-944C-929A-2565621D2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FCF6B-B73A-774F-AA64-A50ECAA3A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EC1FB-3957-5148-BD22-7293AAE1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1752B-8261-F74F-B67F-505E1358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D1EED-E710-EF44-B846-345F0B0B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7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C056F-9FB8-8945-80BC-33070FDA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B99D1-9FC2-9B40-AD07-A153C6D3A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4D74D-F4F5-D641-BA6C-DD2855762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83B51-3CAD-4D40-BFB2-16846E537F0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A34D1-A8AC-E243-B6BD-862A52030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94B2-16FA-0A43-A679-69EB2BBCB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74D3-0FEB-5249-8D8B-3502F8BE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libertytvradio.com/hiv-aids-agency-says-disease-prevalence-in-south-east-is-above-national-averag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s://community.abre.io/appathon/1-brainstorming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freepngimg.com/png/49047-risk-png-file-hd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-commons-images.com/handwriting/b/benefit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05A6D-2811-DE49-B149-533FB3BF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A15E2-46BF-FC4C-91CE-133928AF6C19}"/>
              </a:ext>
            </a:extLst>
          </p:cNvPr>
          <p:cNvSpPr txBox="1"/>
          <p:nvPr/>
        </p:nvSpPr>
        <p:spPr>
          <a:xfrm>
            <a:off x="515566" y="330739"/>
            <a:ext cx="1527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cap="small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</a:t>
            </a:r>
            <a:endParaRPr lang="en-US" sz="1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807792"/>
            <a:ext cx="815177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</a:p>
          <a:p>
            <a:pPr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HIV and STIs</a:t>
            </a:r>
            <a:endParaRPr lang="en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2459521" y="3229717"/>
            <a:ext cx="76235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altLang="en-GB" sz="4000" dirty="0"/>
              <a:t>Integrating harm reduction and sexual and reproductive health and rights </a:t>
            </a:r>
          </a:p>
        </p:txBody>
      </p:sp>
    </p:spTree>
    <p:extLst>
      <p:ext uri="{BB962C8B-B14F-4D97-AF65-F5344CB8AC3E}">
        <p14:creationId xmlns:p14="http://schemas.microsoft.com/office/powerpoint/2010/main" val="414556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66940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 and symptoms of </a:t>
            </a:r>
            <a:r>
              <a:rPr lang="en-GB" sz="4000" b="1" cap="all" dirty="0" err="1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</a:t>
            </a:r>
            <a:r>
              <a:rPr lang="en-GB" sz="2800" b="1" cap="all" dirty="0" err="1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FR" sz="28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10701" y="1785477"/>
            <a:ext cx="9308418" cy="5124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endParaRPr lang="en-GB" sz="2000" dirty="0">
              <a:cs typeface="Calibri" panose="020F0502020204030204" pitchFamily="34" charset="0"/>
            </a:endParaRPr>
          </a:p>
          <a:p>
            <a:pPr marL="457200" indent="-4572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As for HIV, </a:t>
            </a:r>
            <a:r>
              <a:rPr lang="en-GB" sz="2800" b="1" dirty="0">
                <a:solidFill>
                  <a:srgbClr val="385AA5"/>
                </a:solidFill>
              </a:rPr>
              <a:t>early testing is important</a:t>
            </a:r>
            <a:r>
              <a:rPr lang="en-GB" sz="2800" dirty="0"/>
              <a:t>. A person diagnosed with an STI can get treatment and can help their recent partners test and get treated as well if they need to be. </a:t>
            </a:r>
          </a:p>
          <a:p>
            <a:pPr lvl="1">
              <a:buClr>
                <a:srgbClr val="385AA5"/>
              </a:buClr>
            </a:pPr>
            <a:r>
              <a:rPr lang="en-GB" sz="2800" dirty="0"/>
              <a:t>If </a:t>
            </a:r>
            <a:r>
              <a:rPr lang="en-GB" sz="2800" b="1" dirty="0">
                <a:solidFill>
                  <a:srgbClr val="385AA5"/>
                </a:solidFill>
              </a:rPr>
              <a:t>untreated</a:t>
            </a:r>
            <a:r>
              <a:rPr lang="en-GB" sz="2800" b="1" dirty="0"/>
              <a:t>, </a:t>
            </a:r>
            <a:r>
              <a:rPr lang="en-GB" sz="2800" dirty="0"/>
              <a:t>there is a risk of being re-infected or passing on the STI. </a:t>
            </a:r>
          </a:p>
          <a:p>
            <a:pPr marL="457200" lvl="1" indent="0">
              <a:buNone/>
            </a:pPr>
            <a:endParaRPr lang="en-GB" sz="2800" b="1" dirty="0"/>
          </a:p>
          <a:p>
            <a:pPr marL="457200" indent="-4572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85AA5"/>
                </a:solidFill>
              </a:rPr>
              <a:t>Avoid sexual intercourse </a:t>
            </a:r>
            <a:r>
              <a:rPr lang="en-GB" sz="2800" dirty="0"/>
              <a:t>or </a:t>
            </a:r>
            <a:r>
              <a:rPr lang="en-GB" sz="2800" b="1" dirty="0">
                <a:solidFill>
                  <a:srgbClr val="385AA5"/>
                </a:solidFill>
              </a:rPr>
              <a:t>use condoms </a:t>
            </a:r>
            <a:r>
              <a:rPr lang="en-GB" sz="2800" dirty="0"/>
              <a:t>during treatment to prevent onward transmission or being re-infected. </a:t>
            </a:r>
          </a:p>
          <a:p>
            <a:pPr marL="914400" lvl="1" indent="-457200">
              <a:buClr>
                <a:srgbClr val="385AA5"/>
              </a:buClr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385AA5"/>
              </a:solidFill>
            </a:endParaRPr>
          </a:p>
          <a:p>
            <a:pPr marL="457200" indent="-4572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85AA5"/>
                </a:solidFill>
              </a:rPr>
              <a:t>Take the complete dose </a:t>
            </a:r>
            <a:r>
              <a:rPr lang="en-GB" sz="2800" dirty="0"/>
              <a:t>of medication as prescribed. </a:t>
            </a:r>
          </a:p>
          <a:p>
            <a:pPr marL="457200" indent="-457200">
              <a:spcAft>
                <a:spcPts val="600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0FB20-9777-489B-B989-E18E0B67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119" y="4495087"/>
            <a:ext cx="2160617" cy="20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6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52387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counselling</a:t>
            </a:r>
            <a:endParaRPr lang="en-FR" sz="32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D4301-8130-F745-AB51-145CFAECF1A5}"/>
              </a:ext>
            </a:extLst>
          </p:cNvPr>
          <p:cNvSpPr txBox="1"/>
          <p:nvPr/>
        </p:nvSpPr>
        <p:spPr>
          <a:xfrm>
            <a:off x="9939493" y="992229"/>
            <a:ext cx="1708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15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44225" y="1817764"/>
            <a:ext cx="8172486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r>
              <a:rPr lang="en-GB" sz="2800" dirty="0"/>
              <a:t>In pairs</a:t>
            </a:r>
            <a:endParaRPr lang="en-GB" sz="2800" dirty="0">
              <a:cs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Prepare a role play: one person plays the counsellor, one person plays the client. If there is a group with three people, the third person can be a friend or the partner.</a:t>
            </a: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85AA5"/>
                </a:solidFill>
              </a:rPr>
              <a:t>Objective: </a:t>
            </a:r>
            <a:r>
              <a:rPr lang="en-US" sz="2800" dirty="0"/>
              <a:t>to discuss the risks of unsafe sex and dual protection strategies.</a:t>
            </a:r>
          </a:p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endParaRPr lang="en-GB" sz="2800" dirty="0"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31D99-4C49-1640-8965-D6DD4781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93" y="862912"/>
            <a:ext cx="623331" cy="623331"/>
          </a:xfrm>
          <a:prstGeom prst="rect">
            <a:avLst/>
          </a:prstGeom>
        </p:spPr>
      </p:pic>
      <p:pic>
        <p:nvPicPr>
          <p:cNvPr id="10" name="Picture 2" descr="Icône de style de ligne de couple parlant">
            <a:extLst>
              <a:ext uri="{FF2B5EF4-FFF2-40B4-BE49-F238E27FC236}">
                <a16:creationId xmlns:a16="http://schemas.microsoft.com/office/drawing/2014/main" id="{CF2C049B-3AE0-4E91-9005-156F621A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70" y="1947081"/>
            <a:ext cx="28416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4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52387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FR" sz="32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D4301-8130-F745-AB51-145CFAECF1A5}"/>
              </a:ext>
            </a:extLst>
          </p:cNvPr>
          <p:cNvSpPr txBox="1"/>
          <p:nvPr/>
        </p:nvSpPr>
        <p:spPr>
          <a:xfrm>
            <a:off x="9939493" y="992229"/>
            <a:ext cx="1708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5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44225" y="1817764"/>
            <a:ext cx="8172486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was Sarah’s situation when she came to the counselling session?  </a:t>
            </a:r>
            <a:br>
              <a:rPr lang="en-US" sz="2400" dirty="0"/>
            </a:br>
            <a:endParaRPr lang="en-GB" sz="2400" dirty="0"/>
          </a:p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are the risks Sarah was exposed to, or likely resulting consequences?</a:t>
            </a:r>
            <a:br>
              <a:rPr lang="en-US" sz="2400" dirty="0"/>
            </a:br>
            <a:endParaRPr lang="en-GB" sz="2400" dirty="0"/>
          </a:p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dual protection strategy did Sarah decide to use? </a:t>
            </a:r>
          </a:p>
          <a:p>
            <a:pPr>
              <a:buClr>
                <a:srgbClr val="385AA5"/>
              </a:buClr>
            </a:pPr>
            <a:endParaRPr lang="en-US" sz="2400" dirty="0"/>
          </a:p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are the other possible strategies she could use?</a:t>
            </a:r>
            <a:endParaRPr lang="en-FR" sz="2400" dirty="0"/>
          </a:p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endParaRPr lang="en-GB" sz="2800" dirty="0"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31D99-4C49-1640-8965-D6DD4781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93" y="862912"/>
            <a:ext cx="623331" cy="623331"/>
          </a:xfrm>
          <a:prstGeom prst="rect">
            <a:avLst/>
          </a:prstGeom>
        </p:spPr>
      </p:pic>
      <p:pic>
        <p:nvPicPr>
          <p:cNvPr id="10" name="Picture 2" descr="Icône de style de ligne de couple parlant">
            <a:extLst>
              <a:ext uri="{FF2B5EF4-FFF2-40B4-BE49-F238E27FC236}">
                <a16:creationId xmlns:a16="http://schemas.microsoft.com/office/drawing/2014/main" id="{CF2C049B-3AE0-4E91-9005-156F621A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70" y="1947081"/>
            <a:ext cx="28416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2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3" y="870689"/>
            <a:ext cx="682969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 PROTECTION STRATEGIES</a:t>
            </a:r>
            <a:endParaRPr lang="en-FR" sz="32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44225" y="1817764"/>
            <a:ext cx="8172486" cy="5047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Strategy 1: condoms, plus another contraceptive method </a:t>
            </a:r>
          </a:p>
          <a:p>
            <a:pPr lvl="1">
              <a:buClr>
                <a:srgbClr val="385AA5"/>
              </a:buClr>
            </a:pPr>
            <a:r>
              <a:rPr lang="en-GB" sz="1400" dirty="0"/>
              <a:t>Female condoms may be a good choice for women who want to be sure to avoid pregnancy but cannot always count on their partners to use condoms.</a:t>
            </a:r>
          </a:p>
          <a:p>
            <a:pPr marL="800100" lvl="1" indent="-342900">
              <a:buClr>
                <a:srgbClr val="385AA5"/>
              </a:buClr>
              <a:buFont typeface="Arial" panose="020B0604020202020204" pitchFamily="34" charset="0"/>
              <a:buChar char="•"/>
            </a:pPr>
            <a:endParaRPr lang="en-FR" sz="1400" dirty="0"/>
          </a:p>
          <a:p>
            <a:pPr marL="342900" indent="-3429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Strategy 2: condoms, plus emergency contraception/PEP if condom fails </a:t>
            </a:r>
          </a:p>
          <a:p>
            <a:pPr marL="342900" indent="-342900">
              <a:buClr>
                <a:srgbClr val="385AA5"/>
              </a:buClr>
              <a:buFont typeface="Arial" panose="020B0604020202020204" pitchFamily="34" charset="0"/>
              <a:buChar char="•"/>
            </a:pPr>
            <a:endParaRPr lang="en-FR" sz="2400" dirty="0"/>
          </a:p>
          <a:p>
            <a:pPr marL="342900" indent="-3429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Strategy 3: selectively using condoms and another method (for example, using the pill with main partner, but the pill plus condoms with others)</a:t>
            </a:r>
          </a:p>
          <a:p>
            <a:pPr marL="342900" indent="-342900">
              <a:buClr>
                <a:srgbClr val="385AA5"/>
              </a:buClr>
              <a:buFont typeface="Arial" panose="020B0604020202020204" pitchFamily="34" charset="0"/>
              <a:buChar char="•"/>
            </a:pPr>
            <a:endParaRPr lang="en-FR" sz="2400" dirty="0"/>
          </a:p>
          <a:p>
            <a:pPr marL="342900" indent="-3429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Strategy 4: PrEP, plus condoms and another contraceptive method</a:t>
            </a:r>
          </a:p>
          <a:p>
            <a:pPr lvl="1">
              <a:buClr>
                <a:srgbClr val="385AA5"/>
              </a:buClr>
            </a:pPr>
            <a:r>
              <a:rPr lang="en-FR" dirty="0"/>
              <a:t>If available</a:t>
            </a:r>
            <a:r>
              <a:rPr lang="en-GB" dirty="0"/>
              <a:t>,</a:t>
            </a:r>
            <a:r>
              <a:rPr lang="en-FR" dirty="0"/>
              <a:t> the Da</a:t>
            </a:r>
            <a:r>
              <a:rPr lang="en-GB" dirty="0" err="1"/>
              <a:t>pivarine</a:t>
            </a:r>
            <a:r>
              <a:rPr lang="en-FR" dirty="0"/>
              <a:t> vaginal ring may be a good option for women.</a:t>
            </a: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2800" dirty="0"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F2FBCDE-2FA4-485E-AA2C-0E0C859E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187">
            <a:off x="8847820" y="1676062"/>
            <a:ext cx="833608" cy="6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B59E5D-9553-49F8-B126-61E2A3ABB0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6478" y="3939067"/>
            <a:ext cx="1256295" cy="946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379AC9-717C-4F84-99D6-D6A1E5602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710" y="2707923"/>
            <a:ext cx="1095829" cy="848142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769A0FA-15FB-44B8-9198-717B3F7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6760">
            <a:off x="10276399" y="5458376"/>
            <a:ext cx="1446417" cy="89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Icône plate de DIU hormonal">
            <a:extLst>
              <a:ext uri="{FF2B5EF4-FFF2-40B4-BE49-F238E27FC236}">
                <a16:creationId xmlns:a16="http://schemas.microsoft.com/office/drawing/2014/main" id="{869544EC-0BF7-46B0-9841-BADF1C18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233">
            <a:off x="8871853" y="5325456"/>
            <a:ext cx="9445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0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52387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discussion</a:t>
            </a:r>
            <a:endParaRPr lang="en-FR" sz="32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D4301-8130-F745-AB51-145CFAECF1A5}"/>
              </a:ext>
            </a:extLst>
          </p:cNvPr>
          <p:cNvSpPr txBox="1"/>
          <p:nvPr/>
        </p:nvSpPr>
        <p:spPr>
          <a:xfrm>
            <a:off x="9939493" y="992229"/>
            <a:ext cx="1708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25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31D99-4C49-1640-8965-D6DD4781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93" y="862912"/>
            <a:ext cx="623331" cy="6233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7E6518-DBB7-452A-8083-635993F2B216}"/>
              </a:ext>
            </a:extLst>
          </p:cNvPr>
          <p:cNvSpPr txBox="1"/>
          <p:nvPr/>
        </p:nvSpPr>
        <p:spPr>
          <a:xfrm>
            <a:off x="544225" y="1817764"/>
            <a:ext cx="8765292" cy="4493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What are the risks for people living with HIV who are pregnant and plan to have a baby?</a:t>
            </a:r>
          </a:p>
          <a:p>
            <a:pPr>
              <a:buClr>
                <a:srgbClr val="385AA5"/>
              </a:buClr>
            </a:pPr>
            <a:r>
              <a:rPr lang="en-GB" sz="2400" dirty="0"/>
              <a:t> </a:t>
            </a:r>
          </a:p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How could transmission of HIV to the baby occur? What are some methods to prevent transmission?</a:t>
            </a:r>
          </a:p>
          <a:p>
            <a:pPr>
              <a:buClr>
                <a:srgbClr val="385AA5"/>
              </a:buClr>
            </a:pPr>
            <a:r>
              <a:rPr lang="en-GB" sz="2400" dirty="0"/>
              <a:t> </a:t>
            </a:r>
          </a:p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What are the benefits of preventing vertical transmission (PVT) services? </a:t>
            </a:r>
          </a:p>
          <a:p>
            <a:pPr>
              <a:buClr>
                <a:srgbClr val="385AA5"/>
              </a:buClr>
            </a:pPr>
            <a:endParaRPr lang="en-GB" sz="2400" dirty="0"/>
          </a:p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Where can a woman or gender non-conforming person who uses drugs access PVT services? </a:t>
            </a:r>
          </a:p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endParaRPr lang="en-GB" sz="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3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84991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Preventing vertical transmission services (PVT)</a:t>
            </a:r>
            <a:endParaRPr lang="en-FR" sz="28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10701" y="1785477"/>
            <a:ext cx="9308418" cy="5346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endParaRPr lang="en-GB" sz="2000" dirty="0">
              <a:cs typeface="Calibri" panose="020F0502020204030204" pitchFamily="34" charset="0"/>
            </a:endParaRPr>
          </a:p>
          <a:p>
            <a:pPr marL="285750" indent="-2857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1600" b="1" dirty="0"/>
              <a:t>Definition</a:t>
            </a:r>
          </a:p>
          <a:p>
            <a:pPr marL="0" indent="0">
              <a:buNone/>
            </a:pPr>
            <a:r>
              <a:rPr lang="en-GB" sz="1600" dirty="0"/>
              <a:t>Prevention of parents-to-child transmission of HIV or prevention of vertical transmission offers </a:t>
            </a:r>
            <a:r>
              <a:rPr lang="en-GB" sz="1600" b="1" dirty="0">
                <a:solidFill>
                  <a:srgbClr val="385AA5"/>
                </a:solidFill>
              </a:rPr>
              <a:t>a range of services</a:t>
            </a:r>
            <a:r>
              <a:rPr lang="en-GB" sz="1600" b="1" dirty="0">
                <a:solidFill>
                  <a:srgbClr val="00B0F0"/>
                </a:solidFill>
              </a:rPr>
              <a:t> </a:t>
            </a:r>
            <a:r>
              <a:rPr lang="en-GB" sz="1600" dirty="0"/>
              <a:t>for women and gender non-conforming people of reproductive age living with HIV </a:t>
            </a:r>
            <a:r>
              <a:rPr lang="en-GB" sz="1600" b="1" dirty="0">
                <a:solidFill>
                  <a:srgbClr val="385AA5"/>
                </a:solidFill>
              </a:rPr>
              <a:t>to maintain their health and prevent their infants from acquiring HIV</a:t>
            </a:r>
            <a:r>
              <a:rPr lang="en-GB" sz="1600" b="1" dirty="0"/>
              <a:t>.</a:t>
            </a:r>
            <a:r>
              <a:rPr lang="en-GB" sz="1600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en-GB" sz="1600" dirty="0"/>
          </a:p>
          <a:p>
            <a:pPr marL="285750" indent="-2857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1600" b="1" dirty="0"/>
              <a:t> Services</a:t>
            </a:r>
          </a:p>
          <a:p>
            <a:pPr marL="0" indent="0">
              <a:buNone/>
            </a:pPr>
            <a:r>
              <a:rPr lang="en-GB" sz="1600" dirty="0"/>
              <a:t>PVT services should be offered </a:t>
            </a:r>
            <a:r>
              <a:rPr lang="en-GB" sz="1600" b="1" dirty="0">
                <a:solidFill>
                  <a:srgbClr val="385AA5"/>
                </a:solidFill>
              </a:rPr>
              <a:t>before conception</a:t>
            </a:r>
            <a:r>
              <a:rPr lang="en-GB" sz="1600" dirty="0"/>
              <a:t>, and throughout </a:t>
            </a:r>
            <a:r>
              <a:rPr lang="en-GB" sz="1600" b="1" dirty="0">
                <a:solidFill>
                  <a:srgbClr val="385AA5"/>
                </a:solidFill>
              </a:rPr>
              <a:t>pregnancy</a:t>
            </a:r>
            <a:r>
              <a:rPr lang="en-GB" sz="1600" dirty="0"/>
              <a:t>,</a:t>
            </a:r>
            <a:r>
              <a:rPr lang="en-GB" sz="1600" dirty="0">
                <a:solidFill>
                  <a:srgbClr val="385AA5"/>
                </a:solidFill>
              </a:rPr>
              <a:t> </a:t>
            </a:r>
            <a:r>
              <a:rPr lang="en-GB" sz="1600" b="1" dirty="0">
                <a:solidFill>
                  <a:srgbClr val="385AA5"/>
                </a:solidFill>
              </a:rPr>
              <a:t>labour</a:t>
            </a:r>
            <a:r>
              <a:rPr lang="en-GB" sz="1600" dirty="0"/>
              <a:t>, and </a:t>
            </a:r>
            <a:r>
              <a:rPr lang="en-GB" sz="1600" b="1" dirty="0">
                <a:solidFill>
                  <a:srgbClr val="385AA5"/>
                </a:solidFill>
              </a:rPr>
              <a:t>breast/</a:t>
            </a:r>
            <a:r>
              <a:rPr lang="en-GB" sz="1600" b="1" dirty="0" err="1">
                <a:solidFill>
                  <a:srgbClr val="385AA5"/>
                </a:solidFill>
              </a:rPr>
              <a:t>chestfeeding</a:t>
            </a:r>
            <a:r>
              <a:rPr lang="en-GB" sz="1600" dirty="0">
                <a:solidFill>
                  <a:srgbClr val="385AA5"/>
                </a:solidFill>
              </a:rPr>
              <a:t> </a:t>
            </a:r>
            <a:r>
              <a:rPr lang="en-GB" sz="1600" dirty="0"/>
              <a:t>(testing, access to treatment, follow-up).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PVT services should be offer </a:t>
            </a:r>
            <a:r>
              <a:rPr lang="en-US" sz="1600" b="1" dirty="0">
                <a:solidFill>
                  <a:srgbClr val="385AA5"/>
                </a:solidFill>
              </a:rPr>
              <a:t>to the child at 4 to 6 weeks </a:t>
            </a:r>
            <a:r>
              <a:rPr lang="en-US" sz="1600" dirty="0"/>
              <a:t>after birth, </a:t>
            </a:r>
            <a:r>
              <a:rPr lang="en-US" sz="1600" b="1" dirty="0">
                <a:solidFill>
                  <a:srgbClr val="385AA5"/>
                </a:solidFill>
              </a:rPr>
              <a:t>testing at 18 months </a:t>
            </a:r>
            <a:r>
              <a:rPr lang="en-US" sz="1600" dirty="0"/>
              <a:t>and/or </a:t>
            </a:r>
            <a:r>
              <a:rPr lang="en-US" sz="1600" b="1" dirty="0">
                <a:solidFill>
                  <a:srgbClr val="385AA5"/>
                </a:solidFill>
              </a:rPr>
              <a:t>when</a:t>
            </a:r>
            <a:r>
              <a:rPr lang="en-US" sz="1600" dirty="0">
                <a:solidFill>
                  <a:srgbClr val="385AA5"/>
                </a:solidFill>
              </a:rPr>
              <a:t> </a:t>
            </a:r>
            <a:r>
              <a:rPr lang="en-US" sz="1600" b="1" dirty="0">
                <a:solidFill>
                  <a:srgbClr val="385AA5"/>
                </a:solidFill>
              </a:rPr>
              <a:t>breast/</a:t>
            </a:r>
            <a:r>
              <a:rPr lang="en-US" sz="1600" b="1" dirty="0" err="1">
                <a:solidFill>
                  <a:srgbClr val="385AA5"/>
                </a:solidFill>
              </a:rPr>
              <a:t>chestfeeding</a:t>
            </a:r>
            <a:r>
              <a:rPr lang="en-US" sz="1600" b="1" dirty="0">
                <a:solidFill>
                  <a:srgbClr val="385AA5"/>
                </a:solidFill>
              </a:rPr>
              <a:t> ends</a:t>
            </a:r>
            <a:r>
              <a:rPr lang="en-US" sz="1600" b="1" dirty="0"/>
              <a:t>. </a:t>
            </a:r>
            <a:r>
              <a:rPr lang="en-US" sz="1600" dirty="0"/>
              <a:t>ART initiation as soon as possible for HIV-exposed infants to prevent HIV acquisition.</a:t>
            </a:r>
          </a:p>
          <a:p>
            <a:pPr marL="0" indent="0">
              <a:buNone/>
            </a:pPr>
            <a:endParaRPr lang="en-US" sz="1600" dirty="0"/>
          </a:p>
          <a:p>
            <a:pPr marL="285750" indent="-2857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Benefits of </a:t>
            </a:r>
            <a:r>
              <a:rPr lang="en-GB" sz="1600" b="1" dirty="0"/>
              <a:t>PVT</a:t>
            </a:r>
            <a:endParaRPr lang="en-FR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/>
              <a:t>Improves the health of both the parent and the child.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/>
              <a:t>Provide </a:t>
            </a:r>
            <a:r>
              <a:rPr lang="en-GB" sz="1600" b="1" dirty="0">
                <a:solidFill>
                  <a:srgbClr val="385AA5"/>
                </a:solidFill>
              </a:rPr>
              <a:t>point of initiation to ARVs and retention in care </a:t>
            </a:r>
            <a:r>
              <a:rPr lang="en-GB" sz="1600" dirty="0"/>
              <a:t>for women/ gender non-conforming people  living with HIV.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/>
              <a:t>It can increase </a:t>
            </a:r>
            <a:r>
              <a:rPr lang="en-GB" sz="1600" b="1" dirty="0">
                <a:solidFill>
                  <a:srgbClr val="385AA5"/>
                </a:solidFill>
              </a:rPr>
              <a:t>adherence to OST</a:t>
            </a:r>
            <a:r>
              <a:rPr lang="en-GB" sz="16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385AA5"/>
                </a:solidFill>
              </a:rPr>
              <a:t>Early diagnosis </a:t>
            </a:r>
            <a:r>
              <a:rPr lang="en-US" sz="1600" dirty="0"/>
              <a:t>and </a:t>
            </a:r>
            <a:r>
              <a:rPr lang="en-GB" sz="1600" dirty="0"/>
              <a:t>appropriate </a:t>
            </a:r>
            <a:r>
              <a:rPr lang="en-GB" sz="1600" b="1" dirty="0">
                <a:solidFill>
                  <a:srgbClr val="385AA5"/>
                </a:solidFill>
              </a:rPr>
              <a:t>treatment</a:t>
            </a:r>
            <a:r>
              <a:rPr lang="en-GB" sz="1600" dirty="0">
                <a:solidFill>
                  <a:srgbClr val="385AA5"/>
                </a:solidFill>
              </a:rPr>
              <a:t>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rgbClr val="385AA5"/>
                </a:solidFill>
              </a:rPr>
              <a:t>care</a:t>
            </a:r>
            <a:r>
              <a:rPr lang="en-GB" sz="1600" dirty="0"/>
              <a:t> for infant.</a:t>
            </a:r>
          </a:p>
          <a:p>
            <a:pPr marL="457200" indent="-457200">
              <a:spcAft>
                <a:spcPts val="600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1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84991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YOUR STRATEGIES</a:t>
            </a:r>
            <a:endParaRPr lang="en-FR" sz="28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10701" y="1785477"/>
            <a:ext cx="93084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buClr>
                <a:srgbClr val="385AA5"/>
              </a:buClr>
            </a:pPr>
            <a:r>
              <a:rPr lang="en-US" sz="2400" dirty="0"/>
              <a:t>In pairs / 3 stories</a:t>
            </a:r>
          </a:p>
          <a:p>
            <a:pPr marL="742950" lvl="1" indent="-2857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Work on the different stories and find responses, strategies, solutions and tips to negotiate condom use for the couple</a:t>
            </a:r>
            <a:r>
              <a:rPr lang="en-FR" sz="2400" dirty="0"/>
              <a:t> </a:t>
            </a:r>
          </a:p>
          <a:p>
            <a:pPr marL="0" indent="0">
              <a:buNone/>
            </a:pPr>
            <a:endParaRPr lang="en-GB" sz="1600" dirty="0"/>
          </a:p>
          <a:p>
            <a:pPr>
              <a:spcAft>
                <a:spcPts val="600"/>
              </a:spcAft>
              <a:buClr>
                <a:srgbClr val="EF7D00"/>
              </a:buClr>
              <a:buSzPct val="100000"/>
              <a:defRPr/>
            </a:pPr>
            <a:endParaRPr lang="en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13128-C98B-4D41-AE12-7CE37DC70E0B}"/>
              </a:ext>
            </a:extLst>
          </p:cNvPr>
          <p:cNvSpPr txBox="1"/>
          <p:nvPr/>
        </p:nvSpPr>
        <p:spPr>
          <a:xfrm>
            <a:off x="9939493" y="992229"/>
            <a:ext cx="1708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20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C3124-C36A-45DB-B158-CA7093AD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93" y="862912"/>
            <a:ext cx="623331" cy="623331"/>
          </a:xfrm>
          <a:prstGeom prst="rect">
            <a:avLst/>
          </a:prstGeom>
        </p:spPr>
      </p:pic>
      <p:pic>
        <p:nvPicPr>
          <p:cNvPr id="13" name="Graphic 12" descr="Thought bubble">
            <a:extLst>
              <a:ext uri="{FF2B5EF4-FFF2-40B4-BE49-F238E27FC236}">
                <a16:creationId xmlns:a16="http://schemas.microsoft.com/office/drawing/2014/main" id="{96FA9E5C-ADCC-411C-9989-3FA5A20A1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9492" y="3955302"/>
            <a:ext cx="2846664" cy="28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3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84991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endParaRPr lang="en-FR" sz="28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10701" y="1785477"/>
            <a:ext cx="9308418" cy="3631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What could be the outcome of this story if they have unprotected sex? If they decide not to have sex? </a:t>
            </a:r>
          </a:p>
          <a:p>
            <a:pPr>
              <a:buClr>
                <a:srgbClr val="385AA5"/>
              </a:buClr>
            </a:pPr>
            <a:endParaRPr lang="en-GB" sz="3200" dirty="0"/>
          </a:p>
          <a:p>
            <a:pPr marL="571500" indent="-57150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Based on the outcomes from the different stories, what could be the answer to the sentences in Handout 6? </a:t>
            </a:r>
          </a:p>
          <a:p>
            <a:pPr marL="0" indent="0">
              <a:buNone/>
            </a:pPr>
            <a:endParaRPr lang="en-GB" sz="1600" dirty="0"/>
          </a:p>
          <a:p>
            <a:pPr>
              <a:spcAft>
                <a:spcPts val="600"/>
              </a:spcAft>
              <a:buClr>
                <a:srgbClr val="EF7D00"/>
              </a:buClr>
              <a:buSzPct val="100000"/>
              <a:defRPr/>
            </a:pPr>
            <a:endParaRPr lang="en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13128-C98B-4D41-AE12-7CE37DC70E0B}"/>
              </a:ext>
            </a:extLst>
          </p:cNvPr>
          <p:cNvSpPr txBox="1"/>
          <p:nvPr/>
        </p:nvSpPr>
        <p:spPr>
          <a:xfrm>
            <a:off x="9939493" y="992229"/>
            <a:ext cx="1708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10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C3124-C36A-45DB-B158-CA7093AD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93" y="862912"/>
            <a:ext cx="623331" cy="623331"/>
          </a:xfrm>
          <a:prstGeom prst="rect">
            <a:avLst/>
          </a:prstGeom>
        </p:spPr>
      </p:pic>
      <p:pic>
        <p:nvPicPr>
          <p:cNvPr id="13" name="Graphic 12" descr="Thought bubble">
            <a:extLst>
              <a:ext uri="{FF2B5EF4-FFF2-40B4-BE49-F238E27FC236}">
                <a16:creationId xmlns:a16="http://schemas.microsoft.com/office/drawing/2014/main" id="{8A3CDA97-ED7C-49FA-9F35-31F8C1264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9492" y="3955302"/>
            <a:ext cx="2846664" cy="28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1013702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RESPONSES/TIPS TO NEGOTIATE CONDOM (FOR WOMEN AND GENDER NON-CONFIRMING PEOPLE)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10701" y="2775379"/>
            <a:ext cx="9308418" cy="3782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>
              <a:lnSpc>
                <a:spcPct val="110000"/>
              </a:lnSpc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dirty="0"/>
              <a:t>Offer to use an </a:t>
            </a:r>
            <a:r>
              <a:rPr lang="en-US" b="1" dirty="0">
                <a:solidFill>
                  <a:srgbClr val="385AA5"/>
                </a:solidFill>
              </a:rPr>
              <a:t>internal condom</a:t>
            </a:r>
            <a:r>
              <a:rPr lang="en-US" dirty="0"/>
              <a:t>, so he doesn’t have to wear a condom. </a:t>
            </a:r>
            <a:endParaRPr lang="en-FR" dirty="0"/>
          </a:p>
          <a:p>
            <a:pPr marL="742950" lvl="1" indent="-285750">
              <a:lnSpc>
                <a:spcPct val="110000"/>
              </a:lnSpc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dirty="0"/>
              <a:t>Try a less risky way of </a:t>
            </a:r>
            <a:r>
              <a:rPr lang="en-US" b="1" dirty="0">
                <a:solidFill>
                  <a:srgbClr val="385AA5"/>
                </a:solidFill>
              </a:rPr>
              <a:t>being intimate</a:t>
            </a:r>
            <a:r>
              <a:rPr lang="en-US" dirty="0"/>
              <a:t>, such as a </a:t>
            </a:r>
            <a:r>
              <a:rPr lang="en-US" b="1" dirty="0">
                <a:solidFill>
                  <a:srgbClr val="385AA5"/>
                </a:solidFill>
              </a:rPr>
              <a:t>sensual massage or mutual masturbation</a:t>
            </a:r>
            <a:r>
              <a:rPr lang="en-US" dirty="0"/>
              <a:t>. </a:t>
            </a:r>
            <a:endParaRPr lang="en-FR" dirty="0"/>
          </a:p>
          <a:p>
            <a:pPr marL="742950" lvl="1" indent="-285750">
              <a:lnSpc>
                <a:spcPct val="110000"/>
              </a:lnSpc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dirty="0"/>
              <a:t>If available, explore taking </a:t>
            </a:r>
            <a:r>
              <a:rPr lang="en-US" b="1" dirty="0">
                <a:solidFill>
                  <a:srgbClr val="385AA5"/>
                </a:solidFill>
              </a:rPr>
              <a:t>pre-exposure prophylaxis (</a:t>
            </a:r>
            <a:r>
              <a:rPr lang="en-US" b="1" dirty="0" err="1">
                <a:solidFill>
                  <a:srgbClr val="385AA5"/>
                </a:solidFill>
              </a:rPr>
              <a:t>PrEP</a:t>
            </a:r>
            <a:r>
              <a:rPr lang="en-US" b="1" dirty="0">
                <a:solidFill>
                  <a:srgbClr val="385AA5"/>
                </a:solidFill>
              </a:rPr>
              <a:t>)</a:t>
            </a:r>
            <a:r>
              <a:rPr lang="en-US" dirty="0">
                <a:solidFill>
                  <a:srgbClr val="385AA5"/>
                </a:solidFill>
              </a:rPr>
              <a:t> </a:t>
            </a:r>
            <a:r>
              <a:rPr lang="en-US" dirty="0"/>
              <a:t>– but this is only for HIV prevention. It </a:t>
            </a:r>
            <a:r>
              <a:rPr lang="en-US" b="1" dirty="0">
                <a:solidFill>
                  <a:srgbClr val="385AA5"/>
                </a:solidFill>
              </a:rPr>
              <a:t>will not protect </a:t>
            </a:r>
            <a:r>
              <a:rPr lang="en-US" dirty="0"/>
              <a:t>you from </a:t>
            </a:r>
            <a:r>
              <a:rPr lang="en-US" b="1" dirty="0">
                <a:solidFill>
                  <a:srgbClr val="385AA5"/>
                </a:solidFill>
              </a:rPr>
              <a:t>other STIs or pregnancy</a:t>
            </a:r>
            <a:r>
              <a:rPr lang="en-US" dirty="0"/>
              <a:t>. </a:t>
            </a:r>
            <a:endParaRPr lang="en-FR" dirty="0"/>
          </a:p>
          <a:p>
            <a:pPr marL="742950" lvl="1" indent="-285750">
              <a:lnSpc>
                <a:spcPct val="110000"/>
              </a:lnSpc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dirty="0"/>
              <a:t>Think of </a:t>
            </a:r>
            <a:r>
              <a:rPr lang="en-US" b="1" dirty="0">
                <a:solidFill>
                  <a:srgbClr val="385AA5"/>
                </a:solidFill>
              </a:rPr>
              <a:t>how you would ask someone to use a condom</a:t>
            </a:r>
            <a:r>
              <a:rPr lang="en-US" dirty="0"/>
              <a:t>, so that you will be ready with the lines when the time comes. </a:t>
            </a:r>
            <a:endParaRPr lang="en-GB" dirty="0"/>
          </a:p>
          <a:p>
            <a:pPr marL="742950" lvl="1" indent="-285750">
              <a:lnSpc>
                <a:spcPct val="110000"/>
              </a:lnSpc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85AA5"/>
                </a:solidFill>
              </a:rPr>
              <a:t>Carry condoms</a:t>
            </a:r>
            <a:r>
              <a:rPr lang="en-US" dirty="0">
                <a:solidFill>
                  <a:srgbClr val="385AA5"/>
                </a:solidFill>
              </a:rPr>
              <a:t> </a:t>
            </a:r>
            <a:r>
              <a:rPr lang="en-US" dirty="0"/>
              <a:t>with you, so you will be ready for any unexpected sexual situation.</a:t>
            </a:r>
          </a:p>
          <a:p>
            <a:pPr marL="742950" lvl="1" indent="-285750">
              <a:lnSpc>
                <a:spcPct val="110000"/>
              </a:lnSpc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85AA5"/>
                </a:solidFill>
              </a:rPr>
              <a:t>Practice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putting on and taking off a condom. </a:t>
            </a:r>
            <a:endParaRPr lang="en-GB" dirty="0"/>
          </a:p>
          <a:p>
            <a:pPr marL="742950" lvl="1" indent="-285750">
              <a:lnSpc>
                <a:spcPct val="110000"/>
              </a:lnSpc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85AA5"/>
                </a:solidFill>
              </a:rPr>
              <a:t>Prepare responses </a:t>
            </a:r>
            <a:r>
              <a:rPr lang="en-US" dirty="0"/>
              <a:t>to anticipate objections to condom use from your partner or client: “</a:t>
            </a:r>
            <a:r>
              <a:rPr lang="en-US" i="1" dirty="0">
                <a:solidFill>
                  <a:srgbClr val="385AA5"/>
                </a:solidFill>
              </a:rPr>
              <a:t>You don’t love me</a:t>
            </a:r>
            <a:r>
              <a:rPr lang="en-US" dirty="0"/>
              <a:t>” = “</a:t>
            </a:r>
            <a:r>
              <a:rPr lang="en-US" i="1" dirty="0">
                <a:solidFill>
                  <a:srgbClr val="385AA5"/>
                </a:solidFill>
              </a:rPr>
              <a:t>If you love me,  you would want to protect your health and mine wearing a condom</a:t>
            </a:r>
            <a:r>
              <a:rPr lang="en-US" dirty="0"/>
              <a:t>.”</a:t>
            </a:r>
          </a:p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endParaRPr lang="en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84991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PARTICIPATIVE CONDOM DEMO</a:t>
            </a:r>
            <a:endParaRPr lang="en-FR" sz="28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13128-C98B-4D41-AE12-7CE37DC70E0B}"/>
              </a:ext>
            </a:extLst>
          </p:cNvPr>
          <p:cNvSpPr txBox="1"/>
          <p:nvPr/>
        </p:nvSpPr>
        <p:spPr>
          <a:xfrm>
            <a:off x="9939493" y="992229"/>
            <a:ext cx="1708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5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C3124-C36A-45DB-B158-CA7093AD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93" y="862912"/>
            <a:ext cx="623331" cy="623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F14E0-3D65-4D47-8007-0D24581E3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24" y="1825540"/>
            <a:ext cx="77057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52387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  <a:endParaRPr lang="en-FR" sz="32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D4301-8130-F745-AB51-145CFAECF1A5}"/>
              </a:ext>
            </a:extLst>
          </p:cNvPr>
          <p:cNvSpPr txBox="1"/>
          <p:nvPr/>
        </p:nvSpPr>
        <p:spPr>
          <a:xfrm>
            <a:off x="9420836" y="992229"/>
            <a:ext cx="2226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2 hrs and 25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44224" y="2315316"/>
            <a:ext cx="10082587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explain basic information about HIV and other STIs, including ways of transmission, prevention and testing</a:t>
            </a:r>
            <a:r>
              <a:rPr lang="en-FR" sz="2800" dirty="0"/>
              <a:t> 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provide counselling on dual protection strategies to prevent both transmission of HIV/STIs and unintended pregnancy</a:t>
            </a:r>
            <a:r>
              <a:rPr lang="en-FR" sz="2800" dirty="0"/>
              <a:t> 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inform and refer pregnant people who use drugs living with HIV to appropriate services</a:t>
            </a:r>
            <a:r>
              <a:rPr lang="en-FR" sz="2800" dirty="0"/>
              <a:t> 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enhance capacities to negotiate condom use</a:t>
            </a:r>
            <a:r>
              <a:rPr lang="en-FR" sz="2800" dirty="0"/>
              <a:t> </a:t>
            </a:r>
          </a:p>
          <a:p>
            <a:pPr>
              <a:spcAft>
                <a:spcPts val="600"/>
              </a:spcAft>
              <a:buClr>
                <a:srgbClr val="EF7D00"/>
              </a:buClr>
              <a:buSzPct val="100000"/>
              <a:defRPr/>
            </a:pPr>
            <a:endParaRPr lang="en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31D99-4C49-1640-8965-D6DD4781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720" y="861815"/>
            <a:ext cx="623331" cy="6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2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84991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PARTICIPATIVE CONDOM DEMO</a:t>
            </a:r>
            <a:endParaRPr lang="en-FR" sz="28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13128-C98B-4D41-AE12-7CE37DC70E0B}"/>
              </a:ext>
            </a:extLst>
          </p:cNvPr>
          <p:cNvSpPr txBox="1"/>
          <p:nvPr/>
        </p:nvSpPr>
        <p:spPr>
          <a:xfrm>
            <a:off x="9939493" y="992229"/>
            <a:ext cx="1708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5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C3124-C36A-45DB-B158-CA7093AD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93" y="862912"/>
            <a:ext cx="623331" cy="623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22FBEC-6913-4E25-92B3-D40F2FE86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98" y="1709323"/>
            <a:ext cx="78867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8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52387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brainstorming</a:t>
            </a:r>
            <a:endParaRPr lang="en-FR" sz="32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D4301-8130-F745-AB51-145CFAECF1A5}"/>
              </a:ext>
            </a:extLst>
          </p:cNvPr>
          <p:cNvSpPr txBox="1"/>
          <p:nvPr/>
        </p:nvSpPr>
        <p:spPr>
          <a:xfrm>
            <a:off x="10417738" y="992229"/>
            <a:ext cx="12300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10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31D99-4C49-1640-8965-D6DD4781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075" y="862912"/>
            <a:ext cx="623331" cy="62333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0087EA4-0365-420A-AAAD-2CC69D21F7F4}"/>
              </a:ext>
            </a:extLst>
          </p:cNvPr>
          <p:cNvSpPr txBox="1">
            <a:spLocks/>
          </p:cNvSpPr>
          <p:nvPr/>
        </p:nvSpPr>
        <p:spPr>
          <a:xfrm>
            <a:off x="665205" y="1127761"/>
            <a:ext cx="10515600" cy="51741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FR" sz="24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2BF78D-4306-4E31-95B8-C4D805B5B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31353" y="2082613"/>
            <a:ext cx="3088941" cy="2575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40EEE6-3377-435E-B725-32BB87D4EE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51055" y="3073786"/>
            <a:ext cx="338492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52387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  <a:endParaRPr lang="en-FR" sz="32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44224" y="1693018"/>
            <a:ext cx="10082587" cy="4657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r>
              <a:rPr lang="en-GB" b="1" dirty="0">
                <a:solidFill>
                  <a:srgbClr val="385AA5"/>
                </a:solidFill>
              </a:rPr>
              <a:t>HIV: Human immunodeficiency virus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sz="1400" dirty="0"/>
              <a:t>It is a </a:t>
            </a:r>
            <a:r>
              <a:rPr lang="en-GB" sz="1400" b="1" dirty="0">
                <a:solidFill>
                  <a:srgbClr val="385AA5"/>
                </a:solidFill>
              </a:rPr>
              <a:t>virus that attack the immune system</a:t>
            </a:r>
            <a:r>
              <a:rPr lang="en-GB" sz="1400" dirty="0">
                <a:solidFill>
                  <a:srgbClr val="385AA5"/>
                </a:solidFill>
              </a:rPr>
              <a:t>. </a:t>
            </a:r>
            <a:r>
              <a:rPr lang="en-GB" sz="1400" dirty="0"/>
              <a:t>It also destroys a type of white blood cell in the immune system called CD4s and makes copies of itself inside these cells. </a:t>
            </a: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r>
              <a:rPr lang="en-GB" b="1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385AA5"/>
                </a:solidFill>
              </a:rPr>
              <a:t>A</a:t>
            </a:r>
            <a:r>
              <a:rPr lang="en-GB" sz="1400" dirty="0"/>
              <a:t>cquired (to get from) 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385AA5"/>
                </a:solidFill>
              </a:rPr>
              <a:t>I</a:t>
            </a:r>
            <a:r>
              <a:rPr lang="en-GB" sz="1400" dirty="0"/>
              <a:t>mmune (body’s defence)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385AA5"/>
                </a:solidFill>
              </a:rPr>
              <a:t>D</a:t>
            </a:r>
            <a:r>
              <a:rPr lang="en-GB" sz="1400" dirty="0"/>
              <a:t>eficiency (lack of resistance)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385AA5"/>
                </a:solidFill>
              </a:rPr>
              <a:t>S</a:t>
            </a:r>
            <a:r>
              <a:rPr lang="en-GB" sz="1400" dirty="0"/>
              <a:t>yndrome (signs, symptoms of disease)</a:t>
            </a:r>
          </a:p>
          <a:p>
            <a:pPr marL="0" lvl="1">
              <a:spcBef>
                <a:spcPts val="400"/>
              </a:spcBef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r>
              <a:rPr lang="en-GB" sz="1400" b="1" dirty="0">
                <a:solidFill>
                  <a:srgbClr val="385AA5"/>
                </a:solidFill>
              </a:rPr>
              <a:t>AIDS is the late stage of HIV. </a:t>
            </a:r>
          </a:p>
          <a:p>
            <a:pPr marL="0" lvl="1">
              <a:spcBef>
                <a:spcPts val="400"/>
              </a:spcBef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r>
              <a:rPr lang="en-GB" sz="1400" dirty="0"/>
              <a:t>If left without treatment it can lead to death. People who take antiretroviral treatment (ART) can protect or restore their immune system and live a healthy life. </a:t>
            </a:r>
          </a:p>
          <a:p>
            <a:pPr marL="0" lvl="1">
              <a:spcBef>
                <a:spcPts val="400"/>
              </a:spcBef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r>
              <a:rPr lang="en-GB" b="1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STIs: Sexually transmitted infections.</a:t>
            </a:r>
          </a:p>
          <a:p>
            <a:pPr marL="0" lvl="1">
              <a:spcBef>
                <a:spcPts val="400"/>
              </a:spcBef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r>
              <a:rPr lang="en-GB" sz="1400" dirty="0"/>
              <a:t>Infections passed primarily by </a:t>
            </a:r>
            <a:r>
              <a:rPr lang="en-GB" sz="1400" dirty="0">
                <a:solidFill>
                  <a:srgbClr val="385AA5"/>
                </a:solidFill>
              </a:rPr>
              <a:t>sexual contact</a:t>
            </a:r>
            <a:r>
              <a:rPr lang="en-GB" sz="1400" dirty="0"/>
              <a:t>, including vaginal, oral, and anal sex. Some STIs can be transmitted by skin-to-skin contact. Example of STIs: HPV, syphilis, gonorrhoea, chlamydia, trichomonas, herpes. They can have serious health consequences for men and women. AIDS and syphilis can lead to death if untreated.  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2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52387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OR NO RISK?</a:t>
            </a:r>
            <a:endParaRPr lang="en-FR" sz="32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D4301-8130-F745-AB51-145CFAECF1A5}"/>
              </a:ext>
            </a:extLst>
          </p:cNvPr>
          <p:cNvSpPr txBox="1"/>
          <p:nvPr/>
        </p:nvSpPr>
        <p:spPr>
          <a:xfrm>
            <a:off x="10417738" y="992229"/>
            <a:ext cx="12300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15 mins</a:t>
            </a:r>
            <a:endParaRPr lang="en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31D99-4C49-1640-8965-D6DD4781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075" y="862912"/>
            <a:ext cx="623331" cy="62333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0087EA4-0365-420A-AAAD-2CC69D21F7F4}"/>
              </a:ext>
            </a:extLst>
          </p:cNvPr>
          <p:cNvSpPr txBox="1">
            <a:spLocks/>
          </p:cNvSpPr>
          <p:nvPr/>
        </p:nvSpPr>
        <p:spPr>
          <a:xfrm>
            <a:off x="665205" y="1127761"/>
            <a:ext cx="10515600" cy="51741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FR" sz="24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3128B2-984D-4F7F-B5B7-F67DA019C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60603" y="2501404"/>
            <a:ext cx="5868208" cy="20043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D3852D-72E4-490D-A8C7-0D741B5005D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7" y="2501403"/>
            <a:ext cx="4995357" cy="32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44224" y="1410247"/>
            <a:ext cx="5472015" cy="4508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85AA5"/>
                </a:solidFill>
              </a:rPr>
              <a:t>The five bodily fluids </a:t>
            </a:r>
            <a:r>
              <a:rPr lang="en-US" sz="2000" dirty="0"/>
              <a:t>that contain enough HIV for transmission: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Blood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Sperm 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Pre-seminal fluid in men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Vaginal secretions in women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Breast milk</a:t>
            </a:r>
            <a:endParaRPr lang="en-FR" sz="2000" dirty="0"/>
          </a:p>
          <a:p>
            <a:pPr marL="457200">
              <a:spcAft>
                <a:spcPts val="600"/>
              </a:spcAft>
              <a:buClr>
                <a:srgbClr val="FFCD02"/>
              </a:buClr>
              <a:buSzPct val="100000"/>
              <a:tabLst>
                <a:tab pos="1162800" algn="l"/>
              </a:tabLst>
              <a:defRPr/>
            </a:pPr>
            <a:endParaRPr lang="en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85AA5"/>
                </a:solidFill>
              </a:rPr>
              <a:t>The main modes of transmission </a:t>
            </a:r>
            <a:r>
              <a:rPr lang="en-US" sz="2000" dirty="0"/>
              <a:t>for HIV:</a:t>
            </a:r>
          </a:p>
          <a:p>
            <a:pPr marL="914400" lvl="1" indent="-457200">
              <a:buFontTx/>
              <a:buChar char="-"/>
            </a:pPr>
            <a:r>
              <a:rPr lang="en-US" sz="2000" dirty="0"/>
              <a:t>S</a:t>
            </a:r>
            <a:r>
              <a:rPr lang="en-FR" sz="2000" dirty="0"/>
              <a:t>ex</a:t>
            </a:r>
            <a:endParaRPr lang="en-GB" sz="2000" dirty="0"/>
          </a:p>
          <a:p>
            <a:pPr marL="914400" lvl="1" indent="-457200">
              <a:buFontTx/>
              <a:buChar char="-"/>
            </a:pPr>
            <a:r>
              <a:rPr lang="en-GB" sz="2000" dirty="0"/>
              <a:t>B</a:t>
            </a:r>
            <a:r>
              <a:rPr lang="en-FR" sz="2000" dirty="0"/>
              <a:t>lood </a:t>
            </a:r>
            <a:endParaRPr lang="en-GB" sz="2000" dirty="0"/>
          </a:p>
          <a:p>
            <a:pPr marL="914400" lvl="1" indent="-457200">
              <a:buFontTx/>
              <a:buChar char="-"/>
            </a:pPr>
            <a:r>
              <a:rPr lang="en-GB" sz="2000" dirty="0"/>
              <a:t>P</a:t>
            </a:r>
            <a:r>
              <a:rPr lang="en-FR" sz="2000" dirty="0"/>
              <a:t>arent</a:t>
            </a:r>
            <a:r>
              <a:rPr lang="en-GB" sz="2000" dirty="0"/>
              <a:t>-</a:t>
            </a:r>
            <a:r>
              <a:rPr lang="en-FR" sz="2000" dirty="0"/>
              <a:t>to</a:t>
            </a:r>
            <a:r>
              <a:rPr lang="en-GB" sz="2000" dirty="0"/>
              <a:t>-</a:t>
            </a:r>
            <a:r>
              <a:rPr lang="en-FR" sz="2000" dirty="0"/>
              <a:t>child</a:t>
            </a:r>
            <a:r>
              <a:rPr lang="en-GB" sz="2000" dirty="0"/>
              <a:t>,</a:t>
            </a:r>
            <a:r>
              <a:rPr lang="en-FR" sz="2000" dirty="0"/>
              <a:t> if the pregant </a:t>
            </a:r>
            <a:r>
              <a:rPr lang="en-GB" sz="2000" dirty="0"/>
              <a:t>person</a:t>
            </a:r>
            <a:r>
              <a:rPr lang="en-FR" sz="2000" dirty="0"/>
              <a:t> is living with HIV and </a:t>
            </a:r>
            <a:r>
              <a:rPr lang="en-GB" sz="2000" dirty="0"/>
              <a:t>not</a:t>
            </a:r>
            <a:r>
              <a:rPr lang="en-FR" sz="2000" dirty="0"/>
              <a:t> </a:t>
            </a:r>
            <a:r>
              <a:rPr lang="en-GB" sz="2000" dirty="0"/>
              <a:t>stable on</a:t>
            </a:r>
            <a:r>
              <a:rPr lang="en-FR" sz="2000" dirty="0"/>
              <a:t> treatment</a:t>
            </a:r>
            <a:endParaRPr lang="en-US" sz="2000" dirty="0"/>
          </a:p>
          <a:p>
            <a:pPr marL="457200" indent="-457200">
              <a:spcAft>
                <a:spcPts val="600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E5869B-A480-48CD-AF55-8C28DC0A0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61" y="1410247"/>
            <a:ext cx="5472015" cy="3858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62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44224" y="1066815"/>
            <a:ext cx="6950438" cy="5370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385AA5"/>
                </a:solidFill>
              </a:rPr>
              <a:t>PEP: </a:t>
            </a:r>
            <a:r>
              <a:rPr lang="en-GB" sz="2400" b="1" dirty="0">
                <a:solidFill>
                  <a:srgbClr val="385AA5"/>
                </a:solidFill>
              </a:rPr>
              <a:t>post-exposure prophylaxis</a:t>
            </a:r>
            <a:r>
              <a:rPr lang="en-FR" sz="2400" b="1" dirty="0">
                <a:solidFill>
                  <a:srgbClr val="385AA5"/>
                </a:solidFill>
              </a:rPr>
              <a:t> </a:t>
            </a:r>
          </a:p>
          <a:p>
            <a:pPr marL="285750" indent="-2857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Antiretroviral medication</a:t>
            </a:r>
            <a:r>
              <a:rPr lang="en-US" sz="1600" b="1" dirty="0"/>
              <a:t> </a:t>
            </a:r>
            <a:r>
              <a:rPr lang="en-GB" sz="1600" dirty="0"/>
              <a:t>to prevent HIV </a:t>
            </a:r>
            <a:r>
              <a:rPr lang="en-GB" sz="1600" b="1" dirty="0">
                <a:solidFill>
                  <a:srgbClr val="385AA5"/>
                </a:solidFill>
              </a:rPr>
              <a:t>AFTER</a:t>
            </a:r>
            <a:r>
              <a:rPr lang="en-GB" sz="1600" dirty="0">
                <a:solidFill>
                  <a:srgbClr val="385AA5"/>
                </a:solidFill>
              </a:rPr>
              <a:t> </a:t>
            </a:r>
            <a:r>
              <a:rPr lang="en-GB" sz="1600" dirty="0"/>
              <a:t>risk of HIV exposure. </a:t>
            </a:r>
          </a:p>
          <a:p>
            <a:pPr marL="285750" indent="-2857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Start course within </a:t>
            </a:r>
            <a:r>
              <a:rPr lang="en-GB" sz="1600" b="1" dirty="0">
                <a:solidFill>
                  <a:srgbClr val="385AA5"/>
                </a:solidFill>
              </a:rPr>
              <a:t>72 hours</a:t>
            </a:r>
            <a:r>
              <a:rPr lang="en-GB" sz="1600" b="1" dirty="0"/>
              <a:t>.</a:t>
            </a:r>
          </a:p>
          <a:p>
            <a:pPr marL="0" indent="0">
              <a:buNone/>
            </a:pPr>
            <a:endParaRPr lang="en-US" sz="11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385AA5"/>
              </a:solidFill>
            </a:endParaRPr>
          </a:p>
          <a:p>
            <a:r>
              <a:rPr lang="en-US" sz="2400" b="1" dirty="0">
                <a:solidFill>
                  <a:srgbClr val="385AA5"/>
                </a:solidFill>
              </a:rPr>
              <a:t>PrEP: pre-exposure prophylaxis</a:t>
            </a:r>
          </a:p>
          <a:p>
            <a:pPr marL="171450" indent="-1714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Antiretroviral medication to prevent HIV </a:t>
            </a:r>
            <a:r>
              <a:rPr lang="en-US" sz="1600" b="1" dirty="0">
                <a:solidFill>
                  <a:srgbClr val="385AA5"/>
                </a:solidFill>
              </a:rPr>
              <a:t>BEFORE</a:t>
            </a:r>
            <a:r>
              <a:rPr lang="en-US" sz="1600" dirty="0">
                <a:solidFill>
                  <a:srgbClr val="385AA5"/>
                </a:solidFill>
              </a:rPr>
              <a:t> </a:t>
            </a:r>
            <a:r>
              <a:rPr lang="en-US" sz="1600" dirty="0"/>
              <a:t>exposure. </a:t>
            </a:r>
          </a:p>
          <a:p>
            <a:pPr marL="171450" indent="-1714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For someone who is HIV-negative and may not be able to have safe sex.</a:t>
            </a:r>
            <a:endParaRPr lang="en-US" sz="1400" dirty="0"/>
          </a:p>
          <a:p>
            <a:pPr marL="171450" indent="-1714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PrEP reduces the risk of getting HIV from injection drug use by at least </a:t>
            </a:r>
            <a:r>
              <a:rPr lang="en-US" sz="1600" b="1" dirty="0">
                <a:solidFill>
                  <a:srgbClr val="385AA5"/>
                </a:solidFill>
              </a:rPr>
              <a:t>74%. </a:t>
            </a:r>
          </a:p>
          <a:p>
            <a:pPr marL="171450" indent="-1714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PrEP </a:t>
            </a:r>
            <a:r>
              <a:rPr lang="en-US" sz="1600" b="1" dirty="0">
                <a:solidFill>
                  <a:srgbClr val="385AA5"/>
                </a:solidFill>
              </a:rPr>
              <a:t>doesn’t protect </a:t>
            </a:r>
            <a:r>
              <a:rPr lang="en-US" sz="1600" dirty="0"/>
              <a:t>from STIs and pregnancy.</a:t>
            </a:r>
          </a:p>
          <a:p>
            <a:pPr marL="171450" indent="-1714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Oral </a:t>
            </a:r>
            <a:r>
              <a:rPr lang="en-US" sz="1600" b="1" dirty="0">
                <a:solidFill>
                  <a:srgbClr val="385AA5"/>
                </a:solidFill>
              </a:rPr>
              <a:t>PrEP does not raise </a:t>
            </a:r>
            <a:r>
              <a:rPr lang="en-US" sz="1600" dirty="0"/>
              <a:t>or </a:t>
            </a:r>
            <a:r>
              <a:rPr lang="en-US" sz="1600" b="1" dirty="0">
                <a:solidFill>
                  <a:srgbClr val="385AA5"/>
                </a:solidFill>
              </a:rPr>
              <a:t>lower levels </a:t>
            </a:r>
            <a:r>
              <a:rPr lang="en-US" sz="1600" dirty="0"/>
              <a:t>of gender-affirming </a:t>
            </a:r>
            <a:r>
              <a:rPr lang="en-US" sz="1600" b="1" dirty="0">
                <a:solidFill>
                  <a:srgbClr val="385AA5"/>
                </a:solidFill>
              </a:rPr>
              <a:t>hormones</a:t>
            </a:r>
            <a:r>
              <a:rPr lang="en-US" sz="1600" dirty="0"/>
              <a:t>. </a:t>
            </a:r>
          </a:p>
          <a:p>
            <a:pPr marL="171450" indent="-1714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Hormones taken by transgender women appear to slightly lower levels of the PrEP drug tenofovir, but not enough to affect the efficacy of daily PrEP.</a:t>
            </a:r>
          </a:p>
          <a:p>
            <a:pPr marL="0" indent="0">
              <a:buNone/>
            </a:pPr>
            <a:endParaRPr lang="en-US" sz="1000" b="1" dirty="0"/>
          </a:p>
          <a:p>
            <a:endParaRPr lang="en-US" sz="2400" b="1" dirty="0">
              <a:solidFill>
                <a:srgbClr val="385AA5"/>
              </a:solidFill>
            </a:endParaRPr>
          </a:p>
          <a:p>
            <a:r>
              <a:rPr lang="en-US" sz="2400" b="1" dirty="0">
                <a:solidFill>
                  <a:srgbClr val="385AA5"/>
                </a:solidFill>
              </a:rPr>
              <a:t>Vaginal ring </a:t>
            </a:r>
          </a:p>
          <a:p>
            <a:pPr marL="171450" indent="-1714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Long-acting </a:t>
            </a:r>
            <a:r>
              <a:rPr lang="en-US" sz="1600" b="1" dirty="0">
                <a:solidFill>
                  <a:srgbClr val="385AA5"/>
                </a:solidFill>
              </a:rPr>
              <a:t>antiretroviral medicine </a:t>
            </a:r>
            <a:r>
              <a:rPr lang="en-US" sz="1600" dirty="0"/>
              <a:t>(</a:t>
            </a:r>
            <a:r>
              <a:rPr lang="en-US" sz="1600" dirty="0" err="1"/>
              <a:t>Dapivarine</a:t>
            </a:r>
            <a:r>
              <a:rPr lang="en-US" sz="1600" dirty="0"/>
              <a:t>) that is released to prevent HIV.</a:t>
            </a:r>
          </a:p>
          <a:p>
            <a:pPr marL="171450" indent="-171450">
              <a:buClr>
                <a:srgbClr val="385AA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Replaced monthly</a:t>
            </a:r>
            <a:r>
              <a:rPr lang="en-FR" sz="1600" dirty="0"/>
              <a:t>. Not yet widely available but recommended for </a:t>
            </a:r>
            <a:r>
              <a:rPr lang="en-GB" sz="1600" dirty="0"/>
              <a:t>women at high risk for HIV who are unable to use daily oral PrEP.</a:t>
            </a:r>
            <a:endParaRPr lang="en-US" sz="1600" b="1" dirty="0"/>
          </a:p>
          <a:p>
            <a:pPr marL="457200" indent="-457200">
              <a:spcAft>
                <a:spcPts val="600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70580-72AF-431D-9C25-5CA57EEA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81" y="1066815"/>
            <a:ext cx="4625295" cy="2275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620B8B-CB26-41EA-A8C6-5CB39561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905" y="4056026"/>
            <a:ext cx="2255001" cy="23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6335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</a:t>
            </a:r>
            <a:r>
              <a:rPr lang="en-GB" sz="4000" b="1" cap="all" dirty="0" err="1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testing</a:t>
            </a:r>
            <a:endParaRPr lang="en-FR" sz="32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44224" y="2315316"/>
            <a:ext cx="10082587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2400" dirty="0"/>
              <a:t>someone knows their HIV status they can avoid and prevent HIV acquisition</a:t>
            </a: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HIV testing helps to increase and improve knowledge on HIV prevention </a:t>
            </a: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It allows people who are HIV negative to remain so  </a:t>
            </a: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It assists people living with HIV to maintain their health, protect themselves from re-infection and avoid onward transmission</a:t>
            </a: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It offers people diagnosed with HIV the opportunity to access ARV treatment, ARV information and care, and psycho-social/ peer support services</a:t>
            </a:r>
          </a:p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4A406-0912-4829-9B3D-59D4877DE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682"/>
          <a:stretch/>
        </p:blipFill>
        <p:spPr>
          <a:xfrm rot="391842">
            <a:off x="9696385" y="5095033"/>
            <a:ext cx="2034848" cy="11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D9BB1-6DF4-DC4A-BBF1-4498FDDF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9" b="86845"/>
          <a:stretch/>
        </p:blipFill>
        <p:spPr>
          <a:xfrm>
            <a:off x="0" y="162059"/>
            <a:ext cx="12192000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9EA03-6595-1A41-8706-CBBECBC99933}"/>
              </a:ext>
            </a:extLst>
          </p:cNvPr>
          <p:cNvSpPr txBox="1"/>
          <p:nvPr/>
        </p:nvSpPr>
        <p:spPr>
          <a:xfrm>
            <a:off x="2459521" y="208226"/>
            <a:ext cx="90816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HIV and STIs </a:t>
            </a:r>
            <a:endParaRPr lang="en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826C-9EE9-7347-B6EE-0AD091690872}"/>
              </a:ext>
            </a:extLst>
          </p:cNvPr>
          <p:cNvSpPr txBox="1"/>
          <p:nvPr/>
        </p:nvSpPr>
        <p:spPr>
          <a:xfrm>
            <a:off x="544224" y="870689"/>
            <a:ext cx="66940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4000" b="1" cap="all" dirty="0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 and symptoms of </a:t>
            </a:r>
            <a:r>
              <a:rPr lang="en-GB" sz="4000" b="1" cap="all" dirty="0" err="1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</a:t>
            </a:r>
            <a:r>
              <a:rPr lang="en-GB" sz="2800" b="1" cap="all" dirty="0" err="1">
                <a:solidFill>
                  <a:srgbClr val="385A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FR" sz="2800" b="1" cap="all" dirty="0">
              <a:solidFill>
                <a:srgbClr val="385A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63BF3-2E4B-1B4D-88A3-8AC3EACA967A}"/>
              </a:ext>
            </a:extLst>
          </p:cNvPr>
          <p:cNvSpPr txBox="1"/>
          <p:nvPr/>
        </p:nvSpPr>
        <p:spPr>
          <a:xfrm>
            <a:off x="510700" y="1785477"/>
            <a:ext cx="10082587" cy="466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Symptoms can differ between men and women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385AA5"/>
                </a:solidFill>
              </a:rPr>
              <a:t>Discharge</a:t>
            </a:r>
            <a:r>
              <a:rPr lang="en-GB" sz="2000" dirty="0"/>
              <a:t> from the penis, increased discharge from vagina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385AA5"/>
                </a:solidFill>
              </a:rPr>
              <a:t>Pain or burning feeling </a:t>
            </a:r>
            <a:r>
              <a:rPr lang="en-GB" sz="2000" dirty="0"/>
              <a:t>when passing urine  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Painful </a:t>
            </a:r>
            <a:r>
              <a:rPr lang="en-GB" sz="2000" b="1" dirty="0">
                <a:solidFill>
                  <a:srgbClr val="385AA5"/>
                </a:solidFill>
              </a:rPr>
              <a:t>sores</a:t>
            </a:r>
            <a:r>
              <a:rPr lang="en-GB" sz="2000" dirty="0"/>
              <a:t>, abnormal </a:t>
            </a:r>
            <a:r>
              <a:rPr lang="en-GB" sz="2000" b="1" dirty="0">
                <a:solidFill>
                  <a:srgbClr val="385AA5"/>
                </a:solidFill>
              </a:rPr>
              <a:t>swelling</a:t>
            </a:r>
            <a:r>
              <a:rPr lang="en-GB" sz="2000" dirty="0"/>
              <a:t> or </a:t>
            </a:r>
            <a:r>
              <a:rPr lang="en-GB" sz="2000" b="1" dirty="0">
                <a:solidFill>
                  <a:srgbClr val="385AA5"/>
                </a:solidFill>
              </a:rPr>
              <a:t>growth</a:t>
            </a:r>
            <a:r>
              <a:rPr lang="en-GB" sz="2000" dirty="0"/>
              <a:t> on genital organs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Abnormal </a:t>
            </a:r>
            <a:r>
              <a:rPr lang="en-GB" sz="2000" b="1" dirty="0">
                <a:solidFill>
                  <a:srgbClr val="385AA5"/>
                </a:solidFill>
              </a:rPr>
              <a:t>vaginal bleeding </a:t>
            </a:r>
            <a:r>
              <a:rPr lang="en-GB" sz="2000" dirty="0"/>
              <a:t>between periods</a:t>
            </a:r>
          </a:p>
          <a:p>
            <a:pPr>
              <a:spcAft>
                <a:spcPts val="600"/>
              </a:spcAft>
              <a:buClr>
                <a:srgbClr val="385AA5"/>
              </a:buClr>
              <a:buSzPct val="100000"/>
              <a:defRPr/>
            </a:pPr>
            <a:endParaRPr lang="en-GB" sz="2000" dirty="0">
              <a:cs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How to prevent STIs: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Safe sex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Early testing and treatment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Test and treat partners</a:t>
            </a:r>
          </a:p>
          <a:p>
            <a:pPr marL="914400" lvl="1" indent="-457200">
              <a:spcAft>
                <a:spcPts val="600"/>
              </a:spcAft>
              <a:buClr>
                <a:srgbClr val="385AA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HPV vaccination</a:t>
            </a:r>
          </a:p>
          <a:p>
            <a:pPr marL="457200" indent="-457200">
              <a:spcAft>
                <a:spcPts val="600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0FB20-9777-489B-B989-E18E0B67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895" y="2016059"/>
            <a:ext cx="3790316" cy="35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3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1513</Words>
  <Application>Microsoft Office PowerPoint</Application>
  <PresentationFormat>Widescreen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James</dc:creator>
  <cp:lastModifiedBy>Clare Morrison</cp:lastModifiedBy>
  <cp:revision>19</cp:revision>
  <dcterms:created xsi:type="dcterms:W3CDTF">2022-03-23T09:52:04Z</dcterms:created>
  <dcterms:modified xsi:type="dcterms:W3CDTF">2022-04-26T15:58:06Z</dcterms:modified>
</cp:coreProperties>
</file>