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261" r:id="rId3"/>
    <p:sldId id="262" r:id="rId4"/>
    <p:sldId id="270" r:id="rId5"/>
    <p:sldId id="271" r:id="rId6"/>
    <p:sldId id="272" r:id="rId7"/>
    <p:sldId id="273" r:id="rId8"/>
    <p:sldId id="274" r:id="rId9"/>
    <p:sldId id="275" r:id="rId10"/>
    <p:sldId id="276" r:id="rId11"/>
    <p:sldId id="277" r:id="rId12"/>
    <p:sldId id="278" r:id="rId13"/>
    <p:sldId id="279" r:id="rId14"/>
    <p:sldId id="281" r:id="rId15"/>
    <p:sldId id="282" r:id="rId16"/>
    <p:sldId id="283" r:id="rId17"/>
    <p:sldId id="284" r:id="rId18"/>
    <p:sldId id="285" r:id="rId19"/>
    <p:sldId id="286" r:id="rId20"/>
    <p:sldId id="287" r:id="rId21"/>
    <p:sldId id="288" r:id="rId22"/>
    <p:sldId id="289" r:id="rId23"/>
    <p:sldId id="291" r:id="rId24"/>
    <p:sldId id="292" r:id="rId25"/>
    <p:sldId id="293" r:id="rId26"/>
    <p:sldId id="294" r:id="rId27"/>
    <p:sldId id="295" r:id="rId28"/>
    <p:sldId id="296" r:id="rId29"/>
    <p:sldId id="297" r:id="rId30"/>
    <p:sldId id="29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8" d="100"/>
          <a:sy n="68" d="100"/>
        </p:scale>
        <p:origin x="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9C388-4D33-4A4B-8A3B-65872797551C}"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GB"/>
        </a:p>
      </dgm:t>
    </dgm:pt>
    <dgm:pt modelId="{2B459EA8-4BA9-0742-A330-55028B8FA3CF}">
      <dgm:prSet phldrT="[Text]"/>
      <dgm:spPr/>
      <dgm:t>
        <a:bodyPr/>
        <a:lstStyle/>
        <a:p>
          <a:r>
            <a:rPr lang="en-GB" dirty="0"/>
            <a:t>primary prevention services</a:t>
          </a:r>
        </a:p>
      </dgm:t>
    </dgm:pt>
    <dgm:pt modelId="{E113873F-4C23-7E40-BE60-B98FE1C2F883}" type="parTrans" cxnId="{CEAC7AC3-45EB-C043-A17D-1CA80BF9C46D}">
      <dgm:prSet/>
      <dgm:spPr/>
      <dgm:t>
        <a:bodyPr/>
        <a:lstStyle/>
        <a:p>
          <a:endParaRPr lang="en-GB"/>
        </a:p>
      </dgm:t>
    </dgm:pt>
    <dgm:pt modelId="{CCAF2570-B359-1148-868C-7B69A82CA2E1}" type="sibTrans" cxnId="{CEAC7AC3-45EB-C043-A17D-1CA80BF9C46D}">
      <dgm:prSet/>
      <dgm:spPr/>
      <dgm:t>
        <a:bodyPr/>
        <a:lstStyle/>
        <a:p>
          <a:endParaRPr lang="en-GB"/>
        </a:p>
      </dgm:t>
    </dgm:pt>
    <dgm:pt modelId="{84FB15AC-28BB-B941-A297-F386133AC908}">
      <dgm:prSet phldrT="[Text]"/>
      <dgm:spPr/>
      <dgm:t>
        <a:bodyPr/>
        <a:lstStyle/>
        <a:p>
          <a:r>
            <a:rPr lang="en-GB" dirty="0"/>
            <a:t>secondary prevention package of post-violence care</a:t>
          </a:r>
        </a:p>
      </dgm:t>
    </dgm:pt>
    <dgm:pt modelId="{6520EBCD-F5E9-0443-A971-B56B4A3AC925}" type="parTrans" cxnId="{BC2074AA-A7FA-8848-890F-33EE2570C515}">
      <dgm:prSet/>
      <dgm:spPr/>
      <dgm:t>
        <a:bodyPr/>
        <a:lstStyle/>
        <a:p>
          <a:endParaRPr lang="en-GB"/>
        </a:p>
      </dgm:t>
    </dgm:pt>
    <dgm:pt modelId="{80FD92EF-2982-E743-BC25-E5795ECD0EE1}" type="sibTrans" cxnId="{BC2074AA-A7FA-8848-890F-33EE2570C515}">
      <dgm:prSet/>
      <dgm:spPr/>
      <dgm:t>
        <a:bodyPr/>
        <a:lstStyle/>
        <a:p>
          <a:endParaRPr lang="en-GB"/>
        </a:p>
      </dgm:t>
    </dgm:pt>
    <dgm:pt modelId="{E6ECFF1C-E5DB-C849-82CF-916C24D54ECC}">
      <dgm:prSet phldrT="[Text]"/>
      <dgm:spPr/>
      <dgm:t>
        <a:bodyPr/>
        <a:lstStyle/>
        <a:p>
          <a:r>
            <a:rPr lang="en-GB" dirty="0"/>
            <a:t>secondary prevention comprehensive package services for sexual violence </a:t>
          </a:r>
        </a:p>
      </dgm:t>
    </dgm:pt>
    <dgm:pt modelId="{AD4F710B-B412-AE47-ACF1-FF9199DE74B0}" type="parTrans" cxnId="{57124EEB-1269-BC4E-A93C-1FF9C842F4C7}">
      <dgm:prSet/>
      <dgm:spPr/>
      <dgm:t>
        <a:bodyPr/>
        <a:lstStyle/>
        <a:p>
          <a:endParaRPr lang="en-GB"/>
        </a:p>
      </dgm:t>
    </dgm:pt>
    <dgm:pt modelId="{4446741C-EF49-C449-934E-0C0209E87B96}" type="sibTrans" cxnId="{57124EEB-1269-BC4E-A93C-1FF9C842F4C7}">
      <dgm:prSet/>
      <dgm:spPr/>
      <dgm:t>
        <a:bodyPr/>
        <a:lstStyle/>
        <a:p>
          <a:endParaRPr lang="en-GB"/>
        </a:p>
      </dgm:t>
    </dgm:pt>
    <dgm:pt modelId="{7CA9A475-A79D-AD40-9515-ABB85C8CD656}" type="pres">
      <dgm:prSet presAssocID="{A0D9C388-4D33-4A4B-8A3B-65872797551C}" presName="cycle" presStyleCnt="0">
        <dgm:presLayoutVars>
          <dgm:dir/>
          <dgm:resizeHandles val="exact"/>
        </dgm:presLayoutVars>
      </dgm:prSet>
      <dgm:spPr/>
    </dgm:pt>
    <dgm:pt modelId="{1E57A7D0-994B-8B42-ADEA-1A977AF2BEF7}" type="pres">
      <dgm:prSet presAssocID="{2B459EA8-4BA9-0742-A330-55028B8FA3CF}" presName="dummy" presStyleCnt="0"/>
      <dgm:spPr/>
    </dgm:pt>
    <dgm:pt modelId="{67608FF7-C0D9-AE4E-820D-BCFE0A420B5B}" type="pres">
      <dgm:prSet presAssocID="{2B459EA8-4BA9-0742-A330-55028B8FA3CF}" presName="node" presStyleLbl="revTx" presStyleIdx="0" presStyleCnt="3">
        <dgm:presLayoutVars>
          <dgm:bulletEnabled val="1"/>
        </dgm:presLayoutVars>
      </dgm:prSet>
      <dgm:spPr/>
    </dgm:pt>
    <dgm:pt modelId="{2272747F-BA62-7547-917E-4E71F31F9F17}" type="pres">
      <dgm:prSet presAssocID="{CCAF2570-B359-1148-868C-7B69A82CA2E1}" presName="sibTrans" presStyleLbl="node1" presStyleIdx="0" presStyleCnt="3"/>
      <dgm:spPr/>
    </dgm:pt>
    <dgm:pt modelId="{DD79BD46-D55F-4442-913F-8A7ACDECAECC}" type="pres">
      <dgm:prSet presAssocID="{84FB15AC-28BB-B941-A297-F386133AC908}" presName="dummy" presStyleCnt="0"/>
      <dgm:spPr/>
    </dgm:pt>
    <dgm:pt modelId="{2F57FAFC-1874-0B49-B45F-94DE780741DD}" type="pres">
      <dgm:prSet presAssocID="{84FB15AC-28BB-B941-A297-F386133AC908}" presName="node" presStyleLbl="revTx" presStyleIdx="1" presStyleCnt="3">
        <dgm:presLayoutVars>
          <dgm:bulletEnabled val="1"/>
        </dgm:presLayoutVars>
      </dgm:prSet>
      <dgm:spPr/>
    </dgm:pt>
    <dgm:pt modelId="{E6069003-6B77-AD46-816D-67FA64BA6253}" type="pres">
      <dgm:prSet presAssocID="{80FD92EF-2982-E743-BC25-E5795ECD0EE1}" presName="sibTrans" presStyleLbl="node1" presStyleIdx="1" presStyleCnt="3"/>
      <dgm:spPr/>
    </dgm:pt>
    <dgm:pt modelId="{B652ABFE-7F8A-254E-B630-EF3868DE8C36}" type="pres">
      <dgm:prSet presAssocID="{E6ECFF1C-E5DB-C849-82CF-916C24D54ECC}" presName="dummy" presStyleCnt="0"/>
      <dgm:spPr/>
    </dgm:pt>
    <dgm:pt modelId="{3A864995-1F20-8841-8829-FB193888D64A}" type="pres">
      <dgm:prSet presAssocID="{E6ECFF1C-E5DB-C849-82CF-916C24D54ECC}" presName="node" presStyleLbl="revTx" presStyleIdx="2" presStyleCnt="3">
        <dgm:presLayoutVars>
          <dgm:bulletEnabled val="1"/>
        </dgm:presLayoutVars>
      </dgm:prSet>
      <dgm:spPr/>
    </dgm:pt>
    <dgm:pt modelId="{713B88F8-D8A6-3149-8FD6-02C7995BEF9E}" type="pres">
      <dgm:prSet presAssocID="{4446741C-EF49-C449-934E-0C0209E87B96}" presName="sibTrans" presStyleLbl="node1" presStyleIdx="2" presStyleCnt="3"/>
      <dgm:spPr/>
    </dgm:pt>
  </dgm:ptLst>
  <dgm:cxnLst>
    <dgm:cxn modelId="{3D9C1824-2340-B244-B2E3-D7DEC73AEAB2}" type="presOf" srcId="{CCAF2570-B359-1148-868C-7B69A82CA2E1}" destId="{2272747F-BA62-7547-917E-4E71F31F9F17}" srcOrd="0" destOrd="0" presId="urn:microsoft.com/office/officeart/2005/8/layout/cycle1"/>
    <dgm:cxn modelId="{BFBB9144-4A27-1E4D-AB3F-A613C5B99829}" type="presOf" srcId="{80FD92EF-2982-E743-BC25-E5795ECD0EE1}" destId="{E6069003-6B77-AD46-816D-67FA64BA6253}" srcOrd="0" destOrd="0" presId="urn:microsoft.com/office/officeart/2005/8/layout/cycle1"/>
    <dgm:cxn modelId="{2FF1FB69-3BBD-FD47-9E4C-1C3B4743C649}" type="presOf" srcId="{E6ECFF1C-E5DB-C849-82CF-916C24D54ECC}" destId="{3A864995-1F20-8841-8829-FB193888D64A}" srcOrd="0" destOrd="0" presId="urn:microsoft.com/office/officeart/2005/8/layout/cycle1"/>
    <dgm:cxn modelId="{309DEB7D-535A-C144-B3C8-8F2825CDF832}" type="presOf" srcId="{4446741C-EF49-C449-934E-0C0209E87B96}" destId="{713B88F8-D8A6-3149-8FD6-02C7995BEF9E}" srcOrd="0" destOrd="0" presId="urn:microsoft.com/office/officeart/2005/8/layout/cycle1"/>
    <dgm:cxn modelId="{BC2074AA-A7FA-8848-890F-33EE2570C515}" srcId="{A0D9C388-4D33-4A4B-8A3B-65872797551C}" destId="{84FB15AC-28BB-B941-A297-F386133AC908}" srcOrd="1" destOrd="0" parTransId="{6520EBCD-F5E9-0443-A971-B56B4A3AC925}" sibTransId="{80FD92EF-2982-E743-BC25-E5795ECD0EE1}"/>
    <dgm:cxn modelId="{CEAC7AC3-45EB-C043-A17D-1CA80BF9C46D}" srcId="{A0D9C388-4D33-4A4B-8A3B-65872797551C}" destId="{2B459EA8-4BA9-0742-A330-55028B8FA3CF}" srcOrd="0" destOrd="0" parTransId="{E113873F-4C23-7E40-BE60-B98FE1C2F883}" sibTransId="{CCAF2570-B359-1148-868C-7B69A82CA2E1}"/>
    <dgm:cxn modelId="{57124EEB-1269-BC4E-A93C-1FF9C842F4C7}" srcId="{A0D9C388-4D33-4A4B-8A3B-65872797551C}" destId="{E6ECFF1C-E5DB-C849-82CF-916C24D54ECC}" srcOrd="2" destOrd="0" parTransId="{AD4F710B-B412-AE47-ACF1-FF9199DE74B0}" sibTransId="{4446741C-EF49-C449-934E-0C0209E87B96}"/>
    <dgm:cxn modelId="{A22B92F1-37E7-5F43-8950-03B23FC28455}" type="presOf" srcId="{84FB15AC-28BB-B941-A297-F386133AC908}" destId="{2F57FAFC-1874-0B49-B45F-94DE780741DD}" srcOrd="0" destOrd="0" presId="urn:microsoft.com/office/officeart/2005/8/layout/cycle1"/>
    <dgm:cxn modelId="{62372AF2-B632-5548-B42C-2FA24B2A4D71}" type="presOf" srcId="{A0D9C388-4D33-4A4B-8A3B-65872797551C}" destId="{7CA9A475-A79D-AD40-9515-ABB85C8CD656}" srcOrd="0" destOrd="0" presId="urn:microsoft.com/office/officeart/2005/8/layout/cycle1"/>
    <dgm:cxn modelId="{4E776DF6-7690-894F-A58E-132EF2442870}" type="presOf" srcId="{2B459EA8-4BA9-0742-A330-55028B8FA3CF}" destId="{67608FF7-C0D9-AE4E-820D-BCFE0A420B5B}" srcOrd="0" destOrd="0" presId="urn:microsoft.com/office/officeart/2005/8/layout/cycle1"/>
    <dgm:cxn modelId="{FB42FCF3-6B9F-AD49-80E9-2D8242FC1C0E}" type="presParOf" srcId="{7CA9A475-A79D-AD40-9515-ABB85C8CD656}" destId="{1E57A7D0-994B-8B42-ADEA-1A977AF2BEF7}" srcOrd="0" destOrd="0" presId="urn:microsoft.com/office/officeart/2005/8/layout/cycle1"/>
    <dgm:cxn modelId="{9CFA154A-1E6A-AA4F-B764-0403CC83650A}" type="presParOf" srcId="{7CA9A475-A79D-AD40-9515-ABB85C8CD656}" destId="{67608FF7-C0D9-AE4E-820D-BCFE0A420B5B}" srcOrd="1" destOrd="0" presId="urn:microsoft.com/office/officeart/2005/8/layout/cycle1"/>
    <dgm:cxn modelId="{2C1FD27B-83FC-0B42-BE61-5E06DC0CD8D8}" type="presParOf" srcId="{7CA9A475-A79D-AD40-9515-ABB85C8CD656}" destId="{2272747F-BA62-7547-917E-4E71F31F9F17}" srcOrd="2" destOrd="0" presId="urn:microsoft.com/office/officeart/2005/8/layout/cycle1"/>
    <dgm:cxn modelId="{4EDE753C-6567-4B4A-80D2-DC1BE9041147}" type="presParOf" srcId="{7CA9A475-A79D-AD40-9515-ABB85C8CD656}" destId="{DD79BD46-D55F-4442-913F-8A7ACDECAECC}" srcOrd="3" destOrd="0" presId="urn:microsoft.com/office/officeart/2005/8/layout/cycle1"/>
    <dgm:cxn modelId="{5741B695-BD46-0249-98E4-60F2B1526151}" type="presParOf" srcId="{7CA9A475-A79D-AD40-9515-ABB85C8CD656}" destId="{2F57FAFC-1874-0B49-B45F-94DE780741DD}" srcOrd="4" destOrd="0" presId="urn:microsoft.com/office/officeart/2005/8/layout/cycle1"/>
    <dgm:cxn modelId="{406BCEF7-0708-944E-8D05-F887992C83EB}" type="presParOf" srcId="{7CA9A475-A79D-AD40-9515-ABB85C8CD656}" destId="{E6069003-6B77-AD46-816D-67FA64BA6253}" srcOrd="5" destOrd="0" presId="urn:microsoft.com/office/officeart/2005/8/layout/cycle1"/>
    <dgm:cxn modelId="{783487C5-D1B2-E74C-BD4C-763672B3B61D}" type="presParOf" srcId="{7CA9A475-A79D-AD40-9515-ABB85C8CD656}" destId="{B652ABFE-7F8A-254E-B630-EF3868DE8C36}" srcOrd="6" destOrd="0" presId="urn:microsoft.com/office/officeart/2005/8/layout/cycle1"/>
    <dgm:cxn modelId="{04522A09-C048-9749-9172-6DBEFEBFA467}" type="presParOf" srcId="{7CA9A475-A79D-AD40-9515-ABB85C8CD656}" destId="{3A864995-1F20-8841-8829-FB193888D64A}" srcOrd="7" destOrd="0" presId="urn:microsoft.com/office/officeart/2005/8/layout/cycle1"/>
    <dgm:cxn modelId="{60B00E7D-B01B-2F46-B73F-A85FA1E65064}" type="presParOf" srcId="{7CA9A475-A79D-AD40-9515-ABB85C8CD656}" destId="{713B88F8-D8A6-3149-8FD6-02C7995BEF9E}"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08FF7-C0D9-AE4E-820D-BCFE0A420B5B}">
      <dsp:nvSpPr>
        <dsp:cNvPr id="0" name=""/>
        <dsp:cNvSpPr/>
      </dsp:nvSpPr>
      <dsp:spPr>
        <a:xfrm>
          <a:off x="2779159" y="235276"/>
          <a:ext cx="1201356" cy="120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primary prevention services</a:t>
          </a:r>
        </a:p>
      </dsp:txBody>
      <dsp:txXfrm>
        <a:off x="2779159" y="235276"/>
        <a:ext cx="1201356" cy="1201356"/>
      </dsp:txXfrm>
    </dsp:sp>
    <dsp:sp modelId="{2272747F-BA62-7547-917E-4E71F31F9F17}">
      <dsp:nvSpPr>
        <dsp:cNvPr id="0" name=""/>
        <dsp:cNvSpPr/>
      </dsp:nvSpPr>
      <dsp:spPr>
        <a:xfrm>
          <a:off x="950813" y="-685"/>
          <a:ext cx="2838985" cy="2838985"/>
        </a:xfrm>
        <a:prstGeom prst="circularArrow">
          <a:avLst>
            <a:gd name="adj1" fmla="val 8252"/>
            <a:gd name="adj2" fmla="val 576393"/>
            <a:gd name="adj3" fmla="val 2962591"/>
            <a:gd name="adj4" fmla="val 52569"/>
            <a:gd name="adj5" fmla="val 962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7FAFC-1874-0B49-B45F-94DE780741DD}">
      <dsp:nvSpPr>
        <dsp:cNvPr id="0" name=""/>
        <dsp:cNvSpPr/>
      </dsp:nvSpPr>
      <dsp:spPr>
        <a:xfrm>
          <a:off x="1769628" y="1983835"/>
          <a:ext cx="1201356" cy="120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secondary prevention package of post-violence care</a:t>
          </a:r>
        </a:p>
      </dsp:txBody>
      <dsp:txXfrm>
        <a:off x="1769628" y="1983835"/>
        <a:ext cx="1201356" cy="1201356"/>
      </dsp:txXfrm>
    </dsp:sp>
    <dsp:sp modelId="{E6069003-6B77-AD46-816D-67FA64BA6253}">
      <dsp:nvSpPr>
        <dsp:cNvPr id="0" name=""/>
        <dsp:cNvSpPr/>
      </dsp:nvSpPr>
      <dsp:spPr>
        <a:xfrm>
          <a:off x="950813" y="-685"/>
          <a:ext cx="2838985" cy="2838985"/>
        </a:xfrm>
        <a:prstGeom prst="circularArrow">
          <a:avLst>
            <a:gd name="adj1" fmla="val 8252"/>
            <a:gd name="adj2" fmla="val 576393"/>
            <a:gd name="adj3" fmla="val 10171037"/>
            <a:gd name="adj4" fmla="val 7261015"/>
            <a:gd name="adj5" fmla="val 962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64995-1F20-8841-8829-FB193888D64A}">
      <dsp:nvSpPr>
        <dsp:cNvPr id="0" name=""/>
        <dsp:cNvSpPr/>
      </dsp:nvSpPr>
      <dsp:spPr>
        <a:xfrm>
          <a:off x="760096" y="235276"/>
          <a:ext cx="1201356" cy="120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secondary prevention comprehensive package services for sexual violence </a:t>
          </a:r>
        </a:p>
      </dsp:txBody>
      <dsp:txXfrm>
        <a:off x="760096" y="235276"/>
        <a:ext cx="1201356" cy="1201356"/>
      </dsp:txXfrm>
    </dsp:sp>
    <dsp:sp modelId="{713B88F8-D8A6-3149-8FD6-02C7995BEF9E}">
      <dsp:nvSpPr>
        <dsp:cNvPr id="0" name=""/>
        <dsp:cNvSpPr/>
      </dsp:nvSpPr>
      <dsp:spPr>
        <a:xfrm>
          <a:off x="950813" y="-685"/>
          <a:ext cx="2838985" cy="2838985"/>
        </a:xfrm>
        <a:prstGeom prst="circularArrow">
          <a:avLst>
            <a:gd name="adj1" fmla="val 8252"/>
            <a:gd name="adj2" fmla="val 576393"/>
            <a:gd name="adj3" fmla="val 16855540"/>
            <a:gd name="adj4" fmla="val 14968066"/>
            <a:gd name="adj5" fmla="val 962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5099E-0409-4755-AF24-0B841C5A0A6E}" type="datetimeFigureOut">
              <a:rPr lang="en-GB" smtClean="0"/>
              <a:t>27/04/2022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D9E56-BB84-4EA6-8D4E-BB5C703B5935}" type="slidenum">
              <a:rPr lang="en-GB" smtClean="0"/>
              <a:t>‹#›</a:t>
            </a:fld>
            <a:endParaRPr lang="en-GB"/>
          </a:p>
        </p:txBody>
      </p:sp>
    </p:spTree>
    <p:extLst>
      <p:ext uri="{BB962C8B-B14F-4D97-AF65-F5344CB8AC3E}">
        <p14:creationId xmlns:p14="http://schemas.microsoft.com/office/powerpoint/2010/main" val="986082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FF0D33"/>
                </a:solidFill>
                <a:latin typeface="Raleway-Black"/>
              </a:rPr>
              <a:t>1. FALSE. </a:t>
            </a:r>
            <a:r>
              <a:rPr lang="en-GB" sz="1800" b="0" i="0" u="none" strike="noStrike" baseline="0" dirty="0">
                <a:solidFill>
                  <a:srgbClr val="000000"/>
                </a:solidFill>
                <a:latin typeface="Raleway-Regular"/>
              </a:rPr>
              <a:t>Gender-based violence has been described by the World Health Organization (WHO) as a </a:t>
            </a:r>
            <a:r>
              <a:rPr lang="en-GB" sz="1800" b="1" i="0" u="none" strike="noStrike" baseline="0" dirty="0">
                <a:solidFill>
                  <a:srgbClr val="FF6600"/>
                </a:solidFill>
                <a:latin typeface="Raleway-Bold"/>
              </a:rPr>
              <a:t>global public</a:t>
            </a:r>
          </a:p>
          <a:p>
            <a:pPr algn="l"/>
            <a:r>
              <a:rPr lang="en-GB" sz="1800" b="1" i="0" u="none" strike="noStrike" baseline="0" dirty="0">
                <a:solidFill>
                  <a:srgbClr val="FF6600"/>
                </a:solidFill>
                <a:latin typeface="Raleway-Bold"/>
              </a:rPr>
              <a:t>health problem of epidemic proportions </a:t>
            </a:r>
            <a:r>
              <a:rPr lang="en-GB" sz="1800" b="0" i="0" u="none" strike="noStrike" baseline="0" dirty="0">
                <a:solidFill>
                  <a:srgbClr val="000000"/>
                </a:solidFill>
                <a:latin typeface="Raleway-Regular"/>
              </a:rPr>
              <a:t>and a fundamental violation of human rights.</a:t>
            </a:r>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3</a:t>
            </a:fld>
            <a:endParaRPr lang="en-GB"/>
          </a:p>
        </p:txBody>
      </p:sp>
    </p:spTree>
    <p:extLst>
      <p:ext uri="{BB962C8B-B14F-4D97-AF65-F5344CB8AC3E}">
        <p14:creationId xmlns:p14="http://schemas.microsoft.com/office/powerpoint/2010/main" val="379464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12</a:t>
            </a:fld>
            <a:endParaRPr lang="en-GB"/>
          </a:p>
        </p:txBody>
      </p:sp>
    </p:spTree>
    <p:extLst>
      <p:ext uri="{BB962C8B-B14F-4D97-AF65-F5344CB8AC3E}">
        <p14:creationId xmlns:p14="http://schemas.microsoft.com/office/powerpoint/2010/main" val="147565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13</a:t>
            </a:fld>
            <a:endParaRPr lang="en-GB"/>
          </a:p>
        </p:txBody>
      </p:sp>
    </p:spTree>
    <p:extLst>
      <p:ext uri="{BB962C8B-B14F-4D97-AF65-F5344CB8AC3E}">
        <p14:creationId xmlns:p14="http://schemas.microsoft.com/office/powerpoint/2010/main" val="2992278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15</a:t>
            </a:fld>
            <a:endParaRPr lang="en-GB"/>
          </a:p>
        </p:txBody>
      </p:sp>
    </p:spTree>
    <p:extLst>
      <p:ext uri="{BB962C8B-B14F-4D97-AF65-F5344CB8AC3E}">
        <p14:creationId xmlns:p14="http://schemas.microsoft.com/office/powerpoint/2010/main" val="3908199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16</a:t>
            </a:fld>
            <a:endParaRPr lang="en-GB"/>
          </a:p>
        </p:txBody>
      </p:sp>
    </p:spTree>
    <p:extLst>
      <p:ext uri="{BB962C8B-B14F-4D97-AF65-F5344CB8AC3E}">
        <p14:creationId xmlns:p14="http://schemas.microsoft.com/office/powerpoint/2010/main" val="2708292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17</a:t>
            </a:fld>
            <a:endParaRPr lang="en-GB"/>
          </a:p>
        </p:txBody>
      </p:sp>
    </p:spTree>
    <p:extLst>
      <p:ext uri="{BB962C8B-B14F-4D97-AF65-F5344CB8AC3E}">
        <p14:creationId xmlns:p14="http://schemas.microsoft.com/office/powerpoint/2010/main" val="1059206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18</a:t>
            </a:fld>
            <a:endParaRPr lang="en-GB"/>
          </a:p>
        </p:txBody>
      </p:sp>
    </p:spTree>
    <p:extLst>
      <p:ext uri="{BB962C8B-B14F-4D97-AF65-F5344CB8AC3E}">
        <p14:creationId xmlns:p14="http://schemas.microsoft.com/office/powerpoint/2010/main" val="2233486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19</a:t>
            </a:fld>
            <a:endParaRPr lang="en-GB"/>
          </a:p>
        </p:txBody>
      </p:sp>
    </p:spTree>
    <p:extLst>
      <p:ext uri="{BB962C8B-B14F-4D97-AF65-F5344CB8AC3E}">
        <p14:creationId xmlns:p14="http://schemas.microsoft.com/office/powerpoint/2010/main" val="3305401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20</a:t>
            </a:fld>
            <a:endParaRPr lang="en-GB"/>
          </a:p>
        </p:txBody>
      </p:sp>
    </p:spTree>
    <p:extLst>
      <p:ext uri="{BB962C8B-B14F-4D97-AF65-F5344CB8AC3E}">
        <p14:creationId xmlns:p14="http://schemas.microsoft.com/office/powerpoint/2010/main" val="3647051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21</a:t>
            </a:fld>
            <a:endParaRPr lang="en-GB"/>
          </a:p>
        </p:txBody>
      </p:sp>
    </p:spTree>
    <p:extLst>
      <p:ext uri="{BB962C8B-B14F-4D97-AF65-F5344CB8AC3E}">
        <p14:creationId xmlns:p14="http://schemas.microsoft.com/office/powerpoint/2010/main" val="783171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22</a:t>
            </a:fld>
            <a:endParaRPr lang="en-GB"/>
          </a:p>
        </p:txBody>
      </p:sp>
    </p:spTree>
    <p:extLst>
      <p:ext uri="{BB962C8B-B14F-4D97-AF65-F5344CB8AC3E}">
        <p14:creationId xmlns:p14="http://schemas.microsoft.com/office/powerpoint/2010/main" val="360810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000000"/>
                </a:solidFill>
                <a:latin typeface="Raleway-Regular"/>
              </a:rPr>
              <a:t>2. TRUE. According to </a:t>
            </a:r>
            <a:r>
              <a:rPr lang="en-GB" sz="1800" b="1" i="0" u="none" strike="noStrike" baseline="0" dirty="0">
                <a:solidFill>
                  <a:srgbClr val="FF6600"/>
                </a:solidFill>
                <a:latin typeface="Raleway-Bold"/>
              </a:rPr>
              <a:t>WHO data from 2013</a:t>
            </a:r>
            <a:r>
              <a:rPr lang="en-GB" sz="1800" b="0" i="0" u="none" strike="noStrike" baseline="0" dirty="0">
                <a:solidFill>
                  <a:srgbClr val="000000"/>
                </a:solidFill>
                <a:latin typeface="Raleway-Regular"/>
              </a:rPr>
              <a:t>, one in every three women will be beaten, coerced into sex or abused in some other way during her lifetime.</a:t>
            </a:r>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4</a:t>
            </a:fld>
            <a:endParaRPr lang="en-GB"/>
          </a:p>
        </p:txBody>
      </p:sp>
    </p:spTree>
    <p:extLst>
      <p:ext uri="{BB962C8B-B14F-4D97-AF65-F5344CB8AC3E}">
        <p14:creationId xmlns:p14="http://schemas.microsoft.com/office/powerpoint/2010/main" val="214842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25</a:t>
            </a:fld>
            <a:endParaRPr lang="en-GB"/>
          </a:p>
        </p:txBody>
      </p:sp>
    </p:spTree>
    <p:extLst>
      <p:ext uri="{BB962C8B-B14F-4D97-AF65-F5344CB8AC3E}">
        <p14:creationId xmlns:p14="http://schemas.microsoft.com/office/powerpoint/2010/main" val="924108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26</a:t>
            </a:fld>
            <a:endParaRPr lang="en-GB"/>
          </a:p>
        </p:txBody>
      </p:sp>
    </p:spTree>
    <p:extLst>
      <p:ext uri="{BB962C8B-B14F-4D97-AF65-F5344CB8AC3E}">
        <p14:creationId xmlns:p14="http://schemas.microsoft.com/office/powerpoint/2010/main" val="2411229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27</a:t>
            </a:fld>
            <a:endParaRPr lang="en-GB"/>
          </a:p>
        </p:txBody>
      </p:sp>
    </p:spTree>
    <p:extLst>
      <p:ext uri="{BB962C8B-B14F-4D97-AF65-F5344CB8AC3E}">
        <p14:creationId xmlns:p14="http://schemas.microsoft.com/office/powerpoint/2010/main" val="2470997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28</a:t>
            </a:fld>
            <a:endParaRPr lang="en-GB"/>
          </a:p>
        </p:txBody>
      </p:sp>
    </p:spTree>
    <p:extLst>
      <p:ext uri="{BB962C8B-B14F-4D97-AF65-F5344CB8AC3E}">
        <p14:creationId xmlns:p14="http://schemas.microsoft.com/office/powerpoint/2010/main" val="1750595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29</a:t>
            </a:fld>
            <a:endParaRPr lang="en-GB"/>
          </a:p>
        </p:txBody>
      </p:sp>
    </p:spTree>
    <p:extLst>
      <p:ext uri="{BB962C8B-B14F-4D97-AF65-F5344CB8AC3E}">
        <p14:creationId xmlns:p14="http://schemas.microsoft.com/office/powerpoint/2010/main" val="1642386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30</a:t>
            </a:fld>
            <a:endParaRPr lang="en-GB"/>
          </a:p>
        </p:txBody>
      </p:sp>
    </p:spTree>
    <p:extLst>
      <p:ext uri="{BB962C8B-B14F-4D97-AF65-F5344CB8AC3E}">
        <p14:creationId xmlns:p14="http://schemas.microsoft.com/office/powerpoint/2010/main" val="343720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Raleway-Regular"/>
              </a:rPr>
              <a:t>3. FALSE. Most perpetrators are intimate partners, defined as past or current spouse or sexual partners, although they are sometimes family members,</a:t>
            </a:r>
          </a:p>
          <a:p>
            <a:pPr algn="l"/>
            <a:r>
              <a:rPr lang="en-GB" sz="1800" b="0" i="0" u="none" strike="noStrike" baseline="0" dirty="0">
                <a:latin typeface="Raleway-Regular"/>
              </a:rPr>
              <a:t>friends, acquaintances, strangers, teachers, doctors, colleagues, prison guards, rehabilitation centre staff, military, or police officers.</a:t>
            </a:r>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5</a:t>
            </a:fld>
            <a:endParaRPr lang="en-GB"/>
          </a:p>
        </p:txBody>
      </p:sp>
    </p:spTree>
    <p:extLst>
      <p:ext uri="{BB962C8B-B14F-4D97-AF65-F5344CB8AC3E}">
        <p14:creationId xmlns:p14="http://schemas.microsoft.com/office/powerpoint/2010/main" val="328228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Raleway-Regular"/>
              </a:rPr>
              <a:t>4. FALSE: Violence against women and girls is one of the most prevalent human rights violations in the world. Although most gender-based violence is inflicted on</a:t>
            </a:r>
          </a:p>
          <a:p>
            <a:pPr algn="l"/>
            <a:r>
              <a:rPr lang="en-GB" sz="1800" b="0" i="0" u="none" strike="noStrike" baseline="0" dirty="0">
                <a:latin typeface="Raleway-Regular"/>
              </a:rPr>
              <a:t>women and girls, men and boys can also be affected, particularly during childhood, and violence is more likely if they do not conform to social norms regarding</a:t>
            </a:r>
          </a:p>
          <a:p>
            <a:pPr algn="l"/>
            <a:r>
              <a:rPr lang="en-GB" sz="1800" b="0" i="0" u="none" strike="noStrike" baseline="0" dirty="0">
                <a:latin typeface="Raleway-Regular"/>
              </a:rPr>
              <a:t>sexual orientation and gender identity. (Source: Lancet)</a:t>
            </a:r>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6</a:t>
            </a:fld>
            <a:endParaRPr lang="en-GB"/>
          </a:p>
        </p:txBody>
      </p:sp>
    </p:spTree>
    <p:extLst>
      <p:ext uri="{BB962C8B-B14F-4D97-AF65-F5344CB8AC3E}">
        <p14:creationId xmlns:p14="http://schemas.microsoft.com/office/powerpoint/2010/main" val="350516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000000"/>
                </a:solidFill>
                <a:latin typeface="Raleway-Black"/>
              </a:rPr>
              <a:t>5. </a:t>
            </a:r>
            <a:r>
              <a:rPr lang="en-GB" sz="1800" b="0" i="0" u="none" strike="noStrike" baseline="0" dirty="0">
                <a:solidFill>
                  <a:srgbClr val="FF0D33"/>
                </a:solidFill>
                <a:latin typeface="Raleway-Black"/>
              </a:rPr>
              <a:t>FALSE </a:t>
            </a:r>
            <a:r>
              <a:rPr lang="en-GB" sz="1800" b="0" i="0" u="none" strike="noStrike" baseline="0" dirty="0">
                <a:solidFill>
                  <a:srgbClr val="000000"/>
                </a:solidFill>
                <a:latin typeface="Raleway-Regular"/>
              </a:rPr>
              <a:t>Rape and sexual violence can occur between married couples, although many countries don’t acknowledge ‘marital rape’ as a crime. Sexual violence can occur from intimate partners who are female or male, and within relationships that are long-term or casual</a:t>
            </a:r>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7</a:t>
            </a:fld>
            <a:endParaRPr lang="en-GB"/>
          </a:p>
        </p:txBody>
      </p:sp>
    </p:spTree>
    <p:extLst>
      <p:ext uri="{BB962C8B-B14F-4D97-AF65-F5344CB8AC3E}">
        <p14:creationId xmlns:p14="http://schemas.microsoft.com/office/powerpoint/2010/main" val="51583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000000"/>
                </a:solidFill>
                <a:latin typeface="Raleway-Black"/>
              </a:rPr>
              <a:t>6. </a:t>
            </a:r>
            <a:r>
              <a:rPr lang="en-GB" sz="1800" b="0" i="0" u="none" strike="noStrike" baseline="0" dirty="0">
                <a:solidFill>
                  <a:srgbClr val="4AFF43"/>
                </a:solidFill>
                <a:latin typeface="Raleway-Black"/>
              </a:rPr>
              <a:t>TRUE. </a:t>
            </a:r>
            <a:r>
              <a:rPr lang="en-GB" sz="1800" b="0" i="0" u="none" strike="noStrike" baseline="0" dirty="0">
                <a:solidFill>
                  <a:srgbClr val="000000"/>
                </a:solidFill>
                <a:latin typeface="Raleway-Regular"/>
              </a:rPr>
              <a:t>Child, early and forced marriage are forms of gender-based violence. Child marriage is widespread: around 1 in 3 girls in low- and middle-income countries are married before they are 18. </a:t>
            </a:r>
            <a:r>
              <a:rPr lang="en-GB" sz="1800" b="1" i="0" u="none" strike="noStrike" baseline="0" dirty="0">
                <a:solidFill>
                  <a:srgbClr val="FF6600"/>
                </a:solidFill>
                <a:latin typeface="Raleway-Bold"/>
              </a:rPr>
              <a:t>According to UNFPA, 37,000 child marriages happen every day</a:t>
            </a:r>
            <a:r>
              <a:rPr lang="en-GB" sz="1800" b="0" i="0" u="none" strike="noStrike" baseline="0" dirty="0">
                <a:solidFill>
                  <a:srgbClr val="000000"/>
                </a:solidFill>
                <a:latin typeface="Raleway-Regular"/>
              </a:rPr>
              <a:t>. Child marriage is a violation of human rights. It compromises the development of girls (and boys). Moreover, it often results in early and/or unintended pregnancy and increases risks of maternal deaths, unsafe abortion, HIV, poor health, poor education and </a:t>
            </a:r>
            <a:r>
              <a:rPr lang="fr-FR" sz="1800" b="0" i="0" u="none" strike="noStrike" baseline="0" dirty="0">
                <a:solidFill>
                  <a:srgbClr val="000000"/>
                </a:solidFill>
                <a:latin typeface="Raleway-Regular"/>
              </a:rPr>
              <a:t>social isolation. (Sources: UNFPA/UNICEF).</a:t>
            </a:r>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8</a:t>
            </a:fld>
            <a:endParaRPr lang="en-GB"/>
          </a:p>
        </p:txBody>
      </p:sp>
    </p:spTree>
    <p:extLst>
      <p:ext uri="{BB962C8B-B14F-4D97-AF65-F5344CB8AC3E}">
        <p14:creationId xmlns:p14="http://schemas.microsoft.com/office/powerpoint/2010/main" val="285105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7° FALSE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Because of punitive laws, stigma and discrimination against sex work, sex workers experience a high level of violence in general, and sexual violence in particular, from clients and also from police, military etc. </a:t>
            </a:r>
            <a:r>
              <a:rPr lang="en-GB" sz="1200" kern="1200" dirty="0">
                <a:solidFill>
                  <a:schemeClr val="tx1"/>
                </a:solidFill>
                <a:effectLst/>
                <a:latin typeface="+mn-lt"/>
                <a:ea typeface="+mn-ea"/>
                <a:cs typeface="+mn-cs"/>
              </a:rPr>
              <a:t>Sex workers who use drugs experience greater levels of police sexual violence and rape, harassment and abuse, including invasive strip and cavity searches.</a:t>
            </a:r>
            <a:r>
              <a:rPr lang="en-GB" sz="1200"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t>
            </a:r>
            <a:r>
              <a:rPr lang="en-US" sz="1200" i="0" kern="1200" dirty="0">
                <a:solidFill>
                  <a:schemeClr val="tx1"/>
                </a:solidFill>
                <a:effectLst/>
                <a:latin typeface="+mn-lt"/>
                <a:ea typeface="+mn-ea"/>
                <a:cs typeface="+mn-cs"/>
              </a:rPr>
              <a:t>Source: </a:t>
            </a:r>
            <a:r>
              <a:rPr lang="en-GB" sz="1200" i="0" kern="1200" dirty="0">
                <a:solidFill>
                  <a:schemeClr val="tx1"/>
                </a:solidFill>
                <a:effectLst/>
                <a:latin typeface="+mn-lt"/>
                <a:ea typeface="+mn-ea"/>
                <a:cs typeface="+mn-cs"/>
              </a:rPr>
              <a:t>The Global Network of Sex Work Projects and the International Network of People who Use Drugs, 2015, </a:t>
            </a:r>
            <a:r>
              <a:rPr lang="en-US" sz="1200" i="1" kern="1200" dirty="0">
                <a:solidFill>
                  <a:schemeClr val="tx1"/>
                </a:solidFill>
                <a:effectLst/>
                <a:latin typeface="+mn-lt"/>
                <a:ea typeface="+mn-ea"/>
                <a:cs typeface="+mn-cs"/>
              </a:rPr>
              <a:t>Briefing paper: Sex workers who use drugs: experiences, perspectives, needs an rights, ensuring a joint approach)</a:t>
            </a:r>
            <a:endParaRPr lang="en-FR"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9</a:t>
            </a:fld>
            <a:endParaRPr lang="en-GB"/>
          </a:p>
        </p:txBody>
      </p:sp>
    </p:spTree>
    <p:extLst>
      <p:ext uri="{BB962C8B-B14F-4D97-AF65-F5344CB8AC3E}">
        <p14:creationId xmlns:p14="http://schemas.microsoft.com/office/powerpoint/2010/main" val="3518330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000000"/>
                </a:solidFill>
                <a:latin typeface="Raleway-Black"/>
              </a:rPr>
              <a:t>8. </a:t>
            </a:r>
            <a:r>
              <a:rPr lang="en-GB" sz="1800" b="0" i="0" u="none" strike="noStrike" baseline="0" dirty="0">
                <a:solidFill>
                  <a:srgbClr val="4AFF43"/>
                </a:solidFill>
                <a:latin typeface="Raleway-Black"/>
              </a:rPr>
              <a:t>TRUE. </a:t>
            </a:r>
            <a:r>
              <a:rPr lang="en-GB" sz="1800" b="0" i="0" u="none" strike="noStrike" baseline="0" dirty="0">
                <a:solidFill>
                  <a:srgbClr val="000000"/>
                </a:solidFill>
                <a:latin typeface="Raleway-Regular"/>
              </a:rPr>
              <a:t>Data indicates that women who use drugs are more likely to experience intimate partner violence and non-partner sexual violence than women who do not. In places with harsh laws and policies on drug use and sex work, sex workers who use drugs experience overlapping layers of risk caused by the combined effects of  criminalisation, stigma and discrimination – especially where compulsory rehabilitation exists.</a:t>
            </a:r>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10</a:t>
            </a:fld>
            <a:endParaRPr lang="en-GB"/>
          </a:p>
        </p:txBody>
      </p:sp>
    </p:spTree>
    <p:extLst>
      <p:ext uri="{BB962C8B-B14F-4D97-AF65-F5344CB8AC3E}">
        <p14:creationId xmlns:p14="http://schemas.microsoft.com/office/powerpoint/2010/main" val="2262781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4FD9E56-BB84-4EA6-8D4E-BB5C703B5935}" type="slidenum">
              <a:rPr lang="en-GB" smtClean="0"/>
              <a:t>11</a:t>
            </a:fld>
            <a:endParaRPr lang="en-GB"/>
          </a:p>
        </p:txBody>
      </p:sp>
    </p:spTree>
    <p:extLst>
      <p:ext uri="{BB962C8B-B14F-4D97-AF65-F5344CB8AC3E}">
        <p14:creationId xmlns:p14="http://schemas.microsoft.com/office/powerpoint/2010/main" val="265128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1B8D-CB15-46A0-A2A7-A8CB921BE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C6B660-E4A2-4CA7-9584-ACB1491B5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8DF70A-86A6-4FE5-9444-F101F95642DC}"/>
              </a:ext>
            </a:extLst>
          </p:cNvPr>
          <p:cNvSpPr>
            <a:spLocks noGrp="1"/>
          </p:cNvSpPr>
          <p:nvPr>
            <p:ph type="dt" sz="half" idx="10"/>
          </p:nvPr>
        </p:nvSpPr>
        <p:spPr/>
        <p:txBody>
          <a:bodyPr/>
          <a:lstStyle/>
          <a:p>
            <a:fld id="{D4162185-B8D2-4F02-A58C-3D6AE240F8B5}" type="datetimeFigureOut">
              <a:rPr lang="en-GB" smtClean="0"/>
              <a:t>27/04/2022</a:t>
            </a:fld>
            <a:endParaRPr lang="en-GB"/>
          </a:p>
        </p:txBody>
      </p:sp>
      <p:sp>
        <p:nvSpPr>
          <p:cNvPr id="5" name="Footer Placeholder 4">
            <a:extLst>
              <a:ext uri="{FF2B5EF4-FFF2-40B4-BE49-F238E27FC236}">
                <a16:creationId xmlns:a16="http://schemas.microsoft.com/office/drawing/2014/main" id="{19EB00A0-FEC3-4748-B955-81F15A8F3C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57CB73-C1A7-41D3-ABB6-E733C7F22942}"/>
              </a:ext>
            </a:extLst>
          </p:cNvPr>
          <p:cNvSpPr>
            <a:spLocks noGrp="1"/>
          </p:cNvSpPr>
          <p:nvPr>
            <p:ph type="sldNum" sz="quarter" idx="12"/>
          </p:nvPr>
        </p:nvSpPr>
        <p:spPr/>
        <p:txBody>
          <a:bodyPr/>
          <a:lstStyle/>
          <a:p>
            <a:fld id="{0B87A5C1-92E1-4250-9A87-825E01A58E93}" type="slidenum">
              <a:rPr lang="en-GB" smtClean="0"/>
              <a:t>‹#›</a:t>
            </a:fld>
            <a:endParaRPr lang="en-GB"/>
          </a:p>
        </p:txBody>
      </p:sp>
    </p:spTree>
    <p:extLst>
      <p:ext uri="{BB962C8B-B14F-4D97-AF65-F5344CB8AC3E}">
        <p14:creationId xmlns:p14="http://schemas.microsoft.com/office/powerpoint/2010/main" val="238864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F2FF-623F-4263-A19D-87CD9FF22E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2D6B29-3437-426F-9CA7-BF67E24AFB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218CF-9A9D-4FBB-A9B4-8758EA31B33C}"/>
              </a:ext>
            </a:extLst>
          </p:cNvPr>
          <p:cNvSpPr>
            <a:spLocks noGrp="1"/>
          </p:cNvSpPr>
          <p:nvPr>
            <p:ph type="dt" sz="half" idx="10"/>
          </p:nvPr>
        </p:nvSpPr>
        <p:spPr/>
        <p:txBody>
          <a:bodyPr/>
          <a:lstStyle/>
          <a:p>
            <a:fld id="{D4162185-B8D2-4F02-A58C-3D6AE240F8B5}" type="datetimeFigureOut">
              <a:rPr lang="en-GB" smtClean="0"/>
              <a:t>27/04/2022</a:t>
            </a:fld>
            <a:endParaRPr lang="en-GB"/>
          </a:p>
        </p:txBody>
      </p:sp>
      <p:sp>
        <p:nvSpPr>
          <p:cNvPr id="5" name="Footer Placeholder 4">
            <a:extLst>
              <a:ext uri="{FF2B5EF4-FFF2-40B4-BE49-F238E27FC236}">
                <a16:creationId xmlns:a16="http://schemas.microsoft.com/office/drawing/2014/main" id="{F5C276A4-3DF7-4551-A362-69B8B3BE8A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D8BE0A-062C-43D5-BD87-0F68E6234909}"/>
              </a:ext>
            </a:extLst>
          </p:cNvPr>
          <p:cNvSpPr>
            <a:spLocks noGrp="1"/>
          </p:cNvSpPr>
          <p:nvPr>
            <p:ph type="sldNum" sz="quarter" idx="12"/>
          </p:nvPr>
        </p:nvSpPr>
        <p:spPr/>
        <p:txBody>
          <a:bodyPr/>
          <a:lstStyle/>
          <a:p>
            <a:fld id="{0B87A5C1-92E1-4250-9A87-825E01A58E93}" type="slidenum">
              <a:rPr lang="en-GB" smtClean="0"/>
              <a:t>‹#›</a:t>
            </a:fld>
            <a:endParaRPr lang="en-GB"/>
          </a:p>
        </p:txBody>
      </p:sp>
    </p:spTree>
    <p:extLst>
      <p:ext uri="{BB962C8B-B14F-4D97-AF65-F5344CB8AC3E}">
        <p14:creationId xmlns:p14="http://schemas.microsoft.com/office/powerpoint/2010/main" val="145026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85DB08-BDCB-4B98-B1F6-2D9750F07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282BBF-06C8-42CC-97F6-26CC697708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91C0A7-0CBA-4746-B1D4-25650273430B}"/>
              </a:ext>
            </a:extLst>
          </p:cNvPr>
          <p:cNvSpPr>
            <a:spLocks noGrp="1"/>
          </p:cNvSpPr>
          <p:nvPr>
            <p:ph type="dt" sz="half" idx="10"/>
          </p:nvPr>
        </p:nvSpPr>
        <p:spPr/>
        <p:txBody>
          <a:bodyPr/>
          <a:lstStyle/>
          <a:p>
            <a:fld id="{D4162185-B8D2-4F02-A58C-3D6AE240F8B5}" type="datetimeFigureOut">
              <a:rPr lang="en-GB" smtClean="0"/>
              <a:t>27/04/2022</a:t>
            </a:fld>
            <a:endParaRPr lang="en-GB"/>
          </a:p>
        </p:txBody>
      </p:sp>
      <p:sp>
        <p:nvSpPr>
          <p:cNvPr id="5" name="Footer Placeholder 4">
            <a:extLst>
              <a:ext uri="{FF2B5EF4-FFF2-40B4-BE49-F238E27FC236}">
                <a16:creationId xmlns:a16="http://schemas.microsoft.com/office/drawing/2014/main" id="{C2EDCCE4-4548-4E33-8DD4-FA264AB23C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72E73C-A99A-4B37-86FB-741033117905}"/>
              </a:ext>
            </a:extLst>
          </p:cNvPr>
          <p:cNvSpPr>
            <a:spLocks noGrp="1"/>
          </p:cNvSpPr>
          <p:nvPr>
            <p:ph type="sldNum" sz="quarter" idx="12"/>
          </p:nvPr>
        </p:nvSpPr>
        <p:spPr/>
        <p:txBody>
          <a:bodyPr/>
          <a:lstStyle/>
          <a:p>
            <a:fld id="{0B87A5C1-92E1-4250-9A87-825E01A58E93}" type="slidenum">
              <a:rPr lang="en-GB" smtClean="0"/>
              <a:t>‹#›</a:t>
            </a:fld>
            <a:endParaRPr lang="en-GB"/>
          </a:p>
        </p:txBody>
      </p:sp>
    </p:spTree>
    <p:extLst>
      <p:ext uri="{BB962C8B-B14F-4D97-AF65-F5344CB8AC3E}">
        <p14:creationId xmlns:p14="http://schemas.microsoft.com/office/powerpoint/2010/main" val="326723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2E922-50B8-4DC0-8910-40C0B9C470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4F457B-CFBD-46F8-BCC7-BF174AF341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DC85E-8A24-4610-8281-F88427F94787}"/>
              </a:ext>
            </a:extLst>
          </p:cNvPr>
          <p:cNvSpPr>
            <a:spLocks noGrp="1"/>
          </p:cNvSpPr>
          <p:nvPr>
            <p:ph type="dt" sz="half" idx="10"/>
          </p:nvPr>
        </p:nvSpPr>
        <p:spPr/>
        <p:txBody>
          <a:bodyPr/>
          <a:lstStyle/>
          <a:p>
            <a:fld id="{D4162185-B8D2-4F02-A58C-3D6AE240F8B5}" type="datetimeFigureOut">
              <a:rPr lang="en-GB" smtClean="0"/>
              <a:t>27/04/2022</a:t>
            </a:fld>
            <a:endParaRPr lang="en-GB"/>
          </a:p>
        </p:txBody>
      </p:sp>
      <p:sp>
        <p:nvSpPr>
          <p:cNvPr id="5" name="Footer Placeholder 4">
            <a:extLst>
              <a:ext uri="{FF2B5EF4-FFF2-40B4-BE49-F238E27FC236}">
                <a16:creationId xmlns:a16="http://schemas.microsoft.com/office/drawing/2014/main" id="{FB681B7B-0346-494A-96A6-73F24ED470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F1FB93-539B-46E2-8B4D-7F4B0D8E9F20}"/>
              </a:ext>
            </a:extLst>
          </p:cNvPr>
          <p:cNvSpPr>
            <a:spLocks noGrp="1"/>
          </p:cNvSpPr>
          <p:nvPr>
            <p:ph type="sldNum" sz="quarter" idx="12"/>
          </p:nvPr>
        </p:nvSpPr>
        <p:spPr/>
        <p:txBody>
          <a:bodyPr/>
          <a:lstStyle/>
          <a:p>
            <a:fld id="{0B87A5C1-92E1-4250-9A87-825E01A58E93}" type="slidenum">
              <a:rPr lang="en-GB" smtClean="0"/>
              <a:t>‹#›</a:t>
            </a:fld>
            <a:endParaRPr lang="en-GB"/>
          </a:p>
        </p:txBody>
      </p:sp>
    </p:spTree>
    <p:extLst>
      <p:ext uri="{BB962C8B-B14F-4D97-AF65-F5344CB8AC3E}">
        <p14:creationId xmlns:p14="http://schemas.microsoft.com/office/powerpoint/2010/main" val="7074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18A8-D819-45F8-B739-84DB25D1B6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6BC436-1CBE-4A76-B4FD-ED291B30D6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C1F9DD-6F04-45C0-923F-4F0C1EF1E2BE}"/>
              </a:ext>
            </a:extLst>
          </p:cNvPr>
          <p:cNvSpPr>
            <a:spLocks noGrp="1"/>
          </p:cNvSpPr>
          <p:nvPr>
            <p:ph type="dt" sz="half" idx="10"/>
          </p:nvPr>
        </p:nvSpPr>
        <p:spPr/>
        <p:txBody>
          <a:bodyPr/>
          <a:lstStyle/>
          <a:p>
            <a:fld id="{D4162185-B8D2-4F02-A58C-3D6AE240F8B5}" type="datetimeFigureOut">
              <a:rPr lang="en-GB" smtClean="0"/>
              <a:t>27/04/2022</a:t>
            </a:fld>
            <a:endParaRPr lang="en-GB"/>
          </a:p>
        </p:txBody>
      </p:sp>
      <p:sp>
        <p:nvSpPr>
          <p:cNvPr id="5" name="Footer Placeholder 4">
            <a:extLst>
              <a:ext uri="{FF2B5EF4-FFF2-40B4-BE49-F238E27FC236}">
                <a16:creationId xmlns:a16="http://schemas.microsoft.com/office/drawing/2014/main" id="{3B3BDB49-BDB1-4B57-9245-B5C07D82ED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7B7CB6-22BB-419C-BFD3-D6E7E9B9890F}"/>
              </a:ext>
            </a:extLst>
          </p:cNvPr>
          <p:cNvSpPr>
            <a:spLocks noGrp="1"/>
          </p:cNvSpPr>
          <p:nvPr>
            <p:ph type="sldNum" sz="quarter" idx="12"/>
          </p:nvPr>
        </p:nvSpPr>
        <p:spPr/>
        <p:txBody>
          <a:bodyPr/>
          <a:lstStyle/>
          <a:p>
            <a:fld id="{0B87A5C1-92E1-4250-9A87-825E01A58E93}" type="slidenum">
              <a:rPr lang="en-GB" smtClean="0"/>
              <a:t>‹#›</a:t>
            </a:fld>
            <a:endParaRPr lang="en-GB"/>
          </a:p>
        </p:txBody>
      </p:sp>
    </p:spTree>
    <p:extLst>
      <p:ext uri="{BB962C8B-B14F-4D97-AF65-F5344CB8AC3E}">
        <p14:creationId xmlns:p14="http://schemas.microsoft.com/office/powerpoint/2010/main" val="25473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04A4-3602-4DB7-988B-D004ADB0A1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16FAF9-15F2-485C-9113-13EB8E69D1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6732F7-4EA4-4749-919C-191315BC93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89F419-9622-43E3-BD4C-D45AB6EA571D}"/>
              </a:ext>
            </a:extLst>
          </p:cNvPr>
          <p:cNvSpPr>
            <a:spLocks noGrp="1"/>
          </p:cNvSpPr>
          <p:nvPr>
            <p:ph type="dt" sz="half" idx="10"/>
          </p:nvPr>
        </p:nvSpPr>
        <p:spPr/>
        <p:txBody>
          <a:bodyPr/>
          <a:lstStyle/>
          <a:p>
            <a:fld id="{D4162185-B8D2-4F02-A58C-3D6AE240F8B5}" type="datetimeFigureOut">
              <a:rPr lang="en-GB" smtClean="0"/>
              <a:t>27/04/2022</a:t>
            </a:fld>
            <a:endParaRPr lang="en-GB"/>
          </a:p>
        </p:txBody>
      </p:sp>
      <p:sp>
        <p:nvSpPr>
          <p:cNvPr id="6" name="Footer Placeholder 5">
            <a:extLst>
              <a:ext uri="{FF2B5EF4-FFF2-40B4-BE49-F238E27FC236}">
                <a16:creationId xmlns:a16="http://schemas.microsoft.com/office/drawing/2014/main" id="{A70FB191-A9F4-436C-8831-1CA931033B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DB269E-B9AB-49FE-9DFF-253F9E9C1DC0}"/>
              </a:ext>
            </a:extLst>
          </p:cNvPr>
          <p:cNvSpPr>
            <a:spLocks noGrp="1"/>
          </p:cNvSpPr>
          <p:nvPr>
            <p:ph type="sldNum" sz="quarter" idx="12"/>
          </p:nvPr>
        </p:nvSpPr>
        <p:spPr/>
        <p:txBody>
          <a:bodyPr/>
          <a:lstStyle/>
          <a:p>
            <a:fld id="{0B87A5C1-92E1-4250-9A87-825E01A58E93}" type="slidenum">
              <a:rPr lang="en-GB" smtClean="0"/>
              <a:t>‹#›</a:t>
            </a:fld>
            <a:endParaRPr lang="en-GB"/>
          </a:p>
        </p:txBody>
      </p:sp>
    </p:spTree>
    <p:extLst>
      <p:ext uri="{BB962C8B-B14F-4D97-AF65-F5344CB8AC3E}">
        <p14:creationId xmlns:p14="http://schemas.microsoft.com/office/powerpoint/2010/main" val="3116358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5B13-E695-459B-9987-3CF1C1E552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6D210D-F49E-494A-B0D7-C6004A1D7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EA698C-8C29-4FB1-9345-D554C6B060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5F6C3C-CB96-4B26-983E-68EFC65E72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8EB1F-572E-4964-8CE5-9FB77B939A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A3FC3E-FD3D-46D7-9999-0D81EDA56489}"/>
              </a:ext>
            </a:extLst>
          </p:cNvPr>
          <p:cNvSpPr>
            <a:spLocks noGrp="1"/>
          </p:cNvSpPr>
          <p:nvPr>
            <p:ph type="dt" sz="half" idx="10"/>
          </p:nvPr>
        </p:nvSpPr>
        <p:spPr/>
        <p:txBody>
          <a:bodyPr/>
          <a:lstStyle/>
          <a:p>
            <a:fld id="{D4162185-B8D2-4F02-A58C-3D6AE240F8B5}" type="datetimeFigureOut">
              <a:rPr lang="en-GB" smtClean="0"/>
              <a:t>27/04/2022</a:t>
            </a:fld>
            <a:endParaRPr lang="en-GB"/>
          </a:p>
        </p:txBody>
      </p:sp>
      <p:sp>
        <p:nvSpPr>
          <p:cNvPr id="8" name="Footer Placeholder 7">
            <a:extLst>
              <a:ext uri="{FF2B5EF4-FFF2-40B4-BE49-F238E27FC236}">
                <a16:creationId xmlns:a16="http://schemas.microsoft.com/office/drawing/2014/main" id="{34BAFECC-548B-42A0-B9DD-BE369C68FA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E13257-C2F3-4D48-B7AF-ABB8F341A5D4}"/>
              </a:ext>
            </a:extLst>
          </p:cNvPr>
          <p:cNvSpPr>
            <a:spLocks noGrp="1"/>
          </p:cNvSpPr>
          <p:nvPr>
            <p:ph type="sldNum" sz="quarter" idx="12"/>
          </p:nvPr>
        </p:nvSpPr>
        <p:spPr/>
        <p:txBody>
          <a:bodyPr/>
          <a:lstStyle/>
          <a:p>
            <a:fld id="{0B87A5C1-92E1-4250-9A87-825E01A58E93}" type="slidenum">
              <a:rPr lang="en-GB" smtClean="0"/>
              <a:t>‹#›</a:t>
            </a:fld>
            <a:endParaRPr lang="en-GB"/>
          </a:p>
        </p:txBody>
      </p:sp>
    </p:spTree>
    <p:extLst>
      <p:ext uri="{BB962C8B-B14F-4D97-AF65-F5344CB8AC3E}">
        <p14:creationId xmlns:p14="http://schemas.microsoft.com/office/powerpoint/2010/main" val="231396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59ED-181F-49F3-AD81-52AFAB6E0A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4E0956-A6EE-4049-8860-E72DDCC70039}"/>
              </a:ext>
            </a:extLst>
          </p:cNvPr>
          <p:cNvSpPr>
            <a:spLocks noGrp="1"/>
          </p:cNvSpPr>
          <p:nvPr>
            <p:ph type="dt" sz="half" idx="10"/>
          </p:nvPr>
        </p:nvSpPr>
        <p:spPr/>
        <p:txBody>
          <a:bodyPr/>
          <a:lstStyle/>
          <a:p>
            <a:fld id="{D4162185-B8D2-4F02-A58C-3D6AE240F8B5}" type="datetimeFigureOut">
              <a:rPr lang="en-GB" smtClean="0"/>
              <a:t>27/04/2022</a:t>
            </a:fld>
            <a:endParaRPr lang="en-GB"/>
          </a:p>
        </p:txBody>
      </p:sp>
      <p:sp>
        <p:nvSpPr>
          <p:cNvPr id="4" name="Footer Placeholder 3">
            <a:extLst>
              <a:ext uri="{FF2B5EF4-FFF2-40B4-BE49-F238E27FC236}">
                <a16:creationId xmlns:a16="http://schemas.microsoft.com/office/drawing/2014/main" id="{5DD918B4-4C89-4D24-A8B3-B40A2ED4DB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8737DE-9DB5-47B5-8596-DBF899EDE7BC}"/>
              </a:ext>
            </a:extLst>
          </p:cNvPr>
          <p:cNvSpPr>
            <a:spLocks noGrp="1"/>
          </p:cNvSpPr>
          <p:nvPr>
            <p:ph type="sldNum" sz="quarter" idx="12"/>
          </p:nvPr>
        </p:nvSpPr>
        <p:spPr/>
        <p:txBody>
          <a:bodyPr/>
          <a:lstStyle/>
          <a:p>
            <a:fld id="{0B87A5C1-92E1-4250-9A87-825E01A58E93}" type="slidenum">
              <a:rPr lang="en-GB" smtClean="0"/>
              <a:t>‹#›</a:t>
            </a:fld>
            <a:endParaRPr lang="en-GB"/>
          </a:p>
        </p:txBody>
      </p:sp>
    </p:spTree>
    <p:extLst>
      <p:ext uri="{BB962C8B-B14F-4D97-AF65-F5344CB8AC3E}">
        <p14:creationId xmlns:p14="http://schemas.microsoft.com/office/powerpoint/2010/main" val="72138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CDBDC-505B-42A1-B3B0-DC997A5E1BB1}"/>
              </a:ext>
            </a:extLst>
          </p:cNvPr>
          <p:cNvSpPr>
            <a:spLocks noGrp="1"/>
          </p:cNvSpPr>
          <p:nvPr>
            <p:ph type="dt" sz="half" idx="10"/>
          </p:nvPr>
        </p:nvSpPr>
        <p:spPr/>
        <p:txBody>
          <a:bodyPr/>
          <a:lstStyle/>
          <a:p>
            <a:fld id="{D4162185-B8D2-4F02-A58C-3D6AE240F8B5}" type="datetimeFigureOut">
              <a:rPr lang="en-GB" smtClean="0"/>
              <a:t>27/04/2022</a:t>
            </a:fld>
            <a:endParaRPr lang="en-GB"/>
          </a:p>
        </p:txBody>
      </p:sp>
      <p:sp>
        <p:nvSpPr>
          <p:cNvPr id="3" name="Footer Placeholder 2">
            <a:extLst>
              <a:ext uri="{FF2B5EF4-FFF2-40B4-BE49-F238E27FC236}">
                <a16:creationId xmlns:a16="http://schemas.microsoft.com/office/drawing/2014/main" id="{A3FA05E6-E189-4716-A9E0-0D96A2ECB7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288D51-E3C9-43FC-B328-776D17D4E4B3}"/>
              </a:ext>
            </a:extLst>
          </p:cNvPr>
          <p:cNvSpPr>
            <a:spLocks noGrp="1"/>
          </p:cNvSpPr>
          <p:nvPr>
            <p:ph type="sldNum" sz="quarter" idx="12"/>
          </p:nvPr>
        </p:nvSpPr>
        <p:spPr/>
        <p:txBody>
          <a:bodyPr/>
          <a:lstStyle/>
          <a:p>
            <a:fld id="{0B87A5C1-92E1-4250-9A87-825E01A58E93}" type="slidenum">
              <a:rPr lang="en-GB" smtClean="0"/>
              <a:t>‹#›</a:t>
            </a:fld>
            <a:endParaRPr lang="en-GB"/>
          </a:p>
        </p:txBody>
      </p:sp>
    </p:spTree>
    <p:extLst>
      <p:ext uri="{BB962C8B-B14F-4D97-AF65-F5344CB8AC3E}">
        <p14:creationId xmlns:p14="http://schemas.microsoft.com/office/powerpoint/2010/main" val="78488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48C2-593C-43EE-B541-BA57F19685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C78E7C-73C0-4773-926B-E0020ECAA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BF0B79-5008-428D-A93E-B63EC7F18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C9B1AB-63B5-4531-A097-174B682D82B6}"/>
              </a:ext>
            </a:extLst>
          </p:cNvPr>
          <p:cNvSpPr>
            <a:spLocks noGrp="1"/>
          </p:cNvSpPr>
          <p:nvPr>
            <p:ph type="dt" sz="half" idx="10"/>
          </p:nvPr>
        </p:nvSpPr>
        <p:spPr/>
        <p:txBody>
          <a:bodyPr/>
          <a:lstStyle/>
          <a:p>
            <a:fld id="{D4162185-B8D2-4F02-A58C-3D6AE240F8B5}" type="datetimeFigureOut">
              <a:rPr lang="en-GB" smtClean="0"/>
              <a:t>27/04/2022</a:t>
            </a:fld>
            <a:endParaRPr lang="en-GB"/>
          </a:p>
        </p:txBody>
      </p:sp>
      <p:sp>
        <p:nvSpPr>
          <p:cNvPr id="6" name="Footer Placeholder 5">
            <a:extLst>
              <a:ext uri="{FF2B5EF4-FFF2-40B4-BE49-F238E27FC236}">
                <a16:creationId xmlns:a16="http://schemas.microsoft.com/office/drawing/2014/main" id="{ACE11A36-50D2-49FC-B984-E47180468A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A73AEF-1E79-4A25-8FBC-02207BCC0D90}"/>
              </a:ext>
            </a:extLst>
          </p:cNvPr>
          <p:cNvSpPr>
            <a:spLocks noGrp="1"/>
          </p:cNvSpPr>
          <p:nvPr>
            <p:ph type="sldNum" sz="quarter" idx="12"/>
          </p:nvPr>
        </p:nvSpPr>
        <p:spPr/>
        <p:txBody>
          <a:bodyPr/>
          <a:lstStyle/>
          <a:p>
            <a:fld id="{0B87A5C1-92E1-4250-9A87-825E01A58E93}" type="slidenum">
              <a:rPr lang="en-GB" smtClean="0"/>
              <a:t>‹#›</a:t>
            </a:fld>
            <a:endParaRPr lang="en-GB"/>
          </a:p>
        </p:txBody>
      </p:sp>
    </p:spTree>
    <p:extLst>
      <p:ext uri="{BB962C8B-B14F-4D97-AF65-F5344CB8AC3E}">
        <p14:creationId xmlns:p14="http://schemas.microsoft.com/office/powerpoint/2010/main" val="76572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57AB3-3A7C-4C73-839A-21A096F30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C22AD0-5601-4811-B032-455C8F5F3E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E590AB-BDFD-4063-8C49-CE4550EBF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DC4EE-1033-4333-9C65-40512E48D19B}"/>
              </a:ext>
            </a:extLst>
          </p:cNvPr>
          <p:cNvSpPr>
            <a:spLocks noGrp="1"/>
          </p:cNvSpPr>
          <p:nvPr>
            <p:ph type="dt" sz="half" idx="10"/>
          </p:nvPr>
        </p:nvSpPr>
        <p:spPr/>
        <p:txBody>
          <a:bodyPr/>
          <a:lstStyle/>
          <a:p>
            <a:fld id="{D4162185-B8D2-4F02-A58C-3D6AE240F8B5}" type="datetimeFigureOut">
              <a:rPr lang="en-GB" smtClean="0"/>
              <a:t>27/04/2022</a:t>
            </a:fld>
            <a:endParaRPr lang="en-GB"/>
          </a:p>
        </p:txBody>
      </p:sp>
      <p:sp>
        <p:nvSpPr>
          <p:cNvPr id="6" name="Footer Placeholder 5">
            <a:extLst>
              <a:ext uri="{FF2B5EF4-FFF2-40B4-BE49-F238E27FC236}">
                <a16:creationId xmlns:a16="http://schemas.microsoft.com/office/drawing/2014/main" id="{CCCED0AA-9DFF-4F51-947F-38A50DC624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873177-0DD0-4B6A-BE21-8FD0CC60DDD3}"/>
              </a:ext>
            </a:extLst>
          </p:cNvPr>
          <p:cNvSpPr>
            <a:spLocks noGrp="1"/>
          </p:cNvSpPr>
          <p:nvPr>
            <p:ph type="sldNum" sz="quarter" idx="12"/>
          </p:nvPr>
        </p:nvSpPr>
        <p:spPr/>
        <p:txBody>
          <a:bodyPr/>
          <a:lstStyle/>
          <a:p>
            <a:fld id="{0B87A5C1-92E1-4250-9A87-825E01A58E93}" type="slidenum">
              <a:rPr lang="en-GB" smtClean="0"/>
              <a:t>‹#›</a:t>
            </a:fld>
            <a:endParaRPr lang="en-GB"/>
          </a:p>
        </p:txBody>
      </p:sp>
    </p:spTree>
    <p:extLst>
      <p:ext uri="{BB962C8B-B14F-4D97-AF65-F5344CB8AC3E}">
        <p14:creationId xmlns:p14="http://schemas.microsoft.com/office/powerpoint/2010/main" val="239409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3F219-CBCA-4169-B5D1-BA16CF2370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63C445-1F42-466D-9408-ED43FA513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8A1A03-4A8A-4254-8628-7AF461340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62185-B8D2-4F02-A58C-3D6AE240F8B5}" type="datetimeFigureOut">
              <a:rPr lang="en-GB" smtClean="0"/>
              <a:t>27/04/2022</a:t>
            </a:fld>
            <a:endParaRPr lang="en-GB"/>
          </a:p>
        </p:txBody>
      </p:sp>
      <p:sp>
        <p:nvSpPr>
          <p:cNvPr id="5" name="Footer Placeholder 4">
            <a:extLst>
              <a:ext uri="{FF2B5EF4-FFF2-40B4-BE49-F238E27FC236}">
                <a16:creationId xmlns:a16="http://schemas.microsoft.com/office/drawing/2014/main" id="{E701AE88-56DC-4D95-915A-B557099D2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5E29E-513C-4C87-B1C3-06E588DB0F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7A5C1-92E1-4250-9A87-825E01A58E93}" type="slidenum">
              <a:rPr lang="en-GB" smtClean="0"/>
              <a:t>‹#›</a:t>
            </a:fld>
            <a:endParaRPr lang="en-GB"/>
          </a:p>
        </p:txBody>
      </p:sp>
    </p:spTree>
    <p:extLst>
      <p:ext uri="{BB962C8B-B14F-4D97-AF65-F5344CB8AC3E}">
        <p14:creationId xmlns:p14="http://schemas.microsoft.com/office/powerpoint/2010/main" val="2153942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pixabay.com/en/red-flag-capture-signal-sport-308663/"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a:blip r:embed="rId2"/>
          <a:stretch>
            <a:fillRect/>
          </a:stretch>
        </p:blipFill>
        <p:spPr>
          <a:xfrm>
            <a:off x="0" y="9728"/>
            <a:ext cx="12192000" cy="6858000"/>
          </a:xfrm>
          <a:prstGeom prst="rect">
            <a:avLst/>
          </a:prstGeom>
        </p:spPr>
      </p:pic>
      <p:sp>
        <p:nvSpPr>
          <p:cNvPr id="6" name="TextBox 5">
            <a:extLst>
              <a:ext uri="{FF2B5EF4-FFF2-40B4-BE49-F238E27FC236}">
                <a16:creationId xmlns:a16="http://schemas.microsoft.com/office/drawing/2014/main" id="{A97A15E2-46BF-FC4C-91CE-133928AF6C19}"/>
              </a:ext>
            </a:extLst>
          </p:cNvPr>
          <p:cNvSpPr txBox="1"/>
          <p:nvPr/>
        </p:nvSpPr>
        <p:spPr>
          <a:xfrm>
            <a:off x="515566" y="330739"/>
            <a:ext cx="1527243" cy="1938992"/>
          </a:xfrm>
          <a:prstGeom prst="rect">
            <a:avLst/>
          </a:prstGeom>
          <a:noFill/>
        </p:spPr>
        <p:txBody>
          <a:bodyPr wrap="square" rtlCol="0">
            <a:spAutoFit/>
          </a:bodyPr>
          <a:lstStyle/>
          <a:p>
            <a:pPr algn="ctr"/>
            <a:r>
              <a:rPr lang="en-US" sz="12000" b="1" cap="small" dirty="0">
                <a:solidFill>
                  <a:schemeClr val="bg1"/>
                </a:solidFill>
                <a:latin typeface="Arial Black" panose="020B0604020202020204" pitchFamily="34" charset="0"/>
                <a:cs typeface="Arial Black" panose="020B0604020202020204" pitchFamily="34" charset="0"/>
              </a:rPr>
              <a:t>3</a:t>
            </a:r>
            <a:endParaRPr lang="en-US" sz="12000" b="1" dirty="0">
              <a:solidFill>
                <a:schemeClr val="bg1"/>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84C9EA03-6595-1A41-8706-CBBECBC99933}"/>
              </a:ext>
            </a:extLst>
          </p:cNvPr>
          <p:cNvSpPr txBox="1"/>
          <p:nvPr/>
        </p:nvSpPr>
        <p:spPr>
          <a:xfrm>
            <a:off x="2459521" y="807792"/>
            <a:ext cx="8151778" cy="984885"/>
          </a:xfrm>
          <a:prstGeom prst="rect">
            <a:avLst/>
          </a:prstGeom>
          <a:noFill/>
        </p:spPr>
        <p:txBody>
          <a:bodyPr wrap="square" lIns="0" tIns="0" rIns="0" bIns="0" rtlCol="0">
            <a:spAutoFit/>
          </a:bodyPr>
          <a:lstStyle/>
          <a:p>
            <a:pPr>
              <a:defRPr/>
            </a:pPr>
            <a:r>
              <a:rPr lang="fr-FR" sz="3200" b="1" dirty="0">
                <a:latin typeface="Calibri" panose="020F0502020204030204" pitchFamily="34" charset="0"/>
                <a:cs typeface="Calibri" panose="020F0502020204030204" pitchFamily="34" charset="0"/>
              </a:rPr>
              <a:t>Module </a:t>
            </a:r>
            <a:r>
              <a:rPr lang="en-US" sz="3200" b="1" dirty="0">
                <a:latin typeface="Calibri" panose="020F0502020204030204" pitchFamily="34" charset="0"/>
                <a:cs typeface="Calibri" panose="020F0502020204030204" pitchFamily="34" charset="0"/>
              </a:rPr>
              <a:t>3</a:t>
            </a:r>
          </a:p>
          <a:p>
            <a:pPr>
              <a:defRPr/>
            </a:pPr>
            <a:r>
              <a:rPr lang="en-US" sz="3200" b="1" dirty="0">
                <a:latin typeface="Calibri" panose="020F0502020204030204" pitchFamily="34" charset="0"/>
                <a:cs typeface="Calibri" panose="020F0502020204030204" pitchFamily="34" charset="0"/>
              </a:rPr>
              <a:t>Gender-based violence</a:t>
            </a:r>
            <a:endParaRPr lang="en-FR" sz="24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8B8B740-8B48-4287-A296-BE68A7B35B9F}"/>
              </a:ext>
            </a:extLst>
          </p:cNvPr>
          <p:cNvSpPr txBox="1"/>
          <p:nvPr/>
        </p:nvSpPr>
        <p:spPr>
          <a:xfrm>
            <a:off x="2459521" y="3229717"/>
            <a:ext cx="7623593" cy="1846659"/>
          </a:xfrm>
          <a:prstGeom prst="rect">
            <a:avLst/>
          </a:prstGeom>
          <a:noFill/>
        </p:spPr>
        <p:txBody>
          <a:bodyPr wrap="square" lIns="0" tIns="0" rIns="0" bIns="0" rtlCol="0">
            <a:spAutoFit/>
          </a:bodyPr>
          <a:lstStyle/>
          <a:p>
            <a:pPr algn="l"/>
            <a:r>
              <a:rPr lang="en-GB" sz="4000" dirty="0"/>
              <a:t>Integrating harm reduction and sexual and reproductive health and rights</a:t>
            </a:r>
            <a:endParaRPr lang="en-FR" sz="4000" dirty="0"/>
          </a:p>
        </p:txBody>
      </p:sp>
    </p:spTree>
    <p:extLst>
      <p:ext uri="{BB962C8B-B14F-4D97-AF65-F5344CB8AC3E}">
        <p14:creationId xmlns:p14="http://schemas.microsoft.com/office/powerpoint/2010/main" val="237414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828703" y="936223"/>
            <a:ext cx="10534593" cy="1938992"/>
          </a:xfrm>
          <a:prstGeom prst="rect">
            <a:avLst/>
          </a:prstGeom>
          <a:noFill/>
        </p:spPr>
        <p:txBody>
          <a:bodyPr wrap="square">
            <a:spAutoFit/>
          </a:bodyPr>
          <a:lstStyle/>
          <a:p>
            <a:pPr algn="ctr"/>
            <a:r>
              <a:rPr lang="en-US" sz="4000" b="1" cap="all" dirty="0">
                <a:solidFill>
                  <a:srgbClr val="EF7D00"/>
                </a:solidFill>
                <a:latin typeface="Calibri" panose="020F0502020204030204" pitchFamily="34" charset="0"/>
                <a:cs typeface="Calibri" panose="020F0502020204030204" pitchFamily="34" charset="0"/>
              </a:rPr>
              <a:t>8. Women who use drugs are more likely to experience intimate partner violence</a:t>
            </a:r>
            <a:r>
              <a:rPr lang="en-FR" sz="4000" b="1" cap="all" dirty="0">
                <a:solidFill>
                  <a:srgbClr val="EF7D00"/>
                </a:solidFill>
                <a:latin typeface="Calibri" panose="020F0502020204030204" pitchFamily="34" charset="0"/>
                <a:cs typeface="Calibri" panose="020F0502020204030204" pitchFamily="34" charset="0"/>
              </a:rPr>
              <a:t> than women in</a:t>
            </a:r>
            <a:r>
              <a:rPr lang="en-GB" sz="4000" b="1" cap="all" dirty="0">
                <a:solidFill>
                  <a:srgbClr val="EF7D00"/>
                </a:solidFill>
                <a:latin typeface="Calibri" panose="020F0502020204030204" pitchFamily="34" charset="0"/>
                <a:cs typeface="Calibri" panose="020F0502020204030204" pitchFamily="34" charset="0"/>
              </a:rPr>
              <a:t> the</a:t>
            </a:r>
            <a:r>
              <a:rPr lang="en-FR" sz="4000" b="1" cap="all" dirty="0">
                <a:solidFill>
                  <a:srgbClr val="EF7D00"/>
                </a:solidFill>
                <a:latin typeface="Calibri" panose="020F0502020204030204" pitchFamily="34" charset="0"/>
                <a:cs typeface="Calibri" panose="020F0502020204030204" pitchFamily="34" charset="0"/>
              </a:rPr>
              <a:t> general population</a:t>
            </a:r>
            <a:endParaRPr lang="en-GB" sz="4000" b="1" cap="all" dirty="0">
              <a:solidFill>
                <a:srgbClr val="EF7D00"/>
              </a:solidFill>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8AC95868-67BD-EF4E-90C1-E36337D0EB46}"/>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07029">
            <a:off x="1492609" y="3685837"/>
            <a:ext cx="3867945" cy="2138956"/>
          </a:xfrm>
          <a:prstGeom prst="rect">
            <a:avLst/>
          </a:prstGeom>
        </p:spPr>
      </p:pic>
      <p:pic>
        <p:nvPicPr>
          <p:cNvPr id="15" name="Content Placeholder 8">
            <a:extLst>
              <a:ext uri="{FF2B5EF4-FFF2-40B4-BE49-F238E27FC236}">
                <a16:creationId xmlns:a16="http://schemas.microsoft.com/office/drawing/2014/main" id="{6ECF618E-D921-6242-BAC0-E92A119030A3}"/>
              </a:ext>
            </a:extLst>
          </p:cNvPr>
          <p:cNvPicPr>
            <a:picLocks noGrp="1" noChangeAspect="1"/>
          </p:cNvPicPr>
          <p:nvPr/>
        </p:nvPicPr>
        <p:blipFill>
          <a:blip r:embed="rId5">
            <a:clrChange>
              <a:clrFrom>
                <a:srgbClr val="FFFFFF"/>
              </a:clrFrom>
              <a:clrTo>
                <a:srgbClr val="FFFFFF">
                  <a:alpha val="0"/>
                </a:srgbClr>
              </a:clrTo>
            </a:clrChange>
          </a:blip>
          <a:stretch>
            <a:fillRect/>
          </a:stretch>
        </p:blipFill>
        <p:spPr>
          <a:xfrm rot="311343">
            <a:off x="6320033" y="3212443"/>
            <a:ext cx="4371644" cy="2821830"/>
          </a:xfrm>
          <a:prstGeom prst="rect">
            <a:avLst/>
          </a:prstGeom>
        </p:spPr>
      </p:pic>
    </p:spTree>
    <p:extLst>
      <p:ext uri="{BB962C8B-B14F-4D97-AF65-F5344CB8AC3E}">
        <p14:creationId xmlns:p14="http://schemas.microsoft.com/office/powerpoint/2010/main" val="147998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91078" y="772011"/>
            <a:ext cx="10534593" cy="707886"/>
          </a:xfrm>
          <a:prstGeom prst="rect">
            <a:avLst/>
          </a:prstGeom>
          <a:noFill/>
        </p:spPr>
        <p:txBody>
          <a:bodyPr wrap="square">
            <a:spAutoFit/>
          </a:bodyPr>
          <a:lstStyle/>
          <a:p>
            <a:r>
              <a:rPr lang="en-US" sz="4000" b="1" cap="all" dirty="0">
                <a:solidFill>
                  <a:srgbClr val="EF7D00"/>
                </a:solidFill>
                <a:latin typeface="Calibri" panose="020F0502020204030204" pitchFamily="34" charset="0"/>
                <a:cs typeface="Calibri" panose="020F0502020204030204" pitchFamily="34" charset="0"/>
              </a:rPr>
              <a:t>Definition of gender-based violence</a:t>
            </a:r>
            <a:endParaRPr lang="en-GB" sz="4000" b="1" cap="all" dirty="0">
              <a:solidFill>
                <a:srgbClr val="EF7D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BC7CD84-2254-4B68-9574-103F805A284E}"/>
              </a:ext>
            </a:extLst>
          </p:cNvPr>
          <p:cNvSpPr txBox="1"/>
          <p:nvPr/>
        </p:nvSpPr>
        <p:spPr>
          <a:xfrm>
            <a:off x="717080" y="1719096"/>
            <a:ext cx="10082587" cy="4893647"/>
          </a:xfrm>
          <a:prstGeom prst="rect">
            <a:avLst/>
          </a:prstGeom>
          <a:noFill/>
        </p:spPr>
        <p:txBody>
          <a:bodyPr wrap="square" lIns="0" tIns="0" rIns="0" bIns="0" rtlCol="0">
            <a:spAutoFit/>
          </a:bodyPr>
          <a:lstStyle/>
          <a:p>
            <a:pPr marL="457200" indent="-457200">
              <a:buClr>
                <a:srgbClr val="EF7D00"/>
              </a:buClr>
              <a:buFont typeface="Arial" panose="020B0604020202020204" pitchFamily="34" charset="0"/>
              <a:buChar char="•"/>
            </a:pPr>
            <a:r>
              <a:rPr lang="en-US" sz="2800" dirty="0"/>
              <a:t>GBV is any </a:t>
            </a:r>
            <a:r>
              <a:rPr lang="en-US" sz="2800" b="1" dirty="0">
                <a:solidFill>
                  <a:srgbClr val="EF7D00"/>
                </a:solidFill>
              </a:rPr>
              <a:t>act of violence </a:t>
            </a:r>
            <a:r>
              <a:rPr lang="en-US" sz="2800" dirty="0"/>
              <a:t>that is inflicted upon an individual </a:t>
            </a:r>
            <a:r>
              <a:rPr lang="en-US" sz="2800" b="1" dirty="0">
                <a:solidFill>
                  <a:srgbClr val="EF7D00"/>
                </a:solidFill>
              </a:rPr>
              <a:t>because of his or her gender or sexual orientation</a:t>
            </a:r>
            <a:r>
              <a:rPr lang="en-US" sz="2800" dirty="0"/>
              <a:t>.” (UNFPA)</a:t>
            </a:r>
          </a:p>
          <a:p>
            <a:pPr marL="457200" indent="-457200">
              <a:buClr>
                <a:srgbClr val="EF7D00"/>
              </a:buClr>
              <a:buFont typeface="Arial" panose="020B0604020202020204" pitchFamily="34" charset="0"/>
              <a:buChar char="•"/>
            </a:pPr>
            <a:endParaRPr lang="en-US" sz="2800" dirty="0"/>
          </a:p>
          <a:p>
            <a:pPr marL="457200" indent="-457200">
              <a:buClr>
                <a:srgbClr val="EF7D00"/>
              </a:buClr>
              <a:buFont typeface="Arial" panose="020B0604020202020204" pitchFamily="34" charset="0"/>
              <a:buChar char="•"/>
            </a:pPr>
            <a:r>
              <a:rPr lang="en-US" sz="2800" dirty="0"/>
              <a:t> Gender-based violence is a </a:t>
            </a:r>
            <a:r>
              <a:rPr lang="en-US" sz="2800" b="1" dirty="0">
                <a:solidFill>
                  <a:srgbClr val="EF7D00"/>
                </a:solidFill>
              </a:rPr>
              <a:t>global public health epidemic</a:t>
            </a:r>
            <a:r>
              <a:rPr lang="en-US" sz="2800" dirty="0">
                <a:solidFill>
                  <a:srgbClr val="EF7D00"/>
                </a:solidFill>
              </a:rPr>
              <a:t> </a:t>
            </a:r>
            <a:r>
              <a:rPr lang="en-US" sz="2800" dirty="0"/>
              <a:t>that affects </a:t>
            </a:r>
            <a:r>
              <a:rPr lang="en-US" sz="2800" b="1" dirty="0">
                <a:solidFill>
                  <a:srgbClr val="EF7D00"/>
                </a:solidFill>
              </a:rPr>
              <a:t>mostly women and girls </a:t>
            </a:r>
            <a:r>
              <a:rPr lang="en-US" sz="2800" dirty="0"/>
              <a:t>but can also affect </a:t>
            </a:r>
            <a:r>
              <a:rPr lang="en-US" sz="2800" b="1" dirty="0">
                <a:solidFill>
                  <a:srgbClr val="EF7D00"/>
                </a:solidFill>
              </a:rPr>
              <a:t>men and boys </a:t>
            </a:r>
            <a:r>
              <a:rPr lang="en-US" sz="2800" dirty="0"/>
              <a:t>including </a:t>
            </a:r>
            <a:r>
              <a:rPr lang="en-US" sz="2800" b="1" dirty="0">
                <a:solidFill>
                  <a:srgbClr val="EF7D00"/>
                </a:solidFill>
              </a:rPr>
              <a:t>transgender persons</a:t>
            </a:r>
            <a:r>
              <a:rPr lang="en-US" sz="2800" dirty="0"/>
              <a:t>, especially if they don’t conform to gender stereotypes. </a:t>
            </a:r>
          </a:p>
          <a:p>
            <a:pPr>
              <a:spcAft>
                <a:spcPts val="600"/>
              </a:spcAft>
              <a:buClr>
                <a:srgbClr val="EF7D00"/>
              </a:buClr>
              <a:buSzPct val="100000"/>
              <a:defRPr/>
            </a:pPr>
            <a:endParaRPr lang="en-GB"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GB" sz="2800" dirty="0">
              <a:latin typeface="Calibri" panose="020F0502020204030204" pitchFamily="34" charset="0"/>
              <a:cs typeface="Calibri" panose="020F0502020204030204" pitchFamily="34" charset="0"/>
            </a:endParaRPr>
          </a:p>
          <a:p>
            <a:pPr algn="l"/>
            <a:endParaRPr lang="en-FR"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F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122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91078" y="772011"/>
            <a:ext cx="10534593" cy="707886"/>
          </a:xfrm>
          <a:prstGeom prst="rect">
            <a:avLst/>
          </a:prstGeom>
          <a:noFill/>
        </p:spPr>
        <p:txBody>
          <a:bodyPr wrap="square">
            <a:spAutoFit/>
          </a:bodyPr>
          <a:lstStyle/>
          <a:p>
            <a:r>
              <a:rPr lang="en-US" sz="4000" b="1" cap="all" dirty="0">
                <a:solidFill>
                  <a:srgbClr val="EF7D00"/>
                </a:solidFill>
                <a:latin typeface="Calibri" panose="020F0502020204030204" pitchFamily="34" charset="0"/>
                <a:cs typeface="Calibri" panose="020F0502020204030204" pitchFamily="34" charset="0"/>
              </a:rPr>
              <a:t>Definition of gender-based violence</a:t>
            </a:r>
            <a:endParaRPr lang="en-GB" sz="4000" b="1" cap="all" dirty="0">
              <a:solidFill>
                <a:srgbClr val="EF7D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BC7CD84-2254-4B68-9574-103F805A284E}"/>
              </a:ext>
            </a:extLst>
          </p:cNvPr>
          <p:cNvSpPr txBox="1"/>
          <p:nvPr/>
        </p:nvSpPr>
        <p:spPr>
          <a:xfrm>
            <a:off x="717080" y="1719096"/>
            <a:ext cx="5641517" cy="5755422"/>
          </a:xfrm>
          <a:prstGeom prst="rect">
            <a:avLst/>
          </a:prstGeom>
          <a:noFill/>
        </p:spPr>
        <p:txBody>
          <a:bodyPr wrap="square" lIns="0" tIns="0" rIns="0" bIns="0" rtlCol="0">
            <a:spAutoFit/>
          </a:bodyPr>
          <a:lstStyle/>
          <a:p>
            <a:r>
              <a:rPr lang="en-US" sz="2800" dirty="0"/>
              <a:t>Gender-based violence is a </a:t>
            </a:r>
            <a:r>
              <a:rPr lang="en-US" sz="2800" b="1" dirty="0">
                <a:solidFill>
                  <a:srgbClr val="EF7D00"/>
                </a:solidFill>
              </a:rPr>
              <a:t>violation of fundamental human rights</a:t>
            </a:r>
            <a:r>
              <a:rPr lang="en-US" sz="2800" dirty="0"/>
              <a:t>, such as:</a:t>
            </a:r>
            <a:endParaRPr lang="en-GB" sz="2800" dirty="0"/>
          </a:p>
          <a:p>
            <a:pPr marL="914400" lvl="1" indent="-457200">
              <a:buClr>
                <a:srgbClr val="EF7D00"/>
              </a:buClr>
              <a:buFont typeface="Arial" panose="020B0604020202020204" pitchFamily="34" charset="0"/>
              <a:buChar char="•"/>
            </a:pPr>
            <a:r>
              <a:rPr lang="en-US" sz="2800" dirty="0"/>
              <a:t>Right to </a:t>
            </a:r>
            <a:r>
              <a:rPr lang="en-US" sz="2800" b="1" dirty="0">
                <a:solidFill>
                  <a:srgbClr val="EF7D00"/>
                </a:solidFill>
              </a:rPr>
              <a:t>life</a:t>
            </a:r>
          </a:p>
          <a:p>
            <a:pPr marL="914400" lvl="1" indent="-457200">
              <a:buClr>
                <a:srgbClr val="EF7D00"/>
              </a:buClr>
              <a:buFont typeface="Arial" panose="020B0604020202020204" pitchFamily="34" charset="0"/>
              <a:buChar char="•"/>
            </a:pPr>
            <a:r>
              <a:rPr lang="en-US" sz="2800" dirty="0"/>
              <a:t>Right to </a:t>
            </a:r>
            <a:r>
              <a:rPr lang="en-US" sz="2800" b="1" dirty="0">
                <a:solidFill>
                  <a:srgbClr val="EF7D00"/>
                </a:solidFill>
              </a:rPr>
              <a:t>security</a:t>
            </a:r>
            <a:r>
              <a:rPr lang="en-US" sz="2800" dirty="0"/>
              <a:t> and </a:t>
            </a:r>
            <a:r>
              <a:rPr lang="en-US" sz="2800" b="1" dirty="0">
                <a:solidFill>
                  <a:srgbClr val="EF7D00"/>
                </a:solidFill>
              </a:rPr>
              <a:t>body integrity</a:t>
            </a:r>
          </a:p>
          <a:p>
            <a:pPr marL="914400" lvl="1" indent="-457200">
              <a:buClr>
                <a:srgbClr val="EF7D00"/>
              </a:buClr>
              <a:buFont typeface="Arial" panose="020B0604020202020204" pitchFamily="34" charset="0"/>
              <a:buChar char="•"/>
            </a:pPr>
            <a:r>
              <a:rPr lang="en-US" sz="2800" dirty="0"/>
              <a:t>Right to </a:t>
            </a:r>
            <a:r>
              <a:rPr lang="en-US" sz="2800" b="1" dirty="0">
                <a:solidFill>
                  <a:srgbClr val="EF7D00"/>
                </a:solidFill>
              </a:rPr>
              <a:t>equal protection</a:t>
            </a:r>
            <a:endParaRPr lang="en-GB" sz="2800" b="1" dirty="0">
              <a:solidFill>
                <a:srgbClr val="EF7D00"/>
              </a:solidFill>
            </a:endParaRPr>
          </a:p>
          <a:p>
            <a:pPr marL="914400" lvl="1" indent="-457200">
              <a:buClr>
                <a:srgbClr val="EF7D00"/>
              </a:buClr>
              <a:buFont typeface="Arial" panose="020B0604020202020204" pitchFamily="34" charset="0"/>
              <a:buChar char="•"/>
            </a:pPr>
            <a:r>
              <a:rPr lang="en-US" sz="2800" dirty="0"/>
              <a:t>Prohibition of torture and other </a:t>
            </a:r>
            <a:r>
              <a:rPr lang="en-US" sz="2800" b="1" dirty="0">
                <a:solidFill>
                  <a:srgbClr val="EF7D00"/>
                </a:solidFill>
              </a:rPr>
              <a:t>cruel</a:t>
            </a:r>
            <a:r>
              <a:rPr lang="en-US" sz="2800" dirty="0"/>
              <a:t>, </a:t>
            </a:r>
            <a:r>
              <a:rPr lang="en-US" sz="2800" b="1" dirty="0">
                <a:solidFill>
                  <a:srgbClr val="EF7D00"/>
                </a:solidFill>
              </a:rPr>
              <a:t>inhuman </a:t>
            </a:r>
            <a:r>
              <a:rPr lang="en-US" sz="2800" dirty="0"/>
              <a:t>or </a:t>
            </a:r>
            <a:r>
              <a:rPr lang="en-US" sz="2800" b="1" dirty="0">
                <a:solidFill>
                  <a:srgbClr val="EF7D00"/>
                </a:solidFill>
              </a:rPr>
              <a:t>degrading treatment</a:t>
            </a:r>
            <a:r>
              <a:rPr lang="en-FR" sz="2800" b="1" dirty="0">
                <a:solidFill>
                  <a:srgbClr val="EF7D00"/>
                </a:solidFill>
              </a:rPr>
              <a:t> </a:t>
            </a:r>
          </a:p>
          <a:p>
            <a:pPr>
              <a:spcAft>
                <a:spcPts val="600"/>
              </a:spcAft>
              <a:buClr>
                <a:srgbClr val="EF7D00"/>
              </a:buClr>
              <a:buSzPct val="100000"/>
              <a:defRPr/>
            </a:pPr>
            <a:endParaRPr lang="en-GB"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GB" sz="2800" dirty="0">
              <a:latin typeface="Calibri" panose="020F0502020204030204" pitchFamily="34" charset="0"/>
              <a:cs typeface="Calibri" panose="020F0502020204030204" pitchFamily="34" charset="0"/>
            </a:endParaRPr>
          </a:p>
          <a:p>
            <a:pPr algn="l"/>
            <a:endParaRPr lang="en-FR"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FR" sz="28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37A3FDD-5BBC-48D6-8718-6C71BC1F6695}"/>
              </a:ext>
            </a:extLst>
          </p:cNvPr>
          <p:cNvPicPr>
            <a:picLocks noChangeAspect="1"/>
          </p:cNvPicPr>
          <p:nvPr/>
        </p:nvPicPr>
        <p:blipFill rotWithShape="1">
          <a:blip r:embed="rId4"/>
          <a:srcRect l="27112" t="1941" r="43" b="854"/>
          <a:stretch/>
        </p:blipFill>
        <p:spPr>
          <a:xfrm>
            <a:off x="7151318" y="2162907"/>
            <a:ext cx="4077044" cy="3016900"/>
          </a:xfrm>
          <a:prstGeom prst="rect">
            <a:avLst/>
          </a:prstGeom>
        </p:spPr>
      </p:pic>
    </p:spTree>
    <p:extLst>
      <p:ext uri="{BB962C8B-B14F-4D97-AF65-F5344CB8AC3E}">
        <p14:creationId xmlns:p14="http://schemas.microsoft.com/office/powerpoint/2010/main" val="2808916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BC7CD84-2254-4B68-9574-103F805A284E}"/>
              </a:ext>
            </a:extLst>
          </p:cNvPr>
          <p:cNvSpPr txBox="1"/>
          <p:nvPr/>
        </p:nvSpPr>
        <p:spPr>
          <a:xfrm>
            <a:off x="632674" y="1353336"/>
            <a:ext cx="5641517" cy="5847755"/>
          </a:xfrm>
          <a:prstGeom prst="rect">
            <a:avLst/>
          </a:prstGeom>
          <a:noFill/>
        </p:spPr>
        <p:txBody>
          <a:bodyPr wrap="square" lIns="0" tIns="0" rIns="0" bIns="0" rtlCol="0">
            <a:spAutoFit/>
          </a:bodyPr>
          <a:lstStyle/>
          <a:p>
            <a:r>
              <a:rPr lang="en-US" sz="2400" dirty="0"/>
              <a:t>Most</a:t>
            </a:r>
            <a:r>
              <a:rPr lang="en-US" sz="2400" dirty="0">
                <a:solidFill>
                  <a:srgbClr val="9E57CA"/>
                </a:solidFill>
              </a:rPr>
              <a:t> </a:t>
            </a:r>
            <a:r>
              <a:rPr lang="en-US" sz="2400" b="1" dirty="0">
                <a:solidFill>
                  <a:srgbClr val="EF7D00"/>
                </a:solidFill>
              </a:rPr>
              <a:t>perpetrators</a:t>
            </a:r>
            <a:r>
              <a:rPr lang="en-US" sz="2400" dirty="0">
                <a:solidFill>
                  <a:srgbClr val="9E57CA"/>
                </a:solidFill>
              </a:rPr>
              <a:t> </a:t>
            </a:r>
            <a:r>
              <a:rPr lang="en-US" sz="2400" dirty="0"/>
              <a:t>are </a:t>
            </a:r>
            <a:r>
              <a:rPr lang="en-US" sz="2400" b="1" dirty="0">
                <a:solidFill>
                  <a:srgbClr val="EF7D00"/>
                </a:solidFill>
              </a:rPr>
              <a:t>intimate partners</a:t>
            </a:r>
            <a:r>
              <a:rPr lang="en-US" sz="2400" dirty="0"/>
              <a:t>. Others are family members, friends, acquaintances, strangers, doctors,</a:t>
            </a:r>
            <a:r>
              <a:rPr lang="en-FR" sz="2400" dirty="0"/>
              <a:t> </a:t>
            </a:r>
            <a:r>
              <a:rPr lang="en-US" sz="2400" dirty="0"/>
              <a:t> teachers, colleagues, military, prison staff, rehabilitation staff or police officers.</a:t>
            </a:r>
          </a:p>
          <a:p>
            <a:pPr marL="0" indent="0">
              <a:buNone/>
            </a:pPr>
            <a:endParaRPr lang="en-FR" sz="2400" dirty="0"/>
          </a:p>
          <a:p>
            <a:r>
              <a:rPr lang="en-US" sz="2400" dirty="0"/>
              <a:t> Classification </a:t>
            </a:r>
            <a:r>
              <a:rPr lang="en-US" sz="2400" b="1" u="sng" dirty="0"/>
              <a:t>according to 2 criteria</a:t>
            </a:r>
            <a:r>
              <a:rPr lang="en-US" sz="2400" dirty="0"/>
              <a:t>: </a:t>
            </a:r>
          </a:p>
          <a:p>
            <a:pPr marL="457200" lvl="1" indent="0">
              <a:buNone/>
            </a:pPr>
            <a:r>
              <a:rPr lang="en-US" sz="2400" dirty="0"/>
              <a:t>1° </a:t>
            </a:r>
            <a:r>
              <a:rPr lang="en-US" sz="2400" b="1" dirty="0">
                <a:solidFill>
                  <a:srgbClr val="EF7D00"/>
                </a:solidFill>
              </a:rPr>
              <a:t>Type of violence </a:t>
            </a:r>
          </a:p>
          <a:p>
            <a:pPr marL="457200" lvl="1" indent="0">
              <a:buNone/>
            </a:pPr>
            <a:r>
              <a:rPr lang="en-US" sz="2400" dirty="0"/>
              <a:t>2° </a:t>
            </a:r>
            <a:r>
              <a:rPr lang="en-US" sz="2400" b="1" dirty="0">
                <a:solidFill>
                  <a:srgbClr val="EF7D00"/>
                </a:solidFill>
              </a:rPr>
              <a:t>Type of </a:t>
            </a:r>
            <a:r>
              <a:rPr lang="en-GB" sz="2400" b="1" dirty="0">
                <a:solidFill>
                  <a:srgbClr val="EF7D00"/>
                </a:solidFill>
              </a:rPr>
              <a:t>perpetrators </a:t>
            </a:r>
            <a:r>
              <a:rPr lang="en-US" sz="2400" dirty="0"/>
              <a:t>or link between</a:t>
            </a:r>
          </a:p>
          <a:p>
            <a:pPr marL="457200" lvl="1" indent="0">
              <a:buNone/>
            </a:pPr>
            <a:r>
              <a:rPr lang="en-US" sz="2400" dirty="0"/>
              <a:t> the </a:t>
            </a:r>
            <a:r>
              <a:rPr lang="en-GB" sz="2400" dirty="0"/>
              <a:t>perpetrators </a:t>
            </a:r>
            <a:r>
              <a:rPr lang="en-US" sz="2400" dirty="0"/>
              <a:t>and the victim/survivor.</a:t>
            </a:r>
          </a:p>
          <a:p>
            <a:pPr marL="457200" lvl="1" indent="0">
              <a:buClr>
                <a:srgbClr val="9E57CA"/>
              </a:buClr>
              <a:buNone/>
            </a:pPr>
            <a:endParaRPr lang="en-US" dirty="0"/>
          </a:p>
          <a:p>
            <a:pPr>
              <a:spcAft>
                <a:spcPts val="600"/>
              </a:spcAft>
              <a:buClr>
                <a:srgbClr val="EF7D00"/>
              </a:buClr>
              <a:buSzPct val="100000"/>
              <a:defRPr/>
            </a:pPr>
            <a:endParaRPr lang="en-GB"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GB" sz="2800" dirty="0">
              <a:latin typeface="Calibri" panose="020F0502020204030204" pitchFamily="34" charset="0"/>
              <a:cs typeface="Calibri" panose="020F0502020204030204" pitchFamily="34" charset="0"/>
            </a:endParaRPr>
          </a:p>
          <a:p>
            <a:pPr algn="l"/>
            <a:endParaRPr lang="en-FR"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FR" sz="28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83B1636-441B-47D2-9FA5-2728CA14E233}"/>
              </a:ext>
            </a:extLst>
          </p:cNvPr>
          <p:cNvPicPr>
            <a:picLocks noChangeAspect="1"/>
          </p:cNvPicPr>
          <p:nvPr/>
        </p:nvPicPr>
        <p:blipFill>
          <a:blip r:embed="rId4"/>
          <a:stretch>
            <a:fillRect/>
          </a:stretch>
        </p:blipFill>
        <p:spPr>
          <a:xfrm>
            <a:off x="6806301" y="1353336"/>
            <a:ext cx="4734910" cy="4563863"/>
          </a:xfrm>
          <a:prstGeom prst="rect">
            <a:avLst/>
          </a:prstGeom>
        </p:spPr>
      </p:pic>
    </p:spTree>
    <p:extLst>
      <p:ext uri="{BB962C8B-B14F-4D97-AF65-F5344CB8AC3E}">
        <p14:creationId xmlns:p14="http://schemas.microsoft.com/office/powerpoint/2010/main" val="228122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2"/>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dirty="0">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A45826C-9EE9-7347-B6EE-0AD091690872}"/>
              </a:ext>
            </a:extLst>
          </p:cNvPr>
          <p:cNvSpPr txBox="1"/>
          <p:nvPr/>
        </p:nvSpPr>
        <p:spPr>
          <a:xfrm>
            <a:off x="544224" y="870689"/>
            <a:ext cx="6622695" cy="615553"/>
          </a:xfrm>
          <a:prstGeom prst="rect">
            <a:avLst/>
          </a:prstGeom>
          <a:noFill/>
        </p:spPr>
        <p:txBody>
          <a:bodyPr wrap="square" lIns="0" tIns="0" rIns="0" bIns="0" rtlCol="0">
            <a:spAutoFit/>
          </a:bodyPr>
          <a:lstStyle/>
          <a:p>
            <a:pPr>
              <a:defRPr/>
            </a:pPr>
            <a:r>
              <a:rPr lang="en-GB" sz="4000" b="1" cap="all" dirty="0">
                <a:solidFill>
                  <a:srgbClr val="EF7D00"/>
                </a:solidFill>
                <a:latin typeface="Calibri" panose="020F0502020204030204" pitchFamily="34" charset="0"/>
                <a:cs typeface="Calibri" panose="020F0502020204030204" pitchFamily="34" charset="0"/>
              </a:rPr>
              <a:t>Case study:</a:t>
            </a:r>
            <a:endParaRPr lang="en-FR" sz="3200" b="1" cap="all" dirty="0">
              <a:solidFill>
                <a:srgbClr val="EF7D0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6EAC3D8-56DF-3E40-966B-BE40800F56D6}"/>
              </a:ext>
            </a:extLst>
          </p:cNvPr>
          <p:cNvPicPr>
            <a:picLocks noChangeAspect="1"/>
          </p:cNvPicPr>
          <p:nvPr/>
        </p:nvPicPr>
        <p:blipFill>
          <a:blip r:embed="rId3"/>
          <a:stretch>
            <a:fillRect/>
          </a:stretch>
        </p:blipFill>
        <p:spPr>
          <a:xfrm>
            <a:off x="9898025" y="817104"/>
            <a:ext cx="623330" cy="623330"/>
          </a:xfrm>
          <a:prstGeom prst="rect">
            <a:avLst/>
          </a:prstGeom>
        </p:spPr>
      </p:pic>
      <p:sp>
        <p:nvSpPr>
          <p:cNvPr id="11" name="TextBox 10">
            <a:extLst>
              <a:ext uri="{FF2B5EF4-FFF2-40B4-BE49-F238E27FC236}">
                <a16:creationId xmlns:a16="http://schemas.microsoft.com/office/drawing/2014/main" id="{6F5D4301-8130-F745-AB51-145CFAECF1A5}"/>
              </a:ext>
            </a:extLst>
          </p:cNvPr>
          <p:cNvSpPr txBox="1"/>
          <p:nvPr/>
        </p:nvSpPr>
        <p:spPr>
          <a:xfrm>
            <a:off x="9898025" y="944103"/>
            <a:ext cx="1749751" cy="369332"/>
          </a:xfrm>
          <a:prstGeom prst="rect">
            <a:avLst/>
          </a:prstGeom>
          <a:noFill/>
        </p:spPr>
        <p:txBody>
          <a:bodyPr wrap="square" lIns="0" tIns="0" rIns="0" bIns="0" rtlCol="0">
            <a:spAutoFit/>
          </a:bodyPr>
          <a:lstStyle/>
          <a:p>
            <a:pPr algn="r">
              <a:defRPr/>
            </a:pPr>
            <a:r>
              <a:rPr lang="en-GB" sz="2400" dirty="0">
                <a:latin typeface="Calibri" panose="020F0502020204030204" pitchFamily="34" charset="0"/>
                <a:cs typeface="Calibri" panose="020F0502020204030204" pitchFamily="34" charset="0"/>
              </a:rPr>
              <a:t>20 mins</a:t>
            </a:r>
            <a:endParaRPr lang="en-FR"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B863BF3-2E4B-1B4D-88A3-8AC3EACA967A}"/>
              </a:ext>
            </a:extLst>
          </p:cNvPr>
          <p:cNvSpPr txBox="1"/>
          <p:nvPr/>
        </p:nvSpPr>
        <p:spPr>
          <a:xfrm>
            <a:off x="544224" y="1824119"/>
            <a:ext cx="10082587" cy="3600986"/>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US" sz="2400" dirty="0"/>
              <a:t>Identify and list the </a:t>
            </a:r>
            <a:r>
              <a:rPr lang="en-US" sz="2400" dirty="0">
                <a:solidFill>
                  <a:srgbClr val="EF7D00"/>
                </a:solidFill>
              </a:rPr>
              <a:t>different signs </a:t>
            </a:r>
            <a:r>
              <a:rPr lang="en-US" sz="2400" dirty="0"/>
              <a:t>or </a:t>
            </a:r>
            <a:r>
              <a:rPr lang="en-US" sz="2400" dirty="0">
                <a:solidFill>
                  <a:srgbClr val="EF7D00"/>
                </a:solidFill>
              </a:rPr>
              <a:t>symptoms </a:t>
            </a:r>
            <a:r>
              <a:rPr lang="en-US" sz="2400" dirty="0"/>
              <a:t>of gender-based violence</a:t>
            </a:r>
          </a:p>
          <a:p>
            <a:pPr marL="571500" indent="-571500">
              <a:buFont typeface="Arial" panose="020B0604020202020204" pitchFamily="34" charset="0"/>
              <a:buChar char="•"/>
            </a:pPr>
            <a:r>
              <a:rPr lang="en-US" sz="2400" dirty="0"/>
              <a:t>The </a:t>
            </a:r>
            <a:r>
              <a:rPr lang="en-US" sz="2400" dirty="0">
                <a:solidFill>
                  <a:srgbClr val="EF7D00"/>
                </a:solidFill>
              </a:rPr>
              <a:t>types of gender-based violence </a:t>
            </a:r>
            <a:r>
              <a:rPr lang="en-US" sz="2400" dirty="0"/>
              <a:t>the woman has experienced</a:t>
            </a:r>
          </a:p>
          <a:p>
            <a:pPr marL="571500" indent="-571500">
              <a:buFont typeface="Arial" panose="020B0604020202020204" pitchFamily="34" charset="0"/>
              <a:buChar char="•"/>
            </a:pPr>
            <a:r>
              <a:rPr lang="en-US" sz="2400" dirty="0"/>
              <a:t>Explain briefly what has been done</a:t>
            </a:r>
          </a:p>
          <a:p>
            <a:endParaRPr lang="en-US" sz="4000" dirty="0"/>
          </a:p>
          <a:p>
            <a:pPr marL="457200" indent="-457200">
              <a:spcAft>
                <a:spcPts val="600"/>
              </a:spcAft>
              <a:buClr>
                <a:srgbClr val="EF7D00"/>
              </a:buClr>
              <a:buSzPct val="100000"/>
              <a:buFont typeface="Arial" panose="020B0604020202020204" pitchFamily="34" charset="0"/>
              <a:buChar char="•"/>
              <a:defRPr/>
            </a:pPr>
            <a:endParaRPr lang="en-GB"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GB" sz="2800" dirty="0">
              <a:latin typeface="Calibri" panose="020F0502020204030204" pitchFamily="34" charset="0"/>
              <a:cs typeface="Calibri" panose="020F0502020204030204" pitchFamily="34" charset="0"/>
            </a:endParaRPr>
          </a:p>
          <a:p>
            <a:pPr algn="l"/>
            <a:endParaRPr lang="en-FR"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FR" sz="28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5101956-29FA-43B3-AA0C-C1542E7542CB}"/>
              </a:ext>
            </a:extLst>
          </p:cNvPr>
          <p:cNvSpPr txBox="1"/>
          <p:nvPr/>
        </p:nvSpPr>
        <p:spPr>
          <a:xfrm>
            <a:off x="544224" y="4554080"/>
            <a:ext cx="6622695" cy="615553"/>
          </a:xfrm>
          <a:prstGeom prst="rect">
            <a:avLst/>
          </a:prstGeom>
          <a:noFill/>
        </p:spPr>
        <p:txBody>
          <a:bodyPr wrap="square" lIns="0" tIns="0" rIns="0" bIns="0" rtlCol="0">
            <a:spAutoFit/>
          </a:bodyPr>
          <a:lstStyle/>
          <a:p>
            <a:pPr>
              <a:defRPr/>
            </a:pPr>
            <a:r>
              <a:rPr lang="en-GB" sz="4000" b="1" cap="all" dirty="0">
                <a:solidFill>
                  <a:srgbClr val="EF7D00"/>
                </a:solidFill>
                <a:latin typeface="Calibri" panose="020F0502020204030204" pitchFamily="34" charset="0"/>
                <a:cs typeface="Calibri" panose="020F0502020204030204" pitchFamily="34" charset="0"/>
              </a:rPr>
              <a:t>Report back:</a:t>
            </a:r>
            <a:endParaRPr lang="en-FR" sz="3200" b="1" cap="all" dirty="0">
              <a:solidFill>
                <a:srgbClr val="EF7D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C20B176-6F24-439F-AD2C-C3AA9AF5C806}"/>
              </a:ext>
            </a:extLst>
          </p:cNvPr>
          <p:cNvSpPr txBox="1"/>
          <p:nvPr/>
        </p:nvSpPr>
        <p:spPr>
          <a:xfrm>
            <a:off x="9898025" y="4673302"/>
            <a:ext cx="1749751" cy="369332"/>
          </a:xfrm>
          <a:prstGeom prst="rect">
            <a:avLst/>
          </a:prstGeom>
          <a:noFill/>
        </p:spPr>
        <p:txBody>
          <a:bodyPr wrap="square" lIns="0" tIns="0" rIns="0" bIns="0" rtlCol="0">
            <a:spAutoFit/>
          </a:bodyPr>
          <a:lstStyle/>
          <a:p>
            <a:pPr algn="r">
              <a:defRPr/>
            </a:pPr>
            <a:r>
              <a:rPr lang="en-GB" sz="2400" dirty="0">
                <a:latin typeface="Calibri" panose="020F0502020204030204" pitchFamily="34" charset="0"/>
                <a:cs typeface="Calibri" panose="020F0502020204030204" pitchFamily="34" charset="0"/>
              </a:rPr>
              <a:t>15 mins</a:t>
            </a:r>
            <a:endParaRPr lang="en-FR"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AD035DBE-11A3-4BA9-BFD5-60849EE84F71}"/>
              </a:ext>
            </a:extLst>
          </p:cNvPr>
          <p:cNvPicPr>
            <a:picLocks noChangeAspect="1"/>
          </p:cNvPicPr>
          <p:nvPr/>
        </p:nvPicPr>
        <p:blipFill>
          <a:blip r:embed="rId3"/>
          <a:stretch>
            <a:fillRect/>
          </a:stretch>
        </p:blipFill>
        <p:spPr>
          <a:xfrm>
            <a:off x="9838300" y="4546303"/>
            <a:ext cx="623330" cy="623330"/>
          </a:xfrm>
          <a:prstGeom prst="rect">
            <a:avLst/>
          </a:prstGeom>
        </p:spPr>
      </p:pic>
    </p:spTree>
    <p:extLst>
      <p:ext uri="{BB962C8B-B14F-4D97-AF65-F5344CB8AC3E}">
        <p14:creationId xmlns:p14="http://schemas.microsoft.com/office/powerpoint/2010/main" val="378088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91078" y="772011"/>
            <a:ext cx="10534593" cy="707886"/>
          </a:xfrm>
          <a:prstGeom prst="rect">
            <a:avLst/>
          </a:prstGeom>
          <a:noFill/>
        </p:spPr>
        <p:txBody>
          <a:bodyPr wrap="square">
            <a:spAutoFit/>
          </a:bodyPr>
          <a:lstStyle/>
          <a:p>
            <a:r>
              <a:rPr lang="en-US" sz="4000" b="1" cap="all" dirty="0">
                <a:solidFill>
                  <a:srgbClr val="EF7D00"/>
                </a:solidFill>
                <a:latin typeface="Calibri" panose="020F0502020204030204" pitchFamily="34" charset="0"/>
                <a:cs typeface="Calibri" panose="020F0502020204030204" pitchFamily="34" charset="0"/>
              </a:rPr>
              <a:t>Types of violence</a:t>
            </a:r>
            <a:endParaRPr lang="en-GB" sz="4000" b="1" cap="all" dirty="0">
              <a:solidFill>
                <a:srgbClr val="EF7D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BC7CD84-2254-4B68-9574-103F805A284E}"/>
              </a:ext>
            </a:extLst>
          </p:cNvPr>
          <p:cNvSpPr txBox="1"/>
          <p:nvPr/>
        </p:nvSpPr>
        <p:spPr>
          <a:xfrm>
            <a:off x="280982" y="1719096"/>
            <a:ext cx="7976754" cy="5878532"/>
          </a:xfrm>
          <a:prstGeom prst="rect">
            <a:avLst/>
          </a:prstGeom>
          <a:noFill/>
        </p:spPr>
        <p:txBody>
          <a:bodyPr wrap="square" lIns="0" tIns="0" rIns="0" bIns="0" rtlCol="0">
            <a:spAutoFit/>
          </a:bodyPr>
          <a:lstStyle/>
          <a:p>
            <a:pPr marL="800100" lvl="1" indent="-342900">
              <a:buClr>
                <a:srgbClr val="EF7D00"/>
              </a:buClr>
              <a:buFont typeface="Arial" panose="020B0604020202020204" pitchFamily="34" charset="0"/>
              <a:buChar char="•"/>
            </a:pPr>
            <a:r>
              <a:rPr lang="en-GB" sz="2000" b="1" dirty="0">
                <a:solidFill>
                  <a:srgbClr val="EF7D00"/>
                </a:solidFill>
              </a:rPr>
              <a:t>Physical</a:t>
            </a:r>
            <a:r>
              <a:rPr lang="en-GB" sz="2000" b="1" dirty="0"/>
              <a:t> </a:t>
            </a:r>
            <a:r>
              <a:rPr lang="en-GB" sz="2000" dirty="0"/>
              <a:t>violence (hitting, kicking, slapping, restraining), and </a:t>
            </a:r>
            <a:r>
              <a:rPr lang="en-GB" sz="2000" b="1" dirty="0">
                <a:solidFill>
                  <a:srgbClr val="EF7D00"/>
                </a:solidFill>
              </a:rPr>
              <a:t>physical</a:t>
            </a:r>
            <a:r>
              <a:rPr lang="en-GB" sz="2000" dirty="0"/>
              <a:t> abuse (not giving HIV treatment or psychoactive substances to someone who is dependent). </a:t>
            </a:r>
          </a:p>
          <a:p>
            <a:pPr marL="800100" lvl="1" indent="-342900">
              <a:buClr>
                <a:srgbClr val="EF7D00"/>
              </a:buClr>
              <a:buFont typeface="Arial" panose="020B0604020202020204" pitchFamily="34" charset="0"/>
              <a:buChar char="•"/>
            </a:pPr>
            <a:r>
              <a:rPr lang="en-GB" sz="2000" b="1" dirty="0">
                <a:solidFill>
                  <a:srgbClr val="EF7D00"/>
                </a:solidFill>
              </a:rPr>
              <a:t>Sexual</a:t>
            </a:r>
            <a:r>
              <a:rPr lang="en-GB" sz="2000" dirty="0"/>
              <a:t> violence (sexual abuse and rape, sexual sadistic pleasure at the expense of the partner, condom refusal). Lesbian women and other LGBT+ people face specific sexual violence, such as homophobic (or ‘corrective’) rape.</a:t>
            </a:r>
          </a:p>
          <a:p>
            <a:pPr marL="800100" lvl="1" indent="-342900">
              <a:buClr>
                <a:srgbClr val="EF7D00"/>
              </a:buClr>
              <a:buFont typeface="Arial" panose="020B0604020202020204" pitchFamily="34" charset="0"/>
              <a:buChar char="•"/>
            </a:pPr>
            <a:r>
              <a:rPr lang="en-GB" sz="2000" dirty="0"/>
              <a:t>Emotional/</a:t>
            </a:r>
            <a:r>
              <a:rPr lang="en-GB" sz="2000" b="1" dirty="0">
                <a:solidFill>
                  <a:srgbClr val="EF7D00"/>
                </a:solidFill>
              </a:rPr>
              <a:t>psychological</a:t>
            </a:r>
            <a:r>
              <a:rPr lang="en-GB" sz="2000" dirty="0"/>
              <a:t> violence (stigmatisation, harassment, verbal abuse) </a:t>
            </a:r>
          </a:p>
          <a:p>
            <a:pPr marL="800100" lvl="1" indent="-342900">
              <a:buClr>
                <a:srgbClr val="EF7D00"/>
              </a:buClr>
              <a:buFont typeface="Arial" panose="020B0604020202020204" pitchFamily="34" charset="0"/>
              <a:buChar char="•"/>
            </a:pPr>
            <a:r>
              <a:rPr lang="en-GB" sz="2000" b="1" dirty="0">
                <a:solidFill>
                  <a:srgbClr val="EF7D00"/>
                </a:solidFill>
              </a:rPr>
              <a:t>Economic</a:t>
            </a:r>
            <a:r>
              <a:rPr lang="en-GB" sz="2000" b="1" dirty="0"/>
              <a:t> </a:t>
            </a:r>
            <a:r>
              <a:rPr lang="en-GB" sz="2000" dirty="0"/>
              <a:t>and </a:t>
            </a:r>
            <a:r>
              <a:rPr lang="en-GB" sz="2000" b="1" dirty="0">
                <a:solidFill>
                  <a:srgbClr val="EF7D00"/>
                </a:solidFill>
              </a:rPr>
              <a:t>social</a:t>
            </a:r>
            <a:r>
              <a:rPr lang="en-GB" sz="2000" dirty="0">
                <a:solidFill>
                  <a:srgbClr val="007DD8"/>
                </a:solidFill>
              </a:rPr>
              <a:t> </a:t>
            </a:r>
            <a:r>
              <a:rPr lang="en-GB" sz="2000" dirty="0"/>
              <a:t>violence (blackmail, discrimination) </a:t>
            </a:r>
          </a:p>
          <a:p>
            <a:pPr marL="800100" lvl="1" indent="-342900">
              <a:buClr>
                <a:srgbClr val="EF7D00"/>
              </a:buClr>
              <a:buFont typeface="Arial" panose="020B0604020202020204" pitchFamily="34" charset="0"/>
              <a:buChar char="•"/>
            </a:pPr>
            <a:r>
              <a:rPr lang="en-GB" sz="2000" b="1" dirty="0">
                <a:solidFill>
                  <a:srgbClr val="EF7D00"/>
                </a:solidFill>
              </a:rPr>
              <a:t>Exploitation</a:t>
            </a:r>
            <a:r>
              <a:rPr lang="en-GB" sz="2000" dirty="0"/>
              <a:t> and </a:t>
            </a:r>
            <a:r>
              <a:rPr lang="en-GB" sz="2000" b="1" dirty="0">
                <a:solidFill>
                  <a:srgbClr val="EF7D00"/>
                </a:solidFill>
              </a:rPr>
              <a:t>trafficking</a:t>
            </a:r>
            <a:r>
              <a:rPr lang="en-GB" sz="2000" dirty="0"/>
              <a:t>, including sex trafficking</a:t>
            </a:r>
          </a:p>
          <a:p>
            <a:pPr marL="800100" lvl="1" indent="-342900">
              <a:buClr>
                <a:srgbClr val="EF7D00"/>
              </a:buClr>
              <a:buFont typeface="Arial" panose="020B0604020202020204" pitchFamily="34" charset="0"/>
              <a:buChar char="•"/>
            </a:pPr>
            <a:r>
              <a:rPr lang="en-GB" sz="2000" b="1" dirty="0">
                <a:solidFill>
                  <a:srgbClr val="EF7D00"/>
                </a:solidFill>
              </a:rPr>
              <a:t>Harmful practices </a:t>
            </a:r>
            <a:r>
              <a:rPr lang="en-GB" sz="2000" dirty="0"/>
              <a:t>(female genital mutilation, honour killings, forced marriages, early marriages, sex-selective abortion)</a:t>
            </a:r>
          </a:p>
          <a:p>
            <a:pPr>
              <a:spcAft>
                <a:spcPts val="600"/>
              </a:spcAft>
              <a:buClr>
                <a:srgbClr val="EF7D00"/>
              </a:buClr>
              <a:buSzPct val="100000"/>
              <a:defRPr/>
            </a:pPr>
            <a:endParaRPr lang="en-GB"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GB" sz="2800" dirty="0">
              <a:latin typeface="Calibri" panose="020F0502020204030204" pitchFamily="34" charset="0"/>
              <a:cs typeface="Calibri" panose="020F0502020204030204" pitchFamily="34" charset="0"/>
            </a:endParaRPr>
          </a:p>
          <a:p>
            <a:pPr algn="l"/>
            <a:endParaRPr lang="en-FR"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FR" sz="28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55D1D92-2F09-4F95-AFBA-D5CB7FCBA639}"/>
              </a:ext>
            </a:extLst>
          </p:cNvPr>
          <p:cNvPicPr>
            <a:picLocks noChangeAspect="1"/>
          </p:cNvPicPr>
          <p:nvPr/>
        </p:nvPicPr>
        <p:blipFill>
          <a:blip r:embed="rId4"/>
          <a:stretch>
            <a:fillRect/>
          </a:stretch>
        </p:blipFill>
        <p:spPr>
          <a:xfrm>
            <a:off x="8652005" y="2324026"/>
            <a:ext cx="3047999" cy="3047999"/>
          </a:xfrm>
          <a:prstGeom prst="rect">
            <a:avLst/>
          </a:prstGeom>
        </p:spPr>
      </p:pic>
    </p:spTree>
    <p:extLst>
      <p:ext uri="{BB962C8B-B14F-4D97-AF65-F5344CB8AC3E}">
        <p14:creationId xmlns:p14="http://schemas.microsoft.com/office/powerpoint/2010/main" val="259868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91078" y="772011"/>
            <a:ext cx="10534593" cy="707886"/>
          </a:xfrm>
          <a:prstGeom prst="rect">
            <a:avLst/>
          </a:prstGeom>
          <a:noFill/>
        </p:spPr>
        <p:txBody>
          <a:bodyPr wrap="square">
            <a:spAutoFit/>
          </a:bodyPr>
          <a:lstStyle/>
          <a:p>
            <a:r>
              <a:rPr lang="en-US" sz="4000" b="1" cap="all" dirty="0">
                <a:solidFill>
                  <a:srgbClr val="EF7D00"/>
                </a:solidFill>
                <a:latin typeface="Calibri" panose="020F0502020204030204" pitchFamily="34" charset="0"/>
                <a:cs typeface="Calibri" panose="020F0502020204030204" pitchFamily="34" charset="0"/>
              </a:rPr>
              <a:t>Preparators of violence</a:t>
            </a:r>
            <a:endParaRPr lang="en-GB" sz="4000" b="1" cap="all" dirty="0">
              <a:solidFill>
                <a:srgbClr val="EF7D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BC7CD84-2254-4B68-9574-103F805A284E}"/>
              </a:ext>
            </a:extLst>
          </p:cNvPr>
          <p:cNvSpPr txBox="1"/>
          <p:nvPr/>
        </p:nvSpPr>
        <p:spPr>
          <a:xfrm>
            <a:off x="633046" y="1719096"/>
            <a:ext cx="7624690" cy="5170646"/>
          </a:xfrm>
          <a:prstGeom prst="rect">
            <a:avLst/>
          </a:prstGeom>
          <a:noFill/>
        </p:spPr>
        <p:txBody>
          <a:bodyPr wrap="square" lIns="0" tIns="0" rIns="0" bIns="0" rtlCol="0">
            <a:spAutoFit/>
          </a:bodyPr>
          <a:lstStyle/>
          <a:p>
            <a:pPr marL="457200" indent="-457200">
              <a:buClr>
                <a:srgbClr val="EF7D00"/>
              </a:buClr>
              <a:buFont typeface="Arial" panose="020B0604020202020204" pitchFamily="34" charset="0"/>
              <a:buChar char="•"/>
            </a:pPr>
            <a:r>
              <a:rPr lang="en-GB" sz="2800" dirty="0"/>
              <a:t>Violence can be classified according to perpetrator categories: </a:t>
            </a:r>
          </a:p>
          <a:p>
            <a:pPr marL="457200" indent="-457200">
              <a:buClr>
                <a:srgbClr val="EF7D00"/>
              </a:buClr>
              <a:buFont typeface="Arial" panose="020B0604020202020204" pitchFamily="34" charset="0"/>
              <a:buChar char="•"/>
            </a:pPr>
            <a:r>
              <a:rPr lang="en-GB" sz="2800" dirty="0"/>
              <a:t>Violence by an </a:t>
            </a:r>
            <a:r>
              <a:rPr lang="en-GB" sz="2800" b="1" dirty="0">
                <a:solidFill>
                  <a:srgbClr val="EF7D00"/>
                </a:solidFill>
              </a:rPr>
              <a:t>intimate partner </a:t>
            </a:r>
          </a:p>
          <a:p>
            <a:pPr marL="457200" indent="-457200">
              <a:buClr>
                <a:srgbClr val="EF7D00"/>
              </a:buClr>
              <a:buFont typeface="Arial" panose="020B0604020202020204" pitchFamily="34" charset="0"/>
              <a:buChar char="•"/>
            </a:pPr>
            <a:r>
              <a:rPr lang="en-GB" sz="2800" dirty="0"/>
              <a:t>Violence by the </a:t>
            </a:r>
            <a:r>
              <a:rPr lang="en-GB" sz="2800" b="1" dirty="0">
                <a:solidFill>
                  <a:srgbClr val="EF7D00"/>
                </a:solidFill>
              </a:rPr>
              <a:t>family</a:t>
            </a:r>
          </a:p>
          <a:p>
            <a:pPr marL="457200" indent="-457200">
              <a:buClr>
                <a:srgbClr val="EF7D00"/>
              </a:buClr>
              <a:buFont typeface="Arial" panose="020B0604020202020204" pitchFamily="34" charset="0"/>
              <a:buChar char="•"/>
            </a:pPr>
            <a:r>
              <a:rPr lang="en-GB" sz="2800" b="1" dirty="0">
                <a:solidFill>
                  <a:srgbClr val="EF7D00"/>
                </a:solidFill>
              </a:rPr>
              <a:t>Community </a:t>
            </a:r>
            <a:r>
              <a:rPr lang="en-GB" sz="2800" dirty="0"/>
              <a:t>violence</a:t>
            </a:r>
          </a:p>
          <a:p>
            <a:pPr marL="457200" indent="-457200">
              <a:buClr>
                <a:srgbClr val="EF7D00"/>
              </a:buClr>
              <a:buFont typeface="Arial" panose="020B0604020202020204" pitchFamily="34" charset="0"/>
              <a:buChar char="•"/>
            </a:pPr>
            <a:r>
              <a:rPr lang="en-GB" sz="2800" b="1" dirty="0">
                <a:solidFill>
                  <a:srgbClr val="EF7D00"/>
                </a:solidFill>
              </a:rPr>
              <a:t>Institutional</a:t>
            </a:r>
            <a:r>
              <a:rPr lang="en-GB" sz="2800" dirty="0">
                <a:solidFill>
                  <a:srgbClr val="EF7D00"/>
                </a:solidFill>
              </a:rPr>
              <a:t> </a:t>
            </a:r>
            <a:r>
              <a:rPr lang="en-GB" sz="2800" dirty="0"/>
              <a:t>/ </a:t>
            </a:r>
            <a:r>
              <a:rPr lang="en-GB" sz="2800" b="1" dirty="0">
                <a:solidFill>
                  <a:srgbClr val="EF7D00"/>
                </a:solidFill>
              </a:rPr>
              <a:t>state</a:t>
            </a:r>
            <a:r>
              <a:rPr lang="en-GB" sz="2800" dirty="0"/>
              <a:t> violence (includes violence by police, prison wardens and in health settings) </a:t>
            </a:r>
          </a:p>
          <a:p>
            <a:pPr lvl="1">
              <a:buClr>
                <a:srgbClr val="007DD8"/>
              </a:buClr>
              <a:buFont typeface="Wingdings" pitchFamily="2" charset="2"/>
              <a:buChar char="v"/>
            </a:pPr>
            <a:endParaRPr lang="en-GB" dirty="0"/>
          </a:p>
          <a:p>
            <a:pPr>
              <a:spcAft>
                <a:spcPts val="600"/>
              </a:spcAft>
              <a:buClr>
                <a:srgbClr val="EF7D00"/>
              </a:buClr>
              <a:buSzPct val="100000"/>
              <a:defRPr/>
            </a:pPr>
            <a:endParaRPr lang="en-GB"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GB" sz="2800" dirty="0">
              <a:latin typeface="Calibri" panose="020F0502020204030204" pitchFamily="34" charset="0"/>
              <a:cs typeface="Calibri" panose="020F0502020204030204" pitchFamily="34" charset="0"/>
            </a:endParaRPr>
          </a:p>
          <a:p>
            <a:pPr algn="l"/>
            <a:endParaRPr lang="en-FR"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FR" sz="2800" dirty="0">
              <a:latin typeface="Calibri" panose="020F0502020204030204" pitchFamily="34" charset="0"/>
              <a:cs typeface="Calibri" panose="020F0502020204030204" pitchFamily="34" charset="0"/>
            </a:endParaRPr>
          </a:p>
        </p:txBody>
      </p:sp>
      <p:pic>
        <p:nvPicPr>
          <p:cNvPr id="11" name="Picture 4">
            <a:extLst>
              <a:ext uri="{FF2B5EF4-FFF2-40B4-BE49-F238E27FC236}">
                <a16:creationId xmlns:a16="http://schemas.microsoft.com/office/drawing/2014/main" id="{CFDB5B9B-B0FF-4153-B0AE-410658BC1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5385" y="2067102"/>
            <a:ext cx="2370286" cy="237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1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BC7CD84-2254-4B68-9574-103F805A284E}"/>
              </a:ext>
            </a:extLst>
          </p:cNvPr>
          <p:cNvSpPr txBox="1"/>
          <p:nvPr/>
        </p:nvSpPr>
        <p:spPr>
          <a:xfrm>
            <a:off x="633046" y="1719096"/>
            <a:ext cx="7624690" cy="2154436"/>
          </a:xfrm>
          <a:prstGeom prst="rect">
            <a:avLst/>
          </a:prstGeom>
          <a:noFill/>
        </p:spPr>
        <p:txBody>
          <a:bodyPr wrap="square" lIns="0" tIns="0" rIns="0" bIns="0" rtlCol="0">
            <a:spAutoFit/>
          </a:bodyPr>
          <a:lstStyle/>
          <a:p>
            <a:pPr lvl="1">
              <a:buClr>
                <a:srgbClr val="007DD8"/>
              </a:buClr>
              <a:buFont typeface="Wingdings" pitchFamily="2" charset="2"/>
              <a:buChar char="v"/>
            </a:pPr>
            <a:endParaRPr lang="en-GB" dirty="0"/>
          </a:p>
          <a:p>
            <a:pPr>
              <a:spcAft>
                <a:spcPts val="600"/>
              </a:spcAft>
              <a:buClr>
                <a:srgbClr val="EF7D00"/>
              </a:buClr>
              <a:buSzPct val="100000"/>
              <a:defRPr/>
            </a:pPr>
            <a:endParaRPr lang="en-GB"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GB" sz="2800" dirty="0">
              <a:latin typeface="Calibri" panose="020F0502020204030204" pitchFamily="34" charset="0"/>
              <a:cs typeface="Calibri" panose="020F0502020204030204" pitchFamily="34" charset="0"/>
            </a:endParaRPr>
          </a:p>
          <a:p>
            <a:pPr algn="l"/>
            <a:endParaRPr lang="en-FR"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FR" sz="28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85933A3-9A78-4B39-ACDE-63035B75A0ED}"/>
              </a:ext>
            </a:extLst>
          </p:cNvPr>
          <p:cNvPicPr>
            <a:picLocks noChangeAspect="1"/>
          </p:cNvPicPr>
          <p:nvPr/>
        </p:nvPicPr>
        <p:blipFill>
          <a:blip r:embed="rId4"/>
          <a:stretch>
            <a:fillRect/>
          </a:stretch>
        </p:blipFill>
        <p:spPr>
          <a:xfrm>
            <a:off x="2874278" y="785486"/>
            <a:ext cx="6241586" cy="5864288"/>
          </a:xfrm>
          <a:prstGeom prst="rect">
            <a:avLst/>
          </a:prstGeom>
        </p:spPr>
      </p:pic>
    </p:spTree>
    <p:extLst>
      <p:ext uri="{BB962C8B-B14F-4D97-AF65-F5344CB8AC3E}">
        <p14:creationId xmlns:p14="http://schemas.microsoft.com/office/powerpoint/2010/main" val="2733735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91078" y="772011"/>
            <a:ext cx="11593070" cy="1938992"/>
          </a:xfrm>
          <a:prstGeom prst="rect">
            <a:avLst/>
          </a:prstGeom>
          <a:noFill/>
        </p:spPr>
        <p:txBody>
          <a:bodyPr wrap="square">
            <a:spAutoFit/>
          </a:bodyPr>
          <a:lstStyle/>
          <a:p>
            <a:r>
              <a:rPr lang="en-US" sz="4000" b="1" cap="all" dirty="0">
                <a:solidFill>
                  <a:srgbClr val="EF7D00"/>
                </a:solidFill>
                <a:latin typeface="Calibri" panose="020F0502020204030204" pitchFamily="34" charset="0"/>
                <a:cs typeface="Calibri" panose="020F0502020204030204" pitchFamily="34" charset="0"/>
              </a:rPr>
              <a:t>DEFINITION OF FEMALE GENITAL MUTILATION/CUTTING (</a:t>
            </a:r>
            <a:r>
              <a:rPr lang="en-US" sz="4000" b="1" cap="all" dirty="0" err="1">
                <a:solidFill>
                  <a:srgbClr val="EF7D00"/>
                </a:solidFill>
                <a:latin typeface="Calibri" panose="020F0502020204030204" pitchFamily="34" charset="0"/>
                <a:cs typeface="Calibri" panose="020F0502020204030204" pitchFamily="34" charset="0"/>
              </a:rPr>
              <a:t>fgm</a:t>
            </a:r>
            <a:r>
              <a:rPr lang="en-US" sz="4000" b="1" cap="all" dirty="0">
                <a:solidFill>
                  <a:srgbClr val="EF7D00"/>
                </a:solidFill>
                <a:latin typeface="Calibri" panose="020F0502020204030204" pitchFamily="34" charset="0"/>
                <a:cs typeface="Calibri" panose="020F0502020204030204" pitchFamily="34" charset="0"/>
              </a:rPr>
              <a:t>/c)</a:t>
            </a:r>
          </a:p>
          <a:p>
            <a:endParaRPr lang="en-GB" sz="4000" b="1" cap="all" dirty="0">
              <a:solidFill>
                <a:srgbClr val="EF7D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BC7CD84-2254-4B68-9574-103F805A284E}"/>
              </a:ext>
            </a:extLst>
          </p:cNvPr>
          <p:cNvSpPr txBox="1"/>
          <p:nvPr/>
        </p:nvSpPr>
        <p:spPr>
          <a:xfrm>
            <a:off x="647113" y="2351782"/>
            <a:ext cx="10030265" cy="2154436"/>
          </a:xfrm>
          <a:prstGeom prst="rect">
            <a:avLst/>
          </a:prstGeom>
          <a:noFill/>
        </p:spPr>
        <p:txBody>
          <a:bodyPr wrap="square" lIns="0" tIns="0" rIns="0" bIns="0" rtlCol="0">
            <a:spAutoFit/>
          </a:bodyPr>
          <a:lstStyle/>
          <a:p>
            <a:pPr marL="457200" indent="-457200">
              <a:buClr>
                <a:srgbClr val="EF7D00"/>
              </a:buClr>
              <a:buFont typeface="Arial" panose="020B0604020202020204" pitchFamily="34" charset="0"/>
              <a:buChar char="•"/>
            </a:pPr>
            <a:r>
              <a:rPr lang="en-FR" sz="2800" dirty="0"/>
              <a:t>It comprises </a:t>
            </a:r>
            <a:r>
              <a:rPr lang="en-FR" sz="2800" b="1" dirty="0">
                <a:solidFill>
                  <a:srgbClr val="EF7D00"/>
                </a:solidFill>
              </a:rPr>
              <a:t>all procedures </a:t>
            </a:r>
            <a:r>
              <a:rPr lang="en-FR" sz="2800" dirty="0"/>
              <a:t>that involve </a:t>
            </a:r>
            <a:r>
              <a:rPr lang="en-FR" sz="2800" b="1" dirty="0">
                <a:solidFill>
                  <a:srgbClr val="EF7D00"/>
                </a:solidFill>
              </a:rPr>
              <a:t>partial or total removal of the external female genitalia</a:t>
            </a:r>
            <a:r>
              <a:rPr lang="en-FR" sz="2800" dirty="0"/>
              <a:t>, or other </a:t>
            </a:r>
            <a:r>
              <a:rPr lang="en-FR" sz="2800" b="1" dirty="0">
                <a:solidFill>
                  <a:srgbClr val="EF7D00"/>
                </a:solidFill>
              </a:rPr>
              <a:t>injury to the female genital organs </a:t>
            </a:r>
            <a:r>
              <a:rPr lang="en-US" sz="2800" dirty="0"/>
              <a:t>(WHO)</a:t>
            </a:r>
          </a:p>
          <a:p>
            <a:pPr marL="457200" indent="-457200">
              <a:buClr>
                <a:srgbClr val="EF7D00"/>
              </a:buClr>
              <a:buFont typeface="Arial" panose="020B0604020202020204" pitchFamily="34" charset="0"/>
              <a:buChar char="•"/>
            </a:pPr>
            <a:endParaRPr lang="en-US" sz="2800" dirty="0"/>
          </a:p>
          <a:p>
            <a:pPr marL="457200" indent="-457200">
              <a:buClr>
                <a:srgbClr val="EF7D00"/>
              </a:buClr>
              <a:buFont typeface="Arial" panose="020B0604020202020204" pitchFamily="34" charset="0"/>
              <a:buChar char="•"/>
            </a:pPr>
            <a:r>
              <a:rPr lang="en-GB" sz="2800" dirty="0"/>
              <a:t>FGM/C is performed early in life on girls (0–14 years)</a:t>
            </a:r>
          </a:p>
        </p:txBody>
      </p:sp>
      <p:pic>
        <p:nvPicPr>
          <p:cNvPr id="10" name="Picture 2">
            <a:extLst>
              <a:ext uri="{FF2B5EF4-FFF2-40B4-BE49-F238E27FC236}">
                <a16:creationId xmlns:a16="http://schemas.microsoft.com/office/drawing/2014/main" id="{0E191ADA-6AA7-4E1C-A87B-D6BB8F046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6203" y="3885649"/>
            <a:ext cx="2690486" cy="269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98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91078" y="772011"/>
            <a:ext cx="11593070" cy="1938992"/>
          </a:xfrm>
          <a:prstGeom prst="rect">
            <a:avLst/>
          </a:prstGeom>
          <a:noFill/>
        </p:spPr>
        <p:txBody>
          <a:bodyPr wrap="square">
            <a:spAutoFit/>
          </a:bodyPr>
          <a:lstStyle/>
          <a:p>
            <a:r>
              <a:rPr lang="en-US" sz="4000" b="1" cap="all" dirty="0">
                <a:solidFill>
                  <a:srgbClr val="EF7D00"/>
                </a:solidFill>
                <a:latin typeface="Calibri" panose="020F0502020204030204" pitchFamily="34" charset="0"/>
                <a:cs typeface="Calibri" panose="020F0502020204030204" pitchFamily="34" charset="0"/>
              </a:rPr>
              <a:t>DEFINITION OF FEMALE GENITAL MUTILATION/CUTTING (</a:t>
            </a:r>
            <a:r>
              <a:rPr lang="en-US" sz="4000" b="1" cap="all" dirty="0" err="1">
                <a:solidFill>
                  <a:srgbClr val="EF7D00"/>
                </a:solidFill>
                <a:latin typeface="Calibri" panose="020F0502020204030204" pitchFamily="34" charset="0"/>
                <a:cs typeface="Calibri" panose="020F0502020204030204" pitchFamily="34" charset="0"/>
              </a:rPr>
              <a:t>fgm</a:t>
            </a:r>
            <a:r>
              <a:rPr lang="en-US" sz="4000" b="1" cap="all" dirty="0">
                <a:solidFill>
                  <a:srgbClr val="EF7D00"/>
                </a:solidFill>
                <a:latin typeface="Calibri" panose="020F0502020204030204" pitchFamily="34" charset="0"/>
                <a:cs typeface="Calibri" panose="020F0502020204030204" pitchFamily="34" charset="0"/>
              </a:rPr>
              <a:t>/c)</a:t>
            </a:r>
          </a:p>
          <a:p>
            <a:endParaRPr lang="en-GB" sz="4000" b="1" cap="all" dirty="0">
              <a:solidFill>
                <a:srgbClr val="EF7D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BC7CD84-2254-4B68-9574-103F805A284E}"/>
              </a:ext>
            </a:extLst>
          </p:cNvPr>
          <p:cNvSpPr txBox="1"/>
          <p:nvPr/>
        </p:nvSpPr>
        <p:spPr>
          <a:xfrm>
            <a:off x="647114" y="2351782"/>
            <a:ext cx="7723164" cy="4124206"/>
          </a:xfrm>
          <a:prstGeom prst="rect">
            <a:avLst/>
          </a:prstGeom>
          <a:noFill/>
        </p:spPr>
        <p:txBody>
          <a:bodyPr wrap="square" lIns="0" tIns="0" rIns="0" bIns="0" rtlCol="0">
            <a:spAutoFit/>
          </a:bodyPr>
          <a:lstStyle/>
          <a:p>
            <a:r>
              <a:rPr lang="en-GB" sz="2400" dirty="0"/>
              <a:t>It is a </a:t>
            </a:r>
            <a:r>
              <a:rPr lang="en-GB" sz="2400" b="1" dirty="0">
                <a:solidFill>
                  <a:srgbClr val="EF7D00"/>
                </a:solidFill>
              </a:rPr>
              <a:t>violation of human rights</a:t>
            </a:r>
          </a:p>
          <a:p>
            <a:pPr marL="742950" lvl="1" indent="-285750">
              <a:buClr>
                <a:srgbClr val="EF7D00"/>
              </a:buClr>
              <a:buFont typeface="Arial" panose="020B0604020202020204" pitchFamily="34" charset="0"/>
              <a:buChar char="•"/>
            </a:pPr>
            <a:r>
              <a:rPr lang="en-US" sz="2400" dirty="0"/>
              <a:t>Right to </a:t>
            </a:r>
            <a:r>
              <a:rPr lang="en-GB" sz="2400" dirty="0"/>
              <a:t>health</a:t>
            </a:r>
          </a:p>
          <a:p>
            <a:pPr marL="742950" lvl="1" indent="-285750">
              <a:buClr>
                <a:srgbClr val="EF7D00"/>
              </a:buClr>
              <a:buFont typeface="Arial" panose="020B0604020202020204" pitchFamily="34" charset="0"/>
              <a:buChar char="•"/>
            </a:pPr>
            <a:r>
              <a:rPr lang="en-US" sz="2400" dirty="0"/>
              <a:t>Right to </a:t>
            </a:r>
            <a:r>
              <a:rPr lang="en-GB" sz="2400" dirty="0"/>
              <a:t>security</a:t>
            </a:r>
          </a:p>
          <a:p>
            <a:pPr marL="742950" lvl="1" indent="-285750">
              <a:buClr>
                <a:srgbClr val="EF7D00"/>
              </a:buClr>
              <a:buFont typeface="Arial" panose="020B0604020202020204" pitchFamily="34" charset="0"/>
              <a:buChar char="•"/>
            </a:pPr>
            <a:r>
              <a:rPr lang="en-US" sz="2400" dirty="0"/>
              <a:t>Right to </a:t>
            </a:r>
            <a:r>
              <a:rPr lang="en-GB" sz="2400" dirty="0"/>
              <a:t>physical integrity</a:t>
            </a:r>
          </a:p>
          <a:p>
            <a:pPr marL="742950" lvl="1" indent="-285750">
              <a:buClr>
                <a:srgbClr val="EF7D00"/>
              </a:buClr>
              <a:buFont typeface="Arial" panose="020B0604020202020204" pitchFamily="34" charset="0"/>
              <a:buChar char="•"/>
            </a:pPr>
            <a:r>
              <a:rPr lang="en-US" sz="2400" dirty="0"/>
              <a:t>Right to </a:t>
            </a:r>
            <a:r>
              <a:rPr lang="en-GB" sz="2400" dirty="0"/>
              <a:t>to be free from torture and </a:t>
            </a:r>
            <a:r>
              <a:rPr lang="en-GB" sz="2400" dirty="0" err="1"/>
              <a:t>cruel,inhuman</a:t>
            </a:r>
            <a:r>
              <a:rPr lang="en-GB" sz="2400" dirty="0"/>
              <a:t>, or degrading treatment.</a:t>
            </a:r>
          </a:p>
          <a:p>
            <a:pPr marL="457200" lvl="1" indent="0">
              <a:buNone/>
            </a:pPr>
            <a:endParaRPr lang="en-GB" sz="2400" dirty="0"/>
          </a:p>
          <a:p>
            <a:r>
              <a:rPr lang="en-GB" sz="2400" dirty="0"/>
              <a:t>FGM/C is </a:t>
            </a:r>
            <a:r>
              <a:rPr lang="en-GB" sz="2400" b="1" dirty="0">
                <a:solidFill>
                  <a:srgbClr val="EF7D00"/>
                </a:solidFill>
              </a:rPr>
              <a:t>associated</a:t>
            </a:r>
            <a:r>
              <a:rPr lang="en-GB" sz="2400" dirty="0">
                <a:solidFill>
                  <a:srgbClr val="EF7D00"/>
                </a:solidFill>
              </a:rPr>
              <a:t> </a:t>
            </a:r>
            <a:r>
              <a:rPr lang="en-GB" sz="2400" b="1" dirty="0">
                <a:solidFill>
                  <a:srgbClr val="EF7D00"/>
                </a:solidFill>
              </a:rPr>
              <a:t>with a range of complications</a:t>
            </a:r>
            <a:r>
              <a:rPr lang="en-GB" sz="2400" dirty="0"/>
              <a:t>, including severe bleeding, problems urinating, infections, and complications in childbirth, and can lead to death. </a:t>
            </a:r>
            <a:endParaRPr lang="en-FR" sz="2400" dirty="0"/>
          </a:p>
          <a:p>
            <a:endParaRPr lang="en-US" sz="2800" dirty="0"/>
          </a:p>
        </p:txBody>
      </p:sp>
      <p:pic>
        <p:nvPicPr>
          <p:cNvPr id="11" name="Picture 10">
            <a:extLst>
              <a:ext uri="{FF2B5EF4-FFF2-40B4-BE49-F238E27FC236}">
                <a16:creationId xmlns:a16="http://schemas.microsoft.com/office/drawing/2014/main" id="{F4C000C3-E0B8-4608-BBFD-2A136974E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314" y="4146998"/>
            <a:ext cx="3218750" cy="2434226"/>
          </a:xfrm>
          <a:prstGeom prst="rect">
            <a:avLst/>
          </a:prstGeom>
        </p:spPr>
      </p:pic>
      <p:pic>
        <p:nvPicPr>
          <p:cNvPr id="13" name="Picture 2" descr="United Nations on Twitter: &quot;Globally, more than 200 million girls &amp; women  alive today have undergone some form of female genital mutilation (FGM). On  Sunday's #EndFGM Day, learn how @UNFPA is working">
            <a:extLst>
              <a:ext uri="{FF2B5EF4-FFF2-40B4-BE49-F238E27FC236}">
                <a16:creationId xmlns:a16="http://schemas.microsoft.com/office/drawing/2014/main" id="{59E2648B-17FA-40A5-94B2-115C63267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3514" y="1546752"/>
            <a:ext cx="2328499" cy="232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39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2"/>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dirty="0">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A45826C-9EE9-7347-B6EE-0AD091690872}"/>
              </a:ext>
            </a:extLst>
          </p:cNvPr>
          <p:cNvSpPr txBox="1"/>
          <p:nvPr/>
        </p:nvSpPr>
        <p:spPr>
          <a:xfrm>
            <a:off x="544224" y="870689"/>
            <a:ext cx="6622695" cy="615553"/>
          </a:xfrm>
          <a:prstGeom prst="rect">
            <a:avLst/>
          </a:prstGeom>
          <a:noFill/>
        </p:spPr>
        <p:txBody>
          <a:bodyPr wrap="square" lIns="0" tIns="0" rIns="0" bIns="0" rtlCol="0">
            <a:spAutoFit/>
          </a:bodyPr>
          <a:lstStyle/>
          <a:p>
            <a:pPr>
              <a:defRPr/>
            </a:pPr>
            <a:r>
              <a:rPr lang="en-GB" sz="4000" b="1" cap="all" dirty="0">
                <a:solidFill>
                  <a:srgbClr val="EF7D00"/>
                </a:solidFill>
                <a:latin typeface="Calibri" panose="020F0502020204030204" pitchFamily="34" charset="0"/>
                <a:cs typeface="Calibri" panose="020F0502020204030204" pitchFamily="34" charset="0"/>
              </a:rPr>
              <a:t>LEARNING OBJECTIVES:</a:t>
            </a:r>
            <a:endParaRPr lang="en-FR" sz="3200" b="1" cap="all" dirty="0">
              <a:solidFill>
                <a:srgbClr val="EF7D0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6EAC3D8-56DF-3E40-966B-BE40800F56D6}"/>
              </a:ext>
            </a:extLst>
          </p:cNvPr>
          <p:cNvPicPr>
            <a:picLocks noChangeAspect="1"/>
          </p:cNvPicPr>
          <p:nvPr/>
        </p:nvPicPr>
        <p:blipFill>
          <a:blip r:embed="rId3"/>
          <a:stretch>
            <a:fillRect/>
          </a:stretch>
        </p:blipFill>
        <p:spPr>
          <a:xfrm>
            <a:off x="9115641" y="817104"/>
            <a:ext cx="623330" cy="623330"/>
          </a:xfrm>
          <a:prstGeom prst="rect">
            <a:avLst/>
          </a:prstGeom>
        </p:spPr>
      </p:pic>
      <p:sp>
        <p:nvSpPr>
          <p:cNvPr id="11" name="TextBox 10">
            <a:extLst>
              <a:ext uri="{FF2B5EF4-FFF2-40B4-BE49-F238E27FC236}">
                <a16:creationId xmlns:a16="http://schemas.microsoft.com/office/drawing/2014/main" id="{6F5D4301-8130-F745-AB51-145CFAECF1A5}"/>
              </a:ext>
            </a:extLst>
          </p:cNvPr>
          <p:cNvSpPr txBox="1"/>
          <p:nvPr/>
        </p:nvSpPr>
        <p:spPr>
          <a:xfrm>
            <a:off x="9898025" y="944103"/>
            <a:ext cx="3286371" cy="369332"/>
          </a:xfrm>
          <a:prstGeom prst="rect">
            <a:avLst/>
          </a:prstGeom>
          <a:noFill/>
        </p:spPr>
        <p:txBody>
          <a:bodyPr wrap="square" lIns="0" tIns="0" rIns="0" bIns="0" rtlCol="0">
            <a:spAutoFit/>
          </a:bodyPr>
          <a:lstStyle/>
          <a:p>
            <a:pPr>
              <a:defRPr/>
            </a:pPr>
            <a:r>
              <a:rPr lang="en-GB" sz="2400" dirty="0">
                <a:latin typeface="Calibri" panose="020F0502020204030204" pitchFamily="34" charset="0"/>
                <a:cs typeface="Calibri" panose="020F0502020204030204" pitchFamily="34" charset="0"/>
              </a:rPr>
              <a:t>2 hrs 10 mins</a:t>
            </a:r>
            <a:endParaRPr lang="en-FR"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B863BF3-2E4B-1B4D-88A3-8AC3EACA967A}"/>
              </a:ext>
            </a:extLst>
          </p:cNvPr>
          <p:cNvSpPr txBox="1"/>
          <p:nvPr/>
        </p:nvSpPr>
        <p:spPr>
          <a:xfrm>
            <a:off x="544224" y="2129786"/>
            <a:ext cx="10082587" cy="5124480"/>
          </a:xfrm>
          <a:prstGeom prst="rect">
            <a:avLst/>
          </a:prstGeom>
          <a:noFill/>
        </p:spPr>
        <p:txBody>
          <a:bodyPr wrap="square" lIns="0" tIns="0" rIns="0" bIns="0" rtlCol="0">
            <a:spAutoFit/>
          </a:bodyPr>
          <a:lstStyle/>
          <a:p>
            <a:pPr marL="457200" indent="-457200">
              <a:spcAft>
                <a:spcPts val="600"/>
              </a:spcAft>
              <a:buClr>
                <a:srgbClr val="EF7D00"/>
              </a:buClr>
              <a:buSzPct val="100000"/>
              <a:buFont typeface="Arial" panose="020B0604020202020204" pitchFamily="34" charset="0"/>
              <a:buChar char="•"/>
              <a:defRPr/>
            </a:pPr>
            <a:r>
              <a:rPr lang="en-GB" sz="2800" dirty="0">
                <a:latin typeface="Calibri" panose="020F0502020204030204" pitchFamily="34" charset="0"/>
                <a:cs typeface="Calibri" panose="020F0502020204030204" pitchFamily="34" charset="0"/>
              </a:rPr>
              <a:t>To understand the importance of primary prevention and to identify signs and symptoms of gender-based violence</a:t>
            </a:r>
          </a:p>
          <a:p>
            <a:pPr marL="457200" indent="-457200">
              <a:spcAft>
                <a:spcPts val="600"/>
              </a:spcAft>
              <a:buClr>
                <a:srgbClr val="EF7D00"/>
              </a:buClr>
              <a:buSzPct val="100000"/>
              <a:buFont typeface="Arial" panose="020B0604020202020204" pitchFamily="34" charset="0"/>
              <a:buChar char="•"/>
              <a:defRPr/>
            </a:pPr>
            <a:r>
              <a:rPr lang="en-GB" sz="2800" dirty="0">
                <a:latin typeface="Calibri" panose="020F0502020204030204" pitchFamily="34" charset="0"/>
                <a:cs typeface="Calibri" panose="020F0502020204030204" pitchFamily="34" charset="0"/>
              </a:rPr>
              <a:t>To draw a safety plan and social support mapping</a:t>
            </a:r>
          </a:p>
          <a:p>
            <a:pPr marL="457200" indent="-457200">
              <a:spcAft>
                <a:spcPts val="600"/>
              </a:spcAft>
              <a:buClr>
                <a:srgbClr val="EF7D00"/>
              </a:buClr>
              <a:buSzPct val="100000"/>
              <a:buFont typeface="Arial" panose="020B0604020202020204" pitchFamily="34" charset="0"/>
              <a:buChar char="•"/>
              <a:defRPr/>
            </a:pPr>
            <a:r>
              <a:rPr lang="en-GB" sz="2800" dirty="0">
                <a:latin typeface="Calibri" panose="020F0502020204030204" pitchFamily="34" charset="0"/>
                <a:cs typeface="Calibri" panose="020F0502020204030204" pitchFamily="34" charset="0"/>
              </a:rPr>
              <a:t>To define a comprehensive package of quality post-violence care and referral services for women and gender nonconforming people who use drugs who experience gender-based violence and intimate partner violence</a:t>
            </a:r>
          </a:p>
          <a:p>
            <a:pPr marL="457200" indent="-457200">
              <a:spcAft>
                <a:spcPts val="600"/>
              </a:spcAft>
              <a:buClr>
                <a:srgbClr val="EF7D00"/>
              </a:buClr>
              <a:buSzPct val="100000"/>
              <a:buFont typeface="Arial" panose="020B0604020202020204" pitchFamily="34" charset="0"/>
              <a:buChar char="•"/>
              <a:defRPr/>
            </a:pPr>
            <a:endParaRPr lang="en-GB"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GB" sz="2800" dirty="0">
              <a:latin typeface="Calibri" panose="020F0502020204030204" pitchFamily="34" charset="0"/>
              <a:cs typeface="Calibri" panose="020F0502020204030204" pitchFamily="34" charset="0"/>
            </a:endParaRPr>
          </a:p>
          <a:p>
            <a:pPr algn="l"/>
            <a:endParaRPr lang="en-FR"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F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5480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54209" y="791279"/>
            <a:ext cx="11593070" cy="707886"/>
          </a:xfrm>
          <a:prstGeom prst="rect">
            <a:avLst/>
          </a:prstGeom>
          <a:noFill/>
        </p:spPr>
        <p:txBody>
          <a:bodyPr wrap="square">
            <a:spAutoFit/>
          </a:bodyPr>
          <a:lstStyle/>
          <a:p>
            <a:r>
              <a:rPr lang="en-US" sz="4000" b="1" cap="all" dirty="0">
                <a:solidFill>
                  <a:srgbClr val="EF7D00"/>
                </a:solidFill>
                <a:latin typeface="Calibri" panose="020F0502020204030204" pitchFamily="34" charset="0"/>
                <a:cs typeface="Calibri" panose="020F0502020204030204" pitchFamily="34" charset="0"/>
              </a:rPr>
              <a:t>Consequences of gender-based violence</a:t>
            </a:r>
            <a:endParaRPr lang="en-GB" sz="4000" b="1" cap="all" dirty="0">
              <a:solidFill>
                <a:srgbClr val="EF7D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BC7CD84-2254-4B68-9574-103F805A284E}"/>
              </a:ext>
            </a:extLst>
          </p:cNvPr>
          <p:cNvSpPr txBox="1"/>
          <p:nvPr/>
        </p:nvSpPr>
        <p:spPr>
          <a:xfrm>
            <a:off x="593738" y="2000090"/>
            <a:ext cx="10396025" cy="3785652"/>
          </a:xfrm>
          <a:prstGeom prst="rect">
            <a:avLst/>
          </a:prstGeom>
          <a:noFill/>
        </p:spPr>
        <p:txBody>
          <a:bodyPr wrap="square" lIns="0" tIns="0" rIns="0" bIns="0" rtlCol="0">
            <a:spAutoFit/>
          </a:bodyPr>
          <a:lstStyle/>
          <a:p>
            <a:pPr marL="342900" indent="-342900">
              <a:buClr>
                <a:srgbClr val="EF7D00"/>
              </a:buClr>
              <a:buFont typeface="+mj-lt"/>
              <a:buAutoNum type="arabicPeriod"/>
            </a:pPr>
            <a:r>
              <a:rPr lang="en-US" b="1" dirty="0">
                <a:solidFill>
                  <a:srgbClr val="EF7D00"/>
                </a:solidFill>
              </a:rPr>
              <a:t>Physical</a:t>
            </a:r>
            <a:r>
              <a:rPr lang="en-US" b="1" dirty="0">
                <a:solidFill>
                  <a:srgbClr val="9E57CA"/>
                </a:solidFill>
              </a:rPr>
              <a:t> </a:t>
            </a:r>
            <a:r>
              <a:rPr lang="en-US" dirty="0"/>
              <a:t>consequences,</a:t>
            </a:r>
            <a:r>
              <a:rPr lang="en-US" dirty="0">
                <a:solidFill>
                  <a:srgbClr val="9E57CA"/>
                </a:solidFill>
              </a:rPr>
              <a:t> </a:t>
            </a:r>
            <a:r>
              <a:rPr lang="en-US" dirty="0"/>
              <a:t>such as chronic pains, STIs/HIV, unintended pregnancy</a:t>
            </a:r>
            <a:endParaRPr lang="en-FR" dirty="0"/>
          </a:p>
          <a:p>
            <a:pPr marL="342900" indent="-342900">
              <a:buClr>
                <a:srgbClr val="EF7D00"/>
              </a:buClr>
              <a:buFont typeface="+mj-lt"/>
              <a:buAutoNum type="arabicPeriod"/>
            </a:pPr>
            <a:r>
              <a:rPr lang="en-US" b="1" dirty="0">
                <a:solidFill>
                  <a:srgbClr val="EF7D00"/>
                </a:solidFill>
              </a:rPr>
              <a:t>Psychological </a:t>
            </a:r>
            <a:r>
              <a:rPr lang="en-US" dirty="0"/>
              <a:t>consequences, such as shame, depression, feelings of insecurity, guilt, PTSD</a:t>
            </a:r>
            <a:endParaRPr lang="en-FR" dirty="0"/>
          </a:p>
          <a:p>
            <a:pPr marL="342900" indent="-342900">
              <a:buClr>
                <a:srgbClr val="EF7D00"/>
              </a:buClr>
              <a:buFont typeface="+mj-lt"/>
              <a:buAutoNum type="arabicPeriod"/>
            </a:pPr>
            <a:r>
              <a:rPr lang="en-US" b="1" dirty="0">
                <a:solidFill>
                  <a:srgbClr val="EF7D00"/>
                </a:solidFill>
              </a:rPr>
              <a:t>Socio economical </a:t>
            </a:r>
            <a:r>
              <a:rPr lang="en-US" dirty="0"/>
              <a:t>consequences,</a:t>
            </a:r>
            <a:r>
              <a:rPr lang="en-US" dirty="0">
                <a:solidFill>
                  <a:srgbClr val="9E57CA"/>
                </a:solidFill>
              </a:rPr>
              <a:t> </a:t>
            </a:r>
            <a:r>
              <a:rPr lang="en-US" dirty="0"/>
              <a:t>such as </a:t>
            </a:r>
            <a:r>
              <a:rPr lang="en-FR" dirty="0"/>
              <a:t>exclusion, </a:t>
            </a:r>
            <a:r>
              <a:rPr lang="en-US" dirty="0"/>
              <a:t>f</a:t>
            </a:r>
            <a:r>
              <a:rPr lang="en-FR" dirty="0"/>
              <a:t>amily rejection, loss of resources</a:t>
            </a:r>
            <a:endParaRPr lang="en-GB" dirty="0"/>
          </a:p>
          <a:p>
            <a:pPr marL="0" indent="0">
              <a:buClr>
                <a:srgbClr val="007DD8"/>
              </a:buClr>
              <a:buNone/>
            </a:pPr>
            <a:endParaRPr lang="en-GB" dirty="0"/>
          </a:p>
          <a:p>
            <a:pPr marL="0" indent="0">
              <a:buClr>
                <a:srgbClr val="007DD8"/>
              </a:buClr>
              <a:buNone/>
            </a:pPr>
            <a:r>
              <a:rPr lang="en-US" dirty="0"/>
              <a:t>F</a:t>
            </a:r>
            <a:r>
              <a:rPr lang="en-FR" dirty="0"/>
              <a:t>ailure to </a:t>
            </a:r>
            <a:r>
              <a:rPr lang="en-GB" dirty="0"/>
              <a:t>address gender-based violence </a:t>
            </a:r>
            <a:r>
              <a:rPr lang="en-US" dirty="0"/>
              <a:t>and intimate partner violence</a:t>
            </a:r>
            <a:r>
              <a:rPr lang="en-FR" dirty="0"/>
              <a:t> </a:t>
            </a:r>
            <a:r>
              <a:rPr lang="en-GB" dirty="0"/>
              <a:t>experienced by </a:t>
            </a:r>
            <a:r>
              <a:rPr lang="en-FR" dirty="0"/>
              <a:t>women </a:t>
            </a:r>
            <a:r>
              <a:rPr lang="en-GB" dirty="0"/>
              <a:t>and gender non-conforming people </a:t>
            </a:r>
            <a:r>
              <a:rPr lang="en-FR" dirty="0"/>
              <a:t>who use drugs increase</a:t>
            </a:r>
            <a:r>
              <a:rPr lang="en-GB" dirty="0"/>
              <a:t>s</a:t>
            </a:r>
            <a:r>
              <a:rPr lang="en-FR" dirty="0"/>
              <a:t> the likelihood of continued drug use, relapse</a:t>
            </a:r>
            <a:r>
              <a:rPr lang="en-GB" dirty="0"/>
              <a:t> and</a:t>
            </a:r>
            <a:r>
              <a:rPr lang="en-FR" dirty="0"/>
              <a:t> </a:t>
            </a:r>
            <a:r>
              <a:rPr lang="en-GB" dirty="0"/>
              <a:t>leaving</a:t>
            </a:r>
            <a:r>
              <a:rPr lang="en-FR" dirty="0"/>
              <a:t> drug treatment</a:t>
            </a:r>
            <a:r>
              <a:rPr lang="en-GB" dirty="0"/>
              <a:t> programmes</a:t>
            </a:r>
            <a:r>
              <a:rPr lang="en-US" dirty="0"/>
              <a:t>.</a:t>
            </a:r>
          </a:p>
          <a:p>
            <a:pPr marL="0" indent="0">
              <a:buNone/>
            </a:pPr>
            <a:endParaRPr lang="en-US" sz="1600" dirty="0"/>
          </a:p>
          <a:p>
            <a:r>
              <a:rPr lang="en-US" sz="4000" b="1" cap="all" dirty="0">
                <a:solidFill>
                  <a:srgbClr val="EF7D00"/>
                </a:solidFill>
                <a:latin typeface="Calibri" panose="020F0502020204030204" pitchFamily="34" charset="0"/>
                <a:cs typeface="Calibri" panose="020F0502020204030204" pitchFamily="34" charset="0"/>
              </a:rPr>
              <a:t>HIV and gender-based violence </a:t>
            </a:r>
          </a:p>
          <a:p>
            <a:pPr marL="0" indent="0">
              <a:buNone/>
            </a:pPr>
            <a:r>
              <a:rPr lang="en-US" dirty="0"/>
              <a:t>Living with HIV is a risk factor for gender-based violence and gender-based violence is a risk factor for HIV transmission</a:t>
            </a:r>
            <a:r>
              <a:rPr lang="en-GB" dirty="0"/>
              <a:t>!</a:t>
            </a:r>
            <a:endParaRPr lang="en-FR" dirty="0"/>
          </a:p>
          <a:p>
            <a:endParaRPr lang="en-US" sz="2800" dirty="0"/>
          </a:p>
        </p:txBody>
      </p:sp>
      <p:pic>
        <p:nvPicPr>
          <p:cNvPr id="2052" name="Picture 4" descr="🎗️ Reminder Ribbon Emoji">
            <a:extLst>
              <a:ext uri="{FF2B5EF4-FFF2-40B4-BE49-F238E27FC236}">
                <a16:creationId xmlns:a16="http://schemas.microsoft.com/office/drawing/2014/main" id="{863928F8-31E4-4E6F-9C75-90CBB11A8B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1231" y="4515729"/>
            <a:ext cx="857031" cy="85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412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54209" y="791279"/>
            <a:ext cx="11593070" cy="707886"/>
          </a:xfrm>
          <a:prstGeom prst="rect">
            <a:avLst/>
          </a:prstGeom>
          <a:noFill/>
        </p:spPr>
        <p:txBody>
          <a:bodyPr wrap="square">
            <a:spAutoFit/>
          </a:bodyPr>
          <a:lstStyle/>
          <a:p>
            <a:r>
              <a:rPr lang="en-GB" sz="4000" b="1" cap="all" dirty="0">
                <a:solidFill>
                  <a:srgbClr val="EF7D00"/>
                </a:solidFill>
                <a:latin typeface="Calibri" panose="020F0502020204030204" pitchFamily="34" charset="0"/>
                <a:cs typeface="Calibri" panose="020F0502020204030204" pitchFamily="34" charset="0"/>
              </a:rPr>
              <a:t>SIGNS AND SYMPTOMS</a:t>
            </a:r>
          </a:p>
        </p:txBody>
      </p:sp>
      <p:sp>
        <p:nvSpPr>
          <p:cNvPr id="8" name="TextBox 7">
            <a:extLst>
              <a:ext uri="{FF2B5EF4-FFF2-40B4-BE49-F238E27FC236}">
                <a16:creationId xmlns:a16="http://schemas.microsoft.com/office/drawing/2014/main" id="{3BC7CD84-2254-4B68-9574-103F805A284E}"/>
              </a:ext>
            </a:extLst>
          </p:cNvPr>
          <p:cNvSpPr txBox="1"/>
          <p:nvPr/>
        </p:nvSpPr>
        <p:spPr>
          <a:xfrm>
            <a:off x="590842" y="1634330"/>
            <a:ext cx="10950369" cy="5386090"/>
          </a:xfrm>
          <a:prstGeom prst="rect">
            <a:avLst/>
          </a:prstGeom>
          <a:noFill/>
        </p:spPr>
        <p:txBody>
          <a:bodyPr wrap="square" lIns="0" tIns="0" rIns="0" bIns="0" rtlCol="0">
            <a:spAutoFit/>
          </a:bodyPr>
          <a:lstStyle/>
          <a:p>
            <a:r>
              <a:rPr lang="en-US" dirty="0"/>
              <a:t>Signs and symptoms of gender-based violence that can alert providers:</a:t>
            </a:r>
            <a:endParaRPr lang="en-US" b="1" dirty="0"/>
          </a:p>
          <a:p>
            <a:pPr lvl="1"/>
            <a:r>
              <a:rPr lang="en-US" dirty="0">
                <a:solidFill>
                  <a:srgbClr val="EF7D00"/>
                </a:solidFill>
              </a:rPr>
              <a:t>Chronic pain</a:t>
            </a:r>
          </a:p>
          <a:p>
            <a:pPr lvl="1"/>
            <a:r>
              <a:rPr lang="en-US" dirty="0"/>
              <a:t>Headaches</a:t>
            </a:r>
          </a:p>
          <a:p>
            <a:pPr lvl="1"/>
            <a:r>
              <a:rPr lang="en-US" dirty="0"/>
              <a:t>Sleep disturbances</a:t>
            </a:r>
          </a:p>
          <a:p>
            <a:pPr lvl="1"/>
            <a:r>
              <a:rPr lang="en-US" dirty="0">
                <a:solidFill>
                  <a:srgbClr val="EF7D00"/>
                </a:solidFill>
              </a:rPr>
              <a:t>Depression</a:t>
            </a:r>
          </a:p>
          <a:p>
            <a:pPr lvl="1"/>
            <a:r>
              <a:rPr lang="en-US" dirty="0">
                <a:solidFill>
                  <a:srgbClr val="EF7D00"/>
                </a:solidFill>
              </a:rPr>
              <a:t>Repeated consultations </a:t>
            </a:r>
            <a:r>
              <a:rPr lang="en-US" dirty="0"/>
              <a:t>without apparent reason</a:t>
            </a:r>
          </a:p>
          <a:p>
            <a:pPr lvl="1"/>
            <a:r>
              <a:rPr lang="en-US" dirty="0">
                <a:solidFill>
                  <a:srgbClr val="EF7D00"/>
                </a:solidFill>
              </a:rPr>
              <a:t>Anxiety</a:t>
            </a:r>
            <a:r>
              <a:rPr lang="en-US" dirty="0"/>
              <a:t>/stress </a:t>
            </a:r>
          </a:p>
          <a:p>
            <a:pPr lvl="1"/>
            <a:r>
              <a:rPr lang="en-US" dirty="0">
                <a:solidFill>
                  <a:srgbClr val="EF7D00"/>
                </a:solidFill>
              </a:rPr>
              <a:t>Withdrawn</a:t>
            </a:r>
            <a:r>
              <a:rPr lang="en-US" dirty="0"/>
              <a:t>/aggressive </a:t>
            </a:r>
            <a:r>
              <a:rPr lang="en-GB" dirty="0"/>
              <a:t>behaviour </a:t>
            </a:r>
          </a:p>
          <a:p>
            <a:pPr lvl="1"/>
            <a:endParaRPr lang="en-FR" dirty="0"/>
          </a:p>
          <a:p>
            <a:r>
              <a:rPr lang="en-US" dirty="0"/>
              <a:t>Signs and symptoms that are red flags</a:t>
            </a:r>
            <a:endParaRPr lang="en-FR" dirty="0"/>
          </a:p>
          <a:p>
            <a:pPr lvl="1"/>
            <a:r>
              <a:rPr lang="en-GB" dirty="0">
                <a:solidFill>
                  <a:srgbClr val="EF7D00"/>
                </a:solidFill>
              </a:rPr>
              <a:t>V</a:t>
            </a:r>
            <a:r>
              <a:rPr lang="en-FR" dirty="0">
                <a:solidFill>
                  <a:srgbClr val="EF7D00"/>
                </a:solidFill>
              </a:rPr>
              <a:t>ague complaints</a:t>
            </a:r>
          </a:p>
          <a:p>
            <a:pPr lvl="1"/>
            <a:r>
              <a:rPr lang="en-US" dirty="0">
                <a:solidFill>
                  <a:srgbClr val="EF7D00"/>
                </a:solidFill>
              </a:rPr>
              <a:t>Wounds</a:t>
            </a:r>
            <a:r>
              <a:rPr lang="en-US" dirty="0"/>
              <a:t> and </a:t>
            </a:r>
            <a:r>
              <a:rPr lang="en-US" dirty="0">
                <a:solidFill>
                  <a:srgbClr val="EF7D00"/>
                </a:solidFill>
              </a:rPr>
              <a:t>blow marks or </a:t>
            </a:r>
            <a:r>
              <a:rPr lang="en-FR" dirty="0">
                <a:solidFill>
                  <a:srgbClr val="EF7D00"/>
                </a:solidFill>
              </a:rPr>
              <a:t>injuries</a:t>
            </a:r>
            <a:endParaRPr lang="fr-FR" dirty="0">
              <a:solidFill>
                <a:srgbClr val="EF7D00"/>
              </a:solidFill>
            </a:endParaRPr>
          </a:p>
          <a:p>
            <a:pPr lvl="1"/>
            <a:r>
              <a:rPr lang="en-US" dirty="0"/>
              <a:t>Refusal to reveal the cause of injuries or wounds</a:t>
            </a:r>
          </a:p>
          <a:p>
            <a:pPr lvl="1"/>
            <a:r>
              <a:rPr lang="en-GB" dirty="0"/>
              <a:t>A</a:t>
            </a:r>
            <a:r>
              <a:rPr lang="en-FR" dirty="0"/>
              <a:t> </a:t>
            </a:r>
            <a:r>
              <a:rPr lang="en-FR" dirty="0">
                <a:solidFill>
                  <a:srgbClr val="EF7D00"/>
                </a:solidFill>
              </a:rPr>
              <a:t>partner</a:t>
            </a:r>
            <a:r>
              <a:rPr lang="en-FR" dirty="0"/>
              <a:t> who is overly attentive</a:t>
            </a:r>
            <a:r>
              <a:rPr lang="en-GB" dirty="0"/>
              <a:t> or</a:t>
            </a:r>
            <a:r>
              <a:rPr lang="en-FR" dirty="0"/>
              <a:t> </a:t>
            </a:r>
            <a:r>
              <a:rPr lang="en-FR" dirty="0">
                <a:solidFill>
                  <a:srgbClr val="EF7D00"/>
                </a:solidFill>
              </a:rPr>
              <a:t>controlling</a:t>
            </a:r>
          </a:p>
          <a:p>
            <a:pPr lvl="1"/>
            <a:r>
              <a:rPr lang="en-GB" dirty="0"/>
              <a:t>P</a:t>
            </a:r>
            <a:r>
              <a:rPr lang="en-FR" dirty="0"/>
              <a:t>hysical injury during pregnancy</a:t>
            </a:r>
          </a:p>
          <a:p>
            <a:pPr lvl="1"/>
            <a:r>
              <a:rPr lang="en-GB" dirty="0"/>
              <a:t>H</a:t>
            </a:r>
            <a:r>
              <a:rPr lang="en-FR" dirty="0"/>
              <a:t>istory of attempted suicide or suicidal thought</a:t>
            </a:r>
            <a:r>
              <a:rPr lang="en-GB" dirty="0"/>
              <a:t>s</a:t>
            </a:r>
            <a:r>
              <a:rPr lang="en-FR" dirty="0"/>
              <a:t> </a:t>
            </a:r>
          </a:p>
          <a:p>
            <a:pPr lvl="1"/>
            <a:r>
              <a:rPr lang="en-GB" dirty="0">
                <a:solidFill>
                  <a:srgbClr val="EF7D00"/>
                </a:solidFill>
              </a:rPr>
              <a:t>D</a:t>
            </a:r>
            <a:r>
              <a:rPr lang="en-FR" dirty="0">
                <a:solidFill>
                  <a:srgbClr val="EF7D00"/>
                </a:solidFill>
              </a:rPr>
              <a:t>elay between injury and the seeking of treatment</a:t>
            </a:r>
          </a:p>
          <a:p>
            <a:pPr marL="0" indent="0">
              <a:buNone/>
            </a:pPr>
            <a:endParaRPr lang="en-US" sz="1600" b="1" dirty="0"/>
          </a:p>
          <a:p>
            <a:endParaRPr lang="en-US" sz="2800" dirty="0"/>
          </a:p>
        </p:txBody>
      </p:sp>
      <p:pic>
        <p:nvPicPr>
          <p:cNvPr id="10" name="Picture 9">
            <a:extLst>
              <a:ext uri="{FF2B5EF4-FFF2-40B4-BE49-F238E27FC236}">
                <a16:creationId xmlns:a16="http://schemas.microsoft.com/office/drawing/2014/main" id="{67B5DD56-96FF-467F-A63A-71DF53132A40}"/>
              </a:ext>
            </a:extLst>
          </p:cNvPr>
          <p:cNvPicPr>
            <a:picLocks noChangeAspect="1"/>
          </p:cNvPicPr>
          <p:nvPr/>
        </p:nvPicPr>
        <p:blipFill>
          <a:blip r:embed="rId4"/>
          <a:stretch>
            <a:fillRect/>
          </a:stretch>
        </p:blipFill>
        <p:spPr>
          <a:xfrm>
            <a:off x="7884942" y="1757632"/>
            <a:ext cx="2948098" cy="2336385"/>
          </a:xfrm>
          <a:prstGeom prst="rect">
            <a:avLst/>
          </a:prstGeom>
        </p:spPr>
      </p:pic>
      <p:pic>
        <p:nvPicPr>
          <p:cNvPr id="11" name="Picture 10">
            <a:extLst>
              <a:ext uri="{FF2B5EF4-FFF2-40B4-BE49-F238E27FC236}">
                <a16:creationId xmlns:a16="http://schemas.microsoft.com/office/drawing/2014/main" id="{94BC966F-5288-4F9E-BFA8-BC71581A3CA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20640197">
            <a:off x="7088999" y="3766923"/>
            <a:ext cx="2281202" cy="2207615"/>
          </a:xfrm>
          <a:prstGeom prst="rect">
            <a:avLst/>
          </a:prstGeom>
        </p:spPr>
      </p:pic>
    </p:spTree>
    <p:extLst>
      <p:ext uri="{BB962C8B-B14F-4D97-AF65-F5344CB8AC3E}">
        <p14:creationId xmlns:p14="http://schemas.microsoft.com/office/powerpoint/2010/main" val="1743544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54209" y="791279"/>
            <a:ext cx="11593070" cy="707886"/>
          </a:xfrm>
          <a:prstGeom prst="rect">
            <a:avLst/>
          </a:prstGeom>
          <a:noFill/>
        </p:spPr>
        <p:txBody>
          <a:bodyPr wrap="square">
            <a:spAutoFit/>
          </a:bodyPr>
          <a:lstStyle/>
          <a:p>
            <a:r>
              <a:rPr lang="en-GB" sz="4000" b="1" cap="all" dirty="0">
                <a:solidFill>
                  <a:srgbClr val="EF7D00"/>
                </a:solidFill>
                <a:latin typeface="Calibri" panose="020F0502020204030204" pitchFamily="34" charset="0"/>
                <a:cs typeface="Calibri" panose="020F0502020204030204" pitchFamily="34" charset="0"/>
              </a:rPr>
              <a:t>Beware!</a:t>
            </a:r>
          </a:p>
        </p:txBody>
      </p:sp>
      <p:sp>
        <p:nvSpPr>
          <p:cNvPr id="8" name="TextBox 7">
            <a:extLst>
              <a:ext uri="{FF2B5EF4-FFF2-40B4-BE49-F238E27FC236}">
                <a16:creationId xmlns:a16="http://schemas.microsoft.com/office/drawing/2014/main" id="{3BC7CD84-2254-4B68-9574-103F805A284E}"/>
              </a:ext>
            </a:extLst>
          </p:cNvPr>
          <p:cNvSpPr txBox="1"/>
          <p:nvPr/>
        </p:nvSpPr>
        <p:spPr>
          <a:xfrm>
            <a:off x="470114" y="1757632"/>
            <a:ext cx="6736588" cy="4739759"/>
          </a:xfrm>
          <a:prstGeom prst="rect">
            <a:avLst/>
          </a:prstGeom>
          <a:noFill/>
        </p:spPr>
        <p:txBody>
          <a:bodyPr wrap="square" lIns="0" tIns="0" rIns="0" bIns="0" rtlCol="0">
            <a:spAutoFit/>
          </a:bodyPr>
          <a:lstStyle/>
          <a:p>
            <a:r>
              <a:rPr lang="en-US" sz="2400" dirty="0"/>
              <a:t>Women and gender non-conforming people often have reasons for staying in a violent situation. For example, fear of withdrawal if their partner gets them drugs. </a:t>
            </a:r>
          </a:p>
          <a:p>
            <a:endParaRPr lang="en-FR" sz="2400" dirty="0"/>
          </a:p>
          <a:p>
            <a:pPr marL="342900" indent="-342900">
              <a:buFont typeface="Arial" panose="020B0604020202020204" pitchFamily="34" charset="0"/>
              <a:buChar char="•"/>
            </a:pPr>
            <a:r>
              <a:rPr lang="en-US" sz="2400" b="1" dirty="0">
                <a:solidFill>
                  <a:srgbClr val="EF7D00"/>
                </a:solidFill>
              </a:rPr>
              <a:t>Do not judge </a:t>
            </a:r>
          </a:p>
          <a:p>
            <a:pPr marL="342900" indent="-342900">
              <a:buFont typeface="Arial" panose="020B0604020202020204" pitchFamily="34" charset="0"/>
              <a:buChar char="•"/>
            </a:pPr>
            <a:r>
              <a:rPr lang="en-US" sz="2400" b="1" dirty="0">
                <a:solidFill>
                  <a:srgbClr val="EF7D00"/>
                </a:solidFill>
              </a:rPr>
              <a:t>Respect someone’s choices </a:t>
            </a:r>
          </a:p>
          <a:p>
            <a:pPr marL="342900" indent="-342900">
              <a:buFont typeface="Arial" panose="020B0604020202020204" pitchFamily="34" charset="0"/>
              <a:buChar char="•"/>
            </a:pPr>
            <a:r>
              <a:rPr lang="en-US" sz="2400" dirty="0"/>
              <a:t>Apply the </a:t>
            </a:r>
            <a:r>
              <a:rPr lang="en-US" sz="2400" b="1" dirty="0">
                <a:solidFill>
                  <a:srgbClr val="EF7D00"/>
                </a:solidFill>
              </a:rPr>
              <a:t>‘do no harm’ </a:t>
            </a:r>
            <a:r>
              <a:rPr lang="en-US" sz="2400" dirty="0"/>
              <a:t>principle</a:t>
            </a:r>
          </a:p>
          <a:p>
            <a:pPr marL="342900" indent="-342900">
              <a:buFont typeface="Arial" panose="020B0604020202020204" pitchFamily="34" charset="0"/>
              <a:buChar char="•"/>
            </a:pPr>
            <a:r>
              <a:rPr lang="en-US" sz="2400" dirty="0"/>
              <a:t>Support someone to </a:t>
            </a:r>
            <a:r>
              <a:rPr lang="en-US" sz="2400" b="1" dirty="0">
                <a:solidFill>
                  <a:srgbClr val="EF7D00"/>
                </a:solidFill>
              </a:rPr>
              <a:t>receive support </a:t>
            </a:r>
            <a:r>
              <a:rPr lang="en-US" sz="2400" dirty="0"/>
              <a:t>and </a:t>
            </a:r>
            <a:r>
              <a:rPr lang="en-US" sz="2400" b="1" dirty="0">
                <a:solidFill>
                  <a:srgbClr val="EF7D00"/>
                </a:solidFill>
              </a:rPr>
              <a:t>remain alive </a:t>
            </a:r>
            <a:r>
              <a:rPr lang="en-US" sz="2400" dirty="0"/>
              <a:t>until they can get out of the situation of violence</a:t>
            </a:r>
            <a:endParaRPr lang="en-FR" sz="2400" dirty="0"/>
          </a:p>
          <a:p>
            <a:endParaRPr lang="en-US" sz="1600" b="1" dirty="0"/>
          </a:p>
          <a:p>
            <a:endParaRPr lang="en-US" sz="2800" dirty="0"/>
          </a:p>
        </p:txBody>
      </p:sp>
      <p:pic>
        <p:nvPicPr>
          <p:cNvPr id="12" name="Picture 11">
            <a:extLst>
              <a:ext uri="{FF2B5EF4-FFF2-40B4-BE49-F238E27FC236}">
                <a16:creationId xmlns:a16="http://schemas.microsoft.com/office/drawing/2014/main" id="{B14D0ADC-333D-4AA6-90A3-D332C4042E41}"/>
              </a:ext>
            </a:extLst>
          </p:cNvPr>
          <p:cNvPicPr>
            <a:picLocks noChangeAspect="1"/>
          </p:cNvPicPr>
          <p:nvPr/>
        </p:nvPicPr>
        <p:blipFill>
          <a:blip r:embed="rId4"/>
          <a:stretch>
            <a:fillRect/>
          </a:stretch>
        </p:blipFill>
        <p:spPr>
          <a:xfrm>
            <a:off x="7533578" y="2594753"/>
            <a:ext cx="3828428" cy="1874056"/>
          </a:xfrm>
          <a:prstGeom prst="rect">
            <a:avLst/>
          </a:prstGeom>
        </p:spPr>
      </p:pic>
    </p:spTree>
    <p:extLst>
      <p:ext uri="{BB962C8B-B14F-4D97-AF65-F5344CB8AC3E}">
        <p14:creationId xmlns:p14="http://schemas.microsoft.com/office/powerpoint/2010/main" val="481249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2"/>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dirty="0">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A45826C-9EE9-7347-B6EE-0AD091690872}"/>
              </a:ext>
            </a:extLst>
          </p:cNvPr>
          <p:cNvSpPr txBox="1"/>
          <p:nvPr/>
        </p:nvSpPr>
        <p:spPr>
          <a:xfrm>
            <a:off x="544224" y="870689"/>
            <a:ext cx="6622695" cy="615553"/>
          </a:xfrm>
          <a:prstGeom prst="rect">
            <a:avLst/>
          </a:prstGeom>
          <a:noFill/>
        </p:spPr>
        <p:txBody>
          <a:bodyPr wrap="square" lIns="0" tIns="0" rIns="0" bIns="0" rtlCol="0">
            <a:spAutoFit/>
          </a:bodyPr>
          <a:lstStyle/>
          <a:p>
            <a:pPr>
              <a:defRPr/>
            </a:pPr>
            <a:r>
              <a:rPr lang="en-GB" sz="4000" b="1" cap="all" dirty="0">
                <a:solidFill>
                  <a:srgbClr val="EF7D00"/>
                </a:solidFill>
                <a:latin typeface="Calibri" panose="020F0502020204030204" pitchFamily="34" charset="0"/>
                <a:cs typeface="Calibri" panose="020F0502020204030204" pitchFamily="34" charset="0"/>
              </a:rPr>
              <a:t>Draw a safety plan:</a:t>
            </a:r>
            <a:endParaRPr lang="en-FR" sz="3200" b="1" cap="all" dirty="0">
              <a:solidFill>
                <a:srgbClr val="EF7D0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6EAC3D8-56DF-3E40-966B-BE40800F56D6}"/>
              </a:ext>
            </a:extLst>
          </p:cNvPr>
          <p:cNvPicPr>
            <a:picLocks noChangeAspect="1"/>
          </p:cNvPicPr>
          <p:nvPr/>
        </p:nvPicPr>
        <p:blipFill>
          <a:blip r:embed="rId3"/>
          <a:stretch>
            <a:fillRect/>
          </a:stretch>
        </p:blipFill>
        <p:spPr>
          <a:xfrm>
            <a:off x="9898025" y="817104"/>
            <a:ext cx="623330" cy="623330"/>
          </a:xfrm>
          <a:prstGeom prst="rect">
            <a:avLst/>
          </a:prstGeom>
        </p:spPr>
      </p:pic>
      <p:sp>
        <p:nvSpPr>
          <p:cNvPr id="11" name="TextBox 10">
            <a:extLst>
              <a:ext uri="{FF2B5EF4-FFF2-40B4-BE49-F238E27FC236}">
                <a16:creationId xmlns:a16="http://schemas.microsoft.com/office/drawing/2014/main" id="{6F5D4301-8130-F745-AB51-145CFAECF1A5}"/>
              </a:ext>
            </a:extLst>
          </p:cNvPr>
          <p:cNvSpPr txBox="1"/>
          <p:nvPr/>
        </p:nvSpPr>
        <p:spPr>
          <a:xfrm>
            <a:off x="9898025" y="944103"/>
            <a:ext cx="1749751" cy="369332"/>
          </a:xfrm>
          <a:prstGeom prst="rect">
            <a:avLst/>
          </a:prstGeom>
          <a:noFill/>
        </p:spPr>
        <p:txBody>
          <a:bodyPr wrap="square" lIns="0" tIns="0" rIns="0" bIns="0" rtlCol="0">
            <a:spAutoFit/>
          </a:bodyPr>
          <a:lstStyle/>
          <a:p>
            <a:pPr algn="r">
              <a:defRPr/>
            </a:pPr>
            <a:r>
              <a:rPr lang="en-GB" sz="2400" dirty="0">
                <a:latin typeface="Calibri" panose="020F0502020204030204" pitchFamily="34" charset="0"/>
                <a:cs typeface="Calibri" panose="020F0502020204030204" pitchFamily="34" charset="0"/>
              </a:rPr>
              <a:t>35 mins</a:t>
            </a:r>
            <a:endParaRPr lang="en-FR"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B863BF3-2E4B-1B4D-88A3-8AC3EACA967A}"/>
              </a:ext>
            </a:extLst>
          </p:cNvPr>
          <p:cNvSpPr txBox="1"/>
          <p:nvPr/>
        </p:nvSpPr>
        <p:spPr>
          <a:xfrm>
            <a:off x="544224" y="1851725"/>
            <a:ext cx="10082587" cy="4462760"/>
          </a:xfrm>
          <a:prstGeom prst="rect">
            <a:avLst/>
          </a:prstGeom>
          <a:noFill/>
        </p:spPr>
        <p:txBody>
          <a:bodyPr wrap="square" lIns="0" tIns="0" rIns="0" bIns="0" rtlCol="0">
            <a:spAutoFit/>
          </a:bodyPr>
          <a:lstStyle/>
          <a:p>
            <a:pPr marL="0" indent="0">
              <a:buNone/>
            </a:pPr>
            <a:r>
              <a:rPr lang="en-US" sz="1600" dirty="0"/>
              <a:t>Draw a safety plan and social support map</a:t>
            </a:r>
          </a:p>
          <a:p>
            <a:pPr marL="0" indent="0">
              <a:buNone/>
            </a:pPr>
            <a:endParaRPr lang="en-FR" sz="1600" dirty="0"/>
          </a:p>
          <a:p>
            <a:pPr marL="0" indent="0">
              <a:buNone/>
            </a:pPr>
            <a:r>
              <a:rPr lang="en-GB" sz="1600" dirty="0"/>
              <a:t>Individually</a:t>
            </a:r>
            <a:endParaRPr lang="en-FR" sz="1600" dirty="0"/>
          </a:p>
          <a:p>
            <a:r>
              <a:rPr lang="en-US" sz="1600" dirty="0"/>
              <a:t>Take 10 minutes to start drawing  the individual safety plan</a:t>
            </a:r>
          </a:p>
          <a:p>
            <a:pPr marL="0" indent="0">
              <a:buNone/>
            </a:pPr>
            <a:endParaRPr lang="en-US" sz="1600" u="sng" dirty="0"/>
          </a:p>
          <a:p>
            <a:pPr marL="0" indent="0">
              <a:buNone/>
            </a:pPr>
            <a:r>
              <a:rPr lang="en-GB" sz="1600" dirty="0"/>
              <a:t>I</a:t>
            </a:r>
            <a:r>
              <a:rPr lang="en-FR" sz="1600" dirty="0"/>
              <a:t>n pairs</a:t>
            </a:r>
            <a:r>
              <a:rPr lang="en-GB" sz="1600" dirty="0"/>
              <a:t>:</a:t>
            </a:r>
            <a:endParaRPr lang="en-FR" sz="1600" u="sng" dirty="0"/>
          </a:p>
          <a:p>
            <a:r>
              <a:rPr lang="en-US" sz="1600" dirty="0"/>
              <a:t>Develop the social support map</a:t>
            </a:r>
          </a:p>
          <a:p>
            <a:r>
              <a:rPr lang="en-US" sz="1600" dirty="0"/>
              <a:t>One person plays the harm reduction provider,  the other person plays the client</a:t>
            </a:r>
          </a:p>
          <a:p>
            <a:endParaRPr lang="en-US" sz="4000" dirty="0"/>
          </a:p>
          <a:p>
            <a:pPr marL="457200" indent="-457200">
              <a:spcAft>
                <a:spcPts val="600"/>
              </a:spcAft>
              <a:buClr>
                <a:srgbClr val="EF7D00"/>
              </a:buClr>
              <a:buSzPct val="100000"/>
              <a:buFont typeface="Arial" panose="020B0604020202020204" pitchFamily="34" charset="0"/>
              <a:buChar char="•"/>
              <a:defRPr/>
            </a:pPr>
            <a:endParaRPr lang="en-GB"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GB" sz="2800" dirty="0">
              <a:latin typeface="Calibri" panose="020F0502020204030204" pitchFamily="34" charset="0"/>
              <a:cs typeface="Calibri" panose="020F0502020204030204" pitchFamily="34" charset="0"/>
            </a:endParaRPr>
          </a:p>
          <a:p>
            <a:pPr algn="l"/>
            <a:endParaRPr lang="en-FR"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FR" sz="28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5101956-29FA-43B3-AA0C-C1542E7542CB}"/>
              </a:ext>
            </a:extLst>
          </p:cNvPr>
          <p:cNvSpPr txBox="1"/>
          <p:nvPr/>
        </p:nvSpPr>
        <p:spPr>
          <a:xfrm>
            <a:off x="544224" y="4554080"/>
            <a:ext cx="6622695" cy="615553"/>
          </a:xfrm>
          <a:prstGeom prst="rect">
            <a:avLst/>
          </a:prstGeom>
          <a:noFill/>
        </p:spPr>
        <p:txBody>
          <a:bodyPr wrap="square" lIns="0" tIns="0" rIns="0" bIns="0" rtlCol="0">
            <a:spAutoFit/>
          </a:bodyPr>
          <a:lstStyle/>
          <a:p>
            <a:pPr>
              <a:defRPr/>
            </a:pPr>
            <a:r>
              <a:rPr lang="en-GB" sz="4000" b="1" cap="all" dirty="0">
                <a:solidFill>
                  <a:srgbClr val="EF7D00"/>
                </a:solidFill>
                <a:latin typeface="Calibri" panose="020F0502020204030204" pitchFamily="34" charset="0"/>
                <a:cs typeface="Calibri" panose="020F0502020204030204" pitchFamily="34" charset="0"/>
              </a:rPr>
              <a:t>discussion:</a:t>
            </a:r>
            <a:endParaRPr lang="en-FR" sz="3200" b="1" cap="all" dirty="0">
              <a:solidFill>
                <a:srgbClr val="EF7D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C20B176-6F24-439F-AD2C-C3AA9AF5C806}"/>
              </a:ext>
            </a:extLst>
          </p:cNvPr>
          <p:cNvSpPr txBox="1"/>
          <p:nvPr/>
        </p:nvSpPr>
        <p:spPr>
          <a:xfrm>
            <a:off x="9898025" y="4673302"/>
            <a:ext cx="1749751" cy="369332"/>
          </a:xfrm>
          <a:prstGeom prst="rect">
            <a:avLst/>
          </a:prstGeom>
          <a:noFill/>
        </p:spPr>
        <p:txBody>
          <a:bodyPr wrap="square" lIns="0" tIns="0" rIns="0" bIns="0" rtlCol="0">
            <a:spAutoFit/>
          </a:bodyPr>
          <a:lstStyle/>
          <a:p>
            <a:pPr algn="r">
              <a:defRPr/>
            </a:pPr>
            <a:r>
              <a:rPr lang="en-GB" sz="2400" dirty="0">
                <a:latin typeface="Calibri" panose="020F0502020204030204" pitchFamily="34" charset="0"/>
                <a:cs typeface="Calibri" panose="020F0502020204030204" pitchFamily="34" charset="0"/>
              </a:rPr>
              <a:t>10 mins</a:t>
            </a:r>
            <a:endParaRPr lang="en-FR"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AD035DBE-11A3-4BA9-BFD5-60849EE84F71}"/>
              </a:ext>
            </a:extLst>
          </p:cNvPr>
          <p:cNvPicPr>
            <a:picLocks noChangeAspect="1"/>
          </p:cNvPicPr>
          <p:nvPr/>
        </p:nvPicPr>
        <p:blipFill>
          <a:blip r:embed="rId3"/>
          <a:stretch>
            <a:fillRect/>
          </a:stretch>
        </p:blipFill>
        <p:spPr>
          <a:xfrm>
            <a:off x="9838300" y="4546303"/>
            <a:ext cx="623330" cy="623330"/>
          </a:xfrm>
          <a:prstGeom prst="rect">
            <a:avLst/>
          </a:prstGeom>
        </p:spPr>
      </p:pic>
    </p:spTree>
    <p:extLst>
      <p:ext uri="{BB962C8B-B14F-4D97-AF65-F5344CB8AC3E}">
        <p14:creationId xmlns:p14="http://schemas.microsoft.com/office/powerpoint/2010/main" val="277018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2"/>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dirty="0">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A45826C-9EE9-7347-B6EE-0AD091690872}"/>
              </a:ext>
            </a:extLst>
          </p:cNvPr>
          <p:cNvSpPr txBox="1"/>
          <p:nvPr/>
        </p:nvSpPr>
        <p:spPr>
          <a:xfrm>
            <a:off x="544224" y="870689"/>
            <a:ext cx="6622695" cy="615553"/>
          </a:xfrm>
          <a:prstGeom prst="rect">
            <a:avLst/>
          </a:prstGeom>
          <a:noFill/>
        </p:spPr>
        <p:txBody>
          <a:bodyPr wrap="square" lIns="0" tIns="0" rIns="0" bIns="0" rtlCol="0">
            <a:spAutoFit/>
          </a:bodyPr>
          <a:lstStyle/>
          <a:p>
            <a:pPr>
              <a:defRPr/>
            </a:pPr>
            <a:r>
              <a:rPr lang="en-GB" sz="4000" b="1" cap="all" dirty="0">
                <a:solidFill>
                  <a:srgbClr val="EF7D00"/>
                </a:solidFill>
                <a:latin typeface="Calibri" panose="020F0502020204030204" pitchFamily="34" charset="0"/>
                <a:cs typeface="Calibri" panose="020F0502020204030204" pitchFamily="34" charset="0"/>
              </a:rPr>
              <a:t>World café:</a:t>
            </a:r>
            <a:endParaRPr lang="en-FR" sz="3200" b="1" cap="all" dirty="0">
              <a:solidFill>
                <a:srgbClr val="EF7D0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6EAC3D8-56DF-3E40-966B-BE40800F56D6}"/>
              </a:ext>
            </a:extLst>
          </p:cNvPr>
          <p:cNvPicPr>
            <a:picLocks noChangeAspect="1"/>
          </p:cNvPicPr>
          <p:nvPr/>
        </p:nvPicPr>
        <p:blipFill>
          <a:blip r:embed="rId3"/>
          <a:stretch>
            <a:fillRect/>
          </a:stretch>
        </p:blipFill>
        <p:spPr>
          <a:xfrm>
            <a:off x="9898025" y="817104"/>
            <a:ext cx="623330" cy="623330"/>
          </a:xfrm>
          <a:prstGeom prst="rect">
            <a:avLst/>
          </a:prstGeom>
        </p:spPr>
      </p:pic>
      <p:sp>
        <p:nvSpPr>
          <p:cNvPr id="11" name="TextBox 10">
            <a:extLst>
              <a:ext uri="{FF2B5EF4-FFF2-40B4-BE49-F238E27FC236}">
                <a16:creationId xmlns:a16="http://schemas.microsoft.com/office/drawing/2014/main" id="{6F5D4301-8130-F745-AB51-145CFAECF1A5}"/>
              </a:ext>
            </a:extLst>
          </p:cNvPr>
          <p:cNvSpPr txBox="1"/>
          <p:nvPr/>
        </p:nvSpPr>
        <p:spPr>
          <a:xfrm>
            <a:off x="9898025" y="944103"/>
            <a:ext cx="1749751" cy="369332"/>
          </a:xfrm>
          <a:prstGeom prst="rect">
            <a:avLst/>
          </a:prstGeom>
          <a:noFill/>
        </p:spPr>
        <p:txBody>
          <a:bodyPr wrap="square" lIns="0" tIns="0" rIns="0" bIns="0" rtlCol="0">
            <a:spAutoFit/>
          </a:bodyPr>
          <a:lstStyle/>
          <a:p>
            <a:pPr algn="r">
              <a:defRPr/>
            </a:pPr>
            <a:r>
              <a:rPr lang="en-GB" sz="2400" dirty="0">
                <a:latin typeface="Calibri" panose="020F0502020204030204" pitchFamily="34" charset="0"/>
                <a:cs typeface="Calibri" panose="020F0502020204030204" pitchFamily="34" charset="0"/>
              </a:rPr>
              <a:t>20 mins</a:t>
            </a:r>
            <a:endParaRPr lang="en-FR"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B863BF3-2E4B-1B4D-88A3-8AC3EACA967A}"/>
              </a:ext>
            </a:extLst>
          </p:cNvPr>
          <p:cNvSpPr txBox="1"/>
          <p:nvPr/>
        </p:nvSpPr>
        <p:spPr>
          <a:xfrm>
            <a:off x="544225" y="1613241"/>
            <a:ext cx="6785043" cy="6555641"/>
          </a:xfrm>
          <a:prstGeom prst="rect">
            <a:avLst/>
          </a:prstGeom>
          <a:noFill/>
        </p:spPr>
        <p:txBody>
          <a:bodyPr wrap="square" lIns="0" tIns="0" rIns="0" bIns="0" rtlCol="0">
            <a:spAutoFit/>
          </a:bodyPr>
          <a:lstStyle/>
          <a:p>
            <a:r>
              <a:rPr lang="en-US" sz="2000" dirty="0"/>
              <a:t>Working  3 groups</a:t>
            </a:r>
            <a:endParaRPr lang="en-FR" sz="2000" dirty="0"/>
          </a:p>
          <a:p>
            <a:r>
              <a:rPr lang="en-US" sz="2000" dirty="0"/>
              <a:t>Provide a list of services / activities for </a:t>
            </a:r>
            <a:endParaRPr lang="en-FR" sz="2000" dirty="0"/>
          </a:p>
          <a:p>
            <a:pPr marL="914400" lvl="1" indent="-457200">
              <a:buFont typeface="+mj-lt"/>
              <a:buAutoNum type="arabicPeriod"/>
            </a:pPr>
            <a:r>
              <a:rPr lang="en-US" sz="2000" b="1" dirty="0">
                <a:solidFill>
                  <a:srgbClr val="EF7D00"/>
                </a:solidFill>
              </a:rPr>
              <a:t>Primary prevention</a:t>
            </a:r>
            <a:r>
              <a:rPr lang="en-US" sz="2000" dirty="0">
                <a:solidFill>
                  <a:srgbClr val="EF7D00"/>
                </a:solidFill>
              </a:rPr>
              <a:t>: </a:t>
            </a:r>
            <a:r>
              <a:rPr lang="en-US" sz="2000" dirty="0"/>
              <a:t>before the violence occurs to reduce the occurrence of violence</a:t>
            </a:r>
            <a:endParaRPr lang="en-FR" sz="2000" dirty="0"/>
          </a:p>
          <a:p>
            <a:pPr marL="914400" lvl="1" indent="-457200">
              <a:buFont typeface="+mj-lt"/>
              <a:buAutoNum type="arabicPeriod"/>
            </a:pPr>
            <a:r>
              <a:rPr lang="en-US" sz="2000" b="1" dirty="0">
                <a:solidFill>
                  <a:srgbClr val="EF7D00"/>
                </a:solidFill>
              </a:rPr>
              <a:t>Secondary prevention</a:t>
            </a:r>
            <a:r>
              <a:rPr lang="en-US" sz="2000" dirty="0"/>
              <a:t>: comprehensive package of post-violence care and referral services for </a:t>
            </a:r>
            <a:r>
              <a:rPr lang="en-GB" sz="2000" dirty="0"/>
              <a:t>gender-based violence </a:t>
            </a:r>
            <a:endParaRPr lang="en-FR" sz="2000" dirty="0"/>
          </a:p>
          <a:p>
            <a:pPr marL="914400" lvl="1" indent="-457200">
              <a:buFont typeface="+mj-lt"/>
              <a:buAutoNum type="arabicPeriod"/>
            </a:pPr>
            <a:r>
              <a:rPr lang="en-US" sz="2000" b="1" dirty="0">
                <a:solidFill>
                  <a:srgbClr val="EF7D00"/>
                </a:solidFill>
              </a:rPr>
              <a:t>Secondary prevention</a:t>
            </a:r>
            <a:r>
              <a:rPr lang="en-US" sz="2000" dirty="0"/>
              <a:t>: comprehensive package of services for sexual violence, including rape</a:t>
            </a:r>
            <a:endParaRPr lang="en-FR" sz="2000" dirty="0"/>
          </a:p>
          <a:p>
            <a:endParaRPr lang="en-US" sz="2400" dirty="0"/>
          </a:p>
          <a:p>
            <a:r>
              <a:rPr lang="en-US" sz="2400" dirty="0"/>
              <a:t>Change every 5 minutes and complete the list of the previous group</a:t>
            </a:r>
          </a:p>
          <a:p>
            <a:endParaRPr lang="en-US" sz="4000" dirty="0"/>
          </a:p>
          <a:p>
            <a:pPr>
              <a:spcAft>
                <a:spcPts val="600"/>
              </a:spcAft>
              <a:buClr>
                <a:srgbClr val="EF7D00"/>
              </a:buClr>
              <a:buSzPct val="100000"/>
              <a:defRPr/>
            </a:pPr>
            <a:endParaRPr lang="en-GB"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GB" sz="2800" dirty="0">
              <a:latin typeface="Calibri" panose="020F0502020204030204" pitchFamily="34" charset="0"/>
              <a:cs typeface="Calibri" panose="020F0502020204030204" pitchFamily="34" charset="0"/>
            </a:endParaRPr>
          </a:p>
          <a:p>
            <a:pPr algn="l"/>
            <a:endParaRPr lang="en-FR" sz="2800" dirty="0">
              <a:latin typeface="Calibri" panose="020F0502020204030204" pitchFamily="34" charset="0"/>
              <a:cs typeface="Calibri" panose="020F0502020204030204" pitchFamily="34" charset="0"/>
            </a:endParaRPr>
          </a:p>
          <a:p>
            <a:pPr marL="457200" indent="-457200">
              <a:spcAft>
                <a:spcPts val="600"/>
              </a:spcAft>
              <a:buClr>
                <a:srgbClr val="EF7D00"/>
              </a:buClr>
              <a:buSzPct val="100000"/>
              <a:buFont typeface="Arial" panose="020B0604020202020204" pitchFamily="34" charset="0"/>
              <a:buChar char="•"/>
              <a:defRPr/>
            </a:pPr>
            <a:endParaRPr lang="en-FR" sz="2800" dirty="0">
              <a:latin typeface="Calibri" panose="020F0502020204030204" pitchFamily="34" charset="0"/>
              <a:cs typeface="Calibri" panose="020F0502020204030204" pitchFamily="34" charset="0"/>
            </a:endParaRPr>
          </a:p>
        </p:txBody>
      </p:sp>
      <p:graphicFrame>
        <p:nvGraphicFramePr>
          <p:cNvPr id="15" name="Diagram 14">
            <a:extLst>
              <a:ext uri="{FF2B5EF4-FFF2-40B4-BE49-F238E27FC236}">
                <a16:creationId xmlns:a16="http://schemas.microsoft.com/office/drawing/2014/main" id="{72AEB10D-16E0-428F-9E55-E18A3DFED2E8}"/>
              </a:ext>
            </a:extLst>
          </p:cNvPr>
          <p:cNvGraphicFramePr/>
          <p:nvPr>
            <p:extLst>
              <p:ext uri="{D42A27DB-BD31-4B8C-83A1-F6EECF244321}">
                <p14:modId xmlns:p14="http://schemas.microsoft.com/office/powerpoint/2010/main" val="882570836"/>
              </p:ext>
            </p:extLst>
          </p:nvPr>
        </p:nvGraphicFramePr>
        <p:xfrm>
          <a:off x="7166919" y="2237086"/>
          <a:ext cx="4740613" cy="3186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1368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54209" y="791279"/>
            <a:ext cx="11593070" cy="707886"/>
          </a:xfrm>
          <a:prstGeom prst="rect">
            <a:avLst/>
          </a:prstGeom>
          <a:noFill/>
        </p:spPr>
        <p:txBody>
          <a:bodyPr wrap="square">
            <a:spAutoFit/>
          </a:bodyPr>
          <a:lstStyle/>
          <a:p>
            <a:r>
              <a:rPr lang="en-GB" sz="4000" b="1" cap="all" dirty="0">
                <a:solidFill>
                  <a:srgbClr val="EF7D00"/>
                </a:solidFill>
                <a:latin typeface="Calibri" panose="020F0502020204030204" pitchFamily="34" charset="0"/>
                <a:cs typeface="Calibri" panose="020F0502020204030204" pitchFamily="34" charset="0"/>
              </a:rPr>
              <a:t>PREVENTION STRATEGIES!</a:t>
            </a:r>
          </a:p>
        </p:txBody>
      </p:sp>
      <p:sp>
        <p:nvSpPr>
          <p:cNvPr id="8" name="TextBox 7">
            <a:extLst>
              <a:ext uri="{FF2B5EF4-FFF2-40B4-BE49-F238E27FC236}">
                <a16:creationId xmlns:a16="http://schemas.microsoft.com/office/drawing/2014/main" id="{3BC7CD84-2254-4B68-9574-103F805A284E}"/>
              </a:ext>
            </a:extLst>
          </p:cNvPr>
          <p:cNvSpPr txBox="1"/>
          <p:nvPr/>
        </p:nvSpPr>
        <p:spPr>
          <a:xfrm>
            <a:off x="470114" y="1757632"/>
            <a:ext cx="6736588" cy="5386090"/>
          </a:xfrm>
          <a:prstGeom prst="rect">
            <a:avLst/>
          </a:prstGeom>
          <a:noFill/>
        </p:spPr>
        <p:txBody>
          <a:bodyPr wrap="square" lIns="0" tIns="0" rIns="0" bIns="0" rtlCol="0">
            <a:spAutoFit/>
          </a:bodyPr>
          <a:lstStyle/>
          <a:p>
            <a:r>
              <a:rPr lang="en-US" sz="2400" dirty="0"/>
              <a:t>What can be done?</a:t>
            </a:r>
          </a:p>
          <a:p>
            <a:endParaRPr lang="en-FR" sz="2400" dirty="0"/>
          </a:p>
          <a:p>
            <a:r>
              <a:rPr lang="en-US" sz="2400" dirty="0"/>
              <a:t>Different prevention strategies:</a:t>
            </a:r>
            <a:endParaRPr lang="en-FR" sz="2400" dirty="0"/>
          </a:p>
          <a:p>
            <a:pPr lvl="1">
              <a:buClr>
                <a:srgbClr val="007DD8"/>
              </a:buClr>
            </a:pPr>
            <a:r>
              <a:rPr lang="en-US" sz="2400" b="1" dirty="0">
                <a:solidFill>
                  <a:srgbClr val="EF7D00"/>
                </a:solidFill>
              </a:rPr>
              <a:t>Primary</a:t>
            </a:r>
            <a:r>
              <a:rPr lang="en-US" sz="2400" dirty="0"/>
              <a:t> prevention: prevent gender-based violence</a:t>
            </a:r>
            <a:r>
              <a:rPr lang="en-US" sz="2400" b="1" dirty="0">
                <a:solidFill>
                  <a:srgbClr val="EF7D00"/>
                </a:solidFill>
              </a:rPr>
              <a:t> before </a:t>
            </a:r>
            <a:r>
              <a:rPr lang="en-US" sz="2400" dirty="0"/>
              <a:t>it occurs</a:t>
            </a:r>
            <a:endParaRPr lang="en-FR" sz="2400" dirty="0"/>
          </a:p>
          <a:p>
            <a:pPr lvl="1">
              <a:buClr>
                <a:srgbClr val="007DD8"/>
              </a:buClr>
            </a:pPr>
            <a:r>
              <a:rPr lang="en-US" sz="2400" b="1" dirty="0">
                <a:solidFill>
                  <a:srgbClr val="EF7D00"/>
                </a:solidFill>
              </a:rPr>
              <a:t>Secondary</a:t>
            </a:r>
            <a:r>
              <a:rPr lang="en-US" sz="2400" dirty="0">
                <a:solidFill>
                  <a:srgbClr val="EF7D00"/>
                </a:solidFill>
              </a:rPr>
              <a:t> </a:t>
            </a:r>
            <a:r>
              <a:rPr lang="en-US" sz="2400" dirty="0"/>
              <a:t>prevention: reduce </a:t>
            </a:r>
            <a:r>
              <a:rPr lang="en-US" sz="2400" b="1" dirty="0">
                <a:solidFill>
                  <a:srgbClr val="EF7D00"/>
                </a:solidFill>
              </a:rPr>
              <a:t>the short-term consequences</a:t>
            </a:r>
            <a:r>
              <a:rPr lang="en-US" sz="2400" b="1" dirty="0">
                <a:solidFill>
                  <a:srgbClr val="007DD8"/>
                </a:solidFill>
              </a:rPr>
              <a:t> </a:t>
            </a:r>
            <a:r>
              <a:rPr lang="en-US" sz="2400" dirty="0"/>
              <a:t>of gender-based violence (within 72 hours for sexual violence)</a:t>
            </a:r>
            <a:endParaRPr lang="en-FR" sz="2400" dirty="0"/>
          </a:p>
          <a:p>
            <a:pPr lvl="1">
              <a:buClr>
                <a:srgbClr val="007DD8"/>
              </a:buClr>
            </a:pPr>
            <a:r>
              <a:rPr lang="en-US" sz="2400" b="1" dirty="0">
                <a:solidFill>
                  <a:srgbClr val="EF7D00"/>
                </a:solidFill>
              </a:rPr>
              <a:t>Tertiary</a:t>
            </a:r>
            <a:r>
              <a:rPr lang="en-US" sz="2400" dirty="0"/>
              <a:t> prevention: reduce the </a:t>
            </a:r>
            <a:r>
              <a:rPr lang="en-US" sz="2400" b="1" dirty="0">
                <a:solidFill>
                  <a:srgbClr val="EF7D00"/>
                </a:solidFill>
              </a:rPr>
              <a:t>long-term consequences</a:t>
            </a:r>
            <a:r>
              <a:rPr lang="en-US" sz="2400" b="1" dirty="0">
                <a:solidFill>
                  <a:srgbClr val="007DD8"/>
                </a:solidFill>
              </a:rPr>
              <a:t> </a:t>
            </a:r>
            <a:r>
              <a:rPr lang="en-US" sz="2400" dirty="0"/>
              <a:t>of gender-based violence </a:t>
            </a:r>
            <a:endParaRPr lang="en-FR" sz="2400" dirty="0"/>
          </a:p>
          <a:p>
            <a:pPr lvl="1">
              <a:buFont typeface="Wingdings" pitchFamily="2" charset="2"/>
              <a:buChar char="v"/>
            </a:pPr>
            <a:endParaRPr lang="en-FR" dirty="0"/>
          </a:p>
          <a:p>
            <a:r>
              <a:rPr lang="en-US" sz="2400" dirty="0"/>
              <a:t>. </a:t>
            </a:r>
          </a:p>
          <a:p>
            <a:endParaRPr lang="en-FR" sz="2400" dirty="0"/>
          </a:p>
          <a:p>
            <a:endParaRPr lang="en-US" sz="1600" b="1" dirty="0"/>
          </a:p>
          <a:p>
            <a:endParaRPr lang="en-US" sz="2800" dirty="0"/>
          </a:p>
        </p:txBody>
      </p:sp>
      <p:pic>
        <p:nvPicPr>
          <p:cNvPr id="10" name="Picture 2">
            <a:extLst>
              <a:ext uri="{FF2B5EF4-FFF2-40B4-BE49-F238E27FC236}">
                <a16:creationId xmlns:a16="http://schemas.microsoft.com/office/drawing/2014/main" id="{3A103578-0998-4BC9-B012-AA585D5DC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4787" y="3024554"/>
            <a:ext cx="3624478" cy="181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36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70114" y="791279"/>
            <a:ext cx="11593070" cy="707886"/>
          </a:xfrm>
          <a:prstGeom prst="rect">
            <a:avLst/>
          </a:prstGeom>
          <a:noFill/>
        </p:spPr>
        <p:txBody>
          <a:bodyPr wrap="square">
            <a:spAutoFit/>
          </a:bodyPr>
          <a:lstStyle/>
          <a:p>
            <a:r>
              <a:rPr lang="en-GB" sz="4000" b="1" cap="all" dirty="0">
                <a:solidFill>
                  <a:srgbClr val="EF7D00"/>
                </a:solidFill>
                <a:latin typeface="Calibri" panose="020F0502020204030204" pitchFamily="34" charset="0"/>
                <a:cs typeface="Calibri" panose="020F0502020204030204" pitchFamily="34" charset="0"/>
              </a:rPr>
              <a:t>PRIMARY PREVENTION</a:t>
            </a:r>
          </a:p>
        </p:txBody>
      </p:sp>
      <p:sp>
        <p:nvSpPr>
          <p:cNvPr id="8" name="TextBox 7">
            <a:extLst>
              <a:ext uri="{FF2B5EF4-FFF2-40B4-BE49-F238E27FC236}">
                <a16:creationId xmlns:a16="http://schemas.microsoft.com/office/drawing/2014/main" id="{3BC7CD84-2254-4B68-9574-103F805A284E}"/>
              </a:ext>
            </a:extLst>
          </p:cNvPr>
          <p:cNvSpPr txBox="1"/>
          <p:nvPr/>
        </p:nvSpPr>
        <p:spPr>
          <a:xfrm>
            <a:off x="470114" y="1757632"/>
            <a:ext cx="10024384" cy="6494085"/>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GB" sz="2400" dirty="0"/>
              <a:t>Community services to change social, economic and gender norms</a:t>
            </a:r>
          </a:p>
          <a:p>
            <a:pPr marL="342900" indent="-342900">
              <a:buFont typeface="Arial" panose="020B0604020202020204" pitchFamily="34" charset="0"/>
              <a:buChar char="•"/>
            </a:pPr>
            <a:r>
              <a:rPr lang="en-GB" sz="2400" dirty="0"/>
              <a:t>Train harm reduction providers on gender-based violence </a:t>
            </a:r>
          </a:p>
          <a:p>
            <a:pPr marL="342900" indent="-342900">
              <a:buFont typeface="Arial" panose="020B0604020202020204" pitchFamily="34" charset="0"/>
              <a:buChar char="•"/>
            </a:pPr>
            <a:r>
              <a:rPr lang="en-GB" sz="2400" dirty="0"/>
              <a:t>Group education for men and boys, combined with community outreach</a:t>
            </a:r>
          </a:p>
          <a:p>
            <a:pPr marL="342900" indent="-342900">
              <a:buFont typeface="Arial" panose="020B0604020202020204" pitchFamily="34" charset="0"/>
              <a:buChar char="•"/>
            </a:pPr>
            <a:r>
              <a:rPr lang="en-GB" sz="2400" dirty="0"/>
              <a:t>Women-only safe spaces and/or times within harm reduction sites</a:t>
            </a:r>
          </a:p>
          <a:p>
            <a:pPr marL="342900" indent="-342900">
              <a:buFont typeface="Arial" panose="020B0604020202020204" pitchFamily="34" charset="0"/>
              <a:buChar char="•"/>
            </a:pPr>
            <a:r>
              <a:rPr lang="en-GB" sz="2400" dirty="0"/>
              <a:t>Information and education materials to promote the post- violence support that is available </a:t>
            </a:r>
          </a:p>
          <a:p>
            <a:pPr marL="342900" indent="-342900">
              <a:buFont typeface="Arial" panose="020B0604020202020204" pitchFamily="34" charset="0"/>
              <a:buChar char="•"/>
            </a:pPr>
            <a:r>
              <a:rPr lang="en-GB" sz="2400" dirty="0"/>
              <a:t>Established a roadmap and partnerships to support the specific needs of women and gender non-conforming people in all their diversity</a:t>
            </a:r>
          </a:p>
          <a:p>
            <a:pPr marL="342900" indent="-342900">
              <a:buFont typeface="Arial" panose="020B0604020202020204" pitchFamily="34" charset="0"/>
              <a:buChar char="•"/>
            </a:pPr>
            <a:r>
              <a:rPr lang="en-GB" sz="2400" dirty="0"/>
              <a:t>Support people to develop a personalised safety plan and social support map</a:t>
            </a:r>
          </a:p>
          <a:p>
            <a:pPr marL="342900" indent="-342900">
              <a:buFont typeface="Arial" panose="020B0604020202020204" pitchFamily="34" charset="0"/>
              <a:buChar char="•"/>
            </a:pPr>
            <a:r>
              <a:rPr lang="en-GB" sz="2400" dirty="0"/>
              <a:t>Advocate for domestic violence shelters to open their doors to women and gender non-conforming people who use drugs</a:t>
            </a:r>
          </a:p>
          <a:p>
            <a:endParaRPr lang="en-US" sz="2400" dirty="0"/>
          </a:p>
          <a:p>
            <a:endParaRPr lang="en-FR" sz="2400" dirty="0"/>
          </a:p>
          <a:p>
            <a:pPr lvl="1"/>
            <a:endParaRPr lang="en-FR" dirty="0"/>
          </a:p>
          <a:p>
            <a:r>
              <a:rPr lang="en-US" sz="2400" dirty="0"/>
              <a:t>. </a:t>
            </a:r>
          </a:p>
          <a:p>
            <a:endParaRPr lang="en-FR" sz="2400" dirty="0"/>
          </a:p>
          <a:p>
            <a:endParaRPr lang="en-US" sz="1600" b="1" dirty="0"/>
          </a:p>
          <a:p>
            <a:endParaRPr lang="en-US" sz="2800" dirty="0"/>
          </a:p>
        </p:txBody>
      </p:sp>
    </p:spTree>
    <p:extLst>
      <p:ext uri="{BB962C8B-B14F-4D97-AF65-F5344CB8AC3E}">
        <p14:creationId xmlns:p14="http://schemas.microsoft.com/office/powerpoint/2010/main" val="2754180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70114" y="791279"/>
            <a:ext cx="11593070" cy="1323439"/>
          </a:xfrm>
          <a:prstGeom prst="rect">
            <a:avLst/>
          </a:prstGeom>
          <a:noFill/>
        </p:spPr>
        <p:txBody>
          <a:bodyPr wrap="square">
            <a:spAutoFit/>
          </a:bodyPr>
          <a:lstStyle/>
          <a:p>
            <a:pPr marL="0" indent="0">
              <a:buNone/>
            </a:pPr>
            <a:r>
              <a:rPr lang="en-GB" sz="4000" b="1" cap="all" dirty="0">
                <a:solidFill>
                  <a:srgbClr val="EF7D00"/>
                </a:solidFill>
                <a:latin typeface="Calibri" panose="020F0502020204030204" pitchFamily="34" charset="0"/>
                <a:cs typeface="Calibri" panose="020F0502020204030204" pitchFamily="34" charset="0"/>
              </a:rPr>
              <a:t>Secondary prevention: the comprehensive post-violence care package</a:t>
            </a:r>
          </a:p>
        </p:txBody>
      </p:sp>
      <p:sp>
        <p:nvSpPr>
          <p:cNvPr id="10" name="TextBox 9">
            <a:extLst>
              <a:ext uri="{FF2B5EF4-FFF2-40B4-BE49-F238E27FC236}">
                <a16:creationId xmlns:a16="http://schemas.microsoft.com/office/drawing/2014/main" id="{15167113-DB7E-49C0-BB7E-6BCBDD8934DD}"/>
              </a:ext>
            </a:extLst>
          </p:cNvPr>
          <p:cNvSpPr txBox="1"/>
          <p:nvPr/>
        </p:nvSpPr>
        <p:spPr>
          <a:xfrm>
            <a:off x="587326" y="2114718"/>
            <a:ext cx="10652760" cy="3170099"/>
          </a:xfrm>
          <a:prstGeom prst="rect">
            <a:avLst/>
          </a:prstGeom>
          <a:noFill/>
        </p:spPr>
        <p:txBody>
          <a:bodyPr wrap="square">
            <a:spAutoFit/>
          </a:bodyPr>
          <a:lstStyle/>
          <a:p>
            <a:pPr marL="285750" indent="-285750">
              <a:buClr>
                <a:srgbClr val="EF7D00"/>
              </a:buClr>
              <a:buFont typeface="Arial" panose="020B0604020202020204" pitchFamily="34" charset="0"/>
              <a:buChar char="•"/>
            </a:pPr>
            <a:r>
              <a:rPr lang="en-GB" dirty="0"/>
              <a:t>Medical examination and follow up</a:t>
            </a:r>
          </a:p>
          <a:p>
            <a:pPr marL="285750" indent="-285750">
              <a:buClr>
                <a:srgbClr val="EF7D00"/>
              </a:buClr>
              <a:buFont typeface="Arial" panose="020B0604020202020204" pitchFamily="34" charset="0"/>
              <a:buChar char="•"/>
            </a:pPr>
            <a:r>
              <a:rPr lang="en-GB" dirty="0"/>
              <a:t>Referral to /or provision of continuous psychosocial support, trauma therapy and counselling </a:t>
            </a:r>
          </a:p>
          <a:p>
            <a:pPr marL="285750" indent="-285750">
              <a:buClr>
                <a:srgbClr val="EF7D00"/>
              </a:buClr>
              <a:buFont typeface="Arial" panose="020B0604020202020204" pitchFamily="34" charset="0"/>
              <a:buChar char="•"/>
            </a:pPr>
            <a:r>
              <a:rPr lang="en-GB" dirty="0"/>
              <a:t>Self-help groups</a:t>
            </a:r>
          </a:p>
          <a:p>
            <a:pPr marL="285750" indent="-285750">
              <a:buClr>
                <a:srgbClr val="EF7D00"/>
              </a:buClr>
              <a:buFont typeface="Arial" panose="020B0604020202020204" pitchFamily="34" charset="0"/>
              <a:buChar char="•"/>
            </a:pPr>
            <a:r>
              <a:rPr lang="en-GB" dirty="0"/>
              <a:t>Referral to /or provision of protective orders and emergency shelters</a:t>
            </a:r>
          </a:p>
          <a:p>
            <a:pPr marL="285750" indent="-285750">
              <a:buClr>
                <a:srgbClr val="EF7D00"/>
              </a:buClr>
              <a:buFont typeface="Arial" panose="020B0604020202020204" pitchFamily="34" charset="0"/>
              <a:buChar char="•"/>
            </a:pPr>
            <a:r>
              <a:rPr lang="en-GB" dirty="0"/>
              <a:t>Referral to/or provision of judicial support/accompany for a complaint</a:t>
            </a:r>
          </a:p>
          <a:p>
            <a:pPr marL="0" indent="0">
              <a:buNone/>
            </a:pPr>
            <a:endParaRPr lang="en-GB" b="1" dirty="0"/>
          </a:p>
          <a:p>
            <a:pPr marL="0" indent="0">
              <a:buNone/>
            </a:pPr>
            <a:r>
              <a:rPr lang="en-GB" sz="2000" b="1" dirty="0">
                <a:solidFill>
                  <a:srgbClr val="EF7D00"/>
                </a:solidFill>
              </a:rPr>
              <a:t>In case of rape and sexual violence in addition to the above services:</a:t>
            </a:r>
          </a:p>
          <a:p>
            <a:pPr marL="285750" indent="-285750">
              <a:buClr>
                <a:srgbClr val="EF7D00"/>
              </a:buClr>
              <a:buFont typeface="Arial" panose="020B0604020202020204" pitchFamily="34" charset="0"/>
              <a:buChar char="•"/>
            </a:pPr>
            <a:r>
              <a:rPr lang="en-GB" dirty="0"/>
              <a:t>Emergency contraception and PEP for HIV prevention within 72 hours</a:t>
            </a:r>
          </a:p>
          <a:p>
            <a:pPr marL="285750" indent="-285750">
              <a:buClr>
                <a:srgbClr val="EF7D00"/>
              </a:buClr>
              <a:buFont typeface="Arial" panose="020B0604020202020204" pitchFamily="34" charset="0"/>
              <a:buChar char="•"/>
            </a:pPr>
            <a:r>
              <a:rPr lang="en-GB" dirty="0"/>
              <a:t>Access/referral to safe abortion if needed</a:t>
            </a:r>
          </a:p>
          <a:p>
            <a:pPr marL="285750" indent="-285750">
              <a:buClr>
                <a:srgbClr val="EF7D00"/>
              </a:buClr>
              <a:buFont typeface="Arial" panose="020B0604020202020204" pitchFamily="34" charset="0"/>
              <a:buChar char="•"/>
            </a:pPr>
            <a:r>
              <a:rPr lang="en-GB" dirty="0"/>
              <a:t>Screening and treatment for STIs</a:t>
            </a:r>
          </a:p>
          <a:p>
            <a:pPr marL="285750" indent="-285750">
              <a:buClr>
                <a:srgbClr val="EF7D00"/>
              </a:buClr>
              <a:buFont typeface="Arial" panose="020B0604020202020204" pitchFamily="34" charset="0"/>
              <a:buChar char="•"/>
            </a:pPr>
            <a:r>
              <a:rPr lang="en-GB" dirty="0"/>
              <a:t>Referral to legal services, including medical examination and medical certificate </a:t>
            </a:r>
          </a:p>
        </p:txBody>
      </p:sp>
    </p:spTree>
    <p:extLst>
      <p:ext uri="{BB962C8B-B14F-4D97-AF65-F5344CB8AC3E}">
        <p14:creationId xmlns:p14="http://schemas.microsoft.com/office/powerpoint/2010/main" val="2214573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70114" y="791279"/>
            <a:ext cx="11593070" cy="707886"/>
          </a:xfrm>
          <a:prstGeom prst="rect">
            <a:avLst/>
          </a:prstGeom>
          <a:noFill/>
        </p:spPr>
        <p:txBody>
          <a:bodyPr wrap="square">
            <a:spAutoFit/>
          </a:bodyPr>
          <a:lstStyle/>
          <a:p>
            <a:pPr marL="0" indent="0">
              <a:buNone/>
            </a:pPr>
            <a:r>
              <a:rPr lang="en-GB" sz="4000" b="1" cap="all" dirty="0">
                <a:solidFill>
                  <a:srgbClr val="EF7D00"/>
                </a:solidFill>
                <a:latin typeface="Calibri" panose="020F0502020204030204" pitchFamily="34" charset="0"/>
                <a:cs typeface="Calibri" panose="020F0502020204030204" pitchFamily="34" charset="0"/>
              </a:rPr>
              <a:t>Quality services</a:t>
            </a:r>
          </a:p>
        </p:txBody>
      </p:sp>
      <p:sp>
        <p:nvSpPr>
          <p:cNvPr id="10" name="TextBox 9">
            <a:extLst>
              <a:ext uri="{FF2B5EF4-FFF2-40B4-BE49-F238E27FC236}">
                <a16:creationId xmlns:a16="http://schemas.microsoft.com/office/drawing/2014/main" id="{15167113-DB7E-49C0-BB7E-6BCBDD8934DD}"/>
              </a:ext>
            </a:extLst>
          </p:cNvPr>
          <p:cNvSpPr txBox="1"/>
          <p:nvPr/>
        </p:nvSpPr>
        <p:spPr>
          <a:xfrm>
            <a:off x="470114" y="1757632"/>
            <a:ext cx="10652760" cy="4555093"/>
          </a:xfrm>
          <a:prstGeom prst="rect">
            <a:avLst/>
          </a:prstGeom>
          <a:noFill/>
        </p:spPr>
        <p:txBody>
          <a:bodyPr wrap="square">
            <a:spAutoFit/>
          </a:bodyPr>
          <a:lstStyle/>
          <a:p>
            <a:pPr marL="0" indent="0">
              <a:buNone/>
            </a:pPr>
            <a:r>
              <a:rPr lang="en-US" sz="2800" dirty="0"/>
              <a:t>Quality</a:t>
            </a:r>
            <a:r>
              <a:rPr lang="en-US" sz="2800" b="1" dirty="0"/>
              <a:t> </a:t>
            </a:r>
            <a:r>
              <a:rPr lang="en-US" sz="2800" dirty="0"/>
              <a:t>is essential in offering services to survivors of gender-based violence. This means</a:t>
            </a:r>
            <a:r>
              <a:rPr lang="en-US" sz="2000" dirty="0"/>
              <a:t>:</a:t>
            </a:r>
          </a:p>
          <a:p>
            <a:pPr marL="0" indent="0">
              <a:buNone/>
            </a:pPr>
            <a:r>
              <a:rPr lang="en-US" sz="2000" dirty="0"/>
              <a:t> </a:t>
            </a:r>
            <a:endParaRPr lang="en-GB" sz="2000" dirty="0"/>
          </a:p>
          <a:p>
            <a:pPr marL="914400" lvl="1" indent="-457200">
              <a:buClr>
                <a:srgbClr val="EF7D00"/>
              </a:buClr>
              <a:buFont typeface="Arial" panose="020B0604020202020204" pitchFamily="34" charset="0"/>
              <a:buChar char="•"/>
            </a:pPr>
            <a:r>
              <a:rPr lang="en-GB" sz="2800" dirty="0"/>
              <a:t>Confidentiality</a:t>
            </a:r>
          </a:p>
          <a:p>
            <a:pPr marL="914400" lvl="1" indent="-457200">
              <a:buClr>
                <a:srgbClr val="EF7D00"/>
              </a:buClr>
              <a:buFont typeface="Arial" panose="020B0604020202020204" pitchFamily="34" charset="0"/>
              <a:buChar char="•"/>
            </a:pPr>
            <a:r>
              <a:rPr lang="en-GB" sz="2800" dirty="0"/>
              <a:t>A timely response, within 72 hours</a:t>
            </a:r>
          </a:p>
          <a:p>
            <a:pPr marL="914400" lvl="1" indent="-457200">
              <a:buClr>
                <a:srgbClr val="EF7D00"/>
              </a:buClr>
              <a:buFont typeface="Arial" panose="020B0604020202020204" pitchFamily="34" charset="0"/>
              <a:buChar char="•"/>
            </a:pPr>
            <a:r>
              <a:rPr lang="en-GB" sz="2800" dirty="0"/>
              <a:t>Asking for consent</a:t>
            </a:r>
          </a:p>
          <a:p>
            <a:pPr marL="914400" lvl="1" indent="-457200">
              <a:buClr>
                <a:srgbClr val="EF7D00"/>
              </a:buClr>
              <a:buFont typeface="Arial" panose="020B0604020202020204" pitchFamily="34" charset="0"/>
              <a:buChar char="•"/>
            </a:pPr>
            <a:r>
              <a:rPr lang="en-GB" sz="2800" dirty="0"/>
              <a:t>Prioritising safety</a:t>
            </a:r>
          </a:p>
          <a:p>
            <a:pPr marL="914400" lvl="1" indent="-457200">
              <a:buClr>
                <a:srgbClr val="EF7D00"/>
              </a:buClr>
              <a:buFont typeface="Arial" panose="020B0604020202020204" pitchFamily="34" charset="0"/>
              <a:buChar char="•"/>
            </a:pPr>
            <a:r>
              <a:rPr lang="en-GB" sz="2800" dirty="0"/>
              <a:t>Avoiding questioning the survivor's word</a:t>
            </a:r>
          </a:p>
          <a:p>
            <a:pPr marL="914400" lvl="1" indent="-457200">
              <a:buClr>
                <a:srgbClr val="EF7D00"/>
              </a:buClr>
              <a:buFont typeface="Arial" panose="020B0604020202020204" pitchFamily="34" charset="0"/>
              <a:buChar char="•"/>
            </a:pPr>
            <a:r>
              <a:rPr lang="en-GB" sz="2800" dirty="0"/>
              <a:t>Avoiding interrupting the person to ask questions</a:t>
            </a:r>
          </a:p>
          <a:p>
            <a:pPr marL="914400" lvl="1" indent="-457200">
              <a:buClr>
                <a:srgbClr val="EF7D00"/>
              </a:buClr>
              <a:buFont typeface="Arial" panose="020B0604020202020204" pitchFamily="34" charset="0"/>
              <a:buChar char="•"/>
            </a:pPr>
            <a:r>
              <a:rPr lang="en-GB" sz="2800" dirty="0"/>
              <a:t>Not forcing the person to talk </a:t>
            </a:r>
          </a:p>
          <a:p>
            <a:pPr>
              <a:buClr>
                <a:srgbClr val="EF7D00"/>
              </a:buClr>
            </a:pPr>
            <a:endParaRPr lang="en-GB" b="1" dirty="0"/>
          </a:p>
        </p:txBody>
      </p:sp>
    </p:spTree>
    <p:extLst>
      <p:ext uri="{BB962C8B-B14F-4D97-AF65-F5344CB8AC3E}">
        <p14:creationId xmlns:p14="http://schemas.microsoft.com/office/powerpoint/2010/main" val="97138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470114" y="791279"/>
            <a:ext cx="11593070" cy="707886"/>
          </a:xfrm>
          <a:prstGeom prst="rect">
            <a:avLst/>
          </a:prstGeom>
          <a:noFill/>
        </p:spPr>
        <p:txBody>
          <a:bodyPr wrap="square">
            <a:spAutoFit/>
          </a:bodyPr>
          <a:lstStyle/>
          <a:p>
            <a:pPr marL="0" indent="0">
              <a:buNone/>
            </a:pPr>
            <a:r>
              <a:rPr lang="en-GB" sz="4000" b="1" cap="all" dirty="0">
                <a:solidFill>
                  <a:srgbClr val="EF7D00"/>
                </a:solidFill>
                <a:latin typeface="Calibri" panose="020F0502020204030204" pitchFamily="34" charset="0"/>
                <a:cs typeface="Calibri" panose="020F0502020204030204" pitchFamily="34" charset="0"/>
              </a:rPr>
              <a:t>Critical enablers</a:t>
            </a:r>
          </a:p>
        </p:txBody>
      </p:sp>
      <p:sp>
        <p:nvSpPr>
          <p:cNvPr id="10" name="TextBox 9">
            <a:extLst>
              <a:ext uri="{FF2B5EF4-FFF2-40B4-BE49-F238E27FC236}">
                <a16:creationId xmlns:a16="http://schemas.microsoft.com/office/drawing/2014/main" id="{15167113-DB7E-49C0-BB7E-6BCBDD8934DD}"/>
              </a:ext>
            </a:extLst>
          </p:cNvPr>
          <p:cNvSpPr txBox="1"/>
          <p:nvPr/>
        </p:nvSpPr>
        <p:spPr>
          <a:xfrm>
            <a:off x="470114" y="1757632"/>
            <a:ext cx="10652760" cy="4893647"/>
          </a:xfrm>
          <a:prstGeom prst="rect">
            <a:avLst/>
          </a:prstGeom>
          <a:noFill/>
        </p:spPr>
        <p:txBody>
          <a:bodyPr wrap="square">
            <a:spAutoFit/>
          </a:bodyPr>
          <a:lstStyle/>
          <a:p>
            <a:pPr marL="285750" indent="-285750">
              <a:spcAft>
                <a:spcPts val="600"/>
              </a:spcAft>
              <a:buClr>
                <a:srgbClr val="EF7D00"/>
              </a:buClr>
              <a:buFont typeface="Arial" panose="020B0604020202020204" pitchFamily="34" charset="0"/>
              <a:buChar char="•"/>
            </a:pPr>
            <a:r>
              <a:rPr lang="en-GB" sz="2400" dirty="0"/>
              <a:t>Supportive legislation, policy and funding (including decriminalisation of drug use, drug possession and sex work)</a:t>
            </a:r>
          </a:p>
          <a:p>
            <a:pPr marL="285750" indent="-285750">
              <a:spcAft>
                <a:spcPts val="600"/>
              </a:spcAft>
              <a:buClr>
                <a:srgbClr val="EF7D00"/>
              </a:buClr>
              <a:buFont typeface="Arial" panose="020B0604020202020204" pitchFamily="34" charset="0"/>
              <a:buChar char="•"/>
            </a:pPr>
            <a:r>
              <a:rPr lang="en-GB" sz="2400" dirty="0"/>
              <a:t>Addressing stigma and discrimination</a:t>
            </a:r>
          </a:p>
          <a:p>
            <a:pPr marL="285750" indent="-285750">
              <a:spcAft>
                <a:spcPts val="600"/>
              </a:spcAft>
              <a:buClr>
                <a:srgbClr val="EF7D00"/>
              </a:buClr>
              <a:buFont typeface="Arial" panose="020B0604020202020204" pitchFamily="34" charset="0"/>
              <a:buChar char="•"/>
            </a:pPr>
            <a:r>
              <a:rPr lang="en-GB" sz="2400" dirty="0"/>
              <a:t>Availability, accessibility, acceptability (quality) and affordability of sexual and reproductive health services, including gender-based violence services for women and gender non-conforming people who use drugs </a:t>
            </a:r>
          </a:p>
          <a:p>
            <a:pPr marL="285750" indent="-285750">
              <a:spcAft>
                <a:spcPts val="600"/>
              </a:spcAft>
              <a:buClr>
                <a:srgbClr val="EF7D00"/>
              </a:buClr>
              <a:buFont typeface="Arial" panose="020B0604020202020204" pitchFamily="34" charset="0"/>
              <a:buChar char="•"/>
            </a:pPr>
            <a:r>
              <a:rPr lang="en-GB" sz="2400" dirty="0"/>
              <a:t>Enhancing women’s and gender non-conforming people’s community empowerment and engaging men to promote positive masculinity</a:t>
            </a:r>
          </a:p>
          <a:p>
            <a:pPr marL="285750" indent="-285750">
              <a:spcAft>
                <a:spcPts val="600"/>
              </a:spcAft>
              <a:buClr>
                <a:srgbClr val="EF7D00"/>
              </a:buClr>
              <a:buFont typeface="Arial" panose="020B0604020202020204" pitchFamily="34" charset="0"/>
              <a:buChar char="•"/>
            </a:pPr>
            <a:r>
              <a:rPr lang="en-GB" sz="2400" dirty="0"/>
              <a:t>Transforming social and gender norms</a:t>
            </a:r>
          </a:p>
          <a:p>
            <a:pPr marL="285750" indent="-285750">
              <a:spcAft>
                <a:spcPts val="600"/>
              </a:spcAft>
              <a:buClr>
                <a:srgbClr val="EF7D00"/>
              </a:buClr>
              <a:buFont typeface="Arial" panose="020B0604020202020204" pitchFamily="34" charset="0"/>
              <a:buChar char="•"/>
            </a:pPr>
            <a:r>
              <a:rPr lang="en-GB" sz="2400" dirty="0"/>
              <a:t>Addressing violence against women in all their diversity and gender non-conforming people</a:t>
            </a:r>
            <a:endParaRPr lang="en-GB" sz="2800" dirty="0"/>
          </a:p>
          <a:p>
            <a:pPr marL="0" indent="0">
              <a:buNone/>
            </a:pPr>
            <a:endParaRPr lang="en-GB" b="1" dirty="0"/>
          </a:p>
        </p:txBody>
      </p:sp>
    </p:spTree>
    <p:extLst>
      <p:ext uri="{BB962C8B-B14F-4D97-AF65-F5344CB8AC3E}">
        <p14:creationId xmlns:p14="http://schemas.microsoft.com/office/powerpoint/2010/main" val="388360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dirty="0">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828703" y="936223"/>
            <a:ext cx="10534593" cy="1938992"/>
          </a:xfrm>
          <a:prstGeom prst="rect">
            <a:avLst/>
          </a:prstGeom>
          <a:noFill/>
        </p:spPr>
        <p:txBody>
          <a:bodyPr wrap="square">
            <a:spAutoFit/>
          </a:bodyPr>
          <a:lstStyle/>
          <a:p>
            <a:pPr algn="ctr"/>
            <a:r>
              <a:rPr lang="en-US" sz="4000" b="1" cap="all" dirty="0">
                <a:solidFill>
                  <a:srgbClr val="EF7D00"/>
                </a:solidFill>
                <a:latin typeface="Calibri" panose="020F0502020204030204" pitchFamily="34" charset="0"/>
                <a:cs typeface="Calibri" panose="020F0502020204030204" pitchFamily="34" charset="0"/>
              </a:rPr>
              <a:t>1. Gender-based violence is not a huge problem, but became popular because there is international funding for it.</a:t>
            </a:r>
            <a:r>
              <a:rPr lang="en-FR" sz="4000" b="1" cap="all" dirty="0">
                <a:solidFill>
                  <a:srgbClr val="EF7D00"/>
                </a:solidFill>
                <a:latin typeface="Calibri" panose="020F0502020204030204" pitchFamily="34" charset="0"/>
                <a:cs typeface="Calibri" panose="020F0502020204030204" pitchFamily="34" charset="0"/>
              </a:rPr>
              <a:t> </a:t>
            </a:r>
            <a:endParaRPr lang="en-GB" sz="4000" b="1" cap="all" dirty="0">
              <a:solidFill>
                <a:srgbClr val="EF7D00"/>
              </a:solidFill>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8AC95868-67BD-EF4E-90C1-E36337D0EB46}"/>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07029">
            <a:off x="1492609" y="3685837"/>
            <a:ext cx="3867945" cy="2138956"/>
          </a:xfrm>
          <a:prstGeom prst="rect">
            <a:avLst/>
          </a:prstGeom>
        </p:spPr>
      </p:pic>
      <p:pic>
        <p:nvPicPr>
          <p:cNvPr id="15" name="Content Placeholder 8">
            <a:extLst>
              <a:ext uri="{FF2B5EF4-FFF2-40B4-BE49-F238E27FC236}">
                <a16:creationId xmlns:a16="http://schemas.microsoft.com/office/drawing/2014/main" id="{6ECF618E-D921-6242-BAC0-E92A119030A3}"/>
              </a:ext>
            </a:extLst>
          </p:cNvPr>
          <p:cNvPicPr>
            <a:picLocks noGrp="1" noChangeAspect="1"/>
          </p:cNvPicPr>
          <p:nvPr/>
        </p:nvPicPr>
        <p:blipFill>
          <a:blip r:embed="rId5">
            <a:clrChange>
              <a:clrFrom>
                <a:srgbClr val="FFFFFF"/>
              </a:clrFrom>
              <a:clrTo>
                <a:srgbClr val="FFFFFF">
                  <a:alpha val="0"/>
                </a:srgbClr>
              </a:clrTo>
            </a:clrChange>
          </a:blip>
          <a:stretch>
            <a:fillRect/>
          </a:stretch>
        </p:blipFill>
        <p:spPr>
          <a:xfrm rot="311343">
            <a:off x="6320033" y="3212443"/>
            <a:ext cx="4371644" cy="2821830"/>
          </a:xfrm>
          <a:prstGeom prst="rect">
            <a:avLst/>
          </a:prstGeom>
        </p:spPr>
      </p:pic>
    </p:spTree>
    <p:extLst>
      <p:ext uri="{BB962C8B-B14F-4D97-AF65-F5344CB8AC3E}">
        <p14:creationId xmlns:p14="http://schemas.microsoft.com/office/powerpoint/2010/main" val="2510769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3B37844-718B-4B7D-BD38-9604FB674880}"/>
              </a:ext>
            </a:extLst>
          </p:cNvPr>
          <p:cNvSpPr txBox="1"/>
          <p:nvPr/>
        </p:nvSpPr>
        <p:spPr>
          <a:xfrm>
            <a:off x="446649" y="912112"/>
            <a:ext cx="10779370" cy="1200329"/>
          </a:xfrm>
          <a:prstGeom prst="rect">
            <a:avLst/>
          </a:prstGeom>
          <a:noFill/>
        </p:spPr>
        <p:txBody>
          <a:bodyPr wrap="square">
            <a:spAutoFit/>
          </a:bodyPr>
          <a:lstStyle/>
          <a:p>
            <a:r>
              <a:rPr lang="en-GB" sz="2400" b="1" dirty="0"/>
              <a:t>Gender-based violence </a:t>
            </a:r>
            <a:r>
              <a:rPr lang="en-FR" sz="2400" b="1" dirty="0"/>
              <a:t>must be addressed in the context of seeking to </a:t>
            </a:r>
            <a:r>
              <a:rPr lang="en-FR" sz="2400" b="1" dirty="0">
                <a:solidFill>
                  <a:srgbClr val="EF7D00"/>
                </a:solidFill>
              </a:rPr>
              <a:t>end all forms of discrimination</a:t>
            </a:r>
            <a:r>
              <a:rPr lang="en-FR" sz="2400" b="1" dirty="0"/>
              <a:t>, to </a:t>
            </a:r>
            <a:r>
              <a:rPr lang="en-FR" sz="2400" b="1" dirty="0">
                <a:solidFill>
                  <a:srgbClr val="EF7D00"/>
                </a:solidFill>
              </a:rPr>
              <a:t>advance gender equality</a:t>
            </a:r>
            <a:r>
              <a:rPr lang="en-GB" sz="2400" b="1" dirty="0"/>
              <a:t>,</a:t>
            </a:r>
            <a:r>
              <a:rPr lang="en-FR" sz="2400" b="1" dirty="0"/>
              <a:t> and </a:t>
            </a:r>
            <a:r>
              <a:rPr lang="en-GB" sz="2400" b="1" dirty="0"/>
              <a:t>to </a:t>
            </a:r>
            <a:r>
              <a:rPr lang="en-GB" sz="2400" b="1" dirty="0">
                <a:solidFill>
                  <a:srgbClr val="EF7D00"/>
                </a:solidFill>
              </a:rPr>
              <a:t>empower</a:t>
            </a:r>
            <a:r>
              <a:rPr lang="en-GB" sz="2400" b="1" dirty="0"/>
              <a:t> all women and gender non-conforming people</a:t>
            </a:r>
            <a:endParaRPr lang="en-US" sz="2400" dirty="0">
              <a:solidFill>
                <a:srgbClr val="007DD8"/>
              </a:solidFill>
            </a:endParaRPr>
          </a:p>
        </p:txBody>
      </p:sp>
      <p:pic>
        <p:nvPicPr>
          <p:cNvPr id="11" name="Picture 2">
            <a:extLst>
              <a:ext uri="{FF2B5EF4-FFF2-40B4-BE49-F238E27FC236}">
                <a16:creationId xmlns:a16="http://schemas.microsoft.com/office/drawing/2014/main" id="{FBBAE524-FACC-4927-9D82-94E20E290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000" y="2221325"/>
            <a:ext cx="4058000" cy="40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82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dirty="0">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828703" y="1103365"/>
            <a:ext cx="10534593" cy="1938992"/>
          </a:xfrm>
          <a:prstGeom prst="rect">
            <a:avLst/>
          </a:prstGeom>
          <a:noFill/>
        </p:spPr>
        <p:txBody>
          <a:bodyPr wrap="square">
            <a:spAutoFit/>
          </a:bodyPr>
          <a:lstStyle/>
          <a:p>
            <a:pPr algn="ctr"/>
            <a:r>
              <a:rPr lang="en-US" sz="4000" b="1" cap="all" dirty="0">
                <a:solidFill>
                  <a:srgbClr val="EF7D00"/>
                </a:solidFill>
                <a:latin typeface="Calibri" panose="020F0502020204030204" pitchFamily="34" charset="0"/>
                <a:cs typeface="Calibri" panose="020F0502020204030204" pitchFamily="34" charset="0"/>
              </a:rPr>
              <a:t>2. Worldwide, an estimated 1 in 3 women will experience physical or sexual abuse in her lifetime.</a:t>
            </a:r>
            <a:r>
              <a:rPr lang="en-FR" sz="4000" b="1" cap="all" dirty="0">
                <a:solidFill>
                  <a:srgbClr val="EF7D00"/>
                </a:solidFill>
                <a:latin typeface="Calibri" panose="020F0502020204030204" pitchFamily="34" charset="0"/>
                <a:cs typeface="Calibri" panose="020F0502020204030204" pitchFamily="34" charset="0"/>
              </a:rPr>
              <a:t> </a:t>
            </a:r>
            <a:endParaRPr lang="en-GB" sz="4000" b="1" cap="all" dirty="0">
              <a:solidFill>
                <a:srgbClr val="EF7D00"/>
              </a:solidFill>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8AC95868-67BD-EF4E-90C1-E36337D0EB46}"/>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07029">
            <a:off x="1492609" y="3685837"/>
            <a:ext cx="3867945" cy="2138956"/>
          </a:xfrm>
          <a:prstGeom prst="rect">
            <a:avLst/>
          </a:prstGeom>
        </p:spPr>
      </p:pic>
      <p:pic>
        <p:nvPicPr>
          <p:cNvPr id="15" name="Content Placeholder 8">
            <a:extLst>
              <a:ext uri="{FF2B5EF4-FFF2-40B4-BE49-F238E27FC236}">
                <a16:creationId xmlns:a16="http://schemas.microsoft.com/office/drawing/2014/main" id="{6ECF618E-D921-6242-BAC0-E92A119030A3}"/>
              </a:ext>
            </a:extLst>
          </p:cNvPr>
          <p:cNvPicPr>
            <a:picLocks noGrp="1" noChangeAspect="1"/>
          </p:cNvPicPr>
          <p:nvPr/>
        </p:nvPicPr>
        <p:blipFill>
          <a:blip r:embed="rId5">
            <a:clrChange>
              <a:clrFrom>
                <a:srgbClr val="FFFFFF"/>
              </a:clrFrom>
              <a:clrTo>
                <a:srgbClr val="FFFFFF">
                  <a:alpha val="0"/>
                </a:srgbClr>
              </a:clrTo>
            </a:clrChange>
          </a:blip>
          <a:stretch>
            <a:fillRect/>
          </a:stretch>
        </p:blipFill>
        <p:spPr>
          <a:xfrm rot="311343">
            <a:off x="6320033" y="3212443"/>
            <a:ext cx="4371644" cy="2821830"/>
          </a:xfrm>
          <a:prstGeom prst="rect">
            <a:avLst/>
          </a:prstGeom>
        </p:spPr>
      </p:pic>
    </p:spTree>
    <p:extLst>
      <p:ext uri="{BB962C8B-B14F-4D97-AF65-F5344CB8AC3E}">
        <p14:creationId xmlns:p14="http://schemas.microsoft.com/office/powerpoint/2010/main" val="170491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dirty="0">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828703" y="936223"/>
            <a:ext cx="10534593" cy="1323439"/>
          </a:xfrm>
          <a:prstGeom prst="rect">
            <a:avLst/>
          </a:prstGeom>
          <a:noFill/>
        </p:spPr>
        <p:txBody>
          <a:bodyPr wrap="square">
            <a:spAutoFit/>
          </a:bodyPr>
          <a:lstStyle/>
          <a:p>
            <a:pPr algn="ctr"/>
            <a:r>
              <a:rPr lang="en-GB" sz="4000" b="1" cap="all" dirty="0">
                <a:solidFill>
                  <a:srgbClr val="EF7D00"/>
                </a:solidFill>
                <a:latin typeface="Calibri" panose="020F0502020204030204" pitchFamily="34" charset="0"/>
                <a:cs typeface="Calibri" panose="020F0502020204030204" pitchFamily="34" charset="0"/>
              </a:rPr>
              <a:t>3. Most gender-based violence is perpetrated by strangers</a:t>
            </a:r>
          </a:p>
        </p:txBody>
      </p:sp>
      <p:pic>
        <p:nvPicPr>
          <p:cNvPr id="14" name="Picture 13">
            <a:extLst>
              <a:ext uri="{FF2B5EF4-FFF2-40B4-BE49-F238E27FC236}">
                <a16:creationId xmlns:a16="http://schemas.microsoft.com/office/drawing/2014/main" id="{8AC95868-67BD-EF4E-90C1-E36337D0EB46}"/>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07029">
            <a:off x="1492609" y="3685837"/>
            <a:ext cx="3867945" cy="2138956"/>
          </a:xfrm>
          <a:prstGeom prst="rect">
            <a:avLst/>
          </a:prstGeom>
        </p:spPr>
      </p:pic>
      <p:pic>
        <p:nvPicPr>
          <p:cNvPr id="15" name="Content Placeholder 8">
            <a:extLst>
              <a:ext uri="{FF2B5EF4-FFF2-40B4-BE49-F238E27FC236}">
                <a16:creationId xmlns:a16="http://schemas.microsoft.com/office/drawing/2014/main" id="{6ECF618E-D921-6242-BAC0-E92A119030A3}"/>
              </a:ext>
            </a:extLst>
          </p:cNvPr>
          <p:cNvPicPr>
            <a:picLocks noGrp="1" noChangeAspect="1"/>
          </p:cNvPicPr>
          <p:nvPr/>
        </p:nvPicPr>
        <p:blipFill>
          <a:blip r:embed="rId5">
            <a:clrChange>
              <a:clrFrom>
                <a:srgbClr val="FFFFFF"/>
              </a:clrFrom>
              <a:clrTo>
                <a:srgbClr val="FFFFFF">
                  <a:alpha val="0"/>
                </a:srgbClr>
              </a:clrTo>
            </a:clrChange>
          </a:blip>
          <a:stretch>
            <a:fillRect/>
          </a:stretch>
        </p:blipFill>
        <p:spPr>
          <a:xfrm rot="311343">
            <a:off x="6320033" y="3212443"/>
            <a:ext cx="4371644" cy="2821830"/>
          </a:xfrm>
          <a:prstGeom prst="rect">
            <a:avLst/>
          </a:prstGeom>
        </p:spPr>
      </p:pic>
    </p:spTree>
    <p:extLst>
      <p:ext uri="{BB962C8B-B14F-4D97-AF65-F5344CB8AC3E}">
        <p14:creationId xmlns:p14="http://schemas.microsoft.com/office/powerpoint/2010/main" val="365064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dirty="0">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828703" y="936223"/>
            <a:ext cx="10534593" cy="1323439"/>
          </a:xfrm>
          <a:prstGeom prst="rect">
            <a:avLst/>
          </a:prstGeom>
          <a:noFill/>
        </p:spPr>
        <p:txBody>
          <a:bodyPr wrap="square">
            <a:spAutoFit/>
          </a:bodyPr>
          <a:lstStyle/>
          <a:p>
            <a:pPr algn="ctr"/>
            <a:r>
              <a:rPr lang="en-US" sz="4000" b="1" cap="all" dirty="0">
                <a:solidFill>
                  <a:srgbClr val="EF7D00"/>
                </a:solidFill>
                <a:latin typeface="Calibri" panose="020F0502020204030204" pitchFamily="34" charset="0"/>
                <a:cs typeface="Calibri" panose="020F0502020204030204" pitchFamily="34" charset="0"/>
              </a:rPr>
              <a:t>4. Gender-based violence concerns only women and girls.</a:t>
            </a:r>
            <a:r>
              <a:rPr lang="en-FR" sz="4000" b="1" cap="all" dirty="0">
                <a:solidFill>
                  <a:srgbClr val="EF7D00"/>
                </a:solidFill>
                <a:latin typeface="Calibri" panose="020F0502020204030204" pitchFamily="34" charset="0"/>
                <a:cs typeface="Calibri" panose="020F0502020204030204" pitchFamily="34" charset="0"/>
              </a:rPr>
              <a:t> </a:t>
            </a:r>
            <a:endParaRPr lang="en-GB" sz="4000" b="1" cap="all" dirty="0">
              <a:solidFill>
                <a:srgbClr val="EF7D00"/>
              </a:solidFill>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8AC95868-67BD-EF4E-90C1-E36337D0EB46}"/>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07029">
            <a:off x="1492609" y="3685837"/>
            <a:ext cx="3867945" cy="2138956"/>
          </a:xfrm>
          <a:prstGeom prst="rect">
            <a:avLst/>
          </a:prstGeom>
        </p:spPr>
      </p:pic>
      <p:pic>
        <p:nvPicPr>
          <p:cNvPr id="15" name="Content Placeholder 8">
            <a:extLst>
              <a:ext uri="{FF2B5EF4-FFF2-40B4-BE49-F238E27FC236}">
                <a16:creationId xmlns:a16="http://schemas.microsoft.com/office/drawing/2014/main" id="{6ECF618E-D921-6242-BAC0-E92A119030A3}"/>
              </a:ext>
            </a:extLst>
          </p:cNvPr>
          <p:cNvPicPr>
            <a:picLocks noGrp="1" noChangeAspect="1"/>
          </p:cNvPicPr>
          <p:nvPr/>
        </p:nvPicPr>
        <p:blipFill>
          <a:blip r:embed="rId5">
            <a:clrChange>
              <a:clrFrom>
                <a:srgbClr val="FFFFFF"/>
              </a:clrFrom>
              <a:clrTo>
                <a:srgbClr val="FFFFFF">
                  <a:alpha val="0"/>
                </a:srgbClr>
              </a:clrTo>
            </a:clrChange>
          </a:blip>
          <a:stretch>
            <a:fillRect/>
          </a:stretch>
        </p:blipFill>
        <p:spPr>
          <a:xfrm rot="311343">
            <a:off x="6320033" y="3212443"/>
            <a:ext cx="4371644" cy="2821830"/>
          </a:xfrm>
          <a:prstGeom prst="rect">
            <a:avLst/>
          </a:prstGeom>
        </p:spPr>
      </p:pic>
    </p:spTree>
    <p:extLst>
      <p:ext uri="{BB962C8B-B14F-4D97-AF65-F5344CB8AC3E}">
        <p14:creationId xmlns:p14="http://schemas.microsoft.com/office/powerpoint/2010/main" val="74321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dirty="0">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828703" y="936223"/>
            <a:ext cx="10534593" cy="1323439"/>
          </a:xfrm>
          <a:prstGeom prst="rect">
            <a:avLst/>
          </a:prstGeom>
          <a:noFill/>
        </p:spPr>
        <p:txBody>
          <a:bodyPr wrap="square">
            <a:spAutoFit/>
          </a:bodyPr>
          <a:lstStyle/>
          <a:p>
            <a:pPr algn="ctr"/>
            <a:r>
              <a:rPr lang="en-US" sz="4000" b="1" cap="all" dirty="0">
                <a:solidFill>
                  <a:srgbClr val="EF7D00"/>
                </a:solidFill>
                <a:latin typeface="Calibri" panose="020F0502020204030204" pitchFamily="34" charset="0"/>
                <a:cs typeface="Calibri" panose="020F0502020204030204" pitchFamily="34" charset="0"/>
              </a:rPr>
              <a:t>There is no sexual violence between a married couple.</a:t>
            </a:r>
            <a:endParaRPr lang="en-GB" sz="4000" b="1" cap="all" dirty="0">
              <a:solidFill>
                <a:srgbClr val="EF7D00"/>
              </a:solidFill>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8AC95868-67BD-EF4E-90C1-E36337D0EB46}"/>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07029">
            <a:off x="1492609" y="3685837"/>
            <a:ext cx="3867945" cy="2138956"/>
          </a:xfrm>
          <a:prstGeom prst="rect">
            <a:avLst/>
          </a:prstGeom>
        </p:spPr>
      </p:pic>
      <p:pic>
        <p:nvPicPr>
          <p:cNvPr id="15" name="Content Placeholder 8">
            <a:extLst>
              <a:ext uri="{FF2B5EF4-FFF2-40B4-BE49-F238E27FC236}">
                <a16:creationId xmlns:a16="http://schemas.microsoft.com/office/drawing/2014/main" id="{6ECF618E-D921-6242-BAC0-E92A119030A3}"/>
              </a:ext>
            </a:extLst>
          </p:cNvPr>
          <p:cNvPicPr>
            <a:picLocks noGrp="1" noChangeAspect="1"/>
          </p:cNvPicPr>
          <p:nvPr/>
        </p:nvPicPr>
        <p:blipFill>
          <a:blip r:embed="rId5">
            <a:clrChange>
              <a:clrFrom>
                <a:srgbClr val="FFFFFF"/>
              </a:clrFrom>
              <a:clrTo>
                <a:srgbClr val="FFFFFF">
                  <a:alpha val="0"/>
                </a:srgbClr>
              </a:clrTo>
            </a:clrChange>
          </a:blip>
          <a:stretch>
            <a:fillRect/>
          </a:stretch>
        </p:blipFill>
        <p:spPr>
          <a:xfrm rot="311343">
            <a:off x="6320033" y="3212443"/>
            <a:ext cx="4371644" cy="2821830"/>
          </a:xfrm>
          <a:prstGeom prst="rect">
            <a:avLst/>
          </a:prstGeom>
        </p:spPr>
      </p:pic>
    </p:spTree>
    <p:extLst>
      <p:ext uri="{BB962C8B-B14F-4D97-AF65-F5344CB8AC3E}">
        <p14:creationId xmlns:p14="http://schemas.microsoft.com/office/powerpoint/2010/main" val="425259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dirty="0">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828703" y="936223"/>
            <a:ext cx="10534593" cy="1323439"/>
          </a:xfrm>
          <a:prstGeom prst="rect">
            <a:avLst/>
          </a:prstGeom>
          <a:noFill/>
        </p:spPr>
        <p:txBody>
          <a:bodyPr wrap="square">
            <a:spAutoFit/>
          </a:bodyPr>
          <a:lstStyle/>
          <a:p>
            <a:pPr algn="ctr"/>
            <a:r>
              <a:rPr lang="en-US" sz="4000" b="1" cap="all" dirty="0">
                <a:solidFill>
                  <a:srgbClr val="EF7D00"/>
                </a:solidFill>
                <a:latin typeface="Calibri" panose="020F0502020204030204" pitchFamily="34" charset="0"/>
                <a:cs typeface="Calibri" panose="020F0502020204030204" pitchFamily="34" charset="0"/>
              </a:rPr>
              <a:t>6. Child, early and forced marriage are types of </a:t>
            </a:r>
            <a:r>
              <a:rPr lang="en-GB" sz="4000" b="1" cap="all" dirty="0">
                <a:solidFill>
                  <a:srgbClr val="EF7D00"/>
                </a:solidFill>
                <a:latin typeface="Calibri" panose="020F0502020204030204" pitchFamily="34" charset="0"/>
                <a:cs typeface="Calibri" panose="020F0502020204030204" pitchFamily="34" charset="0"/>
              </a:rPr>
              <a:t>gender-based violence.</a:t>
            </a:r>
          </a:p>
        </p:txBody>
      </p:sp>
      <p:pic>
        <p:nvPicPr>
          <p:cNvPr id="14" name="Picture 13">
            <a:extLst>
              <a:ext uri="{FF2B5EF4-FFF2-40B4-BE49-F238E27FC236}">
                <a16:creationId xmlns:a16="http://schemas.microsoft.com/office/drawing/2014/main" id="{8AC95868-67BD-EF4E-90C1-E36337D0EB46}"/>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07029">
            <a:off x="1492609" y="3685837"/>
            <a:ext cx="3867945" cy="2138956"/>
          </a:xfrm>
          <a:prstGeom prst="rect">
            <a:avLst/>
          </a:prstGeom>
        </p:spPr>
      </p:pic>
      <p:pic>
        <p:nvPicPr>
          <p:cNvPr id="15" name="Content Placeholder 8">
            <a:extLst>
              <a:ext uri="{FF2B5EF4-FFF2-40B4-BE49-F238E27FC236}">
                <a16:creationId xmlns:a16="http://schemas.microsoft.com/office/drawing/2014/main" id="{6ECF618E-D921-6242-BAC0-E92A119030A3}"/>
              </a:ext>
            </a:extLst>
          </p:cNvPr>
          <p:cNvPicPr>
            <a:picLocks noGrp="1" noChangeAspect="1"/>
          </p:cNvPicPr>
          <p:nvPr/>
        </p:nvPicPr>
        <p:blipFill>
          <a:blip r:embed="rId5">
            <a:clrChange>
              <a:clrFrom>
                <a:srgbClr val="FFFFFF"/>
              </a:clrFrom>
              <a:clrTo>
                <a:srgbClr val="FFFFFF">
                  <a:alpha val="0"/>
                </a:srgbClr>
              </a:clrTo>
            </a:clrChange>
          </a:blip>
          <a:stretch>
            <a:fillRect/>
          </a:stretch>
        </p:blipFill>
        <p:spPr>
          <a:xfrm rot="311343">
            <a:off x="6320033" y="3212443"/>
            <a:ext cx="4371644" cy="2821830"/>
          </a:xfrm>
          <a:prstGeom prst="rect">
            <a:avLst/>
          </a:prstGeom>
        </p:spPr>
      </p:pic>
    </p:spTree>
    <p:extLst>
      <p:ext uri="{BB962C8B-B14F-4D97-AF65-F5344CB8AC3E}">
        <p14:creationId xmlns:p14="http://schemas.microsoft.com/office/powerpoint/2010/main" val="137606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69F9A-5C7D-7E44-95A8-52DA96C041E8}"/>
              </a:ext>
            </a:extLst>
          </p:cNvPr>
          <p:cNvPicPr>
            <a:picLocks noChangeAspect="1"/>
          </p:cNvPicPr>
          <p:nvPr/>
        </p:nvPicPr>
        <p:blipFill rotWithShape="1">
          <a:blip r:embed="rId3"/>
          <a:srcRect t="8934" b="85639"/>
          <a:stretch/>
        </p:blipFill>
        <p:spPr>
          <a:xfrm>
            <a:off x="0" y="160641"/>
            <a:ext cx="12192000" cy="372171"/>
          </a:xfrm>
          <a:prstGeom prst="rect">
            <a:avLst/>
          </a:prstGeom>
        </p:spPr>
      </p:pic>
      <p:sp>
        <p:nvSpPr>
          <p:cNvPr id="7" name="TextBox 6">
            <a:extLst>
              <a:ext uri="{FF2B5EF4-FFF2-40B4-BE49-F238E27FC236}">
                <a16:creationId xmlns:a16="http://schemas.microsoft.com/office/drawing/2014/main" id="{84C9EA03-6595-1A41-8706-CBBECBC99933}"/>
              </a:ext>
            </a:extLst>
          </p:cNvPr>
          <p:cNvSpPr txBox="1"/>
          <p:nvPr/>
        </p:nvSpPr>
        <p:spPr>
          <a:xfrm>
            <a:off x="2459521" y="208226"/>
            <a:ext cx="9081690" cy="276999"/>
          </a:xfrm>
          <a:prstGeom prst="rect">
            <a:avLst/>
          </a:prstGeom>
          <a:noFill/>
        </p:spPr>
        <p:txBody>
          <a:bodyPr wrap="square" lIns="0" tIns="0" rIns="0" bIns="0" rtlCol="0">
            <a:spAutoFit/>
          </a:bodyPr>
          <a:lstStyle/>
          <a:p>
            <a:pPr algn="r">
              <a:defRPr/>
            </a:pPr>
            <a:r>
              <a:rPr lang="fr-FR" b="1" dirty="0">
                <a:latin typeface="Calibri" panose="020F0502020204030204" pitchFamily="34" charset="0"/>
                <a:cs typeface="Calibri" panose="020F0502020204030204" pitchFamily="34" charset="0"/>
              </a:rPr>
              <a:t>Module 3 Gender-</a:t>
            </a:r>
            <a:r>
              <a:rPr lang="fr-FR" b="1" dirty="0" err="1">
                <a:latin typeface="Calibri" panose="020F0502020204030204" pitchFamily="34" charset="0"/>
                <a:cs typeface="Calibri" panose="020F0502020204030204" pitchFamily="34" charset="0"/>
              </a:rPr>
              <a:t>based</a:t>
            </a:r>
            <a:r>
              <a:rPr lang="fr-FR" b="1" dirty="0">
                <a:latin typeface="Calibri" panose="020F0502020204030204" pitchFamily="34" charset="0"/>
                <a:cs typeface="Calibri" panose="020F0502020204030204" pitchFamily="34" charset="0"/>
              </a:rPr>
              <a:t> violence</a:t>
            </a:r>
            <a:endParaRPr lang="en-FR"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17DEED2-4F5C-4968-B173-EE4436D17B21}"/>
              </a:ext>
            </a:extLst>
          </p:cNvPr>
          <p:cNvSpPr txBox="1"/>
          <p:nvPr/>
        </p:nvSpPr>
        <p:spPr>
          <a:xfrm>
            <a:off x="828703" y="936223"/>
            <a:ext cx="10534593" cy="1938992"/>
          </a:xfrm>
          <a:prstGeom prst="rect">
            <a:avLst/>
          </a:prstGeom>
          <a:noFill/>
        </p:spPr>
        <p:txBody>
          <a:bodyPr wrap="square">
            <a:spAutoFit/>
          </a:bodyPr>
          <a:lstStyle/>
          <a:p>
            <a:pPr algn="ctr"/>
            <a:r>
              <a:rPr lang="en-US" sz="4000" b="1" cap="all" dirty="0">
                <a:solidFill>
                  <a:srgbClr val="EF7D00"/>
                </a:solidFill>
                <a:latin typeface="Calibri" panose="020F0502020204030204" pitchFamily="34" charset="0"/>
                <a:cs typeface="Calibri" panose="020F0502020204030204" pitchFamily="34" charset="0"/>
              </a:rPr>
              <a:t>7. Sex workers are less likely to experience rape or sexual violence because it is their job.</a:t>
            </a:r>
            <a:endParaRPr lang="en-GB" sz="4000" b="1" cap="all" dirty="0">
              <a:solidFill>
                <a:srgbClr val="EF7D00"/>
              </a:solidFill>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8AC95868-67BD-EF4E-90C1-E36337D0EB46}"/>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07029">
            <a:off x="1492609" y="3685837"/>
            <a:ext cx="3867945" cy="2138956"/>
          </a:xfrm>
          <a:prstGeom prst="rect">
            <a:avLst/>
          </a:prstGeom>
        </p:spPr>
      </p:pic>
      <p:pic>
        <p:nvPicPr>
          <p:cNvPr id="15" name="Content Placeholder 8">
            <a:extLst>
              <a:ext uri="{FF2B5EF4-FFF2-40B4-BE49-F238E27FC236}">
                <a16:creationId xmlns:a16="http://schemas.microsoft.com/office/drawing/2014/main" id="{6ECF618E-D921-6242-BAC0-E92A119030A3}"/>
              </a:ext>
            </a:extLst>
          </p:cNvPr>
          <p:cNvPicPr>
            <a:picLocks noGrp="1" noChangeAspect="1"/>
          </p:cNvPicPr>
          <p:nvPr/>
        </p:nvPicPr>
        <p:blipFill>
          <a:blip r:embed="rId5">
            <a:clrChange>
              <a:clrFrom>
                <a:srgbClr val="FFFFFF"/>
              </a:clrFrom>
              <a:clrTo>
                <a:srgbClr val="FFFFFF">
                  <a:alpha val="0"/>
                </a:srgbClr>
              </a:clrTo>
            </a:clrChange>
          </a:blip>
          <a:stretch>
            <a:fillRect/>
          </a:stretch>
        </p:blipFill>
        <p:spPr>
          <a:xfrm rot="311343">
            <a:off x="6320033" y="3212443"/>
            <a:ext cx="4371644" cy="2821830"/>
          </a:xfrm>
          <a:prstGeom prst="rect">
            <a:avLst/>
          </a:prstGeom>
        </p:spPr>
      </p:pic>
    </p:spTree>
    <p:extLst>
      <p:ext uri="{BB962C8B-B14F-4D97-AF65-F5344CB8AC3E}">
        <p14:creationId xmlns:p14="http://schemas.microsoft.com/office/powerpoint/2010/main" val="3003794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2183</Words>
  <Application>Microsoft Office PowerPoint</Application>
  <PresentationFormat>Widescreen</PresentationFormat>
  <Paragraphs>269</Paragraphs>
  <Slides>30</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Black</vt:lpstr>
      <vt:lpstr>Calibri</vt:lpstr>
      <vt:lpstr>Calibri Light</vt:lpstr>
      <vt:lpstr>Raleway-Black</vt:lpstr>
      <vt:lpstr>Raleway-Bold</vt:lpstr>
      <vt:lpstr>Raleway-Regular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Morrison</dc:creator>
  <cp:lastModifiedBy>Clare Morrison</cp:lastModifiedBy>
  <cp:revision>6</cp:revision>
  <dcterms:created xsi:type="dcterms:W3CDTF">2022-04-25T11:21:13Z</dcterms:created>
  <dcterms:modified xsi:type="dcterms:W3CDTF">2022-04-27T16:01:12Z</dcterms:modified>
</cp:coreProperties>
</file>