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85AA5"/>
    <a:srgbClr val="C1D3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129BA-5AF4-4DDE-AA20-12E93DD953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A1DA8D-BCB3-403D-B39E-2E35D58D4A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D82C8D-70FD-48D6-B973-76D2F2D1F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A9E5-029B-4FAD-9171-A7FE34EAE374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3B76B-0D53-4EB5-A341-548422729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E79DF-0478-42E8-A371-B70A6AE76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1ED51-9753-4E0C-8FD4-0B65550A59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85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2ABE-2191-4B66-870D-EE2D4A638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75870C-1B7D-42E7-AF0C-488B5D18C8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1244F-D1A7-4C08-AF26-34A976CCE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A9E5-029B-4FAD-9171-A7FE34EAE374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90E82-5D9C-487F-9D3F-664319FF0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97691-8370-4E7D-AA4D-4AE925AA3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1ED51-9753-4E0C-8FD4-0B65550A59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315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15B204-DD3C-44D8-8CFD-38517A452E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92A62A-FB07-451A-B618-48EF2C490B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05B69-2BDA-49A2-8691-820A902EB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A9E5-029B-4FAD-9171-A7FE34EAE374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5C60B1-B22B-4F0F-B3D0-DC2FB3CD6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FE011-987E-47E8-86EB-9A7A82102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1ED51-9753-4E0C-8FD4-0B65550A59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020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51264-E20E-46A3-BD15-11C0D1660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748C2-388A-4F7D-B800-9A065D14E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E4B10-5FE4-4A15-859F-F75520352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A9E5-029B-4FAD-9171-A7FE34EAE374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EE5EBD-8D04-49CC-B814-7A1527909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486D0-67F5-4FCA-8B25-2105A2181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1ED51-9753-4E0C-8FD4-0B65550A59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153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4BA4A-82E6-444F-9F7A-3005AFDE2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91FAAF-A748-4E5F-8471-10263FFD8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58812D-8630-4CF3-881A-CFD193E2B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A9E5-029B-4FAD-9171-A7FE34EAE374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7403EA-FFB3-4B4A-B34B-36903E9F6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A53B3-7910-43FB-BD1C-DC5FDAC2C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1ED51-9753-4E0C-8FD4-0B65550A59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564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5E61D-7BBD-425C-B896-60904CA3D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3355F-844D-471B-9557-21728DB629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8A00F6-D339-4804-8DCA-ADB8FE53FC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ACAC9F-8B2D-4ADC-A5FA-659F03180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A9E5-029B-4FAD-9171-A7FE34EAE374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C244CD-945C-4F5D-B363-F47D84E15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946D5-4394-4C42-8784-67FC7B441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1ED51-9753-4E0C-8FD4-0B65550A59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069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C9163-5C00-4447-B38A-D185EFFD3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B6EECC-CAF9-44D9-8924-1B8BE3701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87F2B0-73E0-4B77-85B8-70F91021E4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E49CD3-88FE-46E4-9B72-A59A3B6CE0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608F1B-58A3-4AE2-AB32-12860538F1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E54F0B-AE15-48C1-8317-09B1E0037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A9E5-029B-4FAD-9171-A7FE34EAE374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F6A7EF-779C-4212-8056-F4C3DEEFC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77F64B-4B08-47EA-A768-F4150EC24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1ED51-9753-4E0C-8FD4-0B65550A59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303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5AD08-91AE-4BC8-B835-57568A326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C900E7-6BB1-4CCD-89CE-EB8E1DFD6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A9E5-029B-4FAD-9171-A7FE34EAE374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6DA08E-444B-4CA4-A384-EF3580A5B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700A4-B7A3-4D84-A8AB-470DD39CC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1ED51-9753-4E0C-8FD4-0B65550A59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730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2A97CF-2A01-49AC-B948-C14B6D635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A9E5-029B-4FAD-9171-A7FE34EAE374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3A1072-5198-4A35-B6CD-E058724EB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6EBA30-B8EA-45AF-8609-C1CCFDC5C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1ED51-9753-4E0C-8FD4-0B65550A59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920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F9CBB-0B07-4135-B7BA-721550D72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AD42C-DD73-415E-8EA2-C07020144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402B44-8381-48DF-80BE-DD9D6FEAAD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BC9B4A-41EF-432E-8F99-151579D76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A9E5-029B-4FAD-9171-A7FE34EAE374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3E82F2-247C-49BE-9550-FA88722EC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890DE7-7C82-435E-B00B-357B7126F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1ED51-9753-4E0C-8FD4-0B65550A59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245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5FB3D-055C-48D7-8134-A31C8B780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112020-8E49-489E-BFDF-3B4189EA42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FA6448-A500-422C-946D-F927F5CBEE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66E937-0B4D-43F5-A18A-EBE94A500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A9E5-029B-4FAD-9171-A7FE34EAE374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DD54A0-3B46-46E1-B751-989CB9999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25E33B-AF0C-4BE1-B40A-3DC2CFDE7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1ED51-9753-4E0C-8FD4-0B65550A59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407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8A136C-ED7D-4C95-8E25-509451191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45BC1F-1FBD-40A9-9BD9-3572FA99A9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52C4A4-3081-4D49-8631-DE739F809F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7A9E5-029B-4FAD-9171-A7FE34EAE374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900BB-EC0C-4130-963A-8CDB7B89F4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F4044-59C0-4CCD-9660-6381316DE0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1ED51-9753-4E0C-8FD4-0B65550A59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06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0C05A6D-2811-DE49-B149-533FB3BF0E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97A15E2-46BF-FC4C-91CE-133928AF6C19}"/>
              </a:ext>
            </a:extLst>
          </p:cNvPr>
          <p:cNvSpPr txBox="1"/>
          <p:nvPr/>
        </p:nvSpPr>
        <p:spPr>
          <a:xfrm>
            <a:off x="515566" y="330739"/>
            <a:ext cx="15272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b="1" cap="small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1</a:t>
            </a:r>
            <a:endParaRPr lang="en-US" sz="12000" b="1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C9EA03-6595-1A41-8706-CBBECBC99933}"/>
              </a:ext>
            </a:extLst>
          </p:cNvPr>
          <p:cNvSpPr txBox="1"/>
          <p:nvPr/>
        </p:nvSpPr>
        <p:spPr>
          <a:xfrm>
            <a:off x="2459520" y="807792"/>
            <a:ext cx="9216913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fr-FR" sz="3200" b="1" dirty="0">
                <a:latin typeface="Calibri" panose="020F0502020204030204" pitchFamily="34" charset="0"/>
                <a:cs typeface="Calibri" panose="020F0502020204030204" pitchFamily="34" charset="0"/>
              </a:rPr>
              <a:t>Module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</a:p>
          <a:p>
            <a:pPr algn="l"/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Gender, sexual and reproductive health and rights and harm reduction</a:t>
            </a:r>
            <a:endParaRPr lang="en-FR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45826C-9EE9-7347-B6EE-0AD091690872}"/>
              </a:ext>
            </a:extLst>
          </p:cNvPr>
          <p:cNvSpPr txBox="1"/>
          <p:nvPr/>
        </p:nvSpPr>
        <p:spPr>
          <a:xfrm>
            <a:off x="2459521" y="3229717"/>
            <a:ext cx="7623593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4000" dirty="0"/>
              <a:t>Integrating harm reduction and sexual and reproductive health</a:t>
            </a:r>
            <a:endParaRPr lang="en-FR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568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B4D9BB1-6DF4-DC4A-BBF1-4498FDDFDD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69" b="86845"/>
          <a:stretch/>
        </p:blipFill>
        <p:spPr>
          <a:xfrm>
            <a:off x="0" y="162059"/>
            <a:ext cx="12192000" cy="3693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4C9EA03-6595-1A41-8706-CBBECBC99933}"/>
              </a:ext>
            </a:extLst>
          </p:cNvPr>
          <p:cNvSpPr txBox="1"/>
          <p:nvPr/>
        </p:nvSpPr>
        <p:spPr>
          <a:xfrm>
            <a:off x="2419764" y="170206"/>
            <a:ext cx="908169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defRPr/>
            </a:pPr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Module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Gender, sexual and reproductive health and rights and harm reduction</a:t>
            </a:r>
            <a:endParaRPr lang="en-FR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defRPr/>
            </a:pPr>
            <a:endParaRPr lang="en-FR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45826C-9EE9-7347-B6EE-0AD091690872}"/>
              </a:ext>
            </a:extLst>
          </p:cNvPr>
          <p:cNvSpPr txBox="1"/>
          <p:nvPr/>
        </p:nvSpPr>
        <p:spPr>
          <a:xfrm>
            <a:off x="544224" y="870689"/>
            <a:ext cx="10733376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en-GB" sz="4000" b="1" cap="all" dirty="0">
                <a:solidFill>
                  <a:srgbClr val="385AA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Gender equality</a:t>
            </a:r>
            <a:endParaRPr lang="en-FR" sz="3200" b="1" cap="all" dirty="0">
              <a:solidFill>
                <a:srgbClr val="385AA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B863BF3-2E4B-1B4D-88A3-8AC3EACA967A}"/>
              </a:ext>
            </a:extLst>
          </p:cNvPr>
          <p:cNvSpPr txBox="1"/>
          <p:nvPr/>
        </p:nvSpPr>
        <p:spPr>
          <a:xfrm>
            <a:off x="518605" y="1861420"/>
            <a:ext cx="10082587" cy="47397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000" b="1" dirty="0">
                <a:solidFill>
                  <a:srgbClr val="385AA5"/>
                </a:solidFill>
              </a:rPr>
              <a:t>Gender equality </a:t>
            </a:r>
            <a:r>
              <a:rPr lang="en-US" sz="2000" dirty="0"/>
              <a:t>means that men and women are sharing</a:t>
            </a:r>
            <a:r>
              <a:rPr lang="en-FR" sz="2000" dirty="0"/>
              <a:t> the </a:t>
            </a:r>
            <a:r>
              <a:rPr lang="en-FR" sz="2000" b="1" dirty="0">
                <a:solidFill>
                  <a:srgbClr val="385AA5"/>
                </a:solidFill>
              </a:rPr>
              <a:t>same opportunities </a:t>
            </a:r>
            <a:r>
              <a:rPr lang="en-FR" sz="2000" dirty="0"/>
              <a:t>for full realisation of </a:t>
            </a:r>
            <a:r>
              <a:rPr lang="en-US" sz="2000" b="1" dirty="0">
                <a:solidFill>
                  <a:srgbClr val="385AA5"/>
                </a:solidFill>
              </a:rPr>
              <a:t>their </a:t>
            </a:r>
            <a:r>
              <a:rPr lang="en-FR" sz="2000" b="1" dirty="0">
                <a:solidFill>
                  <a:srgbClr val="385AA5"/>
                </a:solidFill>
              </a:rPr>
              <a:t>human rights</a:t>
            </a:r>
            <a:r>
              <a:rPr lang="en-GB" sz="2000" dirty="0">
                <a:solidFill>
                  <a:srgbClr val="EE7B24"/>
                </a:solidFill>
              </a:rPr>
              <a:t>.</a:t>
            </a:r>
            <a:endParaRPr lang="en-FR" sz="2000" dirty="0">
              <a:solidFill>
                <a:srgbClr val="EE7B24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2000" dirty="0">
              <a:solidFill>
                <a:srgbClr val="EE7B24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b="1" dirty="0">
                <a:solidFill>
                  <a:srgbClr val="385AA5"/>
                </a:solidFill>
              </a:rPr>
              <a:t>Gender inequality </a:t>
            </a:r>
            <a:r>
              <a:rPr lang="en-US" sz="2000" dirty="0"/>
              <a:t>and </a:t>
            </a:r>
            <a:r>
              <a:rPr lang="en-US" sz="2000" b="1" dirty="0">
                <a:solidFill>
                  <a:srgbClr val="385AA5"/>
                </a:solidFill>
              </a:rPr>
              <a:t>gender-stereotyping</a:t>
            </a:r>
            <a:r>
              <a:rPr lang="en-US" sz="2000" dirty="0"/>
              <a:t> prevent women and gender non-conforming people to access sexual and reproductive health services.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000" b="1" dirty="0">
              <a:solidFill>
                <a:srgbClr val="EE7B24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/>
              <a:t>In particular, women and gender non-conforming people who use drug face </a:t>
            </a:r>
            <a:r>
              <a:rPr lang="en-US" sz="2000" b="1" dirty="0">
                <a:solidFill>
                  <a:srgbClr val="385AA5"/>
                </a:solidFill>
              </a:rPr>
              <a:t>compounded stigma</a:t>
            </a:r>
            <a:r>
              <a:rPr lang="en-US" sz="2000" dirty="0">
                <a:solidFill>
                  <a:srgbClr val="EE7B24"/>
                </a:solidFill>
              </a:rPr>
              <a:t>, </a:t>
            </a:r>
            <a:r>
              <a:rPr lang="en-GB" sz="2000" dirty="0"/>
              <a:t>which is when multiple layers of stigma (e.g. based on gender, race/ethnicity, age, and other factors) overlap. For example, both women and men who use drugs may face stigma, but </a:t>
            </a:r>
            <a:r>
              <a:rPr lang="en-GB" sz="2000" dirty="0">
                <a:solidFill>
                  <a:srgbClr val="385AA5"/>
                </a:solidFill>
              </a:rPr>
              <a:t>women </a:t>
            </a:r>
            <a:r>
              <a:rPr lang="en-GB" sz="2000" b="1" dirty="0">
                <a:solidFill>
                  <a:srgbClr val="385AA5"/>
                </a:solidFill>
              </a:rPr>
              <a:t>who use drugs are often doubly stigmatised </a:t>
            </a:r>
            <a:r>
              <a:rPr lang="en-GB" sz="2000" dirty="0"/>
              <a:t>because drug use is seen as going against strongly held norms and expectations about being a woman – such as childcare and modest behaviour.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0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/>
              <a:t>Women and gender non-conforming people who use drugs are at high risk of violence based on social stereotypes, backed by </a:t>
            </a:r>
            <a:r>
              <a:rPr lang="en-US" sz="2000" b="1" dirty="0">
                <a:solidFill>
                  <a:srgbClr val="385AA5"/>
                </a:solidFill>
              </a:rPr>
              <a:t>punitive laws</a:t>
            </a:r>
            <a:r>
              <a:rPr lang="en-US" sz="2000" dirty="0"/>
              <a:t>.</a:t>
            </a:r>
            <a:endParaRPr lang="en-US" sz="2000" b="1" dirty="0">
              <a:solidFill>
                <a:srgbClr val="EE7B24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rgbClr val="385AA5"/>
              </a:buClr>
              <a:defRPr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83037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B4D9BB1-6DF4-DC4A-BBF1-4498FDDFDD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69" b="86845"/>
          <a:stretch/>
        </p:blipFill>
        <p:spPr>
          <a:xfrm>
            <a:off x="0" y="162059"/>
            <a:ext cx="12192000" cy="3693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4C9EA03-6595-1A41-8706-CBBECBC99933}"/>
              </a:ext>
            </a:extLst>
          </p:cNvPr>
          <p:cNvSpPr txBox="1"/>
          <p:nvPr/>
        </p:nvSpPr>
        <p:spPr>
          <a:xfrm>
            <a:off x="2419764" y="170206"/>
            <a:ext cx="908169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defRPr/>
            </a:pPr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Module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Gender, sexual and reproductive health and rights and harm reduction</a:t>
            </a:r>
            <a:endParaRPr lang="en-FR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defRPr/>
            </a:pPr>
            <a:endParaRPr lang="en-FR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Content Placeholder 6">
            <a:extLst>
              <a:ext uri="{FF2B5EF4-FFF2-40B4-BE49-F238E27FC236}">
                <a16:creationId xmlns:a16="http://schemas.microsoft.com/office/drawing/2014/main" id="{81B0C6B0-F5D1-42A8-B336-0C6C80ED85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366"/>
          <a:stretch/>
        </p:blipFill>
        <p:spPr>
          <a:xfrm>
            <a:off x="173980" y="2203694"/>
            <a:ext cx="5587712" cy="3268638"/>
          </a:xfrm>
          <a:prstGeom prst="rect">
            <a:avLst/>
          </a:prstGeom>
        </p:spPr>
      </p:pic>
      <p:pic>
        <p:nvPicPr>
          <p:cNvPr id="10" name="Content Placeholder 6">
            <a:extLst>
              <a:ext uri="{FF2B5EF4-FFF2-40B4-BE49-F238E27FC236}">
                <a16:creationId xmlns:a16="http://schemas.microsoft.com/office/drawing/2014/main" id="{094E2096-7F8C-48EC-B411-58B8F778F8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73" b="50000"/>
          <a:stretch/>
        </p:blipFill>
        <p:spPr>
          <a:xfrm>
            <a:off x="5761692" y="2334952"/>
            <a:ext cx="5722151" cy="313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038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B4D9BB1-6DF4-DC4A-BBF1-4498FDDFDD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69" b="86845"/>
          <a:stretch/>
        </p:blipFill>
        <p:spPr>
          <a:xfrm>
            <a:off x="0" y="162059"/>
            <a:ext cx="12192000" cy="3693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4C9EA03-6595-1A41-8706-CBBECBC99933}"/>
              </a:ext>
            </a:extLst>
          </p:cNvPr>
          <p:cNvSpPr txBox="1"/>
          <p:nvPr/>
        </p:nvSpPr>
        <p:spPr>
          <a:xfrm>
            <a:off x="2419764" y="170206"/>
            <a:ext cx="908169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defRPr/>
            </a:pPr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Module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Gender, sexual and reproductive health and rights and harm reduction</a:t>
            </a:r>
            <a:endParaRPr lang="en-FR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defRPr/>
            </a:pPr>
            <a:endParaRPr lang="en-FR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Content Placeholder 6">
            <a:extLst>
              <a:ext uri="{FF2B5EF4-FFF2-40B4-BE49-F238E27FC236}">
                <a16:creationId xmlns:a16="http://schemas.microsoft.com/office/drawing/2014/main" id="{431BB8FA-C4CF-4AB5-A84C-AE64E71E2E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" t="50000" b="25542"/>
          <a:stretch/>
        </p:blipFill>
        <p:spPr>
          <a:xfrm>
            <a:off x="396969" y="2334952"/>
            <a:ext cx="5599799" cy="3137380"/>
          </a:xfrm>
          <a:prstGeom prst="rect">
            <a:avLst/>
          </a:prstGeom>
        </p:spPr>
      </p:pic>
      <p:pic>
        <p:nvPicPr>
          <p:cNvPr id="11" name="Content Placeholder 6">
            <a:extLst>
              <a:ext uri="{FF2B5EF4-FFF2-40B4-BE49-F238E27FC236}">
                <a16:creationId xmlns:a16="http://schemas.microsoft.com/office/drawing/2014/main" id="{45868A4D-5BD3-45C5-9CE4-3D7C352031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274"/>
          <a:stretch/>
        </p:blipFill>
        <p:spPr>
          <a:xfrm>
            <a:off x="5996768" y="2334952"/>
            <a:ext cx="5548826" cy="3257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768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B4D9BB1-6DF4-DC4A-BBF1-4498FDDFDD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69" b="86845"/>
          <a:stretch/>
        </p:blipFill>
        <p:spPr>
          <a:xfrm>
            <a:off x="0" y="162059"/>
            <a:ext cx="12192000" cy="3693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4C9EA03-6595-1A41-8706-CBBECBC99933}"/>
              </a:ext>
            </a:extLst>
          </p:cNvPr>
          <p:cNvSpPr txBox="1"/>
          <p:nvPr/>
        </p:nvSpPr>
        <p:spPr>
          <a:xfrm>
            <a:off x="2419764" y="170206"/>
            <a:ext cx="908169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defRPr/>
            </a:pPr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Module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Gender, sexual and reproductive health and rights and harm reduction</a:t>
            </a:r>
            <a:endParaRPr lang="en-FR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defRPr/>
            </a:pPr>
            <a:endParaRPr lang="en-FR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45826C-9EE9-7347-B6EE-0AD091690872}"/>
              </a:ext>
            </a:extLst>
          </p:cNvPr>
          <p:cNvSpPr txBox="1"/>
          <p:nvPr/>
        </p:nvSpPr>
        <p:spPr>
          <a:xfrm>
            <a:off x="544224" y="817871"/>
            <a:ext cx="8360195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en-GB" sz="4000" b="1" cap="all" dirty="0">
                <a:solidFill>
                  <a:srgbClr val="385AA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Cross the line exercise:</a:t>
            </a:r>
            <a:endParaRPr lang="en-FR" sz="3200" b="1" cap="all" dirty="0">
              <a:solidFill>
                <a:srgbClr val="385AA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5D4301-8130-F745-AB51-145CFAECF1A5}"/>
              </a:ext>
            </a:extLst>
          </p:cNvPr>
          <p:cNvSpPr txBox="1"/>
          <p:nvPr/>
        </p:nvSpPr>
        <p:spPr>
          <a:xfrm>
            <a:off x="8904419" y="950602"/>
            <a:ext cx="259703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defRPr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15 mins</a:t>
            </a:r>
            <a:endParaRPr lang="en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B863BF3-2E4B-1B4D-88A3-8AC3EACA967A}"/>
              </a:ext>
            </a:extLst>
          </p:cNvPr>
          <p:cNvSpPr txBox="1"/>
          <p:nvPr/>
        </p:nvSpPr>
        <p:spPr>
          <a:xfrm>
            <a:off x="544224" y="1928589"/>
            <a:ext cx="9341901" cy="30008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  <a:buClr>
                <a:srgbClr val="385AA5"/>
              </a:buClr>
              <a:buSzPct val="100000"/>
              <a:defRPr/>
            </a:pPr>
            <a:endParaRPr lang="en-US" altLang="en-GB" dirty="0"/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Clr>
                <a:srgbClr val="385AA5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GB" sz="2800" dirty="0"/>
              <a:t>Move and cross the line on the left side if you agree, on the right side if you don’t agree</a:t>
            </a:r>
            <a:br>
              <a:rPr lang="en-US" altLang="en-GB" sz="2800" dirty="0"/>
            </a:br>
            <a:br>
              <a:rPr lang="en-US" altLang="en-GB" sz="6000" dirty="0"/>
            </a:br>
            <a:br>
              <a:rPr lang="en-US" altLang="en-GB" sz="2800" dirty="0"/>
            </a:br>
            <a:endParaRPr lang="en-F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431D99-4C49-1640-8965-D6DD4781EC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9606" y="862911"/>
            <a:ext cx="623331" cy="623331"/>
          </a:xfrm>
          <a:prstGeom prst="rect">
            <a:avLst/>
          </a:prstGeom>
        </p:spPr>
      </p:pic>
      <p:pic>
        <p:nvPicPr>
          <p:cNvPr id="13" name="Picture 4">
            <a:extLst>
              <a:ext uri="{FF2B5EF4-FFF2-40B4-BE49-F238E27FC236}">
                <a16:creationId xmlns:a16="http://schemas.microsoft.com/office/drawing/2014/main" id="{E3AA2718-DC4D-44B5-A14D-7959675370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499161"/>
            <a:ext cx="3890963" cy="240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97244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B4D9BB1-6DF4-DC4A-BBF1-4498FDDFDD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69" b="86845"/>
          <a:stretch/>
        </p:blipFill>
        <p:spPr>
          <a:xfrm>
            <a:off x="0" y="162059"/>
            <a:ext cx="12192000" cy="3693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4C9EA03-6595-1A41-8706-CBBECBC99933}"/>
              </a:ext>
            </a:extLst>
          </p:cNvPr>
          <p:cNvSpPr txBox="1"/>
          <p:nvPr/>
        </p:nvSpPr>
        <p:spPr>
          <a:xfrm>
            <a:off x="2419764" y="170206"/>
            <a:ext cx="908169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defRPr/>
            </a:pPr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Module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Gender, sexual and reproductive health and rights and harm reduction</a:t>
            </a:r>
            <a:endParaRPr lang="en-FR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defRPr/>
            </a:pPr>
            <a:endParaRPr lang="en-FR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45826C-9EE9-7347-B6EE-0AD091690872}"/>
              </a:ext>
            </a:extLst>
          </p:cNvPr>
          <p:cNvSpPr txBox="1"/>
          <p:nvPr/>
        </p:nvSpPr>
        <p:spPr>
          <a:xfrm>
            <a:off x="544224" y="870689"/>
            <a:ext cx="10733376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en-GB" sz="4000" b="1" cap="all" dirty="0">
                <a:solidFill>
                  <a:srgbClr val="385AA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Sexual and reproductive rights</a:t>
            </a:r>
            <a:endParaRPr lang="en-FR" sz="3200" b="1" cap="all" dirty="0">
              <a:solidFill>
                <a:srgbClr val="385AA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B863BF3-2E4B-1B4D-88A3-8AC3EACA967A}"/>
              </a:ext>
            </a:extLst>
          </p:cNvPr>
          <p:cNvSpPr txBox="1"/>
          <p:nvPr/>
        </p:nvSpPr>
        <p:spPr>
          <a:xfrm>
            <a:off x="518605" y="1861420"/>
            <a:ext cx="10082587" cy="40626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b="1" dirty="0">
                <a:solidFill>
                  <a:srgbClr val="385AA5"/>
                </a:solidFill>
              </a:rPr>
              <a:t>Sexual and reproductive rights </a:t>
            </a:r>
            <a:r>
              <a:rPr lang="en-GB" dirty="0"/>
              <a:t>are </a:t>
            </a:r>
            <a:r>
              <a:rPr lang="en-GB" b="1" dirty="0">
                <a:solidFill>
                  <a:srgbClr val="385AA5"/>
                </a:solidFill>
              </a:rPr>
              <a:t>human rights </a:t>
            </a:r>
            <a:r>
              <a:rPr lang="en-GB" dirty="0"/>
              <a:t>that apply to sexual and reproductive health.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b="1" dirty="0">
                <a:solidFill>
                  <a:srgbClr val="385AA5"/>
                </a:solidFill>
              </a:rPr>
              <a:t>Sexual rights </a:t>
            </a:r>
            <a:r>
              <a:rPr lang="en-GB" dirty="0"/>
              <a:t>can include: </a:t>
            </a:r>
            <a:endParaRPr lang="en-FR" dirty="0"/>
          </a:p>
          <a:p>
            <a:pPr marL="742950" lvl="1" indent="-285750">
              <a:buClr>
                <a:srgbClr val="385AA5"/>
              </a:buClr>
              <a:buFont typeface="Arial" panose="020B0604020202020204" pitchFamily="34" charset="0"/>
              <a:buChar char="•"/>
              <a:defRPr/>
            </a:pPr>
            <a:r>
              <a:rPr lang="en-GB" dirty="0"/>
              <a:t>The ability to seek, receive and give information about sexuality </a:t>
            </a:r>
          </a:p>
          <a:p>
            <a:pPr marL="742950" lvl="1" indent="-285750">
              <a:buClr>
                <a:srgbClr val="385AA5"/>
              </a:buClr>
              <a:buFont typeface="Arial" panose="020B0604020202020204" pitchFamily="34" charset="0"/>
              <a:buChar char="•"/>
              <a:defRPr/>
            </a:pPr>
            <a:r>
              <a:rPr lang="en-GB" dirty="0"/>
              <a:t>The right to be free from violence, pressure or coercion from a </a:t>
            </a:r>
          </a:p>
          <a:p>
            <a:pPr marL="742950" lvl="1" indent="-285750">
              <a:buClr>
                <a:srgbClr val="385AA5"/>
              </a:buClr>
              <a:buFont typeface="Arial" panose="020B0604020202020204" pitchFamily="34" charset="0"/>
              <a:buChar char="•"/>
              <a:defRPr/>
            </a:pPr>
            <a:r>
              <a:rPr lang="en-GB" dirty="0"/>
              <a:t>partner, and to practice safer sex </a:t>
            </a:r>
          </a:p>
          <a:p>
            <a:pPr marL="742950" lvl="1" indent="-285750">
              <a:buClr>
                <a:srgbClr val="385AA5"/>
              </a:buClr>
              <a:buFont typeface="Arial" panose="020B0604020202020204" pitchFamily="34" charset="0"/>
              <a:buChar char="•"/>
              <a:defRPr/>
            </a:pPr>
            <a:r>
              <a:rPr lang="en-GB" dirty="0"/>
              <a:t>The right to say ‘no’ and the right to a consensual marriage (above the legal age) and/or partnership. The choice of sexual partner(s).</a:t>
            </a:r>
          </a:p>
          <a:p>
            <a:pPr marL="742950" lvl="1" indent="-285750">
              <a:buClr>
                <a:srgbClr val="385AA5"/>
              </a:buClr>
              <a:buFont typeface="Arial" panose="020B0604020202020204" pitchFamily="34" charset="0"/>
              <a:buChar char="•"/>
              <a:defRPr/>
            </a:pPr>
            <a:r>
              <a:rPr lang="en-GB" dirty="0"/>
              <a:t>The right to decide to be sexually active or not </a:t>
            </a:r>
          </a:p>
          <a:p>
            <a:pPr marL="742950" lvl="1" indent="-285750">
              <a:buClr>
                <a:srgbClr val="385AA5"/>
              </a:buClr>
              <a:buFont typeface="Arial" panose="020B0604020202020204" pitchFamily="34" charset="0"/>
              <a:buChar char="•"/>
              <a:defRPr/>
            </a:pPr>
            <a:r>
              <a:rPr lang="en-GB" dirty="0"/>
              <a:t>The right to pursue a satisfying, safe and pleasurable sex life </a:t>
            </a:r>
          </a:p>
          <a:p>
            <a:pPr marL="742950" lvl="1" indent="-285750">
              <a:buClr>
                <a:srgbClr val="385AA5"/>
              </a:buClr>
              <a:buFont typeface="Arial" panose="020B0604020202020204" pitchFamily="34" charset="0"/>
              <a:buChar char="•"/>
              <a:defRPr/>
            </a:pPr>
            <a:r>
              <a:rPr lang="en-GB" dirty="0"/>
              <a:t>Freedom to discover and develop one’s sexuality </a:t>
            </a:r>
          </a:p>
          <a:p>
            <a:pPr marL="742950" lvl="1" indent="-285750">
              <a:buClr>
                <a:srgbClr val="385AA5"/>
              </a:buClr>
              <a:buFont typeface="Arial" panose="020B0604020202020204" pitchFamily="34" charset="0"/>
              <a:buChar char="•"/>
              <a:defRPr/>
            </a:pPr>
            <a:r>
              <a:rPr lang="en-GB" dirty="0"/>
              <a:t>Freedom from harmful practices, like genital mutilation and bride price </a:t>
            </a:r>
          </a:p>
          <a:p>
            <a:pPr eaLnBrk="1" fontAlgn="auto" hangingPunct="1">
              <a:spcAft>
                <a:spcPts val="0"/>
              </a:spcAft>
              <a:buClr>
                <a:srgbClr val="385AA5"/>
              </a:buClr>
              <a:defRPr/>
            </a:pPr>
            <a:endParaRPr lang="en-US" sz="2000" b="1" dirty="0">
              <a:solidFill>
                <a:srgbClr val="EE7B24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rgbClr val="385AA5"/>
              </a:buClr>
              <a:defRPr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980082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B4D9BB1-6DF4-DC4A-BBF1-4498FDDFDD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69" b="86845"/>
          <a:stretch/>
        </p:blipFill>
        <p:spPr>
          <a:xfrm>
            <a:off x="0" y="162059"/>
            <a:ext cx="12192000" cy="3693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4C9EA03-6595-1A41-8706-CBBECBC99933}"/>
              </a:ext>
            </a:extLst>
          </p:cNvPr>
          <p:cNvSpPr txBox="1"/>
          <p:nvPr/>
        </p:nvSpPr>
        <p:spPr>
          <a:xfrm>
            <a:off x="2419764" y="170206"/>
            <a:ext cx="908169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defRPr/>
            </a:pPr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Module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Gender, sexual and reproductive health and rights and harm reduction</a:t>
            </a:r>
            <a:endParaRPr lang="en-FR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defRPr/>
            </a:pPr>
            <a:endParaRPr lang="en-FR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45826C-9EE9-7347-B6EE-0AD091690872}"/>
              </a:ext>
            </a:extLst>
          </p:cNvPr>
          <p:cNvSpPr txBox="1"/>
          <p:nvPr/>
        </p:nvSpPr>
        <p:spPr>
          <a:xfrm>
            <a:off x="544224" y="870689"/>
            <a:ext cx="10733376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en-GB" sz="4000" b="1" cap="all" dirty="0">
                <a:solidFill>
                  <a:srgbClr val="385AA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Sexual and reproductive rights</a:t>
            </a:r>
            <a:endParaRPr lang="en-FR" sz="3200" b="1" cap="all" dirty="0">
              <a:solidFill>
                <a:srgbClr val="385AA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B863BF3-2E4B-1B4D-88A3-8AC3EACA967A}"/>
              </a:ext>
            </a:extLst>
          </p:cNvPr>
          <p:cNvSpPr txBox="1"/>
          <p:nvPr/>
        </p:nvSpPr>
        <p:spPr>
          <a:xfrm>
            <a:off x="518605" y="1861420"/>
            <a:ext cx="10082587" cy="45550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b="1" dirty="0">
                <a:solidFill>
                  <a:srgbClr val="385AA5"/>
                </a:solidFill>
              </a:rPr>
              <a:t>Reproductive rights </a:t>
            </a:r>
            <a:r>
              <a:rPr lang="en-US" sz="2400" dirty="0"/>
              <a:t>are the rights of people to decide whether to give birth to a child or not, without discrimination, coercion or violence. They allow women to control their own reproduction.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400" b="1" dirty="0">
                <a:solidFill>
                  <a:srgbClr val="385AA5"/>
                </a:solidFill>
              </a:rPr>
              <a:t>Reproductive rights </a:t>
            </a:r>
            <a:r>
              <a:rPr lang="en-US" sz="2400" dirty="0"/>
              <a:t>can include:</a:t>
            </a:r>
            <a:r>
              <a:rPr lang="en-GB" sz="2400" b="1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400" dirty="0"/>
              <a:t>The choice to have children, and the freedom to decide if, when, and how many.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400" dirty="0"/>
              <a:t>The right to correct information, choices and services related to reproductive health, including family planning, pregnancy and maternal care.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400" dirty="0"/>
              <a:t>Freedom from forced sterilisation</a:t>
            </a:r>
            <a:r>
              <a:rPr lang="en-GB" sz="3200" dirty="0"/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000" b="1" dirty="0">
              <a:solidFill>
                <a:srgbClr val="EE7B24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rgbClr val="385AA5"/>
              </a:buClr>
              <a:defRPr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049107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B4D9BB1-6DF4-DC4A-BBF1-4498FDDFDD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69" b="86845"/>
          <a:stretch/>
        </p:blipFill>
        <p:spPr>
          <a:xfrm>
            <a:off x="0" y="162059"/>
            <a:ext cx="12192000" cy="3693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4C9EA03-6595-1A41-8706-CBBECBC99933}"/>
              </a:ext>
            </a:extLst>
          </p:cNvPr>
          <p:cNvSpPr txBox="1"/>
          <p:nvPr/>
        </p:nvSpPr>
        <p:spPr>
          <a:xfrm>
            <a:off x="2419764" y="170206"/>
            <a:ext cx="908169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defRPr/>
            </a:pPr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Module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Gender, sexual and reproductive health and rights and harm reduction</a:t>
            </a:r>
            <a:endParaRPr lang="en-FR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defRPr/>
            </a:pPr>
            <a:endParaRPr lang="en-FR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45826C-9EE9-7347-B6EE-0AD091690872}"/>
              </a:ext>
            </a:extLst>
          </p:cNvPr>
          <p:cNvSpPr txBox="1"/>
          <p:nvPr/>
        </p:nvSpPr>
        <p:spPr>
          <a:xfrm>
            <a:off x="544224" y="870689"/>
            <a:ext cx="10733376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en-GB" sz="4000" b="1" cap="all" dirty="0">
                <a:solidFill>
                  <a:srgbClr val="385AA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Sexual and reproductive rights</a:t>
            </a:r>
            <a:endParaRPr lang="en-FR" sz="3200" b="1" cap="all" dirty="0">
              <a:solidFill>
                <a:srgbClr val="385AA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B863BF3-2E4B-1B4D-88A3-8AC3EACA967A}"/>
              </a:ext>
            </a:extLst>
          </p:cNvPr>
          <p:cNvSpPr txBox="1"/>
          <p:nvPr/>
        </p:nvSpPr>
        <p:spPr>
          <a:xfrm>
            <a:off x="518605" y="1861420"/>
            <a:ext cx="10082587" cy="45550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b="1" dirty="0">
                <a:solidFill>
                  <a:srgbClr val="385AA5"/>
                </a:solidFill>
              </a:rPr>
              <a:t>Reproductive rights </a:t>
            </a:r>
            <a:r>
              <a:rPr lang="en-US" sz="2400" dirty="0"/>
              <a:t>are the rights of people to decide whether to give birth to a child or not, without discrimination, coercion or violence. They allow women to control their own reproduction.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400" b="1" dirty="0">
                <a:solidFill>
                  <a:srgbClr val="385AA5"/>
                </a:solidFill>
              </a:rPr>
              <a:t>Reproductive rights </a:t>
            </a:r>
            <a:r>
              <a:rPr lang="en-US" sz="2400" dirty="0"/>
              <a:t>can include:</a:t>
            </a:r>
            <a:r>
              <a:rPr lang="en-GB" sz="2400" b="1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400" dirty="0"/>
              <a:t>The choice to have children, and the freedom to decide if, when, and how many.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400" dirty="0"/>
              <a:t>The right to correct information, choices and services related to reproductive health, including family planning, pregnancy and maternal care.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400" dirty="0"/>
              <a:t>Freedom from forced sterilisation</a:t>
            </a:r>
            <a:r>
              <a:rPr lang="en-GB" sz="3200" dirty="0"/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000" b="1" dirty="0">
              <a:solidFill>
                <a:srgbClr val="EE7B24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rgbClr val="385AA5"/>
              </a:buClr>
              <a:defRPr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6165144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B4D9BB1-6DF4-DC4A-BBF1-4498FDDFDD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69" b="86845"/>
          <a:stretch/>
        </p:blipFill>
        <p:spPr>
          <a:xfrm>
            <a:off x="0" y="162059"/>
            <a:ext cx="12192000" cy="3693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4C9EA03-6595-1A41-8706-CBBECBC99933}"/>
              </a:ext>
            </a:extLst>
          </p:cNvPr>
          <p:cNvSpPr txBox="1"/>
          <p:nvPr/>
        </p:nvSpPr>
        <p:spPr>
          <a:xfrm>
            <a:off x="2419764" y="170206"/>
            <a:ext cx="908169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defRPr/>
            </a:pPr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Module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Gender, sexual and reproductive health and rights and harm reduction</a:t>
            </a:r>
            <a:endParaRPr lang="en-FR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defRPr/>
            </a:pPr>
            <a:endParaRPr lang="en-FR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45826C-9EE9-7347-B6EE-0AD091690872}"/>
              </a:ext>
            </a:extLst>
          </p:cNvPr>
          <p:cNvSpPr txBox="1"/>
          <p:nvPr/>
        </p:nvSpPr>
        <p:spPr>
          <a:xfrm>
            <a:off x="544224" y="817871"/>
            <a:ext cx="8360195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en-GB" sz="4000" b="1" cap="all" dirty="0">
                <a:solidFill>
                  <a:srgbClr val="385AA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Continuum of care:</a:t>
            </a:r>
            <a:endParaRPr lang="en-FR" sz="3200" b="1" cap="all" dirty="0">
              <a:solidFill>
                <a:srgbClr val="385AA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5D4301-8130-F745-AB51-145CFAECF1A5}"/>
              </a:ext>
            </a:extLst>
          </p:cNvPr>
          <p:cNvSpPr txBox="1"/>
          <p:nvPr/>
        </p:nvSpPr>
        <p:spPr>
          <a:xfrm>
            <a:off x="8904419" y="950602"/>
            <a:ext cx="259703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defRPr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15 mins</a:t>
            </a:r>
            <a:endParaRPr lang="en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B863BF3-2E4B-1B4D-88A3-8AC3EACA967A}"/>
              </a:ext>
            </a:extLst>
          </p:cNvPr>
          <p:cNvSpPr txBox="1"/>
          <p:nvPr/>
        </p:nvSpPr>
        <p:spPr>
          <a:xfrm>
            <a:off x="544224" y="1928589"/>
            <a:ext cx="10957229" cy="34317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  <a:buClr>
                <a:srgbClr val="385AA5"/>
              </a:buClr>
              <a:buSzPct val="100000"/>
              <a:defRPr/>
            </a:pPr>
            <a:r>
              <a:rPr lang="en-US" altLang="en-GB" sz="2000" dirty="0"/>
              <a:t>Working in 3 groups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Clr>
                <a:srgbClr val="385AA5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GB" sz="2000" dirty="0"/>
              <a:t>Pick and choose one sticky note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Clr>
                <a:srgbClr val="385AA5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GB" sz="2000" dirty="0"/>
              <a:t>Discuss if this specific service is available only through SRH services facility or harm reduction programmes, or already integrated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Clr>
                <a:srgbClr val="385AA5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GB" sz="2000" dirty="0"/>
              <a:t>Stick the note in the circle</a:t>
            </a:r>
            <a:br>
              <a:rPr lang="en-US" altLang="en-GB" sz="2000" dirty="0"/>
            </a:br>
            <a:br>
              <a:rPr lang="en-US" altLang="en-GB" sz="2000" dirty="0"/>
            </a:br>
            <a:br>
              <a:rPr lang="en-US" altLang="en-GB" sz="4800" dirty="0"/>
            </a:br>
            <a:br>
              <a:rPr lang="en-US" altLang="en-GB" sz="2000" dirty="0"/>
            </a:br>
            <a:endParaRPr lang="en-F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431D99-4C49-1640-8965-D6DD4781EC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9606" y="862911"/>
            <a:ext cx="623331" cy="62333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DA0C119-7483-4B72-A62F-767ED66843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9764" y="4206022"/>
            <a:ext cx="8086524" cy="2308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7704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B4D9BB1-6DF4-DC4A-BBF1-4498FDDFDD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69" b="86845"/>
          <a:stretch/>
        </p:blipFill>
        <p:spPr>
          <a:xfrm>
            <a:off x="0" y="162059"/>
            <a:ext cx="12192000" cy="3693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4C9EA03-6595-1A41-8706-CBBECBC99933}"/>
              </a:ext>
            </a:extLst>
          </p:cNvPr>
          <p:cNvSpPr txBox="1"/>
          <p:nvPr/>
        </p:nvSpPr>
        <p:spPr>
          <a:xfrm>
            <a:off x="2419764" y="170206"/>
            <a:ext cx="908169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defRPr/>
            </a:pPr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Module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Gender, sexual and reproductive health and rights and harm reduction</a:t>
            </a:r>
            <a:endParaRPr lang="en-FR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defRPr/>
            </a:pPr>
            <a:endParaRPr lang="en-FR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45826C-9EE9-7347-B6EE-0AD091690872}"/>
              </a:ext>
            </a:extLst>
          </p:cNvPr>
          <p:cNvSpPr txBox="1"/>
          <p:nvPr/>
        </p:nvSpPr>
        <p:spPr>
          <a:xfrm>
            <a:off x="544224" y="817871"/>
            <a:ext cx="8360195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en-GB" sz="4000" b="1" cap="all" dirty="0">
                <a:solidFill>
                  <a:srgbClr val="385AA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Group exercise:</a:t>
            </a:r>
            <a:endParaRPr lang="en-FR" sz="3200" b="1" cap="all" dirty="0">
              <a:solidFill>
                <a:srgbClr val="385AA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5D4301-8130-F745-AB51-145CFAECF1A5}"/>
              </a:ext>
            </a:extLst>
          </p:cNvPr>
          <p:cNvSpPr txBox="1"/>
          <p:nvPr/>
        </p:nvSpPr>
        <p:spPr>
          <a:xfrm>
            <a:off x="8904419" y="950602"/>
            <a:ext cx="259703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defRPr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15 mins</a:t>
            </a:r>
            <a:endParaRPr lang="en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B863BF3-2E4B-1B4D-88A3-8AC3EACA967A}"/>
              </a:ext>
            </a:extLst>
          </p:cNvPr>
          <p:cNvSpPr txBox="1"/>
          <p:nvPr/>
        </p:nvSpPr>
        <p:spPr>
          <a:xfrm>
            <a:off x="544224" y="1928589"/>
            <a:ext cx="5936089" cy="35855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  <a:buClr>
                <a:srgbClr val="385AA5"/>
              </a:buClr>
              <a:buSzPct val="100000"/>
              <a:defRPr/>
            </a:pPr>
            <a:r>
              <a:rPr lang="en-US" altLang="en-GB" sz="2000" dirty="0"/>
              <a:t>Working in 2 groups</a:t>
            </a:r>
          </a:p>
          <a:p>
            <a:pPr>
              <a:lnSpc>
                <a:spcPct val="100000"/>
              </a:lnSpc>
              <a:spcAft>
                <a:spcPts val="600"/>
              </a:spcAft>
              <a:buClr>
                <a:srgbClr val="385AA5"/>
              </a:buClr>
              <a:buSzPct val="100000"/>
              <a:defRPr/>
            </a:pPr>
            <a:r>
              <a:rPr lang="en-US" altLang="en-GB" sz="2000" dirty="0"/>
              <a:t>List the advantages and disadvantages</a:t>
            </a:r>
            <a:br>
              <a:rPr lang="en-US" altLang="en-GB" sz="2000" dirty="0"/>
            </a:br>
            <a:r>
              <a:rPr lang="en-US" altLang="en-GB" sz="2000" dirty="0"/>
              <a:t>of linking and integrating SRHR services into harm reduction programmes </a:t>
            </a:r>
            <a:br>
              <a:rPr lang="en-US" altLang="en-GB" sz="2000" dirty="0"/>
            </a:br>
            <a:br>
              <a:rPr lang="en-US" altLang="en-GB" sz="2000" dirty="0"/>
            </a:br>
            <a:br>
              <a:rPr lang="en-US" altLang="en-GB" sz="2000" dirty="0"/>
            </a:br>
            <a:br>
              <a:rPr lang="en-US" altLang="en-GB" sz="2000" dirty="0"/>
            </a:br>
            <a:br>
              <a:rPr lang="en-US" altLang="en-GB" sz="4800" dirty="0"/>
            </a:br>
            <a:br>
              <a:rPr lang="en-US" altLang="en-GB" sz="2000" dirty="0"/>
            </a:br>
            <a:endParaRPr lang="en-F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431D99-4C49-1640-8965-D6DD4781EC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9606" y="862911"/>
            <a:ext cx="623331" cy="62333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082FD19-243F-4A44-8734-DE97509516FA}"/>
              </a:ext>
            </a:extLst>
          </p:cNvPr>
          <p:cNvSpPr txBox="1"/>
          <p:nvPr/>
        </p:nvSpPr>
        <p:spPr>
          <a:xfrm>
            <a:off x="418329" y="4058028"/>
            <a:ext cx="8360195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en-GB" sz="4000" b="1" cap="all" dirty="0">
                <a:solidFill>
                  <a:srgbClr val="385AA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Report back:</a:t>
            </a:r>
            <a:endParaRPr lang="en-FR" sz="3200" b="1" cap="all" dirty="0">
              <a:solidFill>
                <a:srgbClr val="385AA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ACF587-5696-4E79-BFF7-E2B2916E69ED}"/>
              </a:ext>
            </a:extLst>
          </p:cNvPr>
          <p:cNvSpPr txBox="1"/>
          <p:nvPr/>
        </p:nvSpPr>
        <p:spPr>
          <a:xfrm>
            <a:off x="8853485" y="4181138"/>
            <a:ext cx="259703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defRPr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5 mins</a:t>
            </a:r>
            <a:endParaRPr lang="en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BE6960D-D452-43FB-8392-FEE1C2F324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9605" y="4050250"/>
            <a:ext cx="623331" cy="623331"/>
          </a:xfrm>
          <a:prstGeom prst="rect">
            <a:avLst/>
          </a:prstGeom>
        </p:spPr>
      </p:pic>
      <p:pic>
        <p:nvPicPr>
          <p:cNvPr id="15" name="Picture 3">
            <a:extLst>
              <a:ext uri="{FF2B5EF4-FFF2-40B4-BE49-F238E27FC236}">
                <a16:creationId xmlns:a16="http://schemas.microsoft.com/office/drawing/2014/main" id="{73EAC704-A91D-46F8-AE3F-8AC7422FEA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156" y="1649174"/>
            <a:ext cx="3125927" cy="18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8625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B4D9BB1-6DF4-DC4A-BBF1-4498FDDFDD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69" b="86845"/>
          <a:stretch/>
        </p:blipFill>
        <p:spPr>
          <a:xfrm>
            <a:off x="0" y="162059"/>
            <a:ext cx="12192000" cy="3693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4C9EA03-6595-1A41-8706-CBBECBC99933}"/>
              </a:ext>
            </a:extLst>
          </p:cNvPr>
          <p:cNvSpPr txBox="1"/>
          <p:nvPr/>
        </p:nvSpPr>
        <p:spPr>
          <a:xfrm>
            <a:off x="2419764" y="170206"/>
            <a:ext cx="908169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defRPr/>
            </a:pPr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Module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Gender, sexual and reproductive health and rights and harm reduction</a:t>
            </a:r>
            <a:endParaRPr lang="en-FR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defRPr/>
            </a:pPr>
            <a:endParaRPr lang="en-FR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45826C-9EE9-7347-B6EE-0AD091690872}"/>
              </a:ext>
            </a:extLst>
          </p:cNvPr>
          <p:cNvSpPr txBox="1"/>
          <p:nvPr/>
        </p:nvSpPr>
        <p:spPr>
          <a:xfrm>
            <a:off x="544224" y="870689"/>
            <a:ext cx="10733376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en-GB" sz="4000" b="1" cap="all" dirty="0">
                <a:solidFill>
                  <a:srgbClr val="385AA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continuum of care</a:t>
            </a:r>
            <a:endParaRPr lang="en-FR" sz="3200" b="1" cap="all" dirty="0">
              <a:solidFill>
                <a:srgbClr val="385AA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B863BF3-2E4B-1B4D-88A3-8AC3EACA967A}"/>
              </a:ext>
            </a:extLst>
          </p:cNvPr>
          <p:cNvSpPr txBox="1"/>
          <p:nvPr/>
        </p:nvSpPr>
        <p:spPr>
          <a:xfrm>
            <a:off x="518605" y="1861420"/>
            <a:ext cx="10082587" cy="48320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indent="-342900" eaLnBrk="1" fontAlgn="auto" hangingPunct="1">
              <a:spcAft>
                <a:spcPts val="0"/>
              </a:spcAft>
              <a:buClr>
                <a:srgbClr val="385AA5"/>
              </a:buClr>
              <a:buFont typeface="Arial" panose="020B0604020202020204" pitchFamily="34" charset="0"/>
              <a:buChar char="•"/>
              <a:defRPr/>
            </a:pPr>
            <a:r>
              <a:rPr lang="en-GB" sz="2400" dirty="0"/>
              <a:t>It covers </a:t>
            </a:r>
            <a:r>
              <a:rPr lang="en-GB" sz="2400" b="1" dirty="0">
                <a:solidFill>
                  <a:srgbClr val="385AA5"/>
                </a:solidFill>
              </a:rPr>
              <a:t>all the stages of human life </a:t>
            </a:r>
            <a:r>
              <a:rPr lang="en-GB" sz="2400" dirty="0"/>
              <a:t>(</a:t>
            </a:r>
            <a:r>
              <a:rPr lang="en-US" sz="2400" dirty="0"/>
              <a:t>children/adolescent/adult/elder)</a:t>
            </a:r>
          </a:p>
          <a:p>
            <a:pPr marL="342900" indent="-342900" eaLnBrk="1" fontAlgn="auto" hangingPunct="1">
              <a:spcAft>
                <a:spcPts val="0"/>
              </a:spcAft>
              <a:buClr>
                <a:srgbClr val="385AA5"/>
              </a:buClr>
              <a:buFont typeface="Arial" panose="020B0604020202020204" pitchFamily="34" charset="0"/>
              <a:buChar char="•"/>
              <a:defRPr/>
            </a:pPr>
            <a:endParaRPr lang="en-US" sz="2400" dirty="0"/>
          </a:p>
          <a:p>
            <a:pPr marL="342900" indent="-342900" eaLnBrk="1" fontAlgn="auto" hangingPunct="1">
              <a:spcAft>
                <a:spcPts val="0"/>
              </a:spcAft>
              <a:buClr>
                <a:srgbClr val="385AA5"/>
              </a:buClr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Ensures a continuum of adapted services at </a:t>
            </a:r>
            <a:r>
              <a:rPr lang="en-US" sz="2400" b="1" dirty="0">
                <a:solidFill>
                  <a:srgbClr val="385AA5"/>
                </a:solidFill>
              </a:rPr>
              <a:t>all stages of life </a:t>
            </a:r>
          </a:p>
          <a:p>
            <a:pPr marL="342900" indent="-342900" eaLnBrk="1" fontAlgn="auto" hangingPunct="1">
              <a:spcAft>
                <a:spcPts val="0"/>
              </a:spcAft>
              <a:buClr>
                <a:srgbClr val="385AA5"/>
              </a:buClr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Ensures a continuum of adapted services in terms of </a:t>
            </a:r>
            <a:r>
              <a:rPr lang="en-US" sz="2400" b="1" dirty="0">
                <a:solidFill>
                  <a:srgbClr val="385AA5"/>
                </a:solidFill>
              </a:rPr>
              <a:t>accessibility</a:t>
            </a:r>
            <a:r>
              <a:rPr lang="en-US" sz="2400" dirty="0"/>
              <a:t> (from services delivered at the </a:t>
            </a:r>
            <a:r>
              <a:rPr lang="en-US" sz="2400" b="1" dirty="0">
                <a:solidFill>
                  <a:srgbClr val="385AA5"/>
                </a:solidFill>
              </a:rPr>
              <a:t>community level</a:t>
            </a:r>
            <a:r>
              <a:rPr lang="en-US" sz="2400" dirty="0"/>
              <a:t>, in </a:t>
            </a:r>
            <a:r>
              <a:rPr lang="en-US" sz="2400" b="1" dirty="0">
                <a:solidFill>
                  <a:srgbClr val="385AA5"/>
                </a:solidFill>
              </a:rPr>
              <a:t>primary health centers</a:t>
            </a:r>
            <a:r>
              <a:rPr lang="en-US" sz="2400" dirty="0"/>
              <a:t>, at hospital).</a:t>
            </a:r>
          </a:p>
          <a:p>
            <a:pPr marL="342900" indent="-342900" eaLnBrk="1" fontAlgn="auto" hangingPunct="1">
              <a:spcAft>
                <a:spcPts val="0"/>
              </a:spcAft>
              <a:buClr>
                <a:srgbClr val="385AA5"/>
              </a:buClr>
              <a:buFont typeface="Arial" panose="020B0604020202020204" pitchFamily="34" charset="0"/>
              <a:buChar char="•"/>
              <a:defRPr/>
            </a:pPr>
            <a:endParaRPr lang="en-FR" sz="2400" dirty="0"/>
          </a:p>
          <a:p>
            <a:pPr marL="342900" indent="-342900" eaLnBrk="1" fontAlgn="auto" hangingPunct="1">
              <a:spcAft>
                <a:spcPts val="0"/>
              </a:spcAft>
              <a:buClr>
                <a:srgbClr val="385AA5"/>
              </a:buClr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Should be established to ensure </a:t>
            </a:r>
            <a:r>
              <a:rPr lang="en-GB" sz="2400" dirty="0"/>
              <a:t>links between SRHR and HIV prevention, care and treatment with all other harm reduction services.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sz="32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1800" i="1" dirty="0"/>
              <a:t>* A continuum is something that is made up of a collection of stages or elements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000" b="1" dirty="0">
              <a:solidFill>
                <a:srgbClr val="EE7B24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rgbClr val="385AA5"/>
              </a:buClr>
              <a:defRPr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518901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B4D9BB1-6DF4-DC4A-BBF1-4498FDDFDD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69" b="86845"/>
          <a:stretch/>
        </p:blipFill>
        <p:spPr>
          <a:xfrm>
            <a:off x="0" y="162059"/>
            <a:ext cx="12192000" cy="3693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4C9EA03-6595-1A41-8706-CBBECBC99933}"/>
              </a:ext>
            </a:extLst>
          </p:cNvPr>
          <p:cNvSpPr txBox="1"/>
          <p:nvPr/>
        </p:nvSpPr>
        <p:spPr>
          <a:xfrm>
            <a:off x="2419764" y="170206"/>
            <a:ext cx="908169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defRPr/>
            </a:pPr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Module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Gender, sexual and reproductive health and rights and harm reduction</a:t>
            </a:r>
            <a:endParaRPr lang="en-FR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defRPr/>
            </a:pPr>
            <a:endParaRPr lang="en-FR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45826C-9EE9-7347-B6EE-0AD091690872}"/>
              </a:ext>
            </a:extLst>
          </p:cNvPr>
          <p:cNvSpPr txBox="1"/>
          <p:nvPr/>
        </p:nvSpPr>
        <p:spPr>
          <a:xfrm>
            <a:off x="544224" y="870689"/>
            <a:ext cx="523873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en-GB" sz="4000" b="1" cap="all" dirty="0">
                <a:solidFill>
                  <a:srgbClr val="385AA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Learning objectives</a:t>
            </a:r>
            <a:endParaRPr lang="en-FR" sz="3200" b="1" cap="all" dirty="0">
              <a:solidFill>
                <a:srgbClr val="385AA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5D4301-8130-F745-AB51-145CFAECF1A5}"/>
              </a:ext>
            </a:extLst>
          </p:cNvPr>
          <p:cNvSpPr txBox="1"/>
          <p:nvPr/>
        </p:nvSpPr>
        <p:spPr>
          <a:xfrm>
            <a:off x="8904419" y="950602"/>
            <a:ext cx="259703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defRPr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2 hours and 15  mins</a:t>
            </a:r>
            <a:endParaRPr lang="en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B863BF3-2E4B-1B4D-88A3-8AC3EACA967A}"/>
              </a:ext>
            </a:extLst>
          </p:cNvPr>
          <p:cNvSpPr txBox="1"/>
          <p:nvPr/>
        </p:nvSpPr>
        <p:spPr>
          <a:xfrm>
            <a:off x="544224" y="2315316"/>
            <a:ext cx="10082587" cy="37548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457200" indent="-457200">
              <a:lnSpc>
                <a:spcPct val="100000"/>
              </a:lnSpc>
              <a:spcAft>
                <a:spcPts val="600"/>
              </a:spcAft>
              <a:buClr>
                <a:srgbClr val="385AA5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GB" alt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To understand the harms of gender norms and gender inequality 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Clr>
                <a:srgbClr val="385AA5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GB" alt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To understand the ‘compound effects’ of stereotyping for women and gender non-conforming people who use drugs 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Clr>
                <a:srgbClr val="385AA5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GB" alt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To understand sexual and reproductive health and rights (SRHR) and the importance of the continuum of care for SRHR services 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Clr>
                <a:srgbClr val="385AA5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GB" alt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To list the advantages and challenges of integrating SRHR services in harm reduction programmes</a:t>
            </a:r>
          </a:p>
          <a:p>
            <a:pPr marL="457200" indent="-457200">
              <a:spcAft>
                <a:spcPts val="600"/>
              </a:spcAft>
              <a:buClr>
                <a:srgbClr val="EF7D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F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431D99-4C49-1640-8965-D6DD4781EC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9106" y="882629"/>
            <a:ext cx="623331" cy="623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0297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B4D9BB1-6DF4-DC4A-BBF1-4498FDDFDD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69" b="86845"/>
          <a:stretch/>
        </p:blipFill>
        <p:spPr>
          <a:xfrm>
            <a:off x="0" y="162059"/>
            <a:ext cx="12192000" cy="3693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4C9EA03-6595-1A41-8706-CBBECBC99933}"/>
              </a:ext>
            </a:extLst>
          </p:cNvPr>
          <p:cNvSpPr txBox="1"/>
          <p:nvPr/>
        </p:nvSpPr>
        <p:spPr>
          <a:xfrm>
            <a:off x="2419764" y="170206"/>
            <a:ext cx="908169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defRPr/>
            </a:pPr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Module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Gender, sexual and reproductive health and rights and harm reduction</a:t>
            </a:r>
            <a:endParaRPr lang="en-FR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defRPr/>
            </a:pPr>
            <a:endParaRPr lang="en-FR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8A62DAA-D2B9-46E0-B9B5-FD76828220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659"/>
          <a:stretch/>
        </p:blipFill>
        <p:spPr>
          <a:xfrm>
            <a:off x="362090" y="935210"/>
            <a:ext cx="8795978" cy="5246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4622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B4D9BB1-6DF4-DC4A-BBF1-4498FDDFDD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69" b="86845"/>
          <a:stretch/>
        </p:blipFill>
        <p:spPr>
          <a:xfrm>
            <a:off x="0" y="162059"/>
            <a:ext cx="12192000" cy="3693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4C9EA03-6595-1A41-8706-CBBECBC99933}"/>
              </a:ext>
            </a:extLst>
          </p:cNvPr>
          <p:cNvSpPr txBox="1"/>
          <p:nvPr/>
        </p:nvSpPr>
        <p:spPr>
          <a:xfrm>
            <a:off x="2419764" y="170206"/>
            <a:ext cx="908169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defRPr/>
            </a:pPr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Module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Gender, sexual and reproductive health and rights and harm reduction</a:t>
            </a:r>
            <a:endParaRPr lang="en-FR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defRPr/>
            </a:pPr>
            <a:endParaRPr lang="en-FR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C0594E-600A-434C-9341-236FC731C40B}"/>
              </a:ext>
            </a:extLst>
          </p:cNvPr>
          <p:cNvSpPr txBox="1"/>
          <p:nvPr/>
        </p:nvSpPr>
        <p:spPr>
          <a:xfrm>
            <a:off x="5953443" y="1459230"/>
            <a:ext cx="5178383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sz="3200" b="1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3200" b="1" dirty="0">
                <a:solidFill>
                  <a:srgbClr val="FF0000"/>
                </a:solidFill>
              </a:rPr>
              <a:t>Challenges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rgbClr val="385AA5"/>
              </a:buClr>
              <a:buFont typeface="Arial" panose="020B0604020202020204" pitchFamily="34" charset="0"/>
              <a:buChar char="•"/>
              <a:defRPr/>
            </a:pPr>
            <a:r>
              <a:rPr lang="en-GB" sz="3200" dirty="0"/>
              <a:t>It can  be perceived to overburden services and facilities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rgbClr val="385AA5"/>
              </a:buClr>
              <a:buFont typeface="Arial" panose="020B0604020202020204" pitchFamily="34" charset="0"/>
              <a:buChar char="•"/>
              <a:defRPr/>
            </a:pPr>
            <a:r>
              <a:rPr lang="en-GB" sz="3200" dirty="0"/>
              <a:t>It can be a drain on already-limited resources if not carefully planned</a:t>
            </a:r>
            <a:endParaRPr lang="en-US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966962-06E2-49E5-A7C0-60539B9695D1}"/>
              </a:ext>
            </a:extLst>
          </p:cNvPr>
          <p:cNvSpPr txBox="1"/>
          <p:nvPr/>
        </p:nvSpPr>
        <p:spPr>
          <a:xfrm>
            <a:off x="864609" y="1951672"/>
            <a:ext cx="4688052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200" b="1" dirty="0">
                <a:solidFill>
                  <a:srgbClr val="00B050"/>
                </a:solidFill>
              </a:rPr>
              <a:t>Advantages</a:t>
            </a:r>
            <a:r>
              <a:rPr lang="en-US" sz="3200" b="1" dirty="0"/>
              <a:t> 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rgbClr val="385AA5"/>
              </a:buClr>
              <a:buFont typeface="Arial" panose="020B0604020202020204" pitchFamily="34" charset="0"/>
              <a:buChar char="•"/>
              <a:defRPr/>
            </a:pPr>
            <a:r>
              <a:rPr lang="en-GB" sz="3200" dirty="0"/>
              <a:t>Improve access and increase uptake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rgbClr val="385AA5"/>
              </a:buClr>
              <a:buFont typeface="Arial" panose="020B0604020202020204" pitchFamily="34" charset="0"/>
              <a:buChar char="•"/>
              <a:defRPr/>
            </a:pPr>
            <a:r>
              <a:rPr lang="en-GB" sz="3200" dirty="0"/>
              <a:t>Provide better care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rgbClr val="385AA5"/>
              </a:buClr>
              <a:buFont typeface="Arial" panose="020B0604020202020204" pitchFamily="34" charset="0"/>
              <a:buChar char="•"/>
              <a:defRPr/>
            </a:pPr>
            <a:r>
              <a:rPr lang="en-GB" sz="3200" dirty="0"/>
              <a:t>Reduce stigma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rgbClr val="385AA5"/>
              </a:buClr>
              <a:buFont typeface="Arial" panose="020B0604020202020204" pitchFamily="34" charset="0"/>
              <a:buChar char="•"/>
              <a:defRPr/>
            </a:pPr>
            <a:r>
              <a:rPr lang="en-GB" sz="3200" dirty="0"/>
              <a:t>Increase efficiency</a:t>
            </a:r>
          </a:p>
        </p:txBody>
      </p:sp>
    </p:spTree>
    <p:extLst>
      <p:ext uri="{BB962C8B-B14F-4D97-AF65-F5344CB8AC3E}">
        <p14:creationId xmlns:p14="http://schemas.microsoft.com/office/powerpoint/2010/main" val="3360781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B4D9BB1-6DF4-DC4A-BBF1-4498FDDFDD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69" b="86845"/>
          <a:stretch/>
        </p:blipFill>
        <p:spPr>
          <a:xfrm>
            <a:off x="0" y="162059"/>
            <a:ext cx="12192000" cy="3693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4C9EA03-6595-1A41-8706-CBBECBC99933}"/>
              </a:ext>
            </a:extLst>
          </p:cNvPr>
          <p:cNvSpPr txBox="1"/>
          <p:nvPr/>
        </p:nvSpPr>
        <p:spPr>
          <a:xfrm>
            <a:off x="2419764" y="170206"/>
            <a:ext cx="908169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defRPr/>
            </a:pPr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Module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Gender, sexual and reproductive health and rights and harm reduction</a:t>
            </a:r>
            <a:endParaRPr lang="en-FR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defRPr/>
            </a:pPr>
            <a:endParaRPr lang="en-FR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45826C-9EE9-7347-B6EE-0AD091690872}"/>
              </a:ext>
            </a:extLst>
          </p:cNvPr>
          <p:cNvSpPr txBox="1"/>
          <p:nvPr/>
        </p:nvSpPr>
        <p:spPr>
          <a:xfrm>
            <a:off x="544224" y="870689"/>
            <a:ext cx="523873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en-GB" sz="4000" b="1" cap="all" dirty="0">
                <a:solidFill>
                  <a:srgbClr val="385AA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Portraits:</a:t>
            </a:r>
            <a:endParaRPr lang="en-FR" sz="3200" b="1" cap="all" dirty="0">
              <a:solidFill>
                <a:srgbClr val="385AA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5D4301-8130-F745-AB51-145CFAECF1A5}"/>
              </a:ext>
            </a:extLst>
          </p:cNvPr>
          <p:cNvSpPr txBox="1"/>
          <p:nvPr/>
        </p:nvSpPr>
        <p:spPr>
          <a:xfrm>
            <a:off x="8904419" y="950602"/>
            <a:ext cx="259703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defRPr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10  mins</a:t>
            </a:r>
            <a:endParaRPr lang="en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B863BF3-2E4B-1B4D-88A3-8AC3EACA967A}"/>
              </a:ext>
            </a:extLst>
          </p:cNvPr>
          <p:cNvSpPr txBox="1"/>
          <p:nvPr/>
        </p:nvSpPr>
        <p:spPr>
          <a:xfrm>
            <a:off x="544224" y="1825540"/>
            <a:ext cx="3484437" cy="266226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  <a:buClr>
                <a:srgbClr val="385AA5"/>
              </a:buClr>
              <a:buSzPct val="100000"/>
              <a:defRPr/>
            </a:pPr>
            <a:r>
              <a:rPr lang="en-GB" altLang="en-GB" sz="2800" dirty="0"/>
              <a:t>Working in 2 groups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Clr>
                <a:srgbClr val="385AA5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GB" altLang="en-GB" sz="2800" dirty="0"/>
              <a:t>Use the cards to draw the portrait of the ‘good man’ and the portrait of the ’good woman’</a:t>
            </a:r>
            <a:endParaRPr lang="en-F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431D99-4C49-1640-8965-D6DD4781EC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9606" y="862911"/>
            <a:ext cx="623331" cy="623331"/>
          </a:xfrm>
          <a:prstGeom prst="rect">
            <a:avLst/>
          </a:prstGeom>
        </p:spPr>
      </p:pic>
      <p:pic>
        <p:nvPicPr>
          <p:cNvPr id="10" name="Picture 12">
            <a:extLst>
              <a:ext uri="{FF2B5EF4-FFF2-40B4-BE49-F238E27FC236}">
                <a16:creationId xmlns:a16="http://schemas.microsoft.com/office/drawing/2014/main" id="{31086F2C-7189-4C5A-9E42-FE6841C98C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307" y="1604411"/>
            <a:ext cx="2962135" cy="4630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26DE2F5-59BF-4662-AE64-FB81E1F746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5113" y="1604411"/>
            <a:ext cx="1974574" cy="4295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9727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B4D9BB1-6DF4-DC4A-BBF1-4498FDDFDD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69" b="86845"/>
          <a:stretch/>
        </p:blipFill>
        <p:spPr>
          <a:xfrm>
            <a:off x="0" y="162059"/>
            <a:ext cx="12192000" cy="3693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4C9EA03-6595-1A41-8706-CBBECBC99933}"/>
              </a:ext>
            </a:extLst>
          </p:cNvPr>
          <p:cNvSpPr txBox="1"/>
          <p:nvPr/>
        </p:nvSpPr>
        <p:spPr>
          <a:xfrm>
            <a:off x="2419764" y="170206"/>
            <a:ext cx="908169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defRPr/>
            </a:pPr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Module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Gender, sexual and reproductive health and rights and harm reduction</a:t>
            </a:r>
            <a:endParaRPr lang="en-FR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defRPr/>
            </a:pPr>
            <a:endParaRPr lang="en-FR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45826C-9EE9-7347-B6EE-0AD091690872}"/>
              </a:ext>
            </a:extLst>
          </p:cNvPr>
          <p:cNvSpPr txBox="1"/>
          <p:nvPr/>
        </p:nvSpPr>
        <p:spPr>
          <a:xfrm>
            <a:off x="544223" y="870689"/>
            <a:ext cx="8360195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en-GB" sz="4000" b="1" cap="all" dirty="0">
                <a:solidFill>
                  <a:srgbClr val="385AA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Portraits </a:t>
            </a:r>
            <a:r>
              <a:rPr lang="en-US" altLang="en-GB" sz="4000" b="1" cap="all" dirty="0">
                <a:solidFill>
                  <a:srgbClr val="385AA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Game of the roles of women and men</a:t>
            </a:r>
            <a:r>
              <a:rPr lang="en-GB" sz="4000" b="1" cap="all" dirty="0">
                <a:solidFill>
                  <a:srgbClr val="385AA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FR" sz="3200" b="1" cap="all" dirty="0">
              <a:solidFill>
                <a:srgbClr val="385AA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5D4301-8130-F745-AB51-145CFAECF1A5}"/>
              </a:ext>
            </a:extLst>
          </p:cNvPr>
          <p:cNvSpPr txBox="1"/>
          <p:nvPr/>
        </p:nvSpPr>
        <p:spPr>
          <a:xfrm>
            <a:off x="8904419" y="950602"/>
            <a:ext cx="259703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defRPr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15  mins</a:t>
            </a:r>
            <a:endParaRPr lang="en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B863BF3-2E4B-1B4D-88A3-8AC3EACA967A}"/>
              </a:ext>
            </a:extLst>
          </p:cNvPr>
          <p:cNvSpPr txBox="1"/>
          <p:nvPr/>
        </p:nvSpPr>
        <p:spPr>
          <a:xfrm>
            <a:off x="544223" y="2441093"/>
            <a:ext cx="9553934" cy="23083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  <a:buClr>
                <a:srgbClr val="385AA5"/>
              </a:buClr>
              <a:buSzPct val="100000"/>
              <a:defRPr/>
            </a:pPr>
            <a:r>
              <a:rPr lang="en-US" altLang="en-GB" sz="2800" dirty="0"/>
              <a:t>Individually</a:t>
            </a:r>
            <a:endParaRPr lang="en-US" altLang="en-GB" sz="4000" dirty="0"/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Clr>
                <a:srgbClr val="385AA5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GB" sz="2800" dirty="0"/>
              <a:t>Who has the role for… ?</a:t>
            </a: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Clr>
                <a:srgbClr val="385AA5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GB" sz="2800" dirty="0"/>
              <a:t>Move in front of the flipchart with the portrait of the good man or the good woman, according to the role described.</a:t>
            </a:r>
            <a:br>
              <a:rPr lang="en-US" altLang="en-GB" sz="2800" dirty="0"/>
            </a:br>
            <a:endParaRPr lang="en-F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431D99-4C49-1640-8965-D6DD4781EC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9606" y="862911"/>
            <a:ext cx="623331" cy="623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336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B4D9BB1-6DF4-DC4A-BBF1-4498FDDFDD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69" b="86845"/>
          <a:stretch/>
        </p:blipFill>
        <p:spPr>
          <a:xfrm>
            <a:off x="0" y="162059"/>
            <a:ext cx="12192000" cy="3693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4C9EA03-6595-1A41-8706-CBBECBC99933}"/>
              </a:ext>
            </a:extLst>
          </p:cNvPr>
          <p:cNvSpPr txBox="1"/>
          <p:nvPr/>
        </p:nvSpPr>
        <p:spPr>
          <a:xfrm>
            <a:off x="2419764" y="170206"/>
            <a:ext cx="908169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defRPr/>
            </a:pPr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Module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Gender, sexual and reproductive health and rights and harm reduction</a:t>
            </a:r>
            <a:endParaRPr lang="en-FR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defRPr/>
            </a:pPr>
            <a:endParaRPr lang="en-FR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45826C-9EE9-7347-B6EE-0AD091690872}"/>
              </a:ext>
            </a:extLst>
          </p:cNvPr>
          <p:cNvSpPr txBox="1"/>
          <p:nvPr/>
        </p:nvSpPr>
        <p:spPr>
          <a:xfrm>
            <a:off x="544223" y="870689"/>
            <a:ext cx="8360195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en-GB" sz="4000" b="1" cap="all" dirty="0">
                <a:solidFill>
                  <a:srgbClr val="385AA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KEY DEFINITIONS</a:t>
            </a:r>
            <a:endParaRPr lang="en-FR" sz="3200" b="1" cap="all" dirty="0">
              <a:solidFill>
                <a:srgbClr val="385AA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60C57EF-6EDE-4808-ABB3-39B4655DC7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54168"/>
            <a:ext cx="6143625" cy="40195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4AA145A-763B-4AD5-846D-71ADA20F81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8976" y="2667822"/>
            <a:ext cx="7723024" cy="3703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43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B4D9BB1-6DF4-DC4A-BBF1-4498FDDFDD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69" b="86845"/>
          <a:stretch/>
        </p:blipFill>
        <p:spPr>
          <a:xfrm>
            <a:off x="0" y="162059"/>
            <a:ext cx="12192000" cy="3693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4C9EA03-6595-1A41-8706-CBBECBC99933}"/>
              </a:ext>
            </a:extLst>
          </p:cNvPr>
          <p:cNvSpPr txBox="1"/>
          <p:nvPr/>
        </p:nvSpPr>
        <p:spPr>
          <a:xfrm>
            <a:off x="2419764" y="170206"/>
            <a:ext cx="908169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defRPr/>
            </a:pPr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Module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Gender, sexual and reproductive health and rights and harm reduction</a:t>
            </a:r>
            <a:endParaRPr lang="en-FR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defRPr/>
            </a:pPr>
            <a:endParaRPr lang="en-FR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45826C-9EE9-7347-B6EE-0AD091690872}"/>
              </a:ext>
            </a:extLst>
          </p:cNvPr>
          <p:cNvSpPr txBox="1"/>
          <p:nvPr/>
        </p:nvSpPr>
        <p:spPr>
          <a:xfrm>
            <a:off x="544224" y="870689"/>
            <a:ext cx="523873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en-GB" sz="4000" b="1" cap="all" dirty="0">
                <a:solidFill>
                  <a:srgbClr val="385AA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GENDER NORMS</a:t>
            </a:r>
            <a:endParaRPr lang="en-FR" sz="3200" b="1" cap="all" dirty="0">
              <a:solidFill>
                <a:srgbClr val="385AA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B863BF3-2E4B-1B4D-88A3-8AC3EACA967A}"/>
              </a:ext>
            </a:extLst>
          </p:cNvPr>
          <p:cNvSpPr txBox="1"/>
          <p:nvPr/>
        </p:nvSpPr>
        <p:spPr>
          <a:xfrm>
            <a:off x="544224" y="1821664"/>
            <a:ext cx="10082587" cy="48628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/>
              <a:t>Gender norms tend to assign </a:t>
            </a:r>
            <a:r>
              <a:rPr lang="en-GB" b="1" dirty="0">
                <a:solidFill>
                  <a:srgbClr val="385AA5"/>
                </a:solidFill>
              </a:rPr>
              <a:t>women roles</a:t>
            </a:r>
            <a:r>
              <a:rPr lang="en-GB" dirty="0"/>
              <a:t>,</a:t>
            </a:r>
            <a:r>
              <a:rPr lang="en-GB" dirty="0">
                <a:solidFill>
                  <a:srgbClr val="EE7B24"/>
                </a:solidFill>
              </a:rPr>
              <a:t> </a:t>
            </a:r>
            <a:r>
              <a:rPr lang="en-GB" dirty="0"/>
              <a:t>usually associated with the </a:t>
            </a:r>
            <a:r>
              <a:rPr lang="en-GB" b="1" dirty="0">
                <a:solidFill>
                  <a:srgbClr val="385AA5"/>
                </a:solidFill>
              </a:rPr>
              <a:t>private sphere</a:t>
            </a:r>
            <a:r>
              <a:rPr lang="en-GB" b="1" dirty="0"/>
              <a:t>,</a:t>
            </a:r>
            <a:r>
              <a:rPr lang="en-GB" b="1" dirty="0">
                <a:solidFill>
                  <a:srgbClr val="EE7B24"/>
                </a:solidFill>
              </a:rPr>
              <a:t> </a:t>
            </a:r>
            <a:r>
              <a:rPr lang="en-GB" dirty="0"/>
              <a:t>and </a:t>
            </a:r>
            <a:r>
              <a:rPr lang="en-GB" b="1" dirty="0">
                <a:solidFill>
                  <a:srgbClr val="385AA5"/>
                </a:solidFill>
              </a:rPr>
              <a:t>men roles</a:t>
            </a:r>
            <a:r>
              <a:rPr lang="en-GB" dirty="0"/>
              <a:t>,</a:t>
            </a:r>
            <a:r>
              <a:rPr lang="en-GB" dirty="0">
                <a:solidFill>
                  <a:srgbClr val="EE7B24"/>
                </a:solidFill>
              </a:rPr>
              <a:t> </a:t>
            </a:r>
            <a:r>
              <a:rPr lang="en-GB" dirty="0"/>
              <a:t>usually associated with the </a:t>
            </a:r>
            <a:r>
              <a:rPr lang="en-GB" b="1" dirty="0">
                <a:solidFill>
                  <a:srgbClr val="385AA5"/>
                </a:solidFill>
              </a:rPr>
              <a:t>public sphere</a:t>
            </a:r>
            <a:r>
              <a:rPr lang="en-GB" dirty="0"/>
              <a:t>.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/>
              <a:t>For example: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br>
              <a:rPr lang="en-GB" dirty="0"/>
            </a:br>
            <a:r>
              <a:rPr lang="en-GB" dirty="0"/>
              <a:t>	Men are decision-makers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/>
              <a:t>	Men are masculine in appearance and action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br>
              <a:rPr lang="en-GB" dirty="0"/>
            </a:br>
            <a:r>
              <a:rPr lang="en-GB" dirty="0"/>
              <a:t>	Women are homemakers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/>
              <a:t>	Women are feminine in appearance and actions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/>
              <a:t>These </a:t>
            </a:r>
            <a:r>
              <a:rPr lang="en-GB" b="1" dirty="0">
                <a:solidFill>
                  <a:srgbClr val="385AA5"/>
                </a:solidFill>
              </a:rPr>
              <a:t>gender roles do not occur due to ‘natural’ differences between the sexes</a:t>
            </a:r>
            <a:r>
              <a:rPr lang="en-GB" dirty="0"/>
              <a:t>. Rather they are constructed, and come to seem natural because they are deeply embedded in our societies, through things such as culture and religion.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dirty="0"/>
              <a:t>These norms </a:t>
            </a:r>
            <a:r>
              <a:rPr lang="en-GB" b="1" dirty="0">
                <a:solidFill>
                  <a:srgbClr val="385AA5"/>
                </a:solidFill>
              </a:rPr>
              <a:t>vary from place to place and can change over time</a:t>
            </a:r>
            <a:r>
              <a:rPr lang="en-GB" dirty="0"/>
              <a:t>. They have a very powerful influence on us in many different ways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18695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B4D9BB1-6DF4-DC4A-BBF1-4498FDDFDD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69" b="86845"/>
          <a:stretch/>
        </p:blipFill>
        <p:spPr>
          <a:xfrm>
            <a:off x="0" y="162059"/>
            <a:ext cx="12192000" cy="3693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4C9EA03-6595-1A41-8706-CBBECBC99933}"/>
              </a:ext>
            </a:extLst>
          </p:cNvPr>
          <p:cNvSpPr txBox="1"/>
          <p:nvPr/>
        </p:nvSpPr>
        <p:spPr>
          <a:xfrm>
            <a:off x="2419764" y="170206"/>
            <a:ext cx="908169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defRPr/>
            </a:pPr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Module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Gender, sexual and reproductive health and rights and harm reduction</a:t>
            </a:r>
            <a:endParaRPr lang="en-FR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defRPr/>
            </a:pPr>
            <a:endParaRPr lang="en-FR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45826C-9EE9-7347-B6EE-0AD091690872}"/>
              </a:ext>
            </a:extLst>
          </p:cNvPr>
          <p:cNvSpPr txBox="1"/>
          <p:nvPr/>
        </p:nvSpPr>
        <p:spPr>
          <a:xfrm>
            <a:off x="544224" y="870689"/>
            <a:ext cx="523873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en-GB" sz="4000" b="1" cap="all" dirty="0">
                <a:solidFill>
                  <a:srgbClr val="385AA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GENDER STEREOTYPES</a:t>
            </a:r>
            <a:endParaRPr lang="en-FR" sz="3200" b="1" cap="all" dirty="0">
              <a:solidFill>
                <a:srgbClr val="385AA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B863BF3-2E4B-1B4D-88A3-8AC3EACA967A}"/>
              </a:ext>
            </a:extLst>
          </p:cNvPr>
          <p:cNvSpPr txBox="1"/>
          <p:nvPr/>
        </p:nvSpPr>
        <p:spPr>
          <a:xfrm>
            <a:off x="518605" y="1861420"/>
            <a:ext cx="10082587" cy="37548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571500" indent="-571500" eaLnBrk="1" fontAlgn="auto" hangingPunct="1">
              <a:spcAft>
                <a:spcPts val="0"/>
              </a:spcAft>
              <a:buClr>
                <a:srgbClr val="385AA5"/>
              </a:buClr>
              <a:buFont typeface="Arial" panose="020B0604020202020204" pitchFamily="34" charset="0"/>
              <a:buChar char="•"/>
              <a:defRPr/>
            </a:pPr>
            <a:r>
              <a:rPr lang="en-GB" sz="2400" dirty="0"/>
              <a:t>Is a </a:t>
            </a:r>
            <a:r>
              <a:rPr lang="en-GB" sz="2400" b="1" dirty="0">
                <a:solidFill>
                  <a:srgbClr val="385AA5"/>
                </a:solidFill>
              </a:rPr>
              <a:t>generalised view </a:t>
            </a:r>
            <a:r>
              <a:rPr lang="en-GB" sz="2400" dirty="0"/>
              <a:t>or </a:t>
            </a:r>
            <a:r>
              <a:rPr lang="en-GB" sz="2400" b="1" dirty="0">
                <a:solidFill>
                  <a:srgbClr val="385AA5"/>
                </a:solidFill>
              </a:rPr>
              <a:t>preconception</a:t>
            </a:r>
            <a:r>
              <a:rPr lang="en-GB" sz="2400" dirty="0"/>
              <a:t> about the physical (including biological, emotional and cognitive) </a:t>
            </a:r>
            <a:r>
              <a:rPr lang="en-GB" sz="2400" b="1" dirty="0">
                <a:solidFill>
                  <a:srgbClr val="385AA5"/>
                </a:solidFill>
              </a:rPr>
              <a:t>attributes or characteristic</a:t>
            </a:r>
            <a:r>
              <a:rPr lang="en-GB" sz="2400" dirty="0">
                <a:solidFill>
                  <a:srgbClr val="EE7B24"/>
                </a:solidFill>
              </a:rPr>
              <a:t>s </a:t>
            </a:r>
            <a:r>
              <a:rPr lang="en-GB" sz="2400" dirty="0"/>
              <a:t>that are or should be </a:t>
            </a:r>
            <a:r>
              <a:rPr lang="en-GB" sz="2400" b="1" dirty="0">
                <a:solidFill>
                  <a:srgbClr val="385AA5"/>
                </a:solidFill>
              </a:rPr>
              <a:t>possessed by women </a:t>
            </a:r>
            <a:r>
              <a:rPr lang="en-GB" sz="2400" dirty="0"/>
              <a:t>and </a:t>
            </a:r>
            <a:r>
              <a:rPr lang="en-GB" sz="2400" dirty="0">
                <a:solidFill>
                  <a:srgbClr val="385AA5"/>
                </a:solidFill>
              </a:rPr>
              <a:t>men</a:t>
            </a:r>
            <a:r>
              <a:rPr lang="en-GB" sz="2400" dirty="0"/>
              <a:t>.</a:t>
            </a:r>
          </a:p>
          <a:p>
            <a:pPr marL="571500" indent="-571500" eaLnBrk="1" fontAlgn="auto" hangingPunct="1">
              <a:spcAft>
                <a:spcPts val="0"/>
              </a:spcAft>
              <a:buClr>
                <a:srgbClr val="385AA5"/>
              </a:buClr>
              <a:buFont typeface="Arial" panose="020B0604020202020204" pitchFamily="34" charset="0"/>
              <a:buChar char="•"/>
              <a:defRPr/>
            </a:pPr>
            <a:r>
              <a:rPr lang="en-GB" sz="2400" b="1" dirty="0">
                <a:solidFill>
                  <a:srgbClr val="385AA5"/>
                </a:solidFill>
              </a:rPr>
              <a:t>Transgender people and gender non-conforming people </a:t>
            </a:r>
            <a:r>
              <a:rPr lang="en-GB" sz="2400" dirty="0"/>
              <a:t>also experience </a:t>
            </a:r>
            <a:r>
              <a:rPr lang="en-GB" sz="2400" b="1" dirty="0">
                <a:solidFill>
                  <a:srgbClr val="385AA5"/>
                </a:solidFill>
              </a:rPr>
              <a:t>harm from gender stereotypes</a:t>
            </a:r>
            <a:r>
              <a:rPr lang="en-GB" sz="2400" dirty="0"/>
              <a:t>, including </a:t>
            </a:r>
            <a:r>
              <a:rPr lang="en-GB" sz="2400" b="1" dirty="0">
                <a:solidFill>
                  <a:srgbClr val="385AA5"/>
                </a:solidFill>
              </a:rPr>
              <a:t>serious discrimination </a:t>
            </a:r>
            <a:r>
              <a:rPr lang="en-GB" sz="2400" dirty="0"/>
              <a:t>that leads to social and economic marginalisation. </a:t>
            </a:r>
          </a:p>
          <a:p>
            <a:pPr marL="571500" indent="-571500" eaLnBrk="1" fontAlgn="auto" hangingPunct="1">
              <a:spcAft>
                <a:spcPts val="0"/>
              </a:spcAft>
              <a:buClr>
                <a:srgbClr val="385AA5"/>
              </a:buClr>
              <a:buFont typeface="Arial" panose="020B0604020202020204" pitchFamily="34" charset="0"/>
              <a:buChar char="•"/>
              <a:defRPr/>
            </a:pPr>
            <a:r>
              <a:rPr lang="en-GB" sz="2400" dirty="0"/>
              <a:t>Gender norms and stereotypes </a:t>
            </a:r>
            <a:r>
              <a:rPr lang="en-GB" sz="2400" b="1" dirty="0">
                <a:solidFill>
                  <a:srgbClr val="385AA5"/>
                </a:solidFill>
              </a:rPr>
              <a:t>have a profound affect </a:t>
            </a:r>
            <a:r>
              <a:rPr lang="en-GB" sz="2400" dirty="0"/>
              <a:t>on </a:t>
            </a:r>
            <a:r>
              <a:rPr lang="en-GB" sz="2400" b="1" dirty="0">
                <a:solidFill>
                  <a:srgbClr val="385AA5"/>
                </a:solidFill>
              </a:rPr>
              <a:t>every aspect of life</a:t>
            </a:r>
            <a:r>
              <a:rPr lang="en-GB" sz="2400" dirty="0"/>
              <a:t> (such as our economic lives, our SRHR, our representation in decision-making, our domestic and community care roles).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938483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B4D9BB1-6DF4-DC4A-BBF1-4498FDDFDD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69" b="86845"/>
          <a:stretch/>
        </p:blipFill>
        <p:spPr>
          <a:xfrm>
            <a:off x="0" y="162059"/>
            <a:ext cx="12192000" cy="3693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4C9EA03-6595-1A41-8706-CBBECBC99933}"/>
              </a:ext>
            </a:extLst>
          </p:cNvPr>
          <p:cNvSpPr txBox="1"/>
          <p:nvPr/>
        </p:nvSpPr>
        <p:spPr>
          <a:xfrm>
            <a:off x="2419764" y="170206"/>
            <a:ext cx="908169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defRPr/>
            </a:pPr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Module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Gender, sexual and reproductive health and rights and harm reduction</a:t>
            </a:r>
            <a:endParaRPr lang="en-FR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defRPr/>
            </a:pPr>
            <a:endParaRPr lang="en-FR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45826C-9EE9-7347-B6EE-0AD091690872}"/>
              </a:ext>
            </a:extLst>
          </p:cNvPr>
          <p:cNvSpPr txBox="1"/>
          <p:nvPr/>
        </p:nvSpPr>
        <p:spPr>
          <a:xfrm>
            <a:off x="544223" y="870689"/>
            <a:ext cx="8360195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en-GB" sz="4000" b="1" cap="all" dirty="0">
                <a:solidFill>
                  <a:srgbClr val="385AA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CASE STUDIES:</a:t>
            </a:r>
            <a:endParaRPr lang="en-FR" sz="3200" b="1" cap="all" dirty="0">
              <a:solidFill>
                <a:srgbClr val="385AA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5D4301-8130-F745-AB51-145CFAECF1A5}"/>
              </a:ext>
            </a:extLst>
          </p:cNvPr>
          <p:cNvSpPr txBox="1"/>
          <p:nvPr/>
        </p:nvSpPr>
        <p:spPr>
          <a:xfrm>
            <a:off x="8904419" y="950602"/>
            <a:ext cx="259703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defRPr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20 mins</a:t>
            </a:r>
            <a:endParaRPr lang="en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B863BF3-2E4B-1B4D-88A3-8AC3EACA967A}"/>
              </a:ext>
            </a:extLst>
          </p:cNvPr>
          <p:cNvSpPr txBox="1"/>
          <p:nvPr/>
        </p:nvSpPr>
        <p:spPr>
          <a:xfrm>
            <a:off x="544221" y="1441598"/>
            <a:ext cx="8586525" cy="23237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  <a:buClr>
                <a:srgbClr val="385AA5"/>
              </a:buClr>
              <a:buSzPct val="100000"/>
              <a:defRPr/>
            </a:pPr>
            <a:endParaRPr lang="en-US" altLang="en-GB" dirty="0"/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Clr>
                <a:srgbClr val="385AA5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What are the types of norms and stereotypes faced by the woman who uses drugs in the case study? </a:t>
            </a: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Clr>
                <a:srgbClr val="385AA5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Who expresses these norms or stereotypes (e.g. family members, community, health professionals)? </a:t>
            </a: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Clr>
                <a:srgbClr val="385AA5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What are the specific harms and consequences of these gender stereotypes? </a:t>
            </a:r>
            <a:br>
              <a:rPr lang="en-US" altLang="en-GB" sz="2800" dirty="0"/>
            </a:br>
            <a:endParaRPr lang="en-F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431D99-4C49-1640-8965-D6DD4781EC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9606" y="862911"/>
            <a:ext cx="623331" cy="62333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AEE6AFF-D875-4DE8-8DD0-02B85CB1317F}"/>
              </a:ext>
            </a:extLst>
          </p:cNvPr>
          <p:cNvSpPr txBox="1"/>
          <p:nvPr/>
        </p:nvSpPr>
        <p:spPr>
          <a:xfrm>
            <a:off x="544223" y="3765311"/>
            <a:ext cx="8360195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en-GB" sz="4000" b="1" cap="all" dirty="0">
                <a:solidFill>
                  <a:srgbClr val="385AA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DISCUSSION:</a:t>
            </a:r>
            <a:endParaRPr lang="en-FR" sz="3200" b="1" cap="all" dirty="0">
              <a:solidFill>
                <a:srgbClr val="385AA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48FAE00-27BB-428E-B307-E04D2D08F734}"/>
              </a:ext>
            </a:extLst>
          </p:cNvPr>
          <p:cNvSpPr txBox="1"/>
          <p:nvPr/>
        </p:nvSpPr>
        <p:spPr>
          <a:xfrm>
            <a:off x="544221" y="4544260"/>
            <a:ext cx="920938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Clr>
                <a:srgbClr val="385AA5"/>
              </a:buClr>
              <a:buFont typeface="Arial" panose="020B0604020202020204" pitchFamily="34" charset="0"/>
              <a:buChar char="•"/>
            </a:pPr>
            <a:r>
              <a:rPr lang="en-GB" altLang="en-US" sz="1800" dirty="0"/>
              <a:t>Do you think you also hold your own stereotypes about women and gender non-conforming people who use drugs, or other marginalised women like sex workers, women living with HIV and transgender women? </a:t>
            </a:r>
            <a:endParaRPr lang="en-GB" altLang="en-US" dirty="0"/>
          </a:p>
          <a:p>
            <a:pPr marL="285750" indent="-285750">
              <a:buClr>
                <a:srgbClr val="385AA5"/>
              </a:buClr>
              <a:buFont typeface="Arial" panose="020B0604020202020204" pitchFamily="34" charset="0"/>
              <a:buChar char="•"/>
            </a:pPr>
            <a:r>
              <a:rPr lang="en-GB" altLang="en-US" sz="1800" dirty="0"/>
              <a:t>Do you think these views might impact the range of services you provide and the way you provide them?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4279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B4D9BB1-6DF4-DC4A-BBF1-4498FDDFDD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69" b="86845"/>
          <a:stretch/>
        </p:blipFill>
        <p:spPr>
          <a:xfrm>
            <a:off x="0" y="162059"/>
            <a:ext cx="12192000" cy="3693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4C9EA03-6595-1A41-8706-CBBECBC99933}"/>
              </a:ext>
            </a:extLst>
          </p:cNvPr>
          <p:cNvSpPr txBox="1"/>
          <p:nvPr/>
        </p:nvSpPr>
        <p:spPr>
          <a:xfrm>
            <a:off x="2419764" y="170206"/>
            <a:ext cx="908169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defRPr/>
            </a:pPr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Module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Gender, sexual and reproductive health and rights and harm reduction</a:t>
            </a:r>
            <a:endParaRPr lang="en-FR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defRPr/>
            </a:pPr>
            <a:endParaRPr lang="en-FR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45826C-9EE9-7347-B6EE-0AD091690872}"/>
              </a:ext>
            </a:extLst>
          </p:cNvPr>
          <p:cNvSpPr txBox="1"/>
          <p:nvPr/>
        </p:nvSpPr>
        <p:spPr>
          <a:xfrm>
            <a:off x="544224" y="870689"/>
            <a:ext cx="10733376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en-GB" sz="4000" b="1" cap="all" dirty="0">
                <a:solidFill>
                  <a:srgbClr val="385AA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HARMS OF GENDER NORMS AND STREOTYPES</a:t>
            </a:r>
            <a:endParaRPr lang="en-FR" sz="3200" b="1" cap="all" dirty="0">
              <a:solidFill>
                <a:srgbClr val="385AA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B863BF3-2E4B-1B4D-88A3-8AC3EACA967A}"/>
              </a:ext>
            </a:extLst>
          </p:cNvPr>
          <p:cNvSpPr txBox="1"/>
          <p:nvPr/>
        </p:nvSpPr>
        <p:spPr>
          <a:xfrm>
            <a:off x="518605" y="1861420"/>
            <a:ext cx="10082587" cy="43704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/>
              <a:t>Gender stereotyping is a </a:t>
            </a:r>
            <a:r>
              <a:rPr lang="en-US" sz="2400" b="1" dirty="0">
                <a:solidFill>
                  <a:srgbClr val="385AA5"/>
                </a:solidFill>
              </a:rPr>
              <a:t>pervasive human rights violation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FR" sz="2400" dirty="0">
              <a:solidFill>
                <a:srgbClr val="EE7B24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FR" sz="2400" b="1" dirty="0">
                <a:solidFill>
                  <a:srgbClr val="385AA5"/>
                </a:solidFill>
              </a:rPr>
              <a:t>Harms</a:t>
            </a:r>
            <a:r>
              <a:rPr lang="en-FR" sz="2400" dirty="0">
                <a:solidFill>
                  <a:srgbClr val="385AA5"/>
                </a:solidFill>
              </a:rPr>
              <a:t> </a:t>
            </a:r>
            <a:r>
              <a:rPr lang="en-FR" sz="2400" dirty="0"/>
              <a:t>of </a:t>
            </a:r>
            <a:r>
              <a:rPr lang="en-US" sz="2400" dirty="0"/>
              <a:t>gender stereotypes : </a:t>
            </a:r>
          </a:p>
          <a:p>
            <a:pPr marL="1200150" lvl="2" indent="-285750">
              <a:buClr>
                <a:srgbClr val="C1D3E8"/>
              </a:buClr>
              <a:buFont typeface="Arial" panose="020B0604020202020204" pitchFamily="34" charset="0"/>
              <a:buChar char="•"/>
              <a:defRPr/>
            </a:pPr>
            <a:r>
              <a:rPr lang="en-GB" dirty="0"/>
              <a:t>Overburdening</a:t>
            </a:r>
          </a:p>
          <a:p>
            <a:pPr marL="1200150" lvl="2" indent="-285750">
              <a:buClr>
                <a:srgbClr val="C1D3E8"/>
              </a:buClr>
              <a:buFont typeface="Arial" panose="020B0604020202020204" pitchFamily="34" charset="0"/>
              <a:buChar char="•"/>
              <a:defRPr/>
            </a:pPr>
            <a:r>
              <a:rPr lang="en-GB" dirty="0"/>
              <a:t>Stigma</a:t>
            </a:r>
          </a:p>
          <a:p>
            <a:pPr marL="1200150" lvl="2" indent="-285750">
              <a:buClr>
                <a:srgbClr val="C1D3E8"/>
              </a:buClr>
              <a:buFont typeface="Arial" panose="020B0604020202020204" pitchFamily="34" charset="0"/>
              <a:buChar char="•"/>
              <a:defRPr/>
            </a:pPr>
            <a:r>
              <a:rPr lang="en-GB" dirty="0"/>
              <a:t>Discrimination</a:t>
            </a:r>
          </a:p>
          <a:p>
            <a:pPr marL="1200150" lvl="2" indent="-285750">
              <a:buClr>
                <a:srgbClr val="C1D3E8"/>
              </a:buClr>
              <a:buFont typeface="Arial" panose="020B0604020202020204" pitchFamily="34" charset="0"/>
              <a:buChar char="•"/>
              <a:defRPr/>
            </a:pPr>
            <a:r>
              <a:rPr lang="en-GB" dirty="0"/>
              <a:t>Low self-esteem and lack of confidence </a:t>
            </a:r>
          </a:p>
          <a:p>
            <a:pPr marL="1200150" lvl="2" indent="-285750">
              <a:buClr>
                <a:srgbClr val="C1D3E8"/>
              </a:buClr>
              <a:buFont typeface="Arial" panose="020B0604020202020204" pitchFamily="34" charset="0"/>
              <a:buChar char="•"/>
              <a:defRPr/>
            </a:pPr>
            <a:r>
              <a:rPr lang="en-GB" dirty="0"/>
              <a:t>Fear to access support</a:t>
            </a:r>
          </a:p>
          <a:p>
            <a:pPr marL="1200150" lvl="2" indent="-285750">
              <a:buClr>
                <a:srgbClr val="C1D3E8"/>
              </a:buClr>
              <a:buFont typeface="Arial" panose="020B0604020202020204" pitchFamily="34" charset="0"/>
              <a:buChar char="•"/>
              <a:defRPr/>
            </a:pPr>
            <a:r>
              <a:rPr lang="en-GB" dirty="0"/>
              <a:t>Violence (physical, emotional and sexual violence)</a:t>
            </a:r>
          </a:p>
          <a:p>
            <a:pPr marL="1200150" lvl="2" indent="-285750">
              <a:buClr>
                <a:srgbClr val="C1D3E8"/>
              </a:buClr>
              <a:buFont typeface="Arial" panose="020B0604020202020204" pitchFamily="34" charset="0"/>
              <a:buChar char="•"/>
              <a:defRPr/>
            </a:pPr>
            <a:r>
              <a:rPr lang="en-GB" dirty="0"/>
              <a:t>Lose child custody</a:t>
            </a:r>
            <a:br>
              <a:rPr lang="en-GB" dirty="0"/>
            </a:br>
            <a:endParaRPr lang="en-US" sz="10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2400" b="1" dirty="0" err="1">
                <a:solidFill>
                  <a:srgbClr val="385AA5"/>
                </a:solidFill>
              </a:rPr>
              <a:t>Harmful</a:t>
            </a:r>
            <a:r>
              <a:rPr lang="fr-FR" sz="2400" b="1" dirty="0">
                <a:solidFill>
                  <a:srgbClr val="385AA5"/>
                </a:solidFill>
              </a:rPr>
              <a:t> </a:t>
            </a:r>
            <a:r>
              <a:rPr lang="fr-FR" sz="2400" b="1" dirty="0" err="1">
                <a:solidFill>
                  <a:srgbClr val="385AA5"/>
                </a:solidFill>
              </a:rPr>
              <a:t>gender</a:t>
            </a:r>
            <a:r>
              <a:rPr lang="fr-FR" sz="2400" b="1" dirty="0">
                <a:solidFill>
                  <a:srgbClr val="385AA5"/>
                </a:solidFill>
              </a:rPr>
              <a:t> </a:t>
            </a:r>
            <a:r>
              <a:rPr lang="fr-FR" sz="2400" b="1" dirty="0" err="1">
                <a:solidFill>
                  <a:srgbClr val="385AA5"/>
                </a:solidFill>
              </a:rPr>
              <a:t>norms</a:t>
            </a:r>
            <a:r>
              <a:rPr lang="fr-FR" sz="2400" b="1" dirty="0">
                <a:solidFill>
                  <a:srgbClr val="385AA5"/>
                </a:solidFill>
              </a:rPr>
              <a:t> and </a:t>
            </a:r>
            <a:r>
              <a:rPr lang="fr-FR" sz="2400" b="1" dirty="0" err="1">
                <a:solidFill>
                  <a:srgbClr val="385AA5"/>
                </a:solidFill>
              </a:rPr>
              <a:t>stereotypes</a:t>
            </a:r>
            <a:r>
              <a:rPr lang="fr-FR" sz="2400" b="1" dirty="0">
                <a:solidFill>
                  <a:srgbClr val="385AA5"/>
                </a:solidFill>
              </a:rPr>
              <a:t> </a:t>
            </a:r>
            <a:r>
              <a:rPr lang="fr-FR" sz="2400" dirty="0"/>
              <a:t>are a root cause of </a:t>
            </a:r>
            <a:r>
              <a:rPr lang="fr-FR" sz="2400" dirty="0" err="1"/>
              <a:t>gender-based</a:t>
            </a:r>
            <a:r>
              <a:rPr lang="fr-FR" sz="2400" dirty="0"/>
              <a:t> violence and a </a:t>
            </a:r>
            <a:r>
              <a:rPr lang="fr-FR" sz="2400" dirty="0" err="1"/>
              <a:t>rights</a:t>
            </a:r>
            <a:r>
              <a:rPr lang="fr-FR" sz="2400" dirty="0"/>
              <a:t> violation</a:t>
            </a:r>
            <a:endParaRPr lang="en-FR" sz="2400" dirty="0"/>
          </a:p>
          <a:p>
            <a:pPr marL="571500" indent="-571500" eaLnBrk="1" fontAlgn="auto" hangingPunct="1">
              <a:spcAft>
                <a:spcPts val="0"/>
              </a:spcAft>
              <a:buClr>
                <a:srgbClr val="385AA5"/>
              </a:buClr>
              <a:buFont typeface="Arial" panose="020B0604020202020204" pitchFamily="34" charset="0"/>
              <a:buChar char="•"/>
              <a:defRPr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931714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1532</Words>
  <Application>Microsoft Office PowerPoint</Application>
  <PresentationFormat>Widescreen</PresentationFormat>
  <Paragraphs>144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Morrison</dc:creator>
  <cp:lastModifiedBy>Clare Morrison</cp:lastModifiedBy>
  <cp:revision>2</cp:revision>
  <dcterms:created xsi:type="dcterms:W3CDTF">2022-04-27T13:03:25Z</dcterms:created>
  <dcterms:modified xsi:type="dcterms:W3CDTF">2022-04-27T15:15:36Z</dcterms:modified>
</cp:coreProperties>
</file>