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Lst>
  <p:notesMasterIdLst>
    <p:notesMasterId r:id="rId32"/>
  </p:notesMasterIdLst>
  <p:sldIdLst>
    <p:sldId id="257" r:id="rId5"/>
    <p:sldId id="302" r:id="rId6"/>
    <p:sldId id="295" r:id="rId7"/>
    <p:sldId id="273" r:id="rId8"/>
    <p:sldId id="274" r:id="rId9"/>
    <p:sldId id="304" r:id="rId10"/>
    <p:sldId id="305" r:id="rId11"/>
    <p:sldId id="306" r:id="rId12"/>
    <p:sldId id="307" r:id="rId13"/>
    <p:sldId id="309" r:id="rId14"/>
    <p:sldId id="281" r:id="rId15"/>
    <p:sldId id="282" r:id="rId16"/>
    <p:sldId id="283" r:id="rId17"/>
    <p:sldId id="284" r:id="rId18"/>
    <p:sldId id="285" r:id="rId19"/>
    <p:sldId id="286" r:id="rId20"/>
    <p:sldId id="287" r:id="rId21"/>
    <p:sldId id="288" r:id="rId22"/>
    <p:sldId id="289" r:id="rId23"/>
    <p:sldId id="290" r:id="rId24"/>
    <p:sldId id="291" r:id="rId25"/>
    <p:sldId id="261" r:id="rId26"/>
    <p:sldId id="296" r:id="rId27"/>
    <p:sldId id="297" r:id="rId28"/>
    <p:sldId id="310" r:id="rId29"/>
    <p:sldId id="299" r:id="rId30"/>
    <p:sldId id="301" r:id="rId31"/>
  </p:sldIdLst>
  <p:sldSz cx="12192000" cy="6858000"/>
  <p:notesSz cx="6858000" cy="9144000"/>
  <p:embeddedFontLst>
    <p:embeddedFont>
      <p:font typeface="Arial Black" panose="020B0A04020102020204" pitchFamily="34" charset="0"/>
      <p:bold r:id="rId33"/>
    </p:embeddedFont>
    <p:embeddedFont>
      <p:font typeface="Calibri" panose="020F050202020403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Verdana" panose="020B0604030504040204" pitchFamily="34"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E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D5DA25-2837-4817-8F1D-20C9E0DCC18B}" v="1" dt="2022-07-15T16:02:13.680"/>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02/09/2022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5210/ojphi.v10i3.963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rivacyinternational.org/sites/default/files/2018-09/Data%20Protection%20COMPLETE.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aids.org/sites/default/files/media_asset/global-AIDS-strategy-2021-2026_en.pdf" TargetMode="External"/><Relationship Id="rId7" Type="http://schemas.openxmlformats.org/officeDocument/2006/relationships/hyperlink" Target="https://frontlineaids.org/wp-content/uploads/2021/09/Rights-and-REActions-results-and-lessons-from-REAct_Sep2021.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frontlineaids.org/resources/rights-and-reactions/" TargetMode="External"/><Relationship Id="rId5" Type="http://schemas.openxmlformats.org/officeDocument/2006/relationships/hyperlink" Target="http://www.theglobalfund.org/en/blog/2020-12-17-data-saves-lives-to-end-hiv-we-must-improve-key-population-data-collection-now" TargetMode="External"/><Relationship Id="rId4" Type="http://schemas.openxmlformats.org/officeDocument/2006/relationships/hyperlink" Target="https://www.theglobalfund.org/media/2531/core_globalfundstrategy2017-2022_strategy_en.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ubmed.ncbi.nlm.nih.gov/2909820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a:solidFill>
                  <a:srgbClr val="000000"/>
                </a:solidFill>
                <a:effectLst/>
                <a:latin typeface="Calibri" panose="020F0502020204030204" pitchFamily="34" charset="0"/>
              </a:rPr>
              <a:t>Oratile to present this slide: </a:t>
            </a:r>
            <a:r>
              <a:rPr lang="en-US" sz="1800" b="0" i="0" u="none" strike="noStrike">
                <a:solidFill>
                  <a:srgbClr val="000000"/>
                </a:solidFill>
                <a:effectLst/>
                <a:latin typeface="Calibri" panose="020F0502020204030204" pitchFamily="34" charset="0"/>
              </a:rPr>
              <a:t>Frontline AIDS is a global partnership of over 60 civil society </a:t>
            </a:r>
            <a:r>
              <a:rPr lang="en-US" sz="1800" b="0" i="0" u="none" strike="noStrike" err="1">
                <a:solidFill>
                  <a:srgbClr val="000000"/>
                </a:solidFill>
                <a:effectLst/>
                <a:latin typeface="Calibri" panose="020F0502020204030204" pitchFamily="34" charset="0"/>
              </a:rPr>
              <a:t>organisations</a:t>
            </a:r>
            <a:r>
              <a:rPr lang="en-US" sz="1800" b="0" i="0" u="none" strike="noStrike">
                <a:solidFill>
                  <a:srgbClr val="000000"/>
                </a:solidFill>
                <a:effectLst/>
                <a:latin typeface="Calibri" panose="020F0502020204030204" pitchFamily="34" charset="0"/>
              </a:rPr>
              <a:t> </a:t>
            </a:r>
            <a:r>
              <a:rPr lang="en-US" sz="1800" b="0" i="0" u="none" strike="noStrike">
                <a:solidFill>
                  <a:srgbClr val="000000"/>
                </a:solidFill>
                <a:effectLst/>
                <a:latin typeface="Arial" panose="020B0604020202020204" pitchFamily="34" charset="0"/>
              </a:rPr>
              <a:t>in the countries most affected by the global AIDS epidemic working on the frontline of the HIV and AIDS response. We’ve been in existence for almost 30 years. We </a:t>
            </a:r>
            <a:r>
              <a:rPr lang="en-US" sz="1800" b="0" i="0" u="none" strike="noStrike">
                <a:solidFill>
                  <a:srgbClr val="000000"/>
                </a:solidFill>
                <a:effectLst/>
                <a:latin typeface="Calibri" panose="020F0502020204030204" pitchFamily="34" charset="0"/>
              </a:rPr>
              <a:t>work to break down the social, political and legal barriers faced by </a:t>
            </a:r>
            <a:r>
              <a:rPr lang="en-US" sz="1800" b="0" i="0" u="none" strike="noStrike" err="1">
                <a:solidFill>
                  <a:srgbClr val="000000"/>
                </a:solidFill>
                <a:effectLst/>
                <a:latin typeface="Calibri" panose="020F0502020204030204" pitchFamily="34" charset="0"/>
              </a:rPr>
              <a:t>marginalised</a:t>
            </a:r>
            <a:r>
              <a:rPr lang="en-US" sz="1800" b="0" i="0" u="none" strike="noStrike">
                <a:solidFill>
                  <a:srgbClr val="000000"/>
                </a:solidFill>
                <a:effectLst/>
                <a:latin typeface="Calibri" panose="020F0502020204030204" pitchFamily="34" charset="0"/>
              </a:rPr>
              <a:t> people, investment in innovative community responses to HIV and local-to-global advocacy. Our offices are in the UK and South Africa. </a:t>
            </a:r>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145781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Calibri" panose="020F0502020204030204" pitchFamily="34" charset="0"/>
              </a:rPr>
              <a:t>The illustration of the data management cycle below shows the process in which data is gathered then translated into effective evidence for advocacy. </a:t>
            </a:r>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13</a:t>
            </a:fld>
            <a:endParaRPr lang="en-GB"/>
          </a:p>
        </p:txBody>
      </p:sp>
    </p:spTree>
    <p:extLst>
      <p:ext uri="{BB962C8B-B14F-4D97-AF65-F5344CB8AC3E}">
        <p14:creationId xmlns:p14="http://schemas.microsoft.com/office/powerpoint/2010/main" val="426295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228600" rtl="0">
              <a:spcBef>
                <a:spcPts val="0"/>
              </a:spcBef>
              <a:spcAft>
                <a:spcPts val="0"/>
              </a:spcAft>
            </a:pPr>
            <a:r>
              <a:rPr lang="en-US" sz="1800" b="1" i="0" u="none" strike="noStrike">
                <a:solidFill>
                  <a:srgbClr val="000000"/>
                </a:solidFill>
                <a:effectLst/>
                <a:latin typeface="Arial" panose="020B0604020202020204" pitchFamily="34" charset="0"/>
              </a:rPr>
              <a:t>Medical referrals &amp; linkages - </a:t>
            </a:r>
            <a:r>
              <a:rPr lang="en-US" sz="1800" b="0" i="0" u="none" strike="noStrike">
                <a:solidFill>
                  <a:srgbClr val="000000"/>
                </a:solidFill>
                <a:effectLst/>
                <a:latin typeface="Arial" panose="020B0604020202020204" pitchFamily="34" charset="0"/>
              </a:rPr>
              <a:t>HIV/AIDS/STI and other medical tests and surgical specialists (obstetrician, gynecologist, psychiatrist, etc.) </a:t>
            </a:r>
            <a:endParaRPr lang="en-US" b="0">
              <a:effectLst/>
            </a:endParaRPr>
          </a:p>
          <a:p>
            <a:pPr marL="114300" indent="-228600" rtl="0">
              <a:spcBef>
                <a:spcPts val="0"/>
              </a:spcBef>
              <a:spcAft>
                <a:spcPts val="0"/>
              </a:spcAft>
            </a:pPr>
            <a:r>
              <a:rPr lang="en-US" sz="1800" b="1" i="0" u="none" strike="noStrike">
                <a:solidFill>
                  <a:srgbClr val="000000"/>
                </a:solidFill>
                <a:effectLst/>
                <a:latin typeface="Arial" panose="020B0604020202020204" pitchFamily="34" charset="0"/>
              </a:rPr>
              <a:t>Enabling </a:t>
            </a:r>
            <a:r>
              <a:rPr lang="en-US" sz="1800" b="1" i="0" u="none" strike="noStrike" err="1">
                <a:solidFill>
                  <a:srgbClr val="000000"/>
                </a:solidFill>
                <a:effectLst/>
                <a:latin typeface="Arial" panose="020B0604020202020204" pitchFamily="34" charset="0"/>
              </a:rPr>
              <a:t>specialised</a:t>
            </a:r>
            <a:r>
              <a:rPr lang="en-US" sz="1800" b="1" i="0" u="none" strike="noStrike">
                <a:solidFill>
                  <a:srgbClr val="000000"/>
                </a:solidFill>
                <a:effectLst/>
                <a:latin typeface="Arial" panose="020B0604020202020204" pitchFamily="34" charset="0"/>
              </a:rPr>
              <a:t> support and care: e.g. Gender affirming Legal &amp; Medical Interventions: </a:t>
            </a:r>
            <a:r>
              <a:rPr lang="en-US" sz="1800" b="0" i="0" u="none" strike="noStrike">
                <a:solidFill>
                  <a:srgbClr val="000000"/>
                </a:solidFill>
                <a:effectLst/>
                <a:latin typeface="Arial" panose="020B0604020202020204" pitchFamily="34" charset="0"/>
              </a:rPr>
              <a:t>Helping clients get official/legal status of preferred gender identity; Facilitating access to hormone replacement therapy, genital reconstruction, breast reconstruction, </a:t>
            </a:r>
            <a:r>
              <a:rPr lang="en-US" sz="1800" b="0" i="0" u="none" strike="noStrike" err="1">
                <a:solidFill>
                  <a:srgbClr val="000000"/>
                </a:solidFill>
                <a:effectLst/>
                <a:latin typeface="Arial" panose="020B0604020202020204" pitchFamily="34" charset="0"/>
              </a:rPr>
              <a:t>etc</a:t>
            </a:r>
            <a:endParaRPr lang="en-US" b="0">
              <a:effectLst/>
            </a:endParaRPr>
          </a:p>
          <a:p>
            <a:pPr marL="114300" indent="-228600" rtl="0">
              <a:spcBef>
                <a:spcPts val="0"/>
              </a:spcBef>
              <a:spcAft>
                <a:spcPts val="0"/>
              </a:spcAft>
            </a:pPr>
            <a:r>
              <a:rPr lang="en-US" sz="1800" b="1" i="0" u="none" strike="noStrike">
                <a:solidFill>
                  <a:srgbClr val="000000"/>
                </a:solidFill>
                <a:effectLst/>
                <a:latin typeface="Arial" panose="020B0604020202020204" pitchFamily="34" charset="0"/>
              </a:rPr>
              <a:t>Enabling access to legal aid support &amp; services:</a:t>
            </a:r>
            <a:r>
              <a:rPr lang="en-US" sz="1800" b="0" i="0" u="none" strike="noStrike">
                <a:solidFill>
                  <a:srgbClr val="000000"/>
                </a:solidFill>
                <a:effectLst/>
                <a:latin typeface="Arial" panose="020B0604020202020204" pitchFamily="34" charset="0"/>
              </a:rPr>
              <a:t> paralegal support, lawyers</a:t>
            </a:r>
            <a:endParaRPr lang="en-US" b="0">
              <a:effectLst/>
            </a:endParaRPr>
          </a:p>
          <a:p>
            <a:pPr marL="114300" indent="-228600" rtl="0">
              <a:spcBef>
                <a:spcPts val="0"/>
              </a:spcBef>
              <a:spcAft>
                <a:spcPts val="0"/>
              </a:spcAft>
            </a:pPr>
            <a:r>
              <a:rPr lang="en-US" sz="1800" b="1" i="0" u="none" strike="noStrike">
                <a:solidFill>
                  <a:srgbClr val="000000"/>
                </a:solidFill>
                <a:effectLst/>
                <a:latin typeface="Arial" panose="020B0604020202020204" pitchFamily="34" charset="0"/>
              </a:rPr>
              <a:t>Tele counselling and hotline support</a:t>
            </a:r>
            <a:endParaRPr lang="en-US" b="0">
              <a:effectLst/>
            </a:endParaRPr>
          </a:p>
          <a:p>
            <a:pPr marL="114300" indent="-228600" rtl="0">
              <a:spcBef>
                <a:spcPts val="0"/>
              </a:spcBef>
              <a:spcAft>
                <a:spcPts val="0"/>
              </a:spcAft>
            </a:pPr>
            <a:r>
              <a:rPr lang="en-US" sz="1800" b="1" i="0" u="none" strike="noStrike">
                <a:solidFill>
                  <a:srgbClr val="000000"/>
                </a:solidFill>
                <a:effectLst/>
                <a:latin typeface="Arial" panose="020B0604020202020204" pitchFamily="34" charset="0"/>
              </a:rPr>
              <a:t>Livelihood support- </a:t>
            </a:r>
            <a:r>
              <a:rPr lang="en-US" sz="1800" b="0" i="0" u="none" strike="noStrike">
                <a:solidFill>
                  <a:srgbClr val="000000"/>
                </a:solidFill>
                <a:effectLst/>
                <a:latin typeface="Arial" panose="020B0604020202020204" pitchFamily="34" charset="0"/>
              </a:rPr>
              <a:t>linking with other public services</a:t>
            </a:r>
            <a:endParaRPr lang="en-US" b="0">
              <a:effectLst/>
            </a:endParaRPr>
          </a:p>
          <a:p>
            <a:br>
              <a:rPr lang="en-US" b="0">
                <a:effectLst/>
              </a:rPr>
            </a:br>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17</a:t>
            </a:fld>
            <a:endParaRPr lang="en-GB"/>
          </a:p>
        </p:txBody>
      </p:sp>
    </p:spTree>
    <p:extLst>
      <p:ext uri="{BB962C8B-B14F-4D97-AF65-F5344CB8AC3E}">
        <p14:creationId xmlns:p14="http://schemas.microsoft.com/office/powerpoint/2010/main" val="3502747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228600" rtl="0">
              <a:spcBef>
                <a:spcPts val="0"/>
              </a:spcBef>
              <a:spcAft>
                <a:spcPts val="0"/>
              </a:spcAft>
            </a:pPr>
            <a:r>
              <a:rPr lang="en-US" sz="1800" b="1" i="0" u="none" strike="noStrike">
                <a:solidFill>
                  <a:srgbClr val="000000"/>
                </a:solidFill>
                <a:effectLst/>
                <a:latin typeface="Arial" panose="020B0604020202020204" pitchFamily="34" charset="0"/>
              </a:rPr>
              <a:t>Medical referrals &amp; linkages - </a:t>
            </a:r>
            <a:r>
              <a:rPr lang="en-US" sz="1800" b="0" i="0" u="none" strike="noStrike">
                <a:solidFill>
                  <a:srgbClr val="000000"/>
                </a:solidFill>
                <a:effectLst/>
                <a:latin typeface="Arial" panose="020B0604020202020204" pitchFamily="34" charset="0"/>
              </a:rPr>
              <a:t>HIV/AIDS/STI and other medical tests and surgical specialists (obstetrician, gynecologist, psychiatrist, etc.) </a:t>
            </a:r>
            <a:endParaRPr lang="en-US" b="0">
              <a:effectLst/>
            </a:endParaRPr>
          </a:p>
          <a:p>
            <a:pPr marL="114300" indent="-228600" rtl="0">
              <a:spcBef>
                <a:spcPts val="0"/>
              </a:spcBef>
              <a:spcAft>
                <a:spcPts val="0"/>
              </a:spcAft>
            </a:pPr>
            <a:r>
              <a:rPr lang="en-US" sz="1800" b="1" i="0" u="none" strike="noStrike">
                <a:solidFill>
                  <a:srgbClr val="000000"/>
                </a:solidFill>
                <a:effectLst/>
                <a:latin typeface="Arial" panose="020B0604020202020204" pitchFamily="34" charset="0"/>
              </a:rPr>
              <a:t>Enabling </a:t>
            </a:r>
            <a:r>
              <a:rPr lang="en-US" sz="1800" b="1" i="0" u="none" strike="noStrike" err="1">
                <a:solidFill>
                  <a:srgbClr val="000000"/>
                </a:solidFill>
                <a:effectLst/>
                <a:latin typeface="Arial" panose="020B0604020202020204" pitchFamily="34" charset="0"/>
              </a:rPr>
              <a:t>specialised</a:t>
            </a:r>
            <a:r>
              <a:rPr lang="en-US" sz="1800" b="1" i="0" u="none" strike="noStrike">
                <a:solidFill>
                  <a:srgbClr val="000000"/>
                </a:solidFill>
                <a:effectLst/>
                <a:latin typeface="Arial" panose="020B0604020202020204" pitchFamily="34" charset="0"/>
              </a:rPr>
              <a:t> support and care: e.g. Gender affirming Legal &amp; Medical Interventions: </a:t>
            </a:r>
            <a:r>
              <a:rPr lang="en-US" sz="1800" b="0" i="0" u="none" strike="noStrike">
                <a:solidFill>
                  <a:srgbClr val="000000"/>
                </a:solidFill>
                <a:effectLst/>
                <a:latin typeface="Arial" panose="020B0604020202020204" pitchFamily="34" charset="0"/>
              </a:rPr>
              <a:t>Helping clients get official/legal status of preferred gender identity; Facilitating access to hormone replacement therapy, genital reconstruction, breast reconstruction, </a:t>
            </a:r>
            <a:r>
              <a:rPr lang="en-US" sz="1800" b="0" i="0" u="none" strike="noStrike" err="1">
                <a:solidFill>
                  <a:srgbClr val="000000"/>
                </a:solidFill>
                <a:effectLst/>
                <a:latin typeface="Arial" panose="020B0604020202020204" pitchFamily="34" charset="0"/>
              </a:rPr>
              <a:t>etc</a:t>
            </a:r>
            <a:endParaRPr lang="en-US" b="0">
              <a:effectLst/>
            </a:endParaRPr>
          </a:p>
          <a:p>
            <a:pPr marL="114300" indent="-228600" rtl="0">
              <a:spcBef>
                <a:spcPts val="0"/>
              </a:spcBef>
              <a:spcAft>
                <a:spcPts val="0"/>
              </a:spcAft>
            </a:pPr>
            <a:r>
              <a:rPr lang="en-US" sz="1800" b="1" i="0" u="none" strike="noStrike">
                <a:solidFill>
                  <a:srgbClr val="000000"/>
                </a:solidFill>
                <a:effectLst/>
                <a:latin typeface="Arial" panose="020B0604020202020204" pitchFamily="34" charset="0"/>
              </a:rPr>
              <a:t>Enabling access to legal aid support &amp; services:</a:t>
            </a:r>
            <a:r>
              <a:rPr lang="en-US" sz="1800" b="0" i="0" u="none" strike="noStrike">
                <a:solidFill>
                  <a:srgbClr val="000000"/>
                </a:solidFill>
                <a:effectLst/>
                <a:latin typeface="Arial" panose="020B0604020202020204" pitchFamily="34" charset="0"/>
              </a:rPr>
              <a:t> paralegal support, lawyers</a:t>
            </a:r>
            <a:endParaRPr lang="en-US" b="0">
              <a:effectLst/>
            </a:endParaRPr>
          </a:p>
          <a:p>
            <a:pPr marL="114300" indent="-228600" rtl="0">
              <a:spcBef>
                <a:spcPts val="0"/>
              </a:spcBef>
              <a:spcAft>
                <a:spcPts val="0"/>
              </a:spcAft>
            </a:pPr>
            <a:r>
              <a:rPr lang="en-US" sz="1800" b="1" i="0" u="none" strike="noStrike">
                <a:solidFill>
                  <a:srgbClr val="000000"/>
                </a:solidFill>
                <a:effectLst/>
                <a:latin typeface="Arial" panose="020B0604020202020204" pitchFamily="34" charset="0"/>
              </a:rPr>
              <a:t>Tele counselling and hotline support</a:t>
            </a:r>
            <a:endParaRPr lang="en-US" b="0">
              <a:effectLst/>
            </a:endParaRPr>
          </a:p>
          <a:p>
            <a:pPr marL="114300" indent="-228600" rtl="0">
              <a:spcBef>
                <a:spcPts val="0"/>
              </a:spcBef>
              <a:spcAft>
                <a:spcPts val="0"/>
              </a:spcAft>
            </a:pPr>
            <a:r>
              <a:rPr lang="en-US" sz="1800" b="1" i="0" u="none" strike="noStrike">
                <a:solidFill>
                  <a:srgbClr val="000000"/>
                </a:solidFill>
                <a:effectLst/>
                <a:latin typeface="Arial" panose="020B0604020202020204" pitchFamily="34" charset="0"/>
              </a:rPr>
              <a:t>Livelihood support- </a:t>
            </a:r>
            <a:r>
              <a:rPr lang="en-US" sz="1800" b="0" i="0" u="none" strike="noStrike">
                <a:solidFill>
                  <a:srgbClr val="000000"/>
                </a:solidFill>
                <a:effectLst/>
                <a:latin typeface="Arial" panose="020B0604020202020204" pitchFamily="34" charset="0"/>
              </a:rPr>
              <a:t>linking with other public services</a:t>
            </a:r>
            <a:endParaRPr lang="en-US" b="0">
              <a:effectLst/>
            </a:endParaRPr>
          </a:p>
          <a:p>
            <a:br>
              <a:rPr lang="en-US" b="0">
                <a:effectLst/>
              </a:rPr>
            </a:br>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18</a:t>
            </a:fld>
            <a:endParaRPr lang="en-GB"/>
          </a:p>
        </p:txBody>
      </p:sp>
    </p:spTree>
    <p:extLst>
      <p:ext uri="{BB962C8B-B14F-4D97-AF65-F5344CB8AC3E}">
        <p14:creationId xmlns:p14="http://schemas.microsoft.com/office/powerpoint/2010/main" val="1205894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spcBef>
                <a:spcPts val="0"/>
              </a:spcBef>
              <a:spcAft>
                <a:spcPts val="0"/>
              </a:spcAft>
            </a:pPr>
            <a:r>
              <a:rPr lang="en-US" sz="1800" b="1" i="0" u="none" strike="noStrike">
                <a:solidFill>
                  <a:srgbClr val="000000"/>
                </a:solidFill>
                <a:effectLst/>
                <a:latin typeface="Calibri" panose="020F0502020204030204" pitchFamily="34" charset="0"/>
              </a:rPr>
              <a:t>Evidence is the meaning that is generated when raw data is interpreted. </a:t>
            </a:r>
            <a:r>
              <a:rPr lang="en-US" sz="1800" b="0" i="0" u="none" strike="noStrike">
                <a:solidFill>
                  <a:srgbClr val="000000"/>
                </a:solidFill>
                <a:effectLst/>
                <a:latin typeface="Calibri" panose="020F0502020204030204" pitchFamily="34" charset="0"/>
              </a:rPr>
              <a:t>When we interpret the data and draw conclusions it becomes evidence, which we can use to justify or support a point of view, an argument or an opinion.  Given that meaning is subjective, it is possible that the same data source can be used to establish different conclusions, resulting in different evidence. As activists, it is a powerful thing if we can apply our evidence to strengthen our advocacy arguments.  </a:t>
            </a:r>
            <a:endParaRPr lang="en-US" b="0">
              <a:effectLst/>
            </a:endParaRPr>
          </a:p>
          <a:p>
            <a:pPr marL="228600" indent="-228600" rtl="0">
              <a:spcBef>
                <a:spcPts val="0"/>
              </a:spcBef>
              <a:spcAft>
                <a:spcPts val="0"/>
              </a:spcAft>
            </a:pPr>
            <a:r>
              <a:rPr lang="en-US" sz="1800" b="0" i="0" u="none" strike="noStrike" err="1">
                <a:solidFill>
                  <a:srgbClr val="303030"/>
                </a:solidFill>
                <a:effectLst/>
                <a:latin typeface="Calibri" panose="020F0502020204030204" pitchFamily="34" charset="0"/>
              </a:rPr>
              <a:t>Dammann</a:t>
            </a:r>
            <a:r>
              <a:rPr lang="en-US" sz="1800" b="0" i="0" u="none" strike="noStrike">
                <a:solidFill>
                  <a:srgbClr val="303030"/>
                </a:solidFill>
                <a:effectLst/>
                <a:latin typeface="Calibri" panose="020F0502020204030204" pitchFamily="34" charset="0"/>
              </a:rPr>
              <a:t>, O. et al. (2019), ‘Data, Information, Evidence, and Knowledge: A Proposal for Health Informatics and Data Science’, </a:t>
            </a:r>
            <a:r>
              <a:rPr lang="en-US" sz="1800" b="0" i="1" u="none" strike="noStrike">
                <a:solidFill>
                  <a:srgbClr val="303030"/>
                </a:solidFill>
                <a:effectLst/>
                <a:latin typeface="Calibri" panose="020F0502020204030204" pitchFamily="34" charset="0"/>
              </a:rPr>
              <a:t>Online Journal of Public Health Informatics</a:t>
            </a:r>
            <a:r>
              <a:rPr lang="en-US" sz="1800" b="0" i="0" u="none" strike="noStrike">
                <a:solidFill>
                  <a:srgbClr val="303030"/>
                </a:solidFill>
                <a:effectLst/>
                <a:latin typeface="Calibri" panose="020F0502020204030204" pitchFamily="34" charset="0"/>
              </a:rPr>
              <a:t>, </a:t>
            </a:r>
            <a:r>
              <a:rPr lang="en-US" sz="1800" b="1" i="0" u="none" strike="noStrike">
                <a:solidFill>
                  <a:srgbClr val="303030"/>
                </a:solidFill>
                <a:effectLst/>
                <a:latin typeface="Calibri" panose="020F0502020204030204" pitchFamily="34" charset="0"/>
              </a:rPr>
              <a:t>10</a:t>
            </a:r>
            <a:r>
              <a:rPr lang="en-US" sz="1800" b="0" i="1" u="none" strike="noStrike">
                <a:solidFill>
                  <a:srgbClr val="303030"/>
                </a:solidFill>
                <a:effectLst/>
                <a:latin typeface="Calibri" panose="020F0502020204030204" pitchFamily="34" charset="0"/>
              </a:rPr>
              <a:t> </a:t>
            </a:r>
            <a:r>
              <a:rPr lang="en-US" sz="1800" b="0" i="0" u="none" strike="noStrike">
                <a:solidFill>
                  <a:srgbClr val="303030"/>
                </a:solidFill>
                <a:effectLst/>
                <a:latin typeface="Calibri" panose="020F0502020204030204" pitchFamily="34" charset="0"/>
              </a:rPr>
              <a:t>(3), e224. </a:t>
            </a:r>
            <a:r>
              <a:rPr lang="en-US" sz="1800" b="0" i="0" u="sng" strike="noStrike">
                <a:solidFill>
                  <a:srgbClr val="2200CC"/>
                </a:solidFill>
                <a:effectLst/>
                <a:latin typeface="Calibri" panose="020F0502020204030204" pitchFamily="34" charset="0"/>
                <a:hlinkClick r:id="rId3"/>
              </a:rPr>
              <a:t>https://doi.org/10.5210/ojphi.v10i3.9631</a:t>
            </a:r>
            <a:r>
              <a:rPr lang="en-US" sz="1800" b="0" i="0" u="none" strike="noStrike">
                <a:solidFill>
                  <a:srgbClr val="303030"/>
                </a:solidFill>
                <a:effectLst/>
                <a:latin typeface="Calibri" panose="020F0502020204030204" pitchFamily="34" charset="0"/>
              </a:rPr>
              <a:t> </a:t>
            </a:r>
            <a:endParaRPr lang="en-US" b="0">
              <a:effectLst/>
            </a:endParaRPr>
          </a:p>
          <a:p>
            <a:br>
              <a:rPr lang="en-US" b="0">
                <a:effectLst/>
              </a:rPr>
            </a:br>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20</a:t>
            </a:fld>
            <a:endParaRPr lang="en-GB"/>
          </a:p>
        </p:txBody>
      </p:sp>
    </p:spTree>
    <p:extLst>
      <p:ext uri="{BB962C8B-B14F-4D97-AF65-F5344CB8AC3E}">
        <p14:creationId xmlns:p14="http://schemas.microsoft.com/office/powerpoint/2010/main" val="1006242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spcBef>
                <a:spcPts val="0"/>
              </a:spcBef>
              <a:spcAft>
                <a:spcPts val="0"/>
              </a:spcAft>
            </a:pPr>
            <a:r>
              <a:rPr lang="en-US" sz="1800" b="0" i="0" u="none" strike="noStrike">
                <a:solidFill>
                  <a:srgbClr val="000000"/>
                </a:solidFill>
                <a:effectLst/>
                <a:latin typeface="Calibri" panose="020F0502020204030204" pitchFamily="34" charset="0"/>
              </a:rPr>
              <a:t>Often, the information you will be collecting will be of a sensitive or personal nature, so care should be taken not to further increase someone’s vulnerability when collecting and using data. By acknowledging the layers of considerable power imbalances and inequality at play, those collecting data should ensure that people who share their experiences understand and give fully informed consent for their data to be used. The principles of responsible data use, data protection, and ethical and legal considerations should also be employed.</a:t>
            </a:r>
            <a:endParaRPr lang="en-US" b="0">
              <a:effectLst/>
            </a:endParaRPr>
          </a:p>
          <a:p>
            <a:pPr marL="228600" indent="-228600" rtl="0">
              <a:spcBef>
                <a:spcPts val="1820"/>
              </a:spcBef>
              <a:spcAft>
                <a:spcPts val="0"/>
              </a:spcAft>
            </a:pPr>
            <a:r>
              <a:rPr lang="en-US" sz="1800" b="1" i="0" u="none" strike="noStrike">
                <a:solidFill>
                  <a:srgbClr val="000000"/>
                </a:solidFill>
                <a:effectLst/>
                <a:latin typeface="Calibri" panose="020F0502020204030204" pitchFamily="34" charset="0"/>
              </a:rPr>
              <a:t>There are seven data protection principles that should be taken into consideration:</a:t>
            </a:r>
            <a:endParaRPr lang="en-US" b="0">
              <a:effectLst/>
            </a:endParaRPr>
          </a:p>
          <a:p>
            <a:pPr marL="88900" rtl="0" fontAlgn="base">
              <a:spcBef>
                <a:spcPts val="0"/>
              </a:spcBef>
              <a:spcAft>
                <a:spcPts val="0"/>
              </a:spcAft>
              <a:buFont typeface="+mj-lt"/>
              <a:buAutoNum type="arabicPeriod"/>
            </a:pPr>
            <a:r>
              <a:rPr lang="en-US" sz="1800" b="0" i="0" u="none" strike="noStrike">
                <a:solidFill>
                  <a:srgbClr val="000000"/>
                </a:solidFill>
                <a:effectLst/>
                <a:latin typeface="Calibri" panose="020F0502020204030204" pitchFamily="34" charset="0"/>
              </a:rPr>
              <a:t> </a:t>
            </a:r>
            <a:r>
              <a:rPr lang="en-US" sz="1800" b="0" i="1" u="none" strike="noStrike">
                <a:solidFill>
                  <a:srgbClr val="000000"/>
                </a:solidFill>
                <a:effectLst/>
                <a:latin typeface="Calibri" panose="020F0502020204030204" pitchFamily="34" charset="0"/>
              </a:rPr>
              <a:t>Fair, lawful and transparent</a:t>
            </a:r>
            <a:r>
              <a:rPr lang="en-US" sz="1800" b="0" i="0" u="none" strike="noStrike">
                <a:solidFill>
                  <a:srgbClr val="000000"/>
                </a:solidFill>
                <a:effectLst/>
                <a:latin typeface="Calibri" panose="020F0502020204030204" pitchFamily="34" charset="0"/>
              </a:rPr>
              <a:t>: the individual should be clearly informed and aware of how their data is going to be used or shared. Only data with informed and voluntary consent should be used or shared.</a:t>
            </a:r>
            <a:endParaRPr lang="en-US" sz="1800" b="0" i="0" u="none" strike="noStrike">
              <a:solidFill>
                <a:srgbClr val="000000"/>
              </a:solidFill>
              <a:effectLst/>
              <a:latin typeface="Arial" panose="020B0604020202020204" pitchFamily="34" charset="0"/>
            </a:endParaRPr>
          </a:p>
          <a:p>
            <a:pPr marL="88900" rtl="0" fontAlgn="base">
              <a:spcBef>
                <a:spcPts val="0"/>
              </a:spcBef>
              <a:spcAft>
                <a:spcPts val="0"/>
              </a:spcAft>
              <a:buFont typeface="+mj-lt"/>
              <a:buAutoNum type="arabicPeriod"/>
            </a:pPr>
            <a:r>
              <a:rPr lang="en-US" sz="1800" b="0" i="0" u="none" strike="noStrike">
                <a:solidFill>
                  <a:srgbClr val="000000"/>
                </a:solidFill>
                <a:effectLst/>
                <a:latin typeface="Calibri" panose="020F0502020204030204" pitchFamily="34" charset="0"/>
              </a:rPr>
              <a:t> </a:t>
            </a:r>
            <a:r>
              <a:rPr lang="en-US" sz="1800" b="0" i="1" u="none" strike="noStrike">
                <a:solidFill>
                  <a:srgbClr val="000000"/>
                </a:solidFill>
                <a:effectLst/>
                <a:latin typeface="Calibri" panose="020F0502020204030204" pitchFamily="34" charset="0"/>
              </a:rPr>
              <a:t>Purpose limitation</a:t>
            </a:r>
            <a:r>
              <a:rPr lang="en-US" sz="1800" b="0" i="0" u="none" strike="noStrike">
                <a:solidFill>
                  <a:srgbClr val="000000"/>
                </a:solidFill>
                <a:effectLst/>
                <a:latin typeface="Calibri" panose="020F0502020204030204" pitchFamily="34" charset="0"/>
              </a:rPr>
              <a:t>: the proposed use of the data must be clearly defined and explained to the individuals sharing their data, and its use should be limited to this purpose. If there is a need to use this data for other purposes, the person should be informed and their consent for this new use should be obtained.</a:t>
            </a:r>
            <a:endParaRPr lang="en-US" sz="1800" b="0" i="0" u="none" strike="noStrike">
              <a:solidFill>
                <a:srgbClr val="000000"/>
              </a:solidFill>
              <a:effectLst/>
              <a:latin typeface="Arial" panose="020B0604020202020204" pitchFamily="34" charset="0"/>
            </a:endParaRPr>
          </a:p>
          <a:p>
            <a:pPr marL="88900" rtl="0" fontAlgn="base">
              <a:spcBef>
                <a:spcPts val="0"/>
              </a:spcBef>
              <a:spcAft>
                <a:spcPts val="0"/>
              </a:spcAft>
              <a:buFont typeface="+mj-lt"/>
              <a:buAutoNum type="arabicPeriod"/>
            </a:pPr>
            <a:r>
              <a:rPr lang="en-US" sz="1800" b="0" i="1" u="none" strike="noStrike" err="1">
                <a:solidFill>
                  <a:srgbClr val="000000"/>
                </a:solidFill>
                <a:effectLst/>
                <a:latin typeface="Calibri" panose="020F0502020204030204" pitchFamily="34" charset="0"/>
              </a:rPr>
              <a:t>Minimisation</a:t>
            </a:r>
            <a:r>
              <a:rPr lang="en-US" sz="1800" b="0" i="0" u="none" strike="noStrike">
                <a:solidFill>
                  <a:srgbClr val="000000"/>
                </a:solidFill>
                <a:effectLst/>
                <a:latin typeface="Calibri" panose="020F0502020204030204" pitchFamily="34" charset="0"/>
              </a:rPr>
              <a:t>: only data that is necessary and relevant to the stated purpose should be used. Anonymity should be ensured at the time of transcription to remove any individual identifiers. At the same time, we should avoid </a:t>
            </a:r>
            <a:r>
              <a:rPr lang="en-US" sz="1800" b="0" i="0" u="none" strike="noStrike" err="1">
                <a:solidFill>
                  <a:srgbClr val="000000"/>
                </a:solidFill>
                <a:effectLst/>
                <a:latin typeface="Calibri" panose="020F0502020204030204" pitchFamily="34" charset="0"/>
              </a:rPr>
              <a:t>anonymisation</a:t>
            </a:r>
            <a:r>
              <a:rPr lang="en-US" sz="1800" b="0" i="0" u="none" strike="noStrike">
                <a:solidFill>
                  <a:srgbClr val="000000"/>
                </a:solidFill>
                <a:effectLst/>
                <a:latin typeface="Calibri" panose="020F0502020204030204" pitchFamily="34" charset="0"/>
              </a:rPr>
              <a:t> that may distort data or make it unusable, unreliable or misleading. </a:t>
            </a:r>
            <a:endParaRPr lang="en-US" sz="1800" b="0" i="1" u="none" strike="noStrike">
              <a:solidFill>
                <a:srgbClr val="000000"/>
              </a:solidFill>
              <a:effectLst/>
              <a:latin typeface="Arial" panose="020B0604020202020204" pitchFamily="34" charset="0"/>
            </a:endParaRPr>
          </a:p>
          <a:p>
            <a:pPr marL="88900" rtl="0" fontAlgn="base">
              <a:spcBef>
                <a:spcPts val="0"/>
              </a:spcBef>
              <a:spcAft>
                <a:spcPts val="0"/>
              </a:spcAft>
              <a:buFont typeface="+mj-lt"/>
              <a:buAutoNum type="arabicPeriod"/>
            </a:pPr>
            <a:r>
              <a:rPr lang="en-US" sz="1800" b="0" i="1" u="none" strike="noStrike">
                <a:solidFill>
                  <a:srgbClr val="000000"/>
                </a:solidFill>
                <a:effectLst/>
                <a:latin typeface="Calibri" panose="020F0502020204030204" pitchFamily="34" charset="0"/>
              </a:rPr>
              <a:t>Accuracy</a:t>
            </a:r>
            <a:r>
              <a:rPr lang="en-US" sz="1800" b="0" i="0" u="none" strike="noStrike">
                <a:solidFill>
                  <a:srgbClr val="000000"/>
                </a:solidFill>
                <a:effectLst/>
                <a:latin typeface="Calibri" panose="020F0502020204030204" pitchFamily="34" charset="0"/>
              </a:rPr>
              <a:t>: personal data should be accurate, complete, up-to-date, and relevant for the purposes it is meant for. Only use images of an individual(s) to illustrate an issue that is related to them. Care must be taken to ensure that you do not leave out relevant data as this can lead to inaccurate conclusions being drawn. The data used should accurately represent contributors, their stories and their situations, including providing context to avoid stereotyping. Avoid biased representation of a population group; be objective in choosing the stories to tell. </a:t>
            </a:r>
            <a:endParaRPr lang="en-US" sz="1800" b="0" i="1" u="none" strike="noStrike">
              <a:solidFill>
                <a:srgbClr val="000000"/>
              </a:solidFill>
              <a:effectLst/>
              <a:latin typeface="Arial" panose="020B0604020202020204" pitchFamily="34" charset="0"/>
            </a:endParaRPr>
          </a:p>
          <a:p>
            <a:pPr marL="88900" rtl="0" fontAlgn="base">
              <a:spcBef>
                <a:spcPts val="0"/>
              </a:spcBef>
              <a:spcAft>
                <a:spcPts val="0"/>
              </a:spcAft>
              <a:buFont typeface="+mj-lt"/>
              <a:buAutoNum type="arabicPeriod"/>
            </a:pPr>
            <a:r>
              <a:rPr lang="en-US" sz="1800" b="0" i="1" u="none" strike="noStrike">
                <a:solidFill>
                  <a:srgbClr val="000000"/>
                </a:solidFill>
                <a:effectLst/>
                <a:latin typeface="Calibri" panose="020F0502020204030204" pitchFamily="34" charset="0"/>
              </a:rPr>
              <a:t>Storage limitation:</a:t>
            </a:r>
            <a:r>
              <a:rPr lang="en-US" sz="1800" b="0" i="0" u="none" strike="noStrike">
                <a:solidFill>
                  <a:srgbClr val="000000"/>
                </a:solidFill>
                <a:effectLst/>
                <a:latin typeface="Calibri" panose="020F0502020204030204" pitchFamily="34" charset="0"/>
              </a:rPr>
              <a:t> Personal data should only be kept for the period of time that the data is required for to address the purpose for which it was originally collected and stored. After this, data should be deleted.  </a:t>
            </a:r>
            <a:endParaRPr lang="en-US" sz="1800" b="0" i="1" u="none" strike="noStrike">
              <a:solidFill>
                <a:srgbClr val="000000"/>
              </a:solidFill>
              <a:effectLst/>
              <a:latin typeface="Arial" panose="020B0604020202020204" pitchFamily="34" charset="0"/>
            </a:endParaRPr>
          </a:p>
          <a:p>
            <a:pPr marL="88900" rtl="0" fontAlgn="base">
              <a:spcBef>
                <a:spcPts val="0"/>
              </a:spcBef>
              <a:spcAft>
                <a:spcPts val="0"/>
              </a:spcAft>
              <a:buFont typeface="+mj-lt"/>
              <a:buAutoNum type="arabicPeriod"/>
            </a:pPr>
            <a:r>
              <a:rPr lang="en-US" sz="1800" b="0" i="1" u="none" strike="noStrike">
                <a:solidFill>
                  <a:srgbClr val="000000"/>
                </a:solidFill>
                <a:effectLst/>
                <a:latin typeface="Calibri" panose="020F0502020204030204" pitchFamily="34" charset="0"/>
              </a:rPr>
              <a:t>Integrity and confidentiality:</a:t>
            </a:r>
            <a:r>
              <a:rPr lang="en-US" sz="1800" b="0" i="0" u="none" strike="noStrike">
                <a:solidFill>
                  <a:srgbClr val="000000"/>
                </a:solidFill>
                <a:effectLst/>
                <a:latin typeface="Calibri" panose="020F0502020204030204" pitchFamily="34" charset="0"/>
              </a:rPr>
              <a:t> Personal data should be protected against risks, such as loss, destruction or damage or unlawful or </a:t>
            </a:r>
            <a:r>
              <a:rPr lang="en-US" sz="1800" b="0" i="0" u="none" strike="noStrike" err="1">
                <a:solidFill>
                  <a:srgbClr val="000000"/>
                </a:solidFill>
                <a:effectLst/>
                <a:latin typeface="Calibri" panose="020F0502020204030204" pitchFamily="34" charset="0"/>
              </a:rPr>
              <a:t>unauthorised</a:t>
            </a:r>
            <a:r>
              <a:rPr lang="en-US" sz="1800" b="0" i="0" u="none" strike="noStrike">
                <a:solidFill>
                  <a:srgbClr val="000000"/>
                </a:solidFill>
                <a:effectLst/>
                <a:latin typeface="Calibri" panose="020F0502020204030204" pitchFamily="34" charset="0"/>
              </a:rPr>
              <a:t> access, use or disclosure. </a:t>
            </a:r>
            <a:r>
              <a:rPr lang="en-US" sz="1800" b="1" i="0" u="none" strike="noStrike">
                <a:solidFill>
                  <a:srgbClr val="000000"/>
                </a:solidFill>
                <a:effectLst/>
                <a:latin typeface="Calibri" panose="020F0502020204030204" pitchFamily="34" charset="0"/>
              </a:rPr>
              <a:t>The principle of do no harm must be followed, which means respecting, protecting and promoting people’s human rights</a:t>
            </a:r>
            <a:r>
              <a:rPr lang="en-US" sz="1800" b="0" i="0" u="none" strike="noStrike">
                <a:solidFill>
                  <a:srgbClr val="000000"/>
                </a:solidFill>
                <a:effectLst/>
                <a:latin typeface="Calibri" panose="020F0502020204030204" pitchFamily="34" charset="0"/>
              </a:rPr>
              <a:t>. Use of someone’s data should not make them vulnerable or put them at risk of negative consequences, such as reprisals, violence or </a:t>
            </a:r>
            <a:r>
              <a:rPr lang="en-US" sz="1800" b="0" i="0" u="none" strike="noStrike" err="1">
                <a:solidFill>
                  <a:srgbClr val="000000"/>
                </a:solidFill>
                <a:effectLst/>
                <a:latin typeface="Calibri" panose="020F0502020204030204" pitchFamily="34" charset="0"/>
              </a:rPr>
              <a:t>stigmatisation</a:t>
            </a:r>
            <a:r>
              <a:rPr lang="en-US" sz="1800" b="0" i="0" u="none" strike="noStrike">
                <a:solidFill>
                  <a:srgbClr val="000000"/>
                </a:solidFill>
                <a:effectLst/>
                <a:latin typeface="Calibri" panose="020F0502020204030204" pitchFamily="34" charset="0"/>
              </a:rPr>
              <a:t>. </a:t>
            </a:r>
            <a:endParaRPr lang="en-US" sz="1800" b="0" i="1" u="none" strike="noStrike">
              <a:solidFill>
                <a:srgbClr val="000000"/>
              </a:solidFill>
              <a:effectLst/>
              <a:latin typeface="Arial" panose="020B0604020202020204" pitchFamily="34" charset="0"/>
            </a:endParaRPr>
          </a:p>
          <a:p>
            <a:pPr marL="88900" rtl="0" fontAlgn="base">
              <a:spcBef>
                <a:spcPts val="0"/>
              </a:spcBef>
              <a:spcAft>
                <a:spcPts val="0"/>
              </a:spcAft>
              <a:buFont typeface="+mj-lt"/>
              <a:buAutoNum type="arabicPeriod"/>
            </a:pPr>
            <a:r>
              <a:rPr lang="en-US" sz="1800" b="0" i="1" u="none" strike="noStrike">
                <a:solidFill>
                  <a:srgbClr val="000000"/>
                </a:solidFill>
                <a:effectLst/>
                <a:latin typeface="Calibri" panose="020F0502020204030204" pitchFamily="34" charset="0"/>
              </a:rPr>
              <a:t>Accountability:</a:t>
            </a:r>
            <a:r>
              <a:rPr lang="en-US" sz="1800" b="0" i="0" u="none" strike="noStrike">
                <a:solidFill>
                  <a:srgbClr val="000000"/>
                </a:solidFill>
                <a:effectLst/>
                <a:latin typeface="Calibri" panose="020F0502020204030204" pitchFamily="34" charset="0"/>
              </a:rPr>
              <a:t> This means that the people who are collecting and using personal data have a responsibility to ensure that all data protection principles are followed. This means considering who will see the data that is shared, and any negative repercussions for sharing. (For example, if a case of police abuse is reported to the police, does this put the person who was abused at risk of reprisals and further police violence, if the police are able to cross reference details in the data to identify the person?) Additional care must be taken when gathering content from children and adolescents, with their identity protected so that they are never traceable by anyone who intends to cause them harm. For communities or individuals whose identities are </a:t>
            </a:r>
            <a:r>
              <a:rPr lang="en-US" sz="1800" b="0" i="0" u="none" strike="noStrike" err="1">
                <a:solidFill>
                  <a:srgbClr val="000000"/>
                </a:solidFill>
                <a:effectLst/>
                <a:latin typeface="Calibri" panose="020F0502020204030204" pitchFamily="34" charset="0"/>
              </a:rPr>
              <a:t>criminalised</a:t>
            </a:r>
            <a:r>
              <a:rPr lang="en-US" sz="1800" b="0" i="0" u="none" strike="noStrike">
                <a:solidFill>
                  <a:srgbClr val="000000"/>
                </a:solidFill>
                <a:effectLst/>
                <a:latin typeface="Calibri" panose="020F0502020204030204" pitchFamily="34" charset="0"/>
              </a:rPr>
              <a:t> or otherwise </a:t>
            </a:r>
            <a:r>
              <a:rPr lang="en-US" sz="1800" b="0" i="0" u="none" strike="noStrike" err="1">
                <a:solidFill>
                  <a:srgbClr val="000000"/>
                </a:solidFill>
                <a:effectLst/>
                <a:latin typeface="Calibri" panose="020F0502020204030204" pitchFamily="34" charset="0"/>
              </a:rPr>
              <a:t>stigmatised</a:t>
            </a:r>
            <a:r>
              <a:rPr lang="en-US" sz="1800" b="0" i="0" u="none" strike="noStrike">
                <a:solidFill>
                  <a:srgbClr val="000000"/>
                </a:solidFill>
                <a:effectLst/>
                <a:latin typeface="Calibri" panose="020F0502020204030204" pitchFamily="34" charset="0"/>
              </a:rPr>
              <a:t>, strategies should be devised to present facts or stories while protecting privacy and confidentiality. </a:t>
            </a:r>
            <a:endParaRPr lang="en-US" sz="1800" b="0" i="1" u="none" strike="noStrike">
              <a:solidFill>
                <a:srgbClr val="000000"/>
              </a:solidFill>
              <a:effectLst/>
              <a:latin typeface="Arial" panose="020B0604020202020204" pitchFamily="34" charset="0"/>
            </a:endParaRPr>
          </a:p>
          <a:p>
            <a:pPr marL="228600" rtl="0">
              <a:spcBef>
                <a:spcPts val="0"/>
              </a:spcBef>
              <a:spcAft>
                <a:spcPts val="0"/>
              </a:spcAft>
            </a:pPr>
            <a:br>
              <a:rPr lang="en-US" b="0">
                <a:effectLst/>
              </a:rPr>
            </a:br>
            <a:r>
              <a:rPr lang="en-US" sz="1800" b="0" i="0" u="none" strike="noStrike">
                <a:solidFill>
                  <a:srgbClr val="000000"/>
                </a:solidFill>
                <a:effectLst/>
                <a:latin typeface="Calibri" panose="020F0502020204030204" pitchFamily="34" charset="0"/>
              </a:rPr>
              <a:t>Privacy International (2018), </a:t>
            </a:r>
            <a:r>
              <a:rPr lang="en-US" sz="1800" b="0" i="1" u="none" strike="noStrike">
                <a:solidFill>
                  <a:srgbClr val="000000"/>
                </a:solidFill>
                <a:effectLst/>
                <a:latin typeface="Calibri" panose="020F0502020204030204" pitchFamily="34" charset="0"/>
              </a:rPr>
              <a:t>A Guide for Policy Engagement on Data Protection: The Keys to Data Protection</a:t>
            </a:r>
            <a:r>
              <a:rPr lang="en-US" sz="1800" b="0" i="0" u="none" strike="noStrike">
                <a:solidFill>
                  <a:srgbClr val="000000"/>
                </a:solidFill>
                <a:effectLst/>
                <a:latin typeface="Calibri" panose="020F0502020204030204" pitchFamily="34" charset="0"/>
              </a:rPr>
              <a:t>. Available at </a:t>
            </a:r>
            <a:r>
              <a:rPr lang="en-US" sz="1800" b="0" i="0" u="sng" strike="noStrike">
                <a:solidFill>
                  <a:srgbClr val="2200CC"/>
                </a:solidFill>
                <a:effectLst/>
                <a:latin typeface="Calibri" panose="020F0502020204030204" pitchFamily="34" charset="0"/>
                <a:hlinkClick r:id="rId3"/>
              </a:rPr>
              <a:t>https://privacyinternational.org/sites/default/files/2018-09/Data%20Protection%20COMPLETE.pdf</a:t>
            </a:r>
            <a:r>
              <a:rPr lang="en-US" sz="1800" b="0" i="0" u="none" strike="noStrike">
                <a:solidFill>
                  <a:srgbClr val="000000"/>
                </a:solidFill>
                <a:effectLst/>
                <a:latin typeface="Calibri" panose="020F0502020204030204" pitchFamily="34" charset="0"/>
              </a:rPr>
              <a:t> </a:t>
            </a:r>
            <a:endParaRPr lang="en-US" b="0">
              <a:effectLst/>
            </a:endParaRPr>
          </a:p>
          <a:p>
            <a:br>
              <a:rPr lang="en-US" b="0">
                <a:effectLst/>
              </a:rPr>
            </a:br>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21</a:t>
            </a:fld>
            <a:endParaRPr lang="en-GB"/>
          </a:p>
        </p:txBody>
      </p:sp>
    </p:spTree>
    <p:extLst>
      <p:ext uri="{BB962C8B-B14F-4D97-AF65-F5344CB8AC3E}">
        <p14:creationId xmlns:p14="http://schemas.microsoft.com/office/powerpoint/2010/main" val="821864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spcBef>
                <a:spcPts val="0"/>
              </a:spcBef>
              <a:spcAft>
                <a:spcPts val="0"/>
              </a:spcAft>
            </a:pPr>
            <a:r>
              <a:rPr lang="en-US" sz="1800" b="1" i="0" u="none" strike="noStrike">
                <a:solidFill>
                  <a:srgbClr val="000000"/>
                </a:solidFill>
                <a:effectLst/>
                <a:latin typeface="Calibri" panose="020F0502020204030204" pitchFamily="34" charset="0"/>
              </a:rPr>
              <a:t>Oratile to present this slide:</a:t>
            </a:r>
            <a:endParaRPr lang="en-US" b="0">
              <a:effectLst/>
            </a:endParaRPr>
          </a:p>
          <a:p>
            <a:pPr marL="228600" indent="-228600" rtl="0">
              <a:spcBef>
                <a:spcPts val="0"/>
              </a:spcBef>
              <a:spcAft>
                <a:spcPts val="0"/>
              </a:spcAft>
            </a:pPr>
            <a:r>
              <a:rPr lang="en-US" sz="1800" b="1" i="0" u="none" strike="noStrike">
                <a:solidFill>
                  <a:srgbClr val="000000"/>
                </a:solidFill>
                <a:effectLst/>
                <a:latin typeface="Calibri" panose="020F0502020204030204" pitchFamily="34" charset="0"/>
              </a:rPr>
              <a:t>If we want to end AIDS, rights matter. But there is a massive gap in data.</a:t>
            </a:r>
            <a:endParaRPr lang="en-US" b="0">
              <a:effectLst/>
            </a:endParaRPr>
          </a:p>
          <a:p>
            <a:pPr marL="228600" indent="-228600" rtl="0">
              <a:spcBef>
                <a:spcPts val="800"/>
              </a:spcBef>
              <a:spcAft>
                <a:spcPts val="0"/>
              </a:spcAft>
            </a:pPr>
            <a:r>
              <a:rPr lang="en-US" sz="1800" b="1" i="0" u="none" strike="noStrike">
                <a:solidFill>
                  <a:srgbClr val="000000"/>
                </a:solidFill>
                <a:effectLst/>
                <a:latin typeface="Calibri" panose="020F0502020204030204" pitchFamily="34" charset="0"/>
              </a:rPr>
              <a:t> </a:t>
            </a:r>
            <a:endParaRPr lang="en-US" b="0">
              <a:effectLst/>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The HIV epidemic will not end until human rights are respected and upheld. This is now a globally accepted fact.</a:t>
            </a:r>
            <a:endParaRPr lang="en-US" b="0">
              <a:effectLst/>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 </a:t>
            </a:r>
            <a:endParaRPr lang="en-US" b="0">
              <a:effectLst/>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Inequalities that underpin stigma, discrimination, violence and HIV-related </a:t>
            </a:r>
            <a:r>
              <a:rPr lang="en-US" sz="1800" b="0" i="0" u="none" strike="noStrike" err="1">
                <a:solidFill>
                  <a:srgbClr val="000000"/>
                </a:solidFill>
                <a:effectLst/>
                <a:latin typeface="Calibri" panose="020F0502020204030204" pitchFamily="34" charset="0"/>
              </a:rPr>
              <a:t>criminalisation</a:t>
            </a:r>
            <a:r>
              <a:rPr lang="en-US" sz="1800" b="0" i="0" u="none" strike="noStrike">
                <a:solidFill>
                  <a:srgbClr val="000000"/>
                </a:solidFill>
                <a:effectLst/>
                <a:latin typeface="Calibri" panose="020F0502020204030204" pitchFamily="34" charset="0"/>
              </a:rPr>
              <a:t> are a major reason why the 2020 global HIV targets were missed, according to UNAIDS. These inequalities are why millions of people living with HIV are still not on treatment and hundreds of thousands of people are dying of AIDS-related illness each year. </a:t>
            </a:r>
            <a:r>
              <a:rPr lang="en-US" sz="1800" b="1" i="0" u="none" strike="noStrike">
                <a:solidFill>
                  <a:srgbClr val="000000"/>
                </a:solidFill>
                <a:effectLst/>
                <a:latin typeface="Calibri" panose="020F0502020204030204" pitchFamily="34" charset="0"/>
              </a:rPr>
              <a:t>That’s why UNAIDS’ 2021-2026 strategy calls on governments, development and financing partners, communities, global technical leaders and policymakers to identify and remove social and structural barriers to the HIV response.</a:t>
            </a:r>
            <a:r>
              <a:rPr lang="en-US" sz="1800" b="0" i="0" u="none" strike="noStrike">
                <a:solidFill>
                  <a:srgbClr val="000000"/>
                </a:solidFill>
                <a:effectLst/>
                <a:latin typeface="Calibri" panose="020F0502020204030204" pitchFamily="34" charset="0"/>
              </a:rPr>
              <a:t> And it’s why the Global Fund’s latest strategy (2017-2022) calls for the same, highlighting how rights’ violations are undermining an effective response to HIV, tuberculosis (TB) and malaria. </a:t>
            </a:r>
            <a:endParaRPr lang="en-US" b="0">
              <a:effectLst/>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 </a:t>
            </a:r>
            <a:endParaRPr lang="en-US" b="0">
              <a:effectLst/>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As Frontline AIDS, we celebrate the global acknowledgement of the role that rights must play in ending AIDS. But there is a problem. </a:t>
            </a:r>
            <a:r>
              <a:rPr lang="en-US" sz="1800" b="1" i="0" u="none" strike="noStrike">
                <a:solidFill>
                  <a:srgbClr val="000000"/>
                </a:solidFill>
                <a:effectLst/>
                <a:latin typeface="Calibri" panose="020F0502020204030204" pitchFamily="34" charset="0"/>
              </a:rPr>
              <a:t>General data on </a:t>
            </a:r>
            <a:r>
              <a:rPr lang="en-US" sz="1800" b="1" i="0" u="none" strike="noStrike" err="1">
                <a:solidFill>
                  <a:srgbClr val="000000"/>
                </a:solidFill>
                <a:effectLst/>
                <a:latin typeface="Calibri" panose="020F0502020204030204" pitchFamily="34" charset="0"/>
              </a:rPr>
              <a:t>marginalised</a:t>
            </a:r>
            <a:r>
              <a:rPr lang="en-US" sz="1800" b="1" i="0" u="none" strike="noStrike">
                <a:solidFill>
                  <a:srgbClr val="000000"/>
                </a:solidFill>
                <a:effectLst/>
                <a:latin typeface="Calibri" panose="020F0502020204030204" pitchFamily="34" charset="0"/>
              </a:rPr>
              <a:t> communities, the communities most affected by HIV, and on human rights barriers specifically, is critically insufficient.</a:t>
            </a:r>
            <a:r>
              <a:rPr lang="en-US" sz="1800" b="0" i="0" u="none" strike="noStrike">
                <a:solidFill>
                  <a:srgbClr val="000000"/>
                </a:solidFill>
                <a:effectLst/>
                <a:latin typeface="Calibri" panose="020F0502020204030204" pitchFamily="34" charset="0"/>
              </a:rPr>
              <a:t> This lack of data means there is not enough evidence about the structural and systemic barriers that </a:t>
            </a:r>
            <a:r>
              <a:rPr lang="en-US" sz="1800" b="0" i="0" u="none" strike="noStrike" err="1">
                <a:solidFill>
                  <a:srgbClr val="000000"/>
                </a:solidFill>
                <a:effectLst/>
                <a:latin typeface="Calibri" panose="020F0502020204030204" pitchFamily="34" charset="0"/>
              </a:rPr>
              <a:t>marginalised</a:t>
            </a:r>
            <a:r>
              <a:rPr lang="en-US" sz="1800" b="0" i="0" u="none" strike="noStrike">
                <a:solidFill>
                  <a:srgbClr val="000000"/>
                </a:solidFill>
                <a:effectLst/>
                <a:latin typeface="Calibri" panose="020F0502020204030204" pitchFamily="34" charset="0"/>
              </a:rPr>
              <a:t> people, such as sex workers, people who use drugs, men who have sex with men and LGBT people (often referred to as key populations), experience when they try to access HIV-related services and support.  We need this evidence to inform the changes that must take place to meet the global HIV targets that will end AIDS. Many of these targets rely on the removal of rights-related barriers experienced by </a:t>
            </a:r>
            <a:r>
              <a:rPr lang="en-US" sz="1800" b="0" i="0" u="none" strike="noStrike" err="1">
                <a:solidFill>
                  <a:srgbClr val="000000"/>
                </a:solidFill>
                <a:effectLst/>
                <a:latin typeface="Calibri" panose="020F0502020204030204" pitchFamily="34" charset="0"/>
              </a:rPr>
              <a:t>marginalised</a:t>
            </a:r>
            <a:r>
              <a:rPr lang="en-US" sz="1800" b="0" i="0" u="none" strike="noStrike">
                <a:solidFill>
                  <a:srgbClr val="000000"/>
                </a:solidFill>
                <a:effectLst/>
                <a:latin typeface="Calibri" panose="020F0502020204030204" pitchFamily="34" charset="0"/>
              </a:rPr>
              <a:t> people in accessing HIV services. </a:t>
            </a:r>
            <a:endParaRPr lang="en-US" b="0">
              <a:effectLst/>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 </a:t>
            </a:r>
            <a:endParaRPr lang="en-US" b="0">
              <a:effectLst/>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Without this data we cannot track the nature, extent and impact of human rights barriers on HIV-related public health outcomes. We are missing information with which to inform our HIV responses and cannot back up our advocacy with the evidence needed to demand duty bearers to act and be accountable. However, we know the data can’t do all the work – we need to know how to translate the data into evidence that can be used effectively to inform influencers that are willing to change, and demand change from those who don’t.</a:t>
            </a:r>
            <a:endParaRPr lang="en-US" b="0">
              <a:effectLst/>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 </a:t>
            </a:r>
            <a:endParaRPr lang="en-US" b="0">
              <a:effectLst/>
            </a:endParaRPr>
          </a:p>
          <a:p>
            <a:pPr marL="228600" indent="-228600" rtl="0">
              <a:spcBef>
                <a:spcPts val="800"/>
              </a:spcBef>
              <a:spcAft>
                <a:spcPts val="0"/>
              </a:spcAft>
            </a:pPr>
            <a:r>
              <a:rPr lang="en-US" sz="1800" b="1" i="0" u="none" strike="noStrike">
                <a:solidFill>
                  <a:srgbClr val="000000"/>
                </a:solidFill>
                <a:effectLst/>
                <a:latin typeface="Calibri" panose="020F0502020204030204" pitchFamily="34" charset="0"/>
              </a:rPr>
              <a:t>We need data on </a:t>
            </a:r>
            <a:r>
              <a:rPr lang="en-US" sz="1800" b="1" i="0" u="none" strike="noStrike" err="1">
                <a:solidFill>
                  <a:srgbClr val="000000"/>
                </a:solidFill>
                <a:effectLst/>
                <a:latin typeface="Calibri" panose="020F0502020204030204" pitchFamily="34" charset="0"/>
              </a:rPr>
              <a:t>marginalised</a:t>
            </a:r>
            <a:r>
              <a:rPr lang="en-US" sz="1800" b="1" i="0" u="none" strike="noStrike">
                <a:solidFill>
                  <a:srgbClr val="000000"/>
                </a:solidFill>
                <a:effectLst/>
                <a:latin typeface="Calibri" panose="020F0502020204030204" pitchFamily="34" charset="0"/>
              </a:rPr>
              <a:t> communities now.</a:t>
            </a:r>
            <a:endParaRPr lang="en-US" b="0">
              <a:effectLst/>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Many countries collect data on the general population. Examples include the national census, population surveys, administrative and service provision data, and population projection data. Yet this data often lacks indicators that monitor the human rights of </a:t>
            </a:r>
            <a:r>
              <a:rPr lang="en-US" sz="1800" b="0" i="0" u="none" strike="noStrike" err="1">
                <a:solidFill>
                  <a:srgbClr val="000000"/>
                </a:solidFill>
                <a:effectLst/>
                <a:latin typeface="Calibri" panose="020F0502020204030204" pitchFamily="34" charset="0"/>
              </a:rPr>
              <a:t>marginalised</a:t>
            </a:r>
            <a:r>
              <a:rPr lang="en-US" sz="1800" b="0" i="0" u="none" strike="noStrike">
                <a:solidFill>
                  <a:srgbClr val="000000"/>
                </a:solidFill>
                <a:effectLst/>
                <a:latin typeface="Calibri" panose="020F0502020204030204" pitchFamily="34" charset="0"/>
              </a:rPr>
              <a:t> communities. </a:t>
            </a:r>
            <a:r>
              <a:rPr lang="en-US" sz="1800" b="1" i="0" u="none" strike="noStrike">
                <a:solidFill>
                  <a:srgbClr val="000000"/>
                </a:solidFill>
                <a:effectLst/>
                <a:latin typeface="Calibri" panose="020F0502020204030204" pitchFamily="34" charset="0"/>
              </a:rPr>
              <a:t>Even in the public health sector where </a:t>
            </a:r>
            <a:r>
              <a:rPr lang="en-US" sz="1800" b="1" i="0" u="none" strike="noStrike" err="1">
                <a:solidFill>
                  <a:srgbClr val="000000"/>
                </a:solidFill>
                <a:effectLst/>
                <a:latin typeface="Calibri" panose="020F0502020204030204" pitchFamily="34" charset="0"/>
              </a:rPr>
              <a:t>marginalised</a:t>
            </a:r>
            <a:r>
              <a:rPr lang="en-US" sz="1800" b="1" i="0" u="none" strike="noStrike">
                <a:solidFill>
                  <a:srgbClr val="000000"/>
                </a:solidFill>
                <a:effectLst/>
                <a:latin typeface="Calibri" panose="020F0502020204030204" pitchFamily="34" charset="0"/>
              </a:rPr>
              <a:t> populations are disproportionately impacted by HIV and where it is known that social and structural barriers are impeding access to HIV-related services, data on rights-related barriers is still lacking. </a:t>
            </a:r>
            <a:endParaRPr lang="en-US" b="0">
              <a:effectLst/>
            </a:endParaRPr>
          </a:p>
          <a:p>
            <a:pPr marL="228600" indent="-228600" rtl="0">
              <a:spcBef>
                <a:spcPts val="800"/>
              </a:spcBef>
              <a:spcAft>
                <a:spcPts val="0"/>
              </a:spcAft>
            </a:pPr>
            <a:r>
              <a:rPr lang="en-US" sz="1800" b="1" i="0" u="none" strike="noStrike">
                <a:solidFill>
                  <a:srgbClr val="000000"/>
                </a:solidFill>
                <a:effectLst/>
                <a:latin typeface="Calibri" panose="020F0502020204030204" pitchFamily="34" charset="0"/>
              </a:rPr>
              <a:t>The data gap</a:t>
            </a:r>
            <a:endParaRPr lang="en-US" b="0">
              <a:effectLst/>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Even the most basic data on communities most affected by HIV is missing. </a:t>
            </a:r>
            <a:endParaRPr lang="en-US" b="0">
              <a:effectLst/>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A review of evidence collected in 123 low- and middle-income countries between 2001 and 2017 found that: </a:t>
            </a:r>
            <a:endParaRPr lang="en-US" b="0">
              <a:effectLst/>
            </a:endParaRPr>
          </a:p>
          <a:p>
            <a:pPr rtl="0" fontAlgn="base">
              <a:spcBef>
                <a:spcPts val="80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75% do not have any HIV prevalence data for transgender women</a:t>
            </a:r>
            <a:endParaRPr lang="en-US" sz="1800" b="0" i="0" u="none" strike="noStrike">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50% do not have any HIV prevalence data for people who inject drugs</a:t>
            </a:r>
            <a:endParaRPr lang="en-US" sz="1800" b="0" i="0" u="none" strike="noStrike">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20% do not have any HIV prevalence data for men who have sex with men</a:t>
            </a:r>
            <a:endParaRPr lang="en-US" sz="1800" b="0" i="0" u="none" strike="noStrike">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20% do not have any HIV prevalence data for sex workers</a:t>
            </a:r>
            <a:endParaRPr lang="en-US" sz="1800" b="0" i="0" u="none" strike="noStrike">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40% do not monitor HIV prevalence trends for sex workers and men who have sex with men</a:t>
            </a:r>
            <a:endParaRPr lang="en-US" sz="1800" b="0" i="0" u="none" strike="noStrike">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Two-thirds do not have adequate HIV prevalence data to inform national or local HIV key population </a:t>
            </a:r>
            <a:r>
              <a:rPr lang="en-US" sz="1800" b="0" i="0" u="none" strike="noStrike" err="1">
                <a:solidFill>
                  <a:srgbClr val="000000"/>
                </a:solidFill>
                <a:effectLst/>
                <a:latin typeface="Calibri" panose="020F0502020204030204" pitchFamily="34" charset="0"/>
              </a:rPr>
              <a:t>programmes</a:t>
            </a:r>
            <a:r>
              <a:rPr lang="en-US" sz="1800" b="0" i="0" u="none" strike="noStrike">
                <a:solidFill>
                  <a:srgbClr val="000000"/>
                </a:solidFill>
                <a:effectLst/>
                <a:latin typeface="Calibri" panose="020F0502020204030204" pitchFamily="34" charset="0"/>
              </a:rPr>
              <a:t> </a:t>
            </a:r>
            <a:endParaRPr lang="en-US" sz="1800" b="0" i="0" u="none" strike="noStrike">
              <a:solidFill>
                <a:srgbClr val="000000"/>
              </a:solidFill>
              <a:effectLst/>
              <a:latin typeface="Noto Sans Symbols"/>
            </a:endParaRPr>
          </a:p>
          <a:p>
            <a:pPr marL="228600" indent="-228600" rtl="0">
              <a:spcBef>
                <a:spcPts val="800"/>
              </a:spcBef>
              <a:spcAft>
                <a:spcPts val="0"/>
              </a:spcAft>
            </a:pPr>
            <a:br>
              <a:rPr lang="en-US" b="0">
                <a:effectLst/>
              </a:rPr>
            </a:br>
            <a:r>
              <a:rPr lang="en-US" sz="1800" b="1" i="0" u="none" strike="noStrike">
                <a:solidFill>
                  <a:srgbClr val="000000"/>
                </a:solidFill>
                <a:effectLst/>
                <a:latin typeface="Calibri" panose="020F0502020204030204" pitchFamily="34" charset="0"/>
              </a:rPr>
              <a:t>Community-led monitoring presents a powerful and critical way to fill in these data gaps, or at least to demonstrate the need for greater integration of </a:t>
            </a:r>
            <a:r>
              <a:rPr lang="en-US" sz="1800" b="1" i="0" u="none" strike="noStrike" err="1">
                <a:solidFill>
                  <a:srgbClr val="000000"/>
                </a:solidFill>
                <a:effectLst/>
                <a:latin typeface="Calibri" panose="020F0502020204030204" pitchFamily="34" charset="0"/>
              </a:rPr>
              <a:t>marginalised</a:t>
            </a:r>
            <a:r>
              <a:rPr lang="en-US" sz="1800" b="1" i="0" u="none" strike="noStrike">
                <a:solidFill>
                  <a:srgbClr val="000000"/>
                </a:solidFill>
                <a:effectLst/>
                <a:latin typeface="Calibri" panose="020F0502020204030204" pitchFamily="34" charset="0"/>
              </a:rPr>
              <a:t> population data into existing population-level data sources. CLM data sends a message to others that human rights violations against </a:t>
            </a:r>
            <a:r>
              <a:rPr lang="en-US" sz="1800" b="1" i="0" u="none" strike="noStrike" err="1">
                <a:solidFill>
                  <a:srgbClr val="000000"/>
                </a:solidFill>
                <a:effectLst/>
                <a:latin typeface="Calibri" panose="020F0502020204030204" pitchFamily="34" charset="0"/>
              </a:rPr>
              <a:t>marginalised</a:t>
            </a:r>
            <a:r>
              <a:rPr lang="en-US" sz="1800" b="1" i="0" u="none" strike="noStrike">
                <a:solidFill>
                  <a:srgbClr val="000000"/>
                </a:solidFill>
                <a:effectLst/>
                <a:latin typeface="Calibri" panose="020F0502020204030204" pitchFamily="34" charset="0"/>
              </a:rPr>
              <a:t> communities are unacceptable, are being documented and will be challenged.  </a:t>
            </a:r>
            <a:r>
              <a:rPr lang="en-US" sz="1800" b="0" i="0" u="none" strike="noStrike">
                <a:solidFill>
                  <a:srgbClr val="000000"/>
                </a:solidFill>
                <a:effectLst/>
                <a:latin typeface="Calibri" panose="020F0502020204030204" pitchFamily="34" charset="0"/>
              </a:rPr>
              <a:t>Ensuring </a:t>
            </a:r>
            <a:r>
              <a:rPr lang="en-US" sz="1800" b="0" i="0" u="none" strike="noStrike" err="1">
                <a:solidFill>
                  <a:srgbClr val="000000"/>
                </a:solidFill>
                <a:effectLst/>
                <a:latin typeface="Calibri" panose="020F0502020204030204" pitchFamily="34" charset="0"/>
              </a:rPr>
              <a:t>marginalised</a:t>
            </a:r>
            <a:r>
              <a:rPr lang="en-US" sz="1800" b="0" i="0" u="none" strike="noStrike">
                <a:solidFill>
                  <a:srgbClr val="000000"/>
                </a:solidFill>
                <a:effectLst/>
                <a:latin typeface="Calibri" panose="020F0502020204030204" pitchFamily="34" charset="0"/>
              </a:rPr>
              <a:t> communities play a pivotal role in the design, delivery and oversight of the HIV response, including community-led monitoring on progress, is now </a:t>
            </a:r>
            <a:r>
              <a:rPr lang="en-US" sz="1800" b="0" i="0" u="none" strike="noStrike" err="1">
                <a:solidFill>
                  <a:srgbClr val="000000"/>
                </a:solidFill>
                <a:effectLst/>
                <a:latin typeface="Calibri" panose="020F0502020204030204" pitchFamily="34" charset="0"/>
              </a:rPr>
              <a:t>recognised</a:t>
            </a:r>
            <a:r>
              <a:rPr lang="en-US" sz="1800" b="0" i="0" u="none" strike="noStrike">
                <a:solidFill>
                  <a:srgbClr val="000000"/>
                </a:solidFill>
                <a:effectLst/>
                <a:latin typeface="Calibri" panose="020F0502020204030204" pitchFamily="34" charset="0"/>
              </a:rPr>
              <a:t> as key to achieving the 2030 targets to end AIDS. Government commitment to community-led responses is showing itself, not only through policy change, but the integration of such interventions into national HIV plans and funding requests. One of the clearest examples of this is the Global Fund’s human rights-based programming. We strongly welcome these strategies and the bold pivot they have made to focus on the essential task of reducing inequalities to end AIDS. </a:t>
            </a:r>
            <a:endParaRPr lang="en-US" b="0">
              <a:effectLst/>
            </a:endParaRPr>
          </a:p>
          <a:p>
            <a:pPr marL="228600" indent="-228600" rtl="0">
              <a:spcBef>
                <a:spcPts val="800"/>
              </a:spcBef>
              <a:spcAft>
                <a:spcPts val="0"/>
              </a:spcAft>
            </a:pPr>
            <a:r>
              <a:rPr lang="en-US" sz="1800" b="1" i="0" u="none" strike="noStrike">
                <a:solidFill>
                  <a:srgbClr val="000000"/>
                </a:solidFill>
                <a:effectLst/>
                <a:latin typeface="Calibri" panose="020F0502020204030204" pitchFamily="34" charset="0"/>
              </a:rPr>
              <a:t>Frontline AIDS’ Global Plan of Action for 2020-2025 shares this vision. In it, we commit to ‘convene community networks to document and respond to human rights violations to hold governments and the private sector to account’</a:t>
            </a:r>
            <a:r>
              <a:rPr lang="en-US" sz="1800" b="0" i="0" u="none" strike="noStrike">
                <a:solidFill>
                  <a:srgbClr val="000000"/>
                </a:solidFill>
                <a:effectLst/>
                <a:latin typeface="Calibri" panose="020F0502020204030204" pitchFamily="34" charset="0"/>
              </a:rPr>
              <a:t>. Rights – Evidence – </a:t>
            </a:r>
            <a:r>
              <a:rPr lang="en-US" sz="1800" b="0" i="0" u="none" strike="noStrike" err="1">
                <a:solidFill>
                  <a:srgbClr val="000000"/>
                </a:solidFill>
                <a:effectLst/>
                <a:latin typeface="Calibri" panose="020F0502020204030204" pitchFamily="34" charset="0"/>
              </a:rPr>
              <a:t>ACTion</a:t>
            </a:r>
            <a:r>
              <a:rPr lang="en-US" sz="1800" b="0" i="0" u="none" strike="noStrike">
                <a:solidFill>
                  <a:srgbClr val="000000"/>
                </a:solidFill>
                <a:effectLst/>
                <a:latin typeface="Calibri" panose="020F0502020204030204" pitchFamily="34" charset="0"/>
              </a:rPr>
              <a:t> (</a:t>
            </a:r>
            <a:r>
              <a:rPr lang="en-US" sz="1800" b="0" i="0" u="none" strike="noStrike" err="1">
                <a:solidFill>
                  <a:srgbClr val="000000"/>
                </a:solidFill>
                <a:effectLst/>
                <a:latin typeface="Calibri" panose="020F0502020204030204" pitchFamily="34" charset="0"/>
              </a:rPr>
              <a:t>REAct</a:t>
            </a:r>
            <a:r>
              <a:rPr lang="en-US" sz="1800" b="0" i="0" u="none" strike="noStrike">
                <a:solidFill>
                  <a:srgbClr val="000000"/>
                </a:solidFill>
                <a:effectLst/>
                <a:latin typeface="Calibri" panose="020F0502020204030204" pitchFamily="34" charset="0"/>
              </a:rPr>
              <a:t>) is central to this work. It is a community-led human rights monitoring intervention that not only records human rights violations but also responds to them, bringing resolution for the person or people involved and holding perpetrators and duty bearers accountable for respecting, protecting and fulfilling the human rights of the people and communities most affected by HIV.</a:t>
            </a:r>
            <a:endParaRPr lang="en-US" b="0">
              <a:effectLst/>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 </a:t>
            </a:r>
            <a:endParaRPr lang="en-US" b="0">
              <a:effectLst/>
            </a:endParaRPr>
          </a:p>
          <a:p>
            <a:pPr marL="228600" indent="-228600" rtl="0">
              <a:spcBef>
                <a:spcPts val="0"/>
              </a:spcBef>
              <a:spcAft>
                <a:spcPts val="0"/>
              </a:spcAft>
            </a:pPr>
            <a:r>
              <a:rPr lang="en-US" sz="1800" b="0" i="0" u="none" strike="noStrike">
                <a:solidFill>
                  <a:srgbClr val="000000"/>
                </a:solidFill>
                <a:effectLst/>
                <a:latin typeface="Calibri" panose="020F0502020204030204" pitchFamily="34" charset="0"/>
              </a:rPr>
              <a:t>Rights – Evidence – </a:t>
            </a:r>
            <a:r>
              <a:rPr lang="en-US" sz="1800" b="0" i="0" u="none" strike="noStrike" err="1">
                <a:solidFill>
                  <a:srgbClr val="000000"/>
                </a:solidFill>
                <a:effectLst/>
                <a:latin typeface="Calibri" panose="020F0502020204030204" pitchFamily="34" charset="0"/>
              </a:rPr>
              <a:t>ACTion</a:t>
            </a:r>
            <a:r>
              <a:rPr lang="en-US" sz="1800" b="0" i="0" u="none" strike="noStrike">
                <a:solidFill>
                  <a:srgbClr val="000000"/>
                </a:solidFill>
                <a:effectLst/>
                <a:latin typeface="Calibri" panose="020F0502020204030204" pitchFamily="34" charset="0"/>
              </a:rPr>
              <a:t> (</a:t>
            </a:r>
            <a:r>
              <a:rPr lang="en-US" sz="1800" b="0" i="0" u="none" strike="noStrike" err="1">
                <a:solidFill>
                  <a:srgbClr val="000000"/>
                </a:solidFill>
                <a:effectLst/>
                <a:latin typeface="Calibri" panose="020F0502020204030204" pitchFamily="34" charset="0"/>
              </a:rPr>
              <a:t>REAct</a:t>
            </a:r>
            <a:r>
              <a:rPr lang="en-US" sz="1800" b="0" i="0" u="none" strike="noStrike">
                <a:solidFill>
                  <a:srgbClr val="000000"/>
                </a:solidFill>
                <a:effectLst/>
                <a:latin typeface="Calibri" panose="020F0502020204030204" pitchFamily="34" charset="0"/>
              </a:rPr>
              <a:t>), developed by the Frontline AIDS Partnership, is a community-led human rights monitoring and response </a:t>
            </a:r>
            <a:r>
              <a:rPr lang="en-US" sz="1800" b="0" i="0" u="none" strike="noStrike" err="1">
                <a:solidFill>
                  <a:srgbClr val="000000"/>
                </a:solidFill>
                <a:effectLst/>
                <a:latin typeface="Calibri" panose="020F0502020204030204" pitchFamily="34" charset="0"/>
              </a:rPr>
              <a:t>programme</a:t>
            </a:r>
            <a:r>
              <a:rPr lang="en-US" sz="1800" b="0" i="0" u="none" strike="noStrike">
                <a:solidFill>
                  <a:srgbClr val="000000"/>
                </a:solidFill>
                <a:effectLst/>
                <a:latin typeface="Calibri" panose="020F0502020204030204" pitchFamily="34" charset="0"/>
              </a:rPr>
              <a:t> implemented by civil society partners. It is used to:</a:t>
            </a:r>
            <a:endParaRPr lang="en-US" b="0">
              <a:effectLst/>
            </a:endParaRPr>
          </a:p>
          <a:p>
            <a:pPr rtl="0" fontAlgn="base">
              <a:spcBef>
                <a:spcPts val="80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Document human rights-related barriers to accessing HIV and health services experienced by </a:t>
            </a:r>
            <a:r>
              <a:rPr lang="en-US" sz="1800" b="0" i="0" u="none" strike="noStrike" err="1">
                <a:solidFill>
                  <a:srgbClr val="000000"/>
                </a:solidFill>
                <a:effectLst/>
                <a:latin typeface="Calibri" panose="020F0502020204030204" pitchFamily="34" charset="0"/>
              </a:rPr>
              <a:t>marginalised</a:t>
            </a:r>
            <a:r>
              <a:rPr lang="en-US" sz="1800" b="0" i="0" u="none" strike="noStrike">
                <a:solidFill>
                  <a:srgbClr val="000000"/>
                </a:solidFill>
                <a:effectLst/>
                <a:latin typeface="Calibri" panose="020F0502020204030204" pitchFamily="34" charset="0"/>
              </a:rPr>
              <a:t> communities</a:t>
            </a:r>
            <a:endParaRPr lang="en-US" sz="1800" b="0" i="0" u="none" strike="noStrike">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Respond to individual cases, so that the person experiencing these barriers receives support, in the form of direct services or by being referred to a network of service providers</a:t>
            </a:r>
            <a:endParaRPr lang="en-US" sz="1800" b="0" i="0" u="none" strike="noStrike">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Guide human rights programming through the use of real-time data</a:t>
            </a:r>
            <a:endParaRPr lang="en-US" sz="1800" b="0" i="0" u="none" strike="noStrike">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Advocate for improved </a:t>
            </a:r>
            <a:r>
              <a:rPr lang="en-US" sz="1800" b="0" i="0" u="none" strike="noStrike" err="1">
                <a:solidFill>
                  <a:srgbClr val="000000"/>
                </a:solidFill>
                <a:effectLst/>
                <a:latin typeface="Calibri" panose="020F0502020204030204" pitchFamily="34" charset="0"/>
              </a:rPr>
              <a:t>programmes</a:t>
            </a:r>
            <a:r>
              <a:rPr lang="en-US" sz="1800" b="0" i="0" u="none" strike="noStrike">
                <a:solidFill>
                  <a:srgbClr val="000000"/>
                </a:solidFill>
                <a:effectLst/>
                <a:latin typeface="Calibri" panose="020F0502020204030204" pitchFamily="34" charset="0"/>
              </a:rPr>
              <a:t>, policies and laws at national, regional and global level</a:t>
            </a:r>
            <a:endParaRPr lang="en-US" sz="1800" b="0" i="0" u="none" strike="noStrike">
              <a:solidFill>
                <a:srgbClr val="000000"/>
              </a:solidFill>
              <a:effectLst/>
              <a:latin typeface="Noto Sans Symbols"/>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 </a:t>
            </a:r>
            <a:endParaRPr lang="en-US" b="0">
              <a:effectLst/>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Since it began in 2013, </a:t>
            </a:r>
            <a:r>
              <a:rPr lang="en-US" sz="1800" b="0" i="0" u="none" strike="noStrike" err="1">
                <a:solidFill>
                  <a:srgbClr val="000000"/>
                </a:solidFill>
                <a:effectLst/>
                <a:latin typeface="Calibri" panose="020F0502020204030204" pitchFamily="34" charset="0"/>
              </a:rPr>
              <a:t>REAct</a:t>
            </a:r>
            <a:r>
              <a:rPr lang="en-US" sz="1800" b="0" i="0" u="none" strike="noStrike">
                <a:solidFill>
                  <a:srgbClr val="000000"/>
                </a:solidFill>
                <a:effectLst/>
                <a:latin typeface="Calibri" panose="020F0502020204030204" pitchFamily="34" charset="0"/>
              </a:rPr>
              <a:t> has been implemented by 140 community-based </a:t>
            </a:r>
            <a:r>
              <a:rPr lang="en-US" sz="1800" b="0" i="0" u="none" strike="noStrike" err="1">
                <a:solidFill>
                  <a:srgbClr val="000000"/>
                </a:solidFill>
                <a:effectLst/>
                <a:latin typeface="Calibri" panose="020F0502020204030204" pitchFamily="34" charset="0"/>
              </a:rPr>
              <a:t>organisations</a:t>
            </a:r>
            <a:r>
              <a:rPr lang="en-US" sz="1800" b="0" i="0" u="none" strike="noStrike">
                <a:solidFill>
                  <a:srgbClr val="000000"/>
                </a:solidFill>
                <a:effectLst/>
                <a:latin typeface="Calibri" panose="020F0502020204030204" pitchFamily="34" charset="0"/>
              </a:rPr>
              <a:t> in 31 countries in Africa, the Middle East, central Asia and eastern Europe.</a:t>
            </a:r>
            <a:endParaRPr lang="en-US" b="0">
              <a:effectLst/>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UNAIDS, (2021), </a:t>
            </a:r>
            <a:r>
              <a:rPr lang="en-US" sz="1800" b="0" i="1" u="none" strike="noStrike">
                <a:solidFill>
                  <a:srgbClr val="000000"/>
                </a:solidFill>
                <a:effectLst/>
                <a:latin typeface="Calibri" panose="020F0502020204030204" pitchFamily="34" charset="0"/>
              </a:rPr>
              <a:t>End Inequalities. End AIDS. Global AIDS Strategy 2021–2026. </a:t>
            </a:r>
            <a:r>
              <a:rPr lang="en-US" sz="1800" b="0" i="0" u="none" strike="noStrike">
                <a:solidFill>
                  <a:srgbClr val="000000"/>
                </a:solidFill>
                <a:effectLst/>
                <a:latin typeface="Calibri" panose="020F0502020204030204" pitchFamily="34" charset="0"/>
              </a:rPr>
              <a:t>Available at </a:t>
            </a:r>
            <a:r>
              <a:rPr lang="en-US" sz="1800" b="0" i="0" u="sng" strike="noStrike">
                <a:solidFill>
                  <a:srgbClr val="2200CC"/>
                </a:solidFill>
                <a:effectLst/>
                <a:latin typeface="Calibri" panose="020F0502020204030204" pitchFamily="34" charset="0"/>
                <a:hlinkClick r:id="rId3"/>
              </a:rPr>
              <a:t>www.unaids.org/sites/default/files/media_asset/global-AIDS-strategy-2021-2026_en.pdf</a:t>
            </a:r>
            <a:r>
              <a:rPr lang="en-US" sz="1800" b="0" i="1" u="none" strike="noStrike">
                <a:solidFill>
                  <a:srgbClr val="000000"/>
                </a:solidFill>
                <a:effectLst/>
                <a:latin typeface="Calibri" panose="020F0502020204030204" pitchFamily="34" charset="0"/>
              </a:rPr>
              <a:t> </a:t>
            </a:r>
            <a:endParaRPr lang="en-US" b="0">
              <a:effectLst/>
            </a:endParaRPr>
          </a:p>
          <a:p>
            <a:pPr marL="228600" indent="-228600" rtl="0">
              <a:spcBef>
                <a:spcPts val="0"/>
              </a:spcBef>
              <a:spcAft>
                <a:spcPts val="0"/>
              </a:spcAft>
            </a:pPr>
            <a:r>
              <a:rPr lang="en-US" sz="1800" b="0" i="0" u="none" strike="noStrike">
                <a:solidFill>
                  <a:srgbClr val="000000"/>
                </a:solidFill>
                <a:effectLst/>
                <a:latin typeface="Calibri" panose="020F0502020204030204" pitchFamily="34" charset="0"/>
              </a:rPr>
              <a:t>Global Fund, (2021), </a:t>
            </a:r>
            <a:r>
              <a:rPr lang="en-US" sz="1800" b="0" i="1" u="none" strike="noStrike">
                <a:solidFill>
                  <a:srgbClr val="000000"/>
                </a:solidFill>
                <a:effectLst/>
                <a:latin typeface="Calibri" panose="020F0502020204030204" pitchFamily="34" charset="0"/>
              </a:rPr>
              <a:t>The Global Fund Strategy 2017-2022, Investing to End Epidemics</a:t>
            </a:r>
            <a:r>
              <a:rPr lang="en-US" sz="1800" b="0" i="0" u="none" strike="noStrike">
                <a:solidFill>
                  <a:srgbClr val="000000"/>
                </a:solidFill>
                <a:effectLst/>
                <a:latin typeface="Calibri" panose="020F0502020204030204" pitchFamily="34" charset="0"/>
              </a:rPr>
              <a:t>. Available at </a:t>
            </a:r>
            <a:r>
              <a:rPr lang="en-US" sz="1800" b="0" i="0" u="sng" strike="noStrike">
                <a:solidFill>
                  <a:srgbClr val="2200CC"/>
                </a:solidFill>
                <a:effectLst/>
                <a:latin typeface="Calibri" panose="020F0502020204030204" pitchFamily="34" charset="0"/>
                <a:hlinkClick r:id="rId4"/>
              </a:rPr>
              <a:t>www.theglobalfund.org/media/2531/core_globalfundstrategy2017-2022_strategy_en.pdf</a:t>
            </a:r>
            <a:r>
              <a:rPr lang="en-US" sz="1800" b="0" i="0" u="none" strike="noStrike">
                <a:solidFill>
                  <a:srgbClr val="000000"/>
                </a:solidFill>
                <a:effectLst/>
                <a:latin typeface="Calibri" panose="020F0502020204030204" pitchFamily="34" charset="0"/>
              </a:rPr>
              <a:t> </a:t>
            </a:r>
            <a:endParaRPr lang="en-US" b="0">
              <a:effectLst/>
            </a:endParaRPr>
          </a:p>
          <a:p>
            <a:pPr marL="228600" indent="-228600" rtl="0">
              <a:spcBef>
                <a:spcPts val="0"/>
              </a:spcBef>
              <a:spcAft>
                <a:spcPts val="0"/>
              </a:spcAft>
            </a:pPr>
            <a:r>
              <a:rPr lang="en-US" sz="1800" b="0" i="0" u="none" strike="noStrike">
                <a:solidFill>
                  <a:srgbClr val="000000"/>
                </a:solidFill>
                <a:effectLst/>
                <a:latin typeface="Calibri" panose="020F0502020204030204" pitchFamily="34" charset="0"/>
              </a:rPr>
              <a:t>As this guide is about data, the term ‘population’ and ‘key population’ (meaning a population group most affected by HIV) are sometimes used. But it is important to note that people are affected by HIV because they are </a:t>
            </a:r>
            <a:r>
              <a:rPr lang="en-US" sz="1800" b="0" i="0" u="none" strike="noStrike" err="1">
                <a:solidFill>
                  <a:srgbClr val="000000"/>
                </a:solidFill>
                <a:effectLst/>
                <a:latin typeface="Calibri" panose="020F0502020204030204" pitchFamily="34" charset="0"/>
              </a:rPr>
              <a:t>marginalised</a:t>
            </a:r>
            <a:r>
              <a:rPr lang="en-US" sz="1800" b="0" i="0" u="none" strike="noStrike">
                <a:solidFill>
                  <a:srgbClr val="000000"/>
                </a:solidFill>
                <a:effectLst/>
                <a:latin typeface="Calibri" panose="020F0502020204030204" pitchFamily="34" charset="0"/>
              </a:rPr>
              <a:t> </a:t>
            </a:r>
            <a:r>
              <a:rPr lang="en-US" sz="1800" b="0" i="1" u="none" strike="noStrike">
                <a:solidFill>
                  <a:srgbClr val="000000"/>
                </a:solidFill>
                <a:effectLst/>
                <a:latin typeface="Calibri" panose="020F0502020204030204" pitchFamily="34" charset="0"/>
              </a:rPr>
              <a:t>not </a:t>
            </a:r>
            <a:r>
              <a:rPr lang="en-US" sz="1800" b="0" i="0" u="none" strike="noStrike">
                <a:solidFill>
                  <a:srgbClr val="000000"/>
                </a:solidFill>
                <a:effectLst/>
                <a:latin typeface="Calibri" panose="020F0502020204030204" pitchFamily="34" charset="0"/>
              </a:rPr>
              <a:t>because they are part of a certain population group.</a:t>
            </a:r>
            <a:endParaRPr lang="en-US" b="0">
              <a:effectLst/>
            </a:endParaRPr>
          </a:p>
          <a:p>
            <a:pPr marL="228600" indent="-228600" rtl="0">
              <a:spcBef>
                <a:spcPts val="0"/>
              </a:spcBef>
              <a:spcAft>
                <a:spcPts val="0"/>
              </a:spcAft>
            </a:pPr>
            <a:r>
              <a:rPr lang="en-US" sz="1800" b="0" i="0" u="none" strike="noStrike">
                <a:solidFill>
                  <a:srgbClr val="000000"/>
                </a:solidFill>
                <a:effectLst/>
                <a:latin typeface="Calibri" panose="020F0502020204030204" pitchFamily="34" charset="0"/>
              </a:rPr>
              <a:t>Garcia, A. et al. (2020), ‘Availability and Quality of Surveillance and Survey Data on HIV Prevalence Among Sex Workers, Men Who Have Sex With Men, People Who Inject Drugs, and Transgender Women in Low- and Middle-Income Countries: Review of Available Data (2001-2017)’ in </a:t>
            </a:r>
            <a:r>
              <a:rPr lang="en-US" sz="1800" b="0" i="1" u="none" strike="noStrike">
                <a:solidFill>
                  <a:srgbClr val="000000"/>
                </a:solidFill>
                <a:effectLst/>
                <a:latin typeface="Calibri" panose="020F0502020204030204" pitchFamily="34" charset="0"/>
              </a:rPr>
              <a:t>JMIR Public Health Surveillance,</a:t>
            </a:r>
            <a:r>
              <a:rPr lang="en-US" sz="1800" b="0" i="0" u="none" strike="noStrike">
                <a:solidFill>
                  <a:srgbClr val="000000"/>
                </a:solidFill>
                <a:effectLst/>
                <a:latin typeface="Calibri" panose="020F0502020204030204" pitchFamily="34" charset="0"/>
              </a:rPr>
              <a:t> 6 (4), e21688, as cited in Zhao, J. / The Global Fund (17 December, 2020) ‘Data saves lives. To end HIV, we must improve key population data collection now’ [web article, accessed November 2021], available at </a:t>
            </a:r>
            <a:r>
              <a:rPr lang="en-US" sz="1800" b="0" i="0" u="sng" strike="noStrike">
                <a:solidFill>
                  <a:srgbClr val="2200CC"/>
                </a:solidFill>
                <a:effectLst/>
                <a:latin typeface="Calibri" panose="020F0502020204030204" pitchFamily="34" charset="0"/>
                <a:hlinkClick r:id="rId5"/>
              </a:rPr>
              <a:t>www.theglobalfund.org/en/blog/2020-12-17-data-saves-lives-to-end-hiv-we-must-improve-key-population-data-collection-now</a:t>
            </a:r>
            <a:r>
              <a:rPr lang="en-US" sz="1800" b="0" i="0" u="none" strike="noStrike">
                <a:solidFill>
                  <a:srgbClr val="000000"/>
                </a:solidFill>
                <a:effectLst/>
                <a:latin typeface="Calibri" panose="020F0502020204030204" pitchFamily="34" charset="0"/>
              </a:rPr>
              <a:t>. </a:t>
            </a:r>
            <a:endParaRPr lang="en-US" b="0">
              <a:effectLst/>
            </a:endParaRPr>
          </a:p>
          <a:p>
            <a:pPr marL="228600" indent="-228600" rtl="0">
              <a:spcBef>
                <a:spcPts val="0"/>
              </a:spcBef>
              <a:spcAft>
                <a:spcPts val="0"/>
              </a:spcAft>
            </a:pPr>
            <a:r>
              <a:rPr lang="en-US" sz="1800" b="0" i="0" u="none" strike="noStrike">
                <a:solidFill>
                  <a:srgbClr val="000000"/>
                </a:solidFill>
                <a:effectLst/>
                <a:latin typeface="Calibri" panose="020F0502020204030204" pitchFamily="34" charset="0"/>
              </a:rPr>
              <a:t> </a:t>
            </a:r>
            <a:endParaRPr lang="en-US" b="0">
              <a:effectLst/>
            </a:endParaRPr>
          </a:p>
          <a:p>
            <a:pPr marL="228600" indent="-228600" rtl="0">
              <a:spcBef>
                <a:spcPts val="0"/>
              </a:spcBef>
              <a:spcAft>
                <a:spcPts val="0"/>
              </a:spcAft>
            </a:pPr>
            <a:r>
              <a:rPr lang="en-US" sz="1800" b="0" i="0" u="none" strike="noStrike">
                <a:solidFill>
                  <a:srgbClr val="000000"/>
                </a:solidFill>
                <a:effectLst/>
                <a:latin typeface="Calibri" panose="020F0502020204030204" pitchFamily="34" charset="0"/>
              </a:rPr>
              <a:t>Frontline AIDS (2019), </a:t>
            </a:r>
            <a:r>
              <a:rPr lang="en-US" sz="1800" b="0" i="1" u="none" strike="noStrike">
                <a:solidFill>
                  <a:srgbClr val="000000"/>
                </a:solidFill>
                <a:effectLst/>
                <a:latin typeface="Calibri" panose="020F0502020204030204" pitchFamily="34" charset="0"/>
              </a:rPr>
              <a:t>Towards a Future Free from AIDS for Everyone, Everywhere: Global Plan of Action 2020-2025</a:t>
            </a:r>
            <a:r>
              <a:rPr lang="en-US" sz="1800" b="0" i="0" u="none" strike="noStrike">
                <a:solidFill>
                  <a:srgbClr val="000000"/>
                </a:solidFill>
                <a:effectLst/>
                <a:latin typeface="Calibri" panose="020F0502020204030204" pitchFamily="34" charset="0"/>
              </a:rPr>
              <a:t>. Available at https://frontlineaids.org/wp-content/uploads/2019/11/FrontlineAIDS-GlobalActionPlan-ENGLISH.pdf.</a:t>
            </a:r>
            <a:endParaRPr lang="en-US" b="0">
              <a:effectLst/>
            </a:endParaRPr>
          </a:p>
          <a:p>
            <a:pPr marL="228600" indent="-228600" rtl="0">
              <a:spcBef>
                <a:spcPts val="0"/>
              </a:spcBef>
              <a:spcAft>
                <a:spcPts val="0"/>
              </a:spcAft>
            </a:pPr>
            <a:r>
              <a:rPr lang="en-US" sz="1800" b="0" i="0" u="none" strike="noStrike">
                <a:solidFill>
                  <a:srgbClr val="000000"/>
                </a:solidFill>
                <a:effectLst/>
                <a:latin typeface="Calibri" panose="020F0502020204030204" pitchFamily="34" charset="0"/>
              </a:rPr>
              <a:t>Frontline AIDS (2021), </a:t>
            </a:r>
            <a:r>
              <a:rPr lang="en-US" sz="1800" b="0" i="1" u="sng" strike="noStrike">
                <a:solidFill>
                  <a:srgbClr val="2200CC"/>
                </a:solidFill>
                <a:effectLst/>
                <a:latin typeface="Calibri" panose="020F0502020204030204" pitchFamily="34" charset="0"/>
                <a:hlinkClick r:id="rId6"/>
              </a:rPr>
              <a:t>Rights and </a:t>
            </a:r>
            <a:r>
              <a:rPr lang="en-US" sz="1800" b="0" i="1" u="sng" strike="noStrike" err="1">
                <a:solidFill>
                  <a:srgbClr val="2200CC"/>
                </a:solidFill>
                <a:effectLst/>
                <a:latin typeface="Calibri" panose="020F0502020204030204" pitchFamily="34" charset="0"/>
                <a:hlinkClick r:id="rId6"/>
              </a:rPr>
              <a:t>REActions</a:t>
            </a:r>
            <a:r>
              <a:rPr lang="en-US" sz="1800" b="0" i="1" u="sng" strike="noStrike">
                <a:solidFill>
                  <a:srgbClr val="2200CC"/>
                </a:solidFill>
                <a:effectLst/>
                <a:latin typeface="Calibri" panose="020F0502020204030204" pitchFamily="34" charset="0"/>
                <a:hlinkClick r:id="rId6"/>
              </a:rPr>
              <a:t>: results and lessons learned from </a:t>
            </a:r>
            <a:r>
              <a:rPr lang="en-US" sz="1800" b="0" i="1" u="sng" strike="noStrike" err="1">
                <a:solidFill>
                  <a:srgbClr val="2200CC"/>
                </a:solidFill>
                <a:effectLst/>
                <a:latin typeface="Calibri" panose="020F0502020204030204" pitchFamily="34" charset="0"/>
                <a:hlinkClick r:id="rId6"/>
              </a:rPr>
              <a:t>REAct</a:t>
            </a:r>
            <a:r>
              <a:rPr lang="en-US" sz="1800" b="0" i="1" u="none" strike="noStrike">
                <a:solidFill>
                  <a:srgbClr val="000000"/>
                </a:solidFill>
                <a:effectLst/>
                <a:latin typeface="Calibri" panose="020F0502020204030204" pitchFamily="34" charset="0"/>
              </a:rPr>
              <a:t>. </a:t>
            </a:r>
            <a:r>
              <a:rPr lang="en-US" sz="1800" b="0" i="0" u="none" strike="noStrike">
                <a:solidFill>
                  <a:srgbClr val="000000"/>
                </a:solidFill>
                <a:effectLst/>
                <a:latin typeface="Calibri" panose="020F0502020204030204" pitchFamily="34" charset="0"/>
              </a:rPr>
              <a:t>Available at </a:t>
            </a:r>
            <a:r>
              <a:rPr lang="en-US" sz="1800" b="0" i="0" u="sng" strike="noStrike">
                <a:solidFill>
                  <a:srgbClr val="2200CC"/>
                </a:solidFill>
                <a:effectLst/>
                <a:latin typeface="Calibri" panose="020F0502020204030204" pitchFamily="34" charset="0"/>
                <a:hlinkClick r:id="rId7"/>
              </a:rPr>
              <a:t>https://frontlineaids.org/wp-content/uploads/2021/09/Rights-and-REActions-results-and-lessons-from-REAct_Sep2021.pdf</a:t>
            </a:r>
            <a:r>
              <a:rPr lang="en-US" sz="1800" b="0" i="0" u="none" strike="noStrike">
                <a:solidFill>
                  <a:srgbClr val="000000"/>
                </a:solidFill>
                <a:effectLst/>
                <a:latin typeface="Calibri" panose="020F0502020204030204" pitchFamily="34" charset="0"/>
              </a:rPr>
              <a:t> </a:t>
            </a:r>
            <a:endParaRPr lang="en-US" b="0">
              <a:effectLst/>
            </a:endParaRPr>
          </a:p>
          <a:p>
            <a:br>
              <a:rPr lang="en-US" b="0">
                <a:effectLst/>
              </a:rPr>
            </a:br>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684203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Arial" panose="020B0604020202020204" pitchFamily="34" charset="0"/>
              </a:rPr>
              <a:t>By: Victoria </a:t>
            </a:r>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606154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8450" algn="just" rtl="0" fontAlgn="base">
              <a:spcBef>
                <a:spcPts val="12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To commit to investing in CLM systems as a key feature of their systems for health, expressed in HIV national response plans, policies and budgets</a:t>
            </a:r>
          </a:p>
          <a:p>
            <a:pPr marL="298450" algn="just" rtl="0" fontAlgn="base">
              <a:spcBef>
                <a:spcPts val="12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Open spaces for civil society </a:t>
            </a:r>
            <a:r>
              <a:rPr lang="en-US" sz="1800" b="0" i="0" u="none" strike="noStrike" err="1">
                <a:solidFill>
                  <a:srgbClr val="000000"/>
                </a:solidFill>
                <a:effectLst/>
                <a:latin typeface="Arial" panose="020B0604020202020204" pitchFamily="34" charset="0"/>
              </a:rPr>
              <a:t>organisations</a:t>
            </a:r>
            <a:r>
              <a:rPr lang="en-US" sz="1800" b="0" i="0" u="none" strike="noStrike">
                <a:solidFill>
                  <a:srgbClr val="000000"/>
                </a:solidFill>
                <a:effectLst/>
                <a:latin typeface="Arial" panose="020B0604020202020204" pitchFamily="34" charset="0"/>
              </a:rPr>
              <a:t> to report CLM data and welcome its consideration in all decision making relating to public health priority setting and the necessary reforms in policy and law to enable key and </a:t>
            </a:r>
            <a:r>
              <a:rPr lang="en-US" sz="1800" b="0" i="0" u="none" strike="noStrike" err="1">
                <a:solidFill>
                  <a:srgbClr val="000000"/>
                </a:solidFill>
                <a:effectLst/>
                <a:latin typeface="Arial" panose="020B0604020202020204" pitchFamily="34" charset="0"/>
              </a:rPr>
              <a:t>marginalised</a:t>
            </a:r>
            <a:r>
              <a:rPr lang="en-US" sz="1800" b="0" i="0" u="none" strike="noStrike">
                <a:solidFill>
                  <a:srgbClr val="000000"/>
                </a:solidFill>
                <a:effectLst/>
                <a:latin typeface="Arial" panose="020B0604020202020204" pitchFamily="34" charset="0"/>
              </a:rPr>
              <a:t> populations to access equitable health care and justice, including repeal of provisions of criminal law that impede public health outcomes.</a:t>
            </a:r>
          </a:p>
          <a:p>
            <a:pPr marL="298450" algn="just" rtl="0" fontAlgn="base">
              <a:spcBef>
                <a:spcPts val="12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Repeal all punitive practices, regulations, policies and legislative provisions </a:t>
            </a:r>
            <a:r>
              <a:rPr lang="en-US" sz="1800" b="0" i="0" u="none" strike="noStrike" err="1">
                <a:solidFill>
                  <a:srgbClr val="000000"/>
                </a:solidFill>
                <a:effectLst/>
                <a:latin typeface="Arial" panose="020B0604020202020204" pitchFamily="34" charset="0"/>
              </a:rPr>
              <a:t>criminalising</a:t>
            </a:r>
            <a:r>
              <a:rPr lang="en-US" sz="1800" b="0" i="0" u="none" strike="noStrike">
                <a:solidFill>
                  <a:srgbClr val="000000"/>
                </a:solidFill>
                <a:effectLst/>
                <a:latin typeface="Arial" panose="020B0604020202020204" pitchFamily="34" charset="0"/>
              </a:rPr>
              <a:t> key and </a:t>
            </a:r>
            <a:r>
              <a:rPr lang="en-US" sz="1800" b="0" i="0" u="none" strike="noStrike" err="1">
                <a:solidFill>
                  <a:srgbClr val="000000"/>
                </a:solidFill>
                <a:effectLst/>
                <a:latin typeface="Arial" panose="020B0604020202020204" pitchFamily="34" charset="0"/>
              </a:rPr>
              <a:t>marginalised</a:t>
            </a:r>
            <a:r>
              <a:rPr lang="en-US" sz="1800" b="0" i="0" u="none" strike="noStrike">
                <a:solidFill>
                  <a:srgbClr val="000000"/>
                </a:solidFill>
                <a:effectLst/>
                <a:latin typeface="Arial" panose="020B0604020202020204" pitchFamily="34" charset="0"/>
              </a:rPr>
              <a:t> populations underpinning the justification for social and systemic manifestations of stigma, discrimination and violence against such groups.</a:t>
            </a:r>
          </a:p>
          <a:p>
            <a:pPr marL="298450" algn="just" rtl="0" fontAlgn="base">
              <a:spcBef>
                <a:spcPts val="12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Ensure that all HIV prevention and treatment </a:t>
            </a:r>
            <a:r>
              <a:rPr lang="en-US" sz="1800" b="0" i="0" u="none" strike="noStrike" err="1">
                <a:solidFill>
                  <a:srgbClr val="000000"/>
                </a:solidFill>
                <a:effectLst/>
                <a:latin typeface="Arial" panose="020B0604020202020204" pitchFamily="34" charset="0"/>
              </a:rPr>
              <a:t>programmes</a:t>
            </a:r>
            <a:r>
              <a:rPr lang="en-US" sz="1800" b="0" i="0" u="none" strike="noStrike">
                <a:solidFill>
                  <a:srgbClr val="000000"/>
                </a:solidFill>
                <a:effectLst/>
                <a:latin typeface="Arial" panose="020B0604020202020204" pitchFamily="34" charset="0"/>
              </a:rPr>
              <a:t> are implemented with due respect and protection of the human rights of key and </a:t>
            </a:r>
            <a:r>
              <a:rPr lang="en-US" sz="1800" b="0" i="0" u="none" strike="noStrike" err="1">
                <a:solidFill>
                  <a:srgbClr val="000000"/>
                </a:solidFill>
                <a:effectLst/>
                <a:latin typeface="Arial" panose="020B0604020202020204" pitchFamily="34" charset="0"/>
              </a:rPr>
              <a:t>marginalised</a:t>
            </a:r>
            <a:r>
              <a:rPr lang="en-US" sz="1800" b="0" i="0" u="none" strike="noStrike">
                <a:solidFill>
                  <a:srgbClr val="000000"/>
                </a:solidFill>
                <a:effectLst/>
                <a:latin typeface="Arial" panose="020B0604020202020204" pitchFamily="34" charset="0"/>
              </a:rPr>
              <a:t> populations, including the establishment of harm reduction programming as a primary HIV prevention strategy for people who use drugs. </a:t>
            </a:r>
            <a:r>
              <a:rPr lang="en-US" sz="1800" b="0" i="0" u="none" strike="noStrike" err="1">
                <a:solidFill>
                  <a:srgbClr val="000000"/>
                </a:solidFill>
                <a:effectLst/>
                <a:latin typeface="Arial" panose="020B0604020202020204" pitchFamily="34" charset="0"/>
              </a:rPr>
              <a:t>Criminalisation</a:t>
            </a:r>
            <a:r>
              <a:rPr lang="en-US" sz="1800" b="0" i="0" u="none" strike="noStrike">
                <a:solidFill>
                  <a:srgbClr val="000000"/>
                </a:solidFill>
                <a:effectLst/>
                <a:latin typeface="Arial" panose="020B0604020202020204" pitchFamily="34" charset="0"/>
              </a:rPr>
              <a:t> and other punitive measures are not reasonably justifiable and cannot continue to stand in the way of efforts to end AIDS as a global public health threat.</a:t>
            </a:r>
          </a:p>
          <a:p>
            <a:br>
              <a:rPr lang="en-US" b="0">
                <a:effectLst/>
              </a:rPr>
            </a:br>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2889653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sng" strike="noStrike">
                <a:solidFill>
                  <a:srgbClr val="2200CC"/>
                </a:solidFill>
                <a:effectLst/>
                <a:latin typeface="Arial" panose="020B0604020202020204" pitchFamily="34" charset="0"/>
                <a:hlinkClick r:id="rId3"/>
              </a:rPr>
              <a:t>https://pubmed.ncbi.nlm.nih.gov/29098202/</a:t>
            </a:r>
            <a:r>
              <a:rPr lang="en-GB" sz="1800" b="0" i="0" u="none" strike="noStrike">
                <a:solidFill>
                  <a:srgbClr val="000000"/>
                </a:solidFill>
                <a:effectLst/>
                <a:latin typeface="Arial" panose="020B0604020202020204" pitchFamily="34" charset="0"/>
              </a:rPr>
              <a:t> </a:t>
            </a:r>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251354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QR Code link to </a:t>
            </a:r>
            <a:r>
              <a:rPr lang="en-US" sz="1800" b="0" i="0" u="none" strike="noStrike" err="1">
                <a:solidFill>
                  <a:srgbClr val="000000"/>
                </a:solidFill>
                <a:effectLst/>
                <a:latin typeface="Arial" panose="020B0604020202020204" pitchFamily="34" charset="0"/>
              </a:rPr>
              <a:t>REAct</a:t>
            </a:r>
            <a:r>
              <a:rPr lang="en-US" sz="1800" b="0" i="0" u="none" strike="noStrike">
                <a:solidFill>
                  <a:srgbClr val="000000"/>
                </a:solidFill>
                <a:effectLst/>
                <a:latin typeface="Arial" panose="020B0604020202020204" pitchFamily="34" charset="0"/>
              </a:rPr>
              <a:t> website</a:t>
            </a:r>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47255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spcBef>
                <a:spcPts val="0"/>
              </a:spcBef>
              <a:spcAft>
                <a:spcPts val="0"/>
              </a:spcAft>
            </a:pPr>
            <a:r>
              <a:rPr lang="en-US" sz="1800" b="1" i="0" u="sng">
                <a:solidFill>
                  <a:srgbClr val="000000"/>
                </a:solidFill>
                <a:effectLst/>
                <a:latin typeface="Arial" panose="020B0604020202020204" pitchFamily="34" charset="0"/>
              </a:rPr>
              <a:t>Security and data sharing control:</a:t>
            </a:r>
            <a:endParaRPr lang="en-US" b="0">
              <a:effectLst/>
            </a:endParaRP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Built in encryption</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Two-factor authentication, pin protected</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Cloud-based system</a:t>
            </a:r>
          </a:p>
          <a:p>
            <a:pPr marL="228600" indent="-228600" rtl="0">
              <a:spcBef>
                <a:spcPts val="0"/>
              </a:spcBef>
              <a:spcAft>
                <a:spcPts val="0"/>
              </a:spcAft>
            </a:pPr>
            <a:br>
              <a:rPr lang="en-US" b="0">
                <a:effectLst/>
              </a:rPr>
            </a:br>
            <a:r>
              <a:rPr lang="en-US" sz="1800" b="1" i="0" u="sng">
                <a:solidFill>
                  <a:srgbClr val="000000"/>
                </a:solidFill>
                <a:effectLst/>
                <a:latin typeface="Arial" panose="020B0604020202020204" pitchFamily="34" charset="0"/>
              </a:rPr>
              <a:t>Access:</a:t>
            </a:r>
            <a:endParaRPr lang="en-US" b="0">
              <a:effectLst/>
            </a:endParaRP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Can be used with basic training</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Offline features</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Mobile &amp; computer</a:t>
            </a:r>
          </a:p>
          <a:p>
            <a:pPr marL="228600" indent="-228600" rtl="0">
              <a:spcBef>
                <a:spcPts val="0"/>
              </a:spcBef>
              <a:spcAft>
                <a:spcPts val="0"/>
              </a:spcAft>
            </a:pPr>
            <a:br>
              <a:rPr lang="en-US" b="0">
                <a:effectLst/>
              </a:rPr>
            </a:br>
            <a:r>
              <a:rPr lang="en-US" sz="1800" b="1" i="0" u="sng">
                <a:solidFill>
                  <a:srgbClr val="000000"/>
                </a:solidFill>
                <a:effectLst/>
                <a:latin typeface="Arial" panose="020B0604020202020204" pitchFamily="34" charset="0"/>
              </a:rPr>
              <a:t>Case management:</a:t>
            </a:r>
            <a:endParaRPr lang="en-US" b="0">
              <a:effectLst/>
            </a:endParaRP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Can store and </a:t>
            </a:r>
            <a:r>
              <a:rPr lang="en-US" sz="1800" b="0" i="0" u="none" strike="noStrike" err="1">
                <a:solidFill>
                  <a:srgbClr val="000000"/>
                </a:solidFill>
                <a:effectLst/>
                <a:latin typeface="Arial" panose="020B0604020202020204" pitchFamily="34" charset="0"/>
              </a:rPr>
              <a:t>analyse</a:t>
            </a:r>
            <a:r>
              <a:rPr lang="en-US" sz="1800" b="0" i="0" u="none" strike="noStrike">
                <a:solidFill>
                  <a:srgbClr val="000000"/>
                </a:solidFill>
                <a:effectLst/>
                <a:latin typeface="Arial" panose="020B0604020202020204" pitchFamily="34" charset="0"/>
              </a:rPr>
              <a:t> multiple surveys</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Can track cases anonymously</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Can track follow up actions. </a:t>
            </a:r>
          </a:p>
          <a:p>
            <a:pPr marL="228600" indent="-228600" rtl="0">
              <a:spcBef>
                <a:spcPts val="0"/>
              </a:spcBef>
              <a:spcAft>
                <a:spcPts val="0"/>
              </a:spcAft>
            </a:pPr>
            <a:br>
              <a:rPr lang="en-US" b="0">
                <a:effectLst/>
              </a:rPr>
            </a:br>
            <a:r>
              <a:rPr lang="en-US" sz="1800" b="1" i="0" u="sng">
                <a:solidFill>
                  <a:srgbClr val="000000"/>
                </a:solidFill>
                <a:effectLst/>
                <a:latin typeface="Arial" panose="020B0604020202020204" pitchFamily="34" charset="0"/>
              </a:rPr>
              <a:t>System &amp; data management features:</a:t>
            </a:r>
            <a:endParaRPr lang="en-US" b="0">
              <a:effectLst/>
            </a:endParaRP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Free upgrades</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Interoperable outputs</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Has required/optional data field settings. </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Can set different roles with different access and functionality. </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Has data validation rules. </a:t>
            </a:r>
          </a:p>
          <a:p>
            <a:pPr marL="228600" indent="-228600" rtl="0">
              <a:spcBef>
                <a:spcPts val="0"/>
              </a:spcBef>
              <a:spcAft>
                <a:spcPts val="0"/>
              </a:spcAft>
            </a:pPr>
            <a:br>
              <a:rPr lang="en-US" b="0">
                <a:effectLst/>
              </a:rPr>
            </a:br>
            <a:r>
              <a:rPr lang="en-US" sz="1800" b="1" i="0" u="sng">
                <a:solidFill>
                  <a:srgbClr val="000000"/>
                </a:solidFill>
                <a:effectLst/>
                <a:latin typeface="Arial" panose="020B0604020202020204" pitchFamily="34" charset="0"/>
              </a:rPr>
              <a:t>Affordability:</a:t>
            </a:r>
            <a:endParaRPr lang="en-US" b="0">
              <a:effectLst/>
            </a:endParaRP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Hosting options: choose own host or contribute % to Frontline AIDS instance of Wanda</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Free open source software</a:t>
            </a:r>
          </a:p>
          <a:p>
            <a:pPr marL="228600" indent="-228600" rtl="0">
              <a:spcBef>
                <a:spcPts val="0"/>
              </a:spcBef>
              <a:spcAft>
                <a:spcPts val="0"/>
              </a:spcAft>
            </a:pPr>
            <a:br>
              <a:rPr lang="en-US" b="0">
                <a:effectLst/>
              </a:rPr>
            </a:br>
            <a:r>
              <a:rPr lang="en-US" sz="1800" b="1" i="0" u="sng">
                <a:solidFill>
                  <a:srgbClr val="000000"/>
                </a:solidFill>
                <a:effectLst/>
                <a:latin typeface="Arial" panose="020B0604020202020204" pitchFamily="34" charset="0"/>
              </a:rPr>
              <a:t>User friendliness:</a:t>
            </a:r>
            <a:endParaRPr lang="en-US" b="0">
              <a:effectLst/>
            </a:endParaRPr>
          </a:p>
          <a:p>
            <a:pPr marL="546100" rtl="0" fontAlgn="base">
              <a:spcBef>
                <a:spcPts val="0"/>
              </a:spcBef>
              <a:spcAft>
                <a:spcPts val="0"/>
              </a:spcAft>
              <a:buFont typeface="Arial" panose="020B0604020202020204" pitchFamily="34" charset="0"/>
              <a:buChar char="•"/>
            </a:pPr>
            <a:r>
              <a:rPr lang="en-US" sz="1800" b="0" i="0" u="none" strike="noStrike" err="1">
                <a:solidFill>
                  <a:srgbClr val="000000"/>
                </a:solidFill>
                <a:effectLst/>
                <a:latin typeface="Arial" panose="020B0604020202020204" pitchFamily="34" charset="0"/>
              </a:rPr>
              <a:t>Customisable</a:t>
            </a:r>
            <a:r>
              <a:rPr lang="en-US" sz="1800" b="0" i="0" u="none" strike="noStrike">
                <a:solidFill>
                  <a:srgbClr val="000000"/>
                </a:solidFill>
                <a:effectLst/>
                <a:latin typeface="Arial" panose="020B0604020202020204" pitchFamily="34" charset="0"/>
              </a:rPr>
              <a:t> forms in different languages and scripts and translation</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User friendly interface</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attachments</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 Visual branding</a:t>
            </a:r>
          </a:p>
          <a:p>
            <a:pPr marL="228600" indent="-228600" rtl="0">
              <a:spcBef>
                <a:spcPts val="0"/>
              </a:spcBef>
              <a:spcAft>
                <a:spcPts val="0"/>
              </a:spcAft>
            </a:pPr>
            <a:br>
              <a:rPr lang="en-US" b="0">
                <a:effectLst/>
              </a:rPr>
            </a:br>
            <a:r>
              <a:rPr lang="en-US" sz="1800" b="1" i="0" u="sng">
                <a:solidFill>
                  <a:srgbClr val="000000"/>
                </a:solidFill>
                <a:effectLst/>
                <a:latin typeface="Arial" panose="020B0604020202020204" pitchFamily="34" charset="0"/>
              </a:rPr>
              <a:t>Sustainability:</a:t>
            </a:r>
            <a:endParaRPr lang="en-US" b="0">
              <a:effectLst/>
            </a:endParaRP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Well established and long running system with very wide adoption globally</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Infinitely scalable. </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No licenses required</a:t>
            </a:r>
          </a:p>
          <a:p>
            <a:pPr marL="228600" indent="-228600" rtl="0">
              <a:spcBef>
                <a:spcPts val="0"/>
              </a:spcBef>
              <a:spcAft>
                <a:spcPts val="0"/>
              </a:spcAft>
            </a:pPr>
            <a:br>
              <a:rPr lang="en-US" b="0">
                <a:effectLst/>
              </a:rPr>
            </a:br>
            <a:r>
              <a:rPr lang="en-US" sz="1800" b="1" i="0" u="sng">
                <a:solidFill>
                  <a:srgbClr val="000000"/>
                </a:solidFill>
                <a:effectLst/>
                <a:latin typeface="Arial" panose="020B0604020202020204" pitchFamily="34" charset="0"/>
              </a:rPr>
              <a:t>Analysis and reporting:</a:t>
            </a:r>
            <a:endParaRPr lang="en-US" b="0">
              <a:effectLst/>
            </a:endParaRP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Pre-set &amp; custom reports</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Basic and sophisticated analyses. </a:t>
            </a:r>
          </a:p>
          <a:p>
            <a:pPr marL="5461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Has data </a:t>
            </a:r>
            <a:r>
              <a:rPr lang="en-US" sz="1800" b="0" i="0" u="none" strike="noStrike" err="1">
                <a:solidFill>
                  <a:srgbClr val="000000"/>
                </a:solidFill>
                <a:effectLst/>
                <a:latin typeface="Arial" panose="020B0604020202020204" pitchFamily="34" charset="0"/>
              </a:rPr>
              <a:t>visualisation</a:t>
            </a:r>
            <a:r>
              <a:rPr lang="en-US" sz="1800" b="0" i="0" u="none" strike="noStrike">
                <a:solidFill>
                  <a:srgbClr val="000000"/>
                </a:solidFill>
                <a:effectLst/>
                <a:latin typeface="Arial" panose="020B0604020202020204" pitchFamily="34" charset="0"/>
              </a:rPr>
              <a:t>. </a:t>
            </a:r>
          </a:p>
          <a:p>
            <a:br>
              <a:rPr lang="en-US" b="0">
                <a:effectLst/>
              </a:rPr>
            </a:br>
            <a:br>
              <a:rPr lang="en-US" b="0">
                <a:effectLst/>
              </a:rPr>
            </a:br>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2231644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spcBef>
                <a:spcPts val="0"/>
              </a:spcBef>
              <a:spcAft>
                <a:spcPts val="0"/>
              </a:spcAft>
            </a:pPr>
            <a:r>
              <a:rPr lang="en-US" sz="1800" b="1" i="0" u="none" strike="noStrike">
                <a:solidFill>
                  <a:srgbClr val="000000"/>
                </a:solidFill>
                <a:effectLst/>
                <a:latin typeface="Calibri" panose="020F0502020204030204" pitchFamily="34" charset="0"/>
              </a:rPr>
              <a:t>Data</a:t>
            </a:r>
            <a:r>
              <a:rPr lang="en-US" sz="1800" b="0" i="0" u="none" strike="noStrike">
                <a:solidFill>
                  <a:srgbClr val="000000"/>
                </a:solidFill>
                <a:effectLst/>
                <a:latin typeface="Calibri" panose="020F0502020204030204" pitchFamily="34" charset="0"/>
              </a:rPr>
              <a:t> is a collection of facts, such as numbers, words, measurements, observations or just descriptions of things that, when taken together and </a:t>
            </a:r>
            <a:r>
              <a:rPr lang="en-US" sz="1800" b="0" i="0" u="none" strike="noStrike" err="1">
                <a:solidFill>
                  <a:srgbClr val="000000"/>
                </a:solidFill>
                <a:effectLst/>
                <a:latin typeface="Calibri" panose="020F0502020204030204" pitchFamily="34" charset="0"/>
              </a:rPr>
              <a:t>analysed</a:t>
            </a:r>
            <a:r>
              <a:rPr lang="en-US" sz="1800" b="0" i="0" u="none" strike="noStrike">
                <a:solidFill>
                  <a:srgbClr val="000000"/>
                </a:solidFill>
                <a:effectLst/>
                <a:latin typeface="Calibri" panose="020F0502020204030204" pitchFamily="34" charset="0"/>
              </a:rPr>
              <a:t>, describe the characteristics of something. Data is raw, unprocessed facts. </a:t>
            </a:r>
            <a:r>
              <a:rPr lang="en-US" sz="1800" b="1" i="0" u="none" strike="noStrike">
                <a:solidFill>
                  <a:srgbClr val="000000"/>
                </a:solidFill>
                <a:effectLst/>
                <a:latin typeface="Calibri" panose="020F0502020204030204" pitchFamily="34" charset="0"/>
              </a:rPr>
              <a:t>Data can be quantitative, or qualitative.</a:t>
            </a:r>
            <a:endParaRPr lang="en-US" b="0">
              <a:effectLst/>
            </a:endParaRPr>
          </a:p>
          <a:p>
            <a:pPr marL="228600" indent="-228600" rtl="0">
              <a:spcBef>
                <a:spcPts val="0"/>
              </a:spcBef>
              <a:spcAft>
                <a:spcPts val="0"/>
              </a:spcAft>
            </a:pPr>
            <a:r>
              <a:rPr lang="en-US" sz="1800" b="1" i="0" u="none" strike="noStrike">
                <a:solidFill>
                  <a:srgbClr val="000000"/>
                </a:solidFill>
                <a:effectLst/>
                <a:latin typeface="Calibri" panose="020F0502020204030204" pitchFamily="34" charset="0"/>
              </a:rPr>
              <a:t> </a:t>
            </a:r>
            <a:endParaRPr lang="en-US" b="0">
              <a:effectLst/>
            </a:endParaRPr>
          </a:p>
          <a:p>
            <a:pPr marL="228600" indent="-228600" rtl="0">
              <a:spcBef>
                <a:spcPts val="0"/>
              </a:spcBef>
              <a:spcAft>
                <a:spcPts val="0"/>
              </a:spcAft>
            </a:pPr>
            <a:r>
              <a:rPr lang="en-US" sz="1800" b="1" i="0" u="none" strike="noStrike">
                <a:solidFill>
                  <a:srgbClr val="000000"/>
                </a:solidFill>
                <a:effectLst/>
                <a:latin typeface="Calibri" panose="020F0502020204030204" pitchFamily="34" charset="0"/>
              </a:rPr>
              <a:t>Quantitative data</a:t>
            </a:r>
            <a:r>
              <a:rPr lang="en-US" sz="1800" b="0" i="0" u="none" strike="noStrike">
                <a:solidFill>
                  <a:srgbClr val="000000"/>
                </a:solidFill>
                <a:effectLst/>
                <a:latin typeface="Calibri" panose="020F0502020204030204" pitchFamily="34" charset="0"/>
              </a:rPr>
              <a:t> expresses information that can be counted. It is used to answer questions such as ‘How many?’, ‘How often?’, ‘How much? and ‘What proportion?’ It is often collected using surveys, case records and administrative data. An example of quantitative data is the number of human rights violations reported within a month.</a:t>
            </a:r>
            <a:endParaRPr lang="en-US" b="0">
              <a:effectLst/>
            </a:endParaRPr>
          </a:p>
          <a:p>
            <a:pPr marL="228600" indent="-228600" rtl="0">
              <a:spcBef>
                <a:spcPts val="0"/>
              </a:spcBef>
              <a:spcAft>
                <a:spcPts val="0"/>
              </a:spcAft>
            </a:pPr>
            <a:r>
              <a:rPr lang="en-US" sz="1800" b="0" i="0" u="none" strike="noStrike">
                <a:solidFill>
                  <a:srgbClr val="000000"/>
                </a:solidFill>
                <a:effectLst/>
                <a:latin typeface="Calibri" panose="020F0502020204030204" pitchFamily="34" charset="0"/>
              </a:rPr>
              <a:t> </a:t>
            </a:r>
            <a:endParaRPr lang="en-US" b="0">
              <a:effectLst/>
            </a:endParaRPr>
          </a:p>
          <a:p>
            <a:pPr marL="228600" indent="-228600" rtl="0">
              <a:spcBef>
                <a:spcPts val="0"/>
              </a:spcBef>
              <a:spcAft>
                <a:spcPts val="0"/>
              </a:spcAft>
            </a:pPr>
            <a:r>
              <a:rPr lang="en-US" sz="1800" b="1" i="0" u="none" strike="noStrike">
                <a:solidFill>
                  <a:srgbClr val="000000"/>
                </a:solidFill>
                <a:effectLst/>
                <a:latin typeface="Calibri" panose="020F0502020204030204" pitchFamily="34" charset="0"/>
              </a:rPr>
              <a:t>Qualitative data</a:t>
            </a:r>
            <a:r>
              <a:rPr lang="en-US" sz="1800" b="0" i="0" u="none" strike="noStrike">
                <a:solidFill>
                  <a:srgbClr val="000000"/>
                </a:solidFill>
                <a:effectLst/>
                <a:latin typeface="Calibri" panose="020F0502020204030204" pitchFamily="34" charset="0"/>
              </a:rPr>
              <a:t> describes information or the quality of something, and usually focuses on individuals’ experiences or contextual factors (human stories). It is used to answer questions such as ‘Why?’, ‘What for? and ‘How?’ It is often collected through observations, interviews, focus groups and case studies. An example of qualitative data is descriptions by sex workers of police harassment.</a:t>
            </a:r>
            <a:endParaRPr lang="en-US" b="0">
              <a:effectLst/>
            </a:endParaRPr>
          </a:p>
          <a:p>
            <a:pPr marL="228600" indent="-228600" rtl="0">
              <a:spcBef>
                <a:spcPts val="0"/>
              </a:spcBef>
              <a:spcAft>
                <a:spcPts val="0"/>
              </a:spcAft>
            </a:pPr>
            <a:r>
              <a:rPr lang="en-US" sz="1800" b="0" i="0" u="none" strike="noStrike">
                <a:solidFill>
                  <a:srgbClr val="000000"/>
                </a:solidFill>
                <a:effectLst/>
                <a:latin typeface="Arial" panose="020B0604020202020204" pitchFamily="34" charset="0"/>
              </a:rPr>
              <a:t> </a:t>
            </a:r>
            <a:endParaRPr lang="en-US" b="0">
              <a:effectLst/>
            </a:endParaRPr>
          </a:p>
          <a:p>
            <a:pPr marL="228600" indent="-228600" rtl="0">
              <a:spcBef>
                <a:spcPts val="0"/>
              </a:spcBef>
              <a:spcAft>
                <a:spcPts val="0"/>
              </a:spcAft>
            </a:pPr>
            <a:r>
              <a:rPr lang="en-US" sz="1800" b="1" i="0" u="none" strike="noStrike">
                <a:solidFill>
                  <a:srgbClr val="000000"/>
                </a:solidFill>
                <a:effectLst/>
                <a:latin typeface="Calibri" panose="020F0502020204030204" pitchFamily="34" charset="0"/>
              </a:rPr>
              <a:t>Quantitative and qualitative data work hand-in-hand.</a:t>
            </a:r>
            <a:r>
              <a:rPr lang="en-US" sz="1800" b="0" i="0" u="none" strike="noStrike">
                <a:solidFill>
                  <a:srgbClr val="000000"/>
                </a:solidFill>
                <a:effectLst/>
                <a:latin typeface="Calibri" panose="020F0502020204030204" pitchFamily="34" charset="0"/>
              </a:rPr>
              <a:t> Together they can tell you how much of a thing is occurring, and the quality of that thing. For instance, the number of people (quantitative) who are experiencing discrimination (qualitative). </a:t>
            </a:r>
            <a:endParaRPr lang="en-US" b="0">
              <a:effectLst/>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 </a:t>
            </a:r>
            <a:endParaRPr lang="en-US" b="0">
              <a:effectLst/>
            </a:endParaRPr>
          </a:p>
          <a:p>
            <a:pPr marL="228600" indent="-228600" rtl="0">
              <a:spcBef>
                <a:spcPts val="800"/>
              </a:spcBef>
              <a:spcAft>
                <a:spcPts val="0"/>
              </a:spcAft>
            </a:pPr>
            <a:r>
              <a:rPr lang="en-US" sz="1800" b="1" i="0" u="none" strike="noStrike">
                <a:solidFill>
                  <a:srgbClr val="000000"/>
                </a:solidFill>
                <a:effectLst/>
                <a:latin typeface="Calibri" panose="020F0502020204030204" pitchFamily="34" charset="0"/>
              </a:rPr>
              <a:t>Indicators are the building blocks, or measures, of data</a:t>
            </a:r>
            <a:r>
              <a:rPr lang="en-US" sz="1800" b="0" i="0" u="none" strike="noStrike">
                <a:solidFill>
                  <a:srgbClr val="000000"/>
                </a:solidFill>
                <a:effectLst/>
                <a:latin typeface="Calibri" panose="020F0502020204030204" pitchFamily="34" charset="0"/>
              </a:rPr>
              <a:t>. Indicators are often used to </a:t>
            </a:r>
            <a:r>
              <a:rPr lang="en-US" sz="1800" b="0" i="0" u="none" strike="noStrike">
                <a:solidFill>
                  <a:srgbClr val="010202"/>
                </a:solidFill>
                <a:effectLst/>
                <a:latin typeface="Calibri" panose="020F0502020204030204" pitchFamily="34" charset="0"/>
              </a:rPr>
              <a:t>assess changes</a:t>
            </a:r>
            <a:r>
              <a:rPr lang="en-US" sz="1800" b="0" i="0" u="none" strike="noStrike">
                <a:solidFill>
                  <a:srgbClr val="000000"/>
                </a:solidFill>
                <a:effectLst/>
                <a:latin typeface="Calibri" panose="020F0502020204030204" pitchFamily="34" charset="0"/>
              </a:rPr>
              <a:t> or track progress against goals and targets. They can be qualitative or quantitative and can be combined with other indicators to provide a more complete picture of the overarching goal. </a:t>
            </a:r>
            <a:endParaRPr lang="en-US" b="0">
              <a:effectLst/>
            </a:endParaRPr>
          </a:p>
          <a:p>
            <a:br>
              <a:rPr lang="en-US" b="0">
                <a:effectLst/>
              </a:rPr>
            </a:br>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11</a:t>
            </a:fld>
            <a:endParaRPr lang="en-GB"/>
          </a:p>
        </p:txBody>
      </p:sp>
    </p:spTree>
    <p:extLst>
      <p:ext uri="{BB962C8B-B14F-4D97-AF65-F5344CB8AC3E}">
        <p14:creationId xmlns:p14="http://schemas.microsoft.com/office/powerpoint/2010/main" val="215359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spcBef>
                <a:spcPts val="0"/>
              </a:spcBef>
              <a:spcAft>
                <a:spcPts val="0"/>
              </a:spcAft>
            </a:pPr>
            <a:r>
              <a:rPr lang="en-US" sz="1800" b="0" i="0" u="none" strike="noStrike">
                <a:solidFill>
                  <a:srgbClr val="000000"/>
                </a:solidFill>
                <a:effectLst/>
                <a:latin typeface="Calibri" panose="020F0502020204030204" pitchFamily="34" charset="0"/>
              </a:rPr>
              <a:t>Human rights indicators are often </a:t>
            </a:r>
            <a:r>
              <a:rPr lang="en-US" sz="1800" b="0" i="0" u="none" strike="noStrike" err="1">
                <a:solidFill>
                  <a:srgbClr val="000000"/>
                </a:solidFill>
                <a:effectLst/>
                <a:latin typeface="Calibri" panose="020F0502020204030204" pitchFamily="34" charset="0"/>
              </a:rPr>
              <a:t>categorised</a:t>
            </a:r>
            <a:r>
              <a:rPr lang="en-US" sz="1800" b="0" i="0" u="none" strike="noStrike">
                <a:solidFill>
                  <a:srgbClr val="000000"/>
                </a:solidFill>
                <a:effectLst/>
                <a:latin typeface="Calibri" panose="020F0502020204030204" pitchFamily="34" charset="0"/>
              </a:rPr>
              <a:t> as either fact-based (objective) or judgement-based (subjective). Fact-based indicators are ones that can be directly observed or verified. Indicators that require you to give an opinion, express a perception, make a judgment or describe a feeling are subjective indicators. </a:t>
            </a:r>
            <a:endParaRPr lang="en-US" b="0">
              <a:effectLst/>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The difference between the two categories is important because subjective indicators are often considered to be debatable, whereas objective indicators are generally viewed as observable facts. Human rights data is particularly interesting because the indicators can be expressed as both objective and subjective. It is important that the formulation of our indicators gives us the best opportunity to create the strongest evidence that we can. We can make our subjective indicators strong by documenting observable facts related to them, which back up the judgment made in the subjective indicator. </a:t>
            </a:r>
            <a:endParaRPr lang="en-US" b="0">
              <a:effectLst/>
            </a:endParaRPr>
          </a:p>
          <a:p>
            <a:pPr marL="228600" indent="-228600" rtl="0">
              <a:spcBef>
                <a:spcPts val="800"/>
              </a:spcBef>
              <a:spcAft>
                <a:spcPts val="0"/>
              </a:spcAft>
            </a:pPr>
            <a:r>
              <a:rPr lang="en-US" sz="1800" b="0" i="0" u="none" strike="noStrike">
                <a:solidFill>
                  <a:srgbClr val="000000"/>
                </a:solidFill>
                <a:effectLst/>
                <a:latin typeface="Calibri" panose="020F0502020204030204" pitchFamily="34" charset="0"/>
              </a:rPr>
              <a:t>For example, if someone is hit by a police officer, the physical act of hitting is a fact that can be observed and cannot be debated, so it is an objective indicator. But there is also a way to document this fact using a subjective indicator – the person who has been hit describes the hitting as a breach of their safety and security, whereas the police officer may say that they were well within their rights to hit the person. </a:t>
            </a:r>
            <a:endParaRPr lang="en-US" b="0">
              <a:effectLst/>
            </a:endParaRPr>
          </a:p>
          <a:p>
            <a:br>
              <a:rPr lang="en-US" b="0">
                <a:effectLst/>
              </a:rPr>
            </a:br>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12</a:t>
            </a:fld>
            <a:endParaRPr lang="en-GB"/>
          </a:p>
        </p:txBody>
      </p:sp>
    </p:spTree>
    <p:extLst>
      <p:ext uri="{BB962C8B-B14F-4D97-AF65-F5344CB8AC3E}">
        <p14:creationId xmlns:p14="http://schemas.microsoft.com/office/powerpoint/2010/main" val="745744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US"/>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Caption</a:t>
            </a:r>
            <a:endParaRPr lang="en-US"/>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a:t>Caption</a:t>
            </a:r>
            <a:endParaRPr lang="en-US"/>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a:t>Click icon to add picture</a:t>
            </a:r>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US"/>
              <a:t>Click icon to add picture</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a:t>“Click to edit Master title style”</a:t>
            </a:r>
            <a:endParaRPr lang="en-US"/>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a:t>Click to edit Master title style</a:t>
            </a:r>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err="1"/>
              <a:t>Nulla</a:t>
            </a:r>
            <a:r>
              <a:rPr lang="en-US"/>
              <a:t> </a:t>
            </a:r>
            <a:r>
              <a:rPr lang="en-US" err="1"/>
              <a:t>quis</a:t>
            </a:r>
            <a:r>
              <a:rPr lang="en-US"/>
              <a:t> lorem </a:t>
            </a:r>
            <a:r>
              <a:rPr lang="en-US" err="1"/>
              <a:t>ut</a:t>
            </a:r>
            <a:r>
              <a:rPr lang="en-US"/>
              <a:t> libero </a:t>
            </a:r>
            <a:r>
              <a:rPr lang="en-US" err="1"/>
              <a:t>malesuada</a:t>
            </a:r>
            <a:r>
              <a:rPr lang="en-US"/>
              <a:t> </a:t>
            </a:r>
            <a:r>
              <a:rPr lang="en-US" err="1"/>
              <a:t>feugiat</a:t>
            </a:r>
            <a:r>
              <a:rPr lang="en-US"/>
              <a:t>. </a:t>
            </a:r>
            <a:r>
              <a:rPr lang="en-US" err="1"/>
              <a:t>Curabitur</a:t>
            </a:r>
            <a:r>
              <a:rPr lang="en-US"/>
              <a:t> non </a:t>
            </a:r>
            <a:r>
              <a:rPr lang="en-US" err="1"/>
              <a:t>nulla</a:t>
            </a:r>
            <a:r>
              <a:rPr lang="en-US"/>
              <a:t> sit </a:t>
            </a:r>
            <a:r>
              <a:rPr lang="en-US" err="1"/>
              <a:t>amet</a:t>
            </a:r>
            <a:r>
              <a:rPr lang="en-US"/>
              <a:t> </a:t>
            </a:r>
            <a:r>
              <a:rPr lang="en-US" err="1"/>
              <a:t>nisl</a:t>
            </a:r>
            <a:r>
              <a:rPr lang="en-US"/>
              <a:t> tempus convallis </a:t>
            </a:r>
            <a:r>
              <a:rPr lang="en-US" err="1"/>
              <a:t>quis</a:t>
            </a:r>
            <a:r>
              <a:rPr lang="en-US"/>
              <a:t> ac </a:t>
            </a:r>
            <a:r>
              <a:rPr lang="en-US" err="1"/>
              <a:t>lectus</a:t>
            </a:r>
            <a:r>
              <a:rPr lang="en-US"/>
              <a:t>.</a:t>
            </a:r>
          </a:p>
          <a:p>
            <a:r>
              <a:rPr lang="en-US"/>
              <a:t>Proin </a:t>
            </a:r>
            <a:r>
              <a:rPr lang="en-US" err="1"/>
              <a:t>eget</a:t>
            </a:r>
            <a:r>
              <a:rPr lang="en-US"/>
              <a:t> </a:t>
            </a:r>
            <a:r>
              <a:rPr lang="en-US" err="1"/>
              <a:t>tortor</a:t>
            </a:r>
            <a:r>
              <a:rPr lang="en-US"/>
              <a:t> </a:t>
            </a:r>
            <a:r>
              <a:rPr lang="en-US" err="1"/>
              <a:t>risus</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marL="457200" indent="-457200">
              <a:buFont typeface="Arial" panose="020B0604020202020204" pitchFamily="34" charset="0"/>
              <a:buChar char="•"/>
            </a:pPr>
            <a:r>
              <a:rPr lang="en-US"/>
              <a:t>Donec </a:t>
            </a:r>
            <a:r>
              <a:rPr lang="en-US" err="1"/>
              <a:t>rutrum</a:t>
            </a:r>
            <a:r>
              <a:rPr lang="en-US"/>
              <a:t> </a:t>
            </a:r>
            <a:r>
              <a:rPr lang="en-US" err="1"/>
              <a:t>congue</a:t>
            </a:r>
            <a:r>
              <a:rPr lang="en-US"/>
              <a:t> </a:t>
            </a:r>
            <a:r>
              <a:rPr lang="en-US" err="1"/>
              <a:t>leo</a:t>
            </a:r>
            <a:r>
              <a:rPr lang="en-US"/>
              <a:t> </a:t>
            </a:r>
            <a:r>
              <a:rPr lang="en-US" err="1"/>
              <a:t>eget</a:t>
            </a:r>
            <a:r>
              <a:rPr lang="en-US"/>
              <a:t> </a:t>
            </a:r>
            <a:r>
              <a:rPr lang="en-US" err="1"/>
              <a:t>malesuada</a:t>
            </a:r>
            <a:r>
              <a:rPr lang="en-US"/>
              <a:t>.</a:t>
            </a:r>
          </a:p>
          <a:p>
            <a:pPr marL="457200" indent="-457200">
              <a:buFont typeface="Arial" panose="020B0604020202020204" pitchFamily="34" charset="0"/>
              <a:buChar char="•"/>
            </a:pPr>
            <a:r>
              <a:rPr lang="en-US" err="1"/>
              <a:t>Curabitur</a:t>
            </a:r>
            <a:r>
              <a:rPr lang="en-US"/>
              <a:t> </a:t>
            </a:r>
            <a:r>
              <a:rPr lang="en-US" err="1"/>
              <a:t>aliquet</a:t>
            </a:r>
            <a:r>
              <a:rPr lang="en-US"/>
              <a:t> </a:t>
            </a:r>
            <a:r>
              <a:rPr lang="en-US" err="1"/>
              <a:t>quam</a:t>
            </a:r>
            <a:r>
              <a:rPr lang="en-US"/>
              <a:t> id dui </a:t>
            </a:r>
            <a:r>
              <a:rPr lang="en-US" err="1"/>
              <a:t>posuere</a:t>
            </a:r>
            <a:r>
              <a:rPr lang="en-US"/>
              <a:t> </a:t>
            </a:r>
            <a:r>
              <a:rPr lang="en-US" err="1"/>
              <a:t>blandit</a:t>
            </a:r>
            <a:r>
              <a:rPr lang="en-US"/>
              <a:t>.</a:t>
            </a:r>
          </a:p>
          <a:p>
            <a:pPr marL="457200" indent="-457200">
              <a:buFont typeface="Arial" panose="020B0604020202020204" pitchFamily="34" charset="0"/>
              <a:buChar char="•"/>
            </a:pPr>
            <a:r>
              <a:rPr lang="en-US"/>
              <a:t>Proin </a:t>
            </a:r>
            <a:r>
              <a:rPr lang="en-US" err="1"/>
              <a:t>eget</a:t>
            </a:r>
            <a:r>
              <a:rPr lang="en-US"/>
              <a:t> </a:t>
            </a:r>
            <a:r>
              <a:rPr lang="en-US" err="1"/>
              <a:t>tortor</a:t>
            </a:r>
            <a:r>
              <a:rPr lang="en-US"/>
              <a:t> </a:t>
            </a:r>
            <a:r>
              <a:rPr lang="en-US" err="1"/>
              <a:t>risus</a:t>
            </a:r>
            <a:r>
              <a:rPr lang="en-US"/>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err="1"/>
              <a:t>Nulla</a:t>
            </a:r>
            <a:r>
              <a:rPr lang="en-US"/>
              <a:t> </a:t>
            </a:r>
            <a:r>
              <a:rPr lang="en-US" err="1"/>
              <a:t>quis</a:t>
            </a:r>
            <a:r>
              <a:rPr lang="en-US"/>
              <a:t> lorem </a:t>
            </a:r>
            <a:r>
              <a:rPr lang="en-US" err="1"/>
              <a:t>ut</a:t>
            </a:r>
            <a:r>
              <a:rPr lang="en-US"/>
              <a:t> libero </a:t>
            </a:r>
            <a:r>
              <a:rPr lang="en-US" err="1"/>
              <a:t>malesuada</a:t>
            </a:r>
            <a:r>
              <a:rPr lang="en-US"/>
              <a:t> </a:t>
            </a:r>
            <a:r>
              <a:rPr lang="en-US" err="1"/>
              <a:t>feugiat</a:t>
            </a:r>
            <a:r>
              <a:rPr lang="en-US"/>
              <a:t>. </a:t>
            </a:r>
            <a:r>
              <a:rPr lang="en-US" err="1"/>
              <a:t>Curabitur</a:t>
            </a:r>
            <a:r>
              <a:rPr lang="en-US"/>
              <a:t> non </a:t>
            </a:r>
            <a:r>
              <a:rPr lang="en-US" err="1"/>
              <a:t>nulla</a:t>
            </a:r>
            <a:r>
              <a:rPr lang="en-US"/>
              <a:t> sit </a:t>
            </a:r>
            <a:r>
              <a:rPr lang="en-US" err="1"/>
              <a:t>amet</a:t>
            </a:r>
            <a:r>
              <a:rPr lang="en-US"/>
              <a:t> </a:t>
            </a:r>
            <a:r>
              <a:rPr lang="en-US" err="1"/>
              <a:t>nisl</a:t>
            </a:r>
            <a:r>
              <a:rPr lang="en-US"/>
              <a:t> tempus convallis </a:t>
            </a:r>
            <a:r>
              <a:rPr lang="en-US" err="1"/>
              <a:t>quis</a:t>
            </a:r>
            <a:r>
              <a:rPr lang="en-US"/>
              <a:t> ac </a:t>
            </a:r>
            <a:r>
              <a:rPr lang="en-US" err="1"/>
              <a:t>lectus</a:t>
            </a:r>
            <a:r>
              <a:rPr lang="en-US"/>
              <a:t>.</a:t>
            </a:r>
          </a:p>
          <a:p>
            <a:r>
              <a:rPr lang="en-US"/>
              <a:t>Proin </a:t>
            </a:r>
            <a:r>
              <a:rPr lang="en-US" err="1"/>
              <a:t>eget</a:t>
            </a:r>
            <a:r>
              <a:rPr lang="en-US"/>
              <a:t> </a:t>
            </a:r>
            <a:r>
              <a:rPr lang="en-US" err="1"/>
              <a:t>tortor</a:t>
            </a:r>
            <a:r>
              <a:rPr lang="en-US"/>
              <a:t> </a:t>
            </a:r>
            <a:r>
              <a:rPr lang="en-US" err="1"/>
              <a:t>risus</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marL="457200" indent="-457200">
              <a:buFont typeface="Arial" panose="020B0604020202020204" pitchFamily="34" charset="0"/>
              <a:buChar char="•"/>
            </a:pPr>
            <a:r>
              <a:rPr lang="en-US"/>
              <a:t>Donec </a:t>
            </a:r>
            <a:r>
              <a:rPr lang="en-US" err="1"/>
              <a:t>rutrum</a:t>
            </a:r>
            <a:r>
              <a:rPr lang="en-US"/>
              <a:t> </a:t>
            </a:r>
            <a:r>
              <a:rPr lang="en-US" err="1"/>
              <a:t>congue</a:t>
            </a:r>
            <a:r>
              <a:rPr lang="en-US"/>
              <a:t> </a:t>
            </a:r>
            <a:r>
              <a:rPr lang="en-US" err="1"/>
              <a:t>leo</a:t>
            </a:r>
            <a:r>
              <a:rPr lang="en-US"/>
              <a:t> </a:t>
            </a:r>
            <a:r>
              <a:rPr lang="en-US" err="1"/>
              <a:t>eget</a:t>
            </a:r>
            <a:r>
              <a:rPr lang="en-US"/>
              <a:t> </a:t>
            </a:r>
            <a:r>
              <a:rPr lang="en-US" err="1"/>
              <a:t>malesuada</a:t>
            </a:r>
            <a:r>
              <a:rPr lang="en-US"/>
              <a:t>.</a:t>
            </a:r>
          </a:p>
          <a:p>
            <a:pPr marL="457200" indent="-457200">
              <a:buFont typeface="Arial" panose="020B0604020202020204" pitchFamily="34" charset="0"/>
              <a:buChar char="•"/>
            </a:pPr>
            <a:r>
              <a:rPr lang="en-US" err="1"/>
              <a:t>Curabitur</a:t>
            </a:r>
            <a:r>
              <a:rPr lang="en-US"/>
              <a:t> </a:t>
            </a:r>
            <a:r>
              <a:rPr lang="en-US" err="1"/>
              <a:t>aliquet</a:t>
            </a:r>
            <a:r>
              <a:rPr lang="en-US"/>
              <a:t> </a:t>
            </a:r>
            <a:r>
              <a:rPr lang="en-US" err="1"/>
              <a:t>quam</a:t>
            </a:r>
            <a:r>
              <a:rPr lang="en-US"/>
              <a:t> id dui </a:t>
            </a:r>
            <a:r>
              <a:rPr lang="en-US" err="1"/>
              <a:t>posuere</a:t>
            </a:r>
            <a:r>
              <a:rPr lang="en-US"/>
              <a:t> </a:t>
            </a:r>
            <a:r>
              <a:rPr lang="en-US" err="1"/>
              <a:t>blandit</a:t>
            </a:r>
            <a:r>
              <a:rPr lang="en-US"/>
              <a:t>.</a:t>
            </a:r>
          </a:p>
          <a:p>
            <a:pPr marL="457200" indent="-457200">
              <a:buFont typeface="Arial" panose="020B0604020202020204" pitchFamily="34" charset="0"/>
              <a:buChar char="•"/>
            </a:pPr>
            <a:r>
              <a:rPr lang="en-US"/>
              <a:t>Proin </a:t>
            </a:r>
            <a:r>
              <a:rPr lang="en-US" err="1"/>
              <a:t>eget</a:t>
            </a:r>
            <a:r>
              <a:rPr lang="en-US"/>
              <a:t> </a:t>
            </a:r>
            <a:r>
              <a:rPr lang="en-US" err="1"/>
              <a:t>tortor</a:t>
            </a:r>
            <a:r>
              <a:rPr lang="en-US"/>
              <a:t> </a:t>
            </a:r>
            <a:r>
              <a:rPr lang="en-US" err="1"/>
              <a:t>risus</a:t>
            </a:r>
            <a:r>
              <a:rPr lang="en-US"/>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a:t>Click to add subtitle</a:t>
            </a:r>
            <a:endParaRPr lang="en-US"/>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US"/>
              <a:t>Click to edit Master title style</a:t>
            </a:r>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err="1"/>
              <a:t>Nulla</a:t>
            </a:r>
            <a:r>
              <a:rPr lang="en-US"/>
              <a:t> </a:t>
            </a:r>
            <a:r>
              <a:rPr lang="en-US" err="1"/>
              <a:t>quis</a:t>
            </a:r>
            <a:r>
              <a:rPr lang="en-US"/>
              <a:t> lorem </a:t>
            </a:r>
            <a:r>
              <a:rPr lang="en-US" err="1"/>
              <a:t>ut</a:t>
            </a:r>
            <a:r>
              <a:rPr lang="en-US"/>
              <a:t> libero </a:t>
            </a:r>
            <a:r>
              <a:rPr lang="en-US" err="1"/>
              <a:t>malesuada</a:t>
            </a:r>
            <a:r>
              <a:rPr lang="en-US"/>
              <a:t> </a:t>
            </a:r>
            <a:r>
              <a:rPr lang="en-US" err="1"/>
              <a:t>feugiat</a:t>
            </a:r>
            <a:r>
              <a:rPr lang="en-US"/>
              <a:t>. </a:t>
            </a:r>
            <a:r>
              <a:rPr lang="en-US" err="1"/>
              <a:t>Curabitur</a:t>
            </a:r>
            <a:r>
              <a:rPr lang="en-US"/>
              <a:t> non </a:t>
            </a:r>
            <a:r>
              <a:rPr lang="en-US" err="1"/>
              <a:t>nulla</a:t>
            </a:r>
            <a:r>
              <a:rPr lang="en-US"/>
              <a:t> sit </a:t>
            </a:r>
            <a:r>
              <a:rPr lang="en-US" err="1"/>
              <a:t>amet</a:t>
            </a:r>
            <a:r>
              <a:rPr lang="en-US"/>
              <a:t> </a:t>
            </a:r>
            <a:r>
              <a:rPr lang="en-US" err="1"/>
              <a:t>nisl</a:t>
            </a:r>
            <a:r>
              <a:rPr lang="en-US"/>
              <a:t> tempus convallis </a:t>
            </a:r>
            <a:r>
              <a:rPr lang="en-US" err="1"/>
              <a:t>quis</a:t>
            </a:r>
            <a:r>
              <a:rPr lang="en-US"/>
              <a:t> ac </a:t>
            </a:r>
            <a:r>
              <a:rPr lang="en-US" err="1"/>
              <a:t>lectus</a:t>
            </a:r>
            <a:r>
              <a:rPr lang="en-US"/>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US"/>
              <a:t>Click icon to add picture</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a:t>Click to edit Master title style</a:t>
            </a:r>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err="1"/>
              <a:t>Nulla</a:t>
            </a:r>
            <a:r>
              <a:rPr lang="en-GB"/>
              <a:t> </a:t>
            </a:r>
            <a:r>
              <a:rPr lang="en-GB" err="1"/>
              <a:t>quis</a:t>
            </a:r>
            <a:r>
              <a:rPr lang="en-GB"/>
              <a:t> lorem </a:t>
            </a:r>
            <a:r>
              <a:rPr lang="en-GB" err="1"/>
              <a:t>ut</a:t>
            </a:r>
            <a:r>
              <a:rPr lang="en-GB"/>
              <a:t> libero </a:t>
            </a:r>
            <a:r>
              <a:rPr lang="en-GB" err="1"/>
              <a:t>malesuada</a:t>
            </a:r>
            <a:r>
              <a:rPr lang="en-GB"/>
              <a:t> </a:t>
            </a:r>
            <a:r>
              <a:rPr lang="en-GB" err="1"/>
              <a:t>feugiat</a:t>
            </a:r>
            <a:r>
              <a:rPr lang="en-GB"/>
              <a:t>. </a:t>
            </a:r>
            <a:r>
              <a:rPr lang="en-GB" err="1"/>
              <a:t>Curabitur</a:t>
            </a:r>
            <a:r>
              <a:rPr lang="en-GB"/>
              <a:t> non </a:t>
            </a:r>
            <a:r>
              <a:rPr lang="en-GB" err="1"/>
              <a:t>nulla</a:t>
            </a:r>
            <a:r>
              <a:rPr lang="en-GB"/>
              <a:t> sit </a:t>
            </a:r>
            <a:r>
              <a:rPr lang="en-GB" err="1"/>
              <a:t>amet</a:t>
            </a:r>
            <a:r>
              <a:rPr lang="en-GB"/>
              <a:t> </a:t>
            </a:r>
            <a:r>
              <a:rPr lang="en-GB" err="1"/>
              <a:t>nisl</a:t>
            </a:r>
            <a:r>
              <a:rPr lang="en-GB"/>
              <a:t> tempus convallis </a:t>
            </a:r>
            <a:r>
              <a:rPr lang="en-GB" err="1"/>
              <a:t>quis</a:t>
            </a:r>
            <a:r>
              <a:rPr lang="en-GB"/>
              <a:t> ac </a:t>
            </a:r>
            <a:r>
              <a:rPr lang="en-GB" err="1"/>
              <a:t>lectus</a:t>
            </a:r>
            <a:r>
              <a:rPr lang="en-GB"/>
              <a:t>.</a:t>
            </a:r>
            <a:endParaRPr lang="en-US"/>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a:t>Click to edit Master title style</a:t>
            </a:r>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err="1"/>
              <a:t>Vivamus</a:t>
            </a:r>
            <a:r>
              <a:rPr lang="en-GB"/>
              <a:t> </a:t>
            </a:r>
            <a:r>
              <a:rPr lang="en-GB" err="1"/>
              <a:t>suscipit</a:t>
            </a:r>
            <a:r>
              <a:rPr lang="en-GB"/>
              <a:t> </a:t>
            </a:r>
            <a:r>
              <a:rPr lang="en-GB" err="1"/>
              <a:t>tortor</a:t>
            </a:r>
            <a:r>
              <a:rPr lang="en-GB"/>
              <a:t> </a:t>
            </a:r>
            <a:r>
              <a:rPr lang="en-GB" err="1"/>
              <a:t>eget</a:t>
            </a:r>
            <a:r>
              <a:rPr lang="en-GB"/>
              <a:t> </a:t>
            </a:r>
            <a:r>
              <a:rPr lang="en-GB" err="1"/>
              <a:t>felis</a:t>
            </a:r>
            <a:r>
              <a:rPr lang="en-GB"/>
              <a:t> </a:t>
            </a:r>
            <a:r>
              <a:rPr lang="en-GB" err="1"/>
              <a:t>porttitor</a:t>
            </a:r>
            <a:r>
              <a:rPr lang="en-GB"/>
              <a:t> </a:t>
            </a:r>
            <a:r>
              <a:rPr lang="en-GB" err="1"/>
              <a:t>volutpat</a:t>
            </a:r>
            <a:r>
              <a:rPr lang="en-GB"/>
              <a:t>. </a:t>
            </a:r>
            <a:r>
              <a:rPr lang="en-GB" err="1"/>
              <a:t>Curabitur</a:t>
            </a:r>
            <a:r>
              <a:rPr lang="en-GB"/>
              <a:t> </a:t>
            </a:r>
            <a:r>
              <a:rPr lang="en-GB" err="1"/>
              <a:t>arcu</a:t>
            </a:r>
            <a:r>
              <a:rPr lang="en-GB"/>
              <a:t> </a:t>
            </a:r>
            <a:r>
              <a:rPr lang="en-GB" err="1"/>
              <a:t>erat</a:t>
            </a:r>
            <a:r>
              <a:rPr lang="en-GB"/>
              <a:t>, </a:t>
            </a:r>
            <a:r>
              <a:rPr lang="en-GB" err="1"/>
              <a:t>accumsan</a:t>
            </a:r>
            <a:r>
              <a:rPr lang="en-GB"/>
              <a:t> id </a:t>
            </a:r>
            <a:r>
              <a:rPr lang="en-GB" err="1"/>
              <a:t>imperdiet</a:t>
            </a:r>
            <a:r>
              <a:rPr lang="en-GB"/>
              <a:t> et, </a:t>
            </a:r>
            <a:r>
              <a:rPr lang="en-GB" err="1"/>
              <a:t>porttitor</a:t>
            </a:r>
            <a:r>
              <a:rPr lang="en-GB"/>
              <a:t> at sem.</a:t>
            </a:r>
          </a:p>
          <a:p>
            <a:pPr lvl="0"/>
            <a:r>
              <a:rPr lang="en-GB" err="1"/>
              <a:t>Nulla</a:t>
            </a:r>
            <a:r>
              <a:rPr lang="en-GB"/>
              <a:t> </a:t>
            </a:r>
            <a:r>
              <a:rPr lang="en-GB" err="1"/>
              <a:t>quis</a:t>
            </a:r>
            <a:r>
              <a:rPr lang="en-GB"/>
              <a:t> lorem </a:t>
            </a:r>
            <a:r>
              <a:rPr lang="en-GB" err="1"/>
              <a:t>ut</a:t>
            </a:r>
            <a:r>
              <a:rPr lang="en-GB"/>
              <a:t> libero </a:t>
            </a:r>
            <a:r>
              <a:rPr lang="en-GB" err="1"/>
              <a:t>malesuada</a:t>
            </a:r>
            <a:r>
              <a:rPr lang="en-GB"/>
              <a:t> </a:t>
            </a:r>
            <a:r>
              <a:rPr lang="en-GB" err="1"/>
              <a:t>feugiat</a:t>
            </a:r>
            <a:r>
              <a:rPr lang="en-GB"/>
              <a:t>. Vestibulum ac </a:t>
            </a:r>
            <a:r>
              <a:rPr lang="en-GB" err="1"/>
              <a:t>diam</a:t>
            </a:r>
            <a:r>
              <a:rPr lang="en-GB"/>
              <a:t> sit </a:t>
            </a:r>
            <a:r>
              <a:rPr lang="en-GB" err="1"/>
              <a:t>amet</a:t>
            </a:r>
            <a:r>
              <a:rPr lang="en-GB"/>
              <a:t> </a:t>
            </a:r>
            <a:r>
              <a:rPr lang="en-GB" err="1"/>
              <a:t>quam</a:t>
            </a:r>
            <a:r>
              <a:rPr lang="en-GB"/>
              <a:t> </a:t>
            </a:r>
            <a:r>
              <a:rPr lang="en-GB" err="1"/>
              <a:t>vehicula</a:t>
            </a:r>
            <a:r>
              <a:rPr lang="en-GB"/>
              <a:t> </a:t>
            </a:r>
            <a:r>
              <a:rPr lang="en-GB" err="1"/>
              <a:t>elementum</a:t>
            </a:r>
            <a:r>
              <a:rPr lang="en-GB"/>
              <a:t> </a:t>
            </a:r>
            <a:r>
              <a:rPr lang="en-GB" err="1"/>
              <a:t>sed</a:t>
            </a:r>
            <a:r>
              <a:rPr lang="en-GB"/>
              <a:t> sit </a:t>
            </a:r>
            <a:r>
              <a:rPr lang="en-GB" err="1"/>
              <a:t>amet</a:t>
            </a:r>
            <a:r>
              <a:rPr lang="en-GB"/>
              <a:t> </a:t>
            </a:r>
            <a:r>
              <a:rPr lang="en-GB" err="1"/>
              <a:t>dui.Click</a:t>
            </a:r>
            <a:r>
              <a:rPr lang="en-GB"/>
              <a:t> to edit Master text styles</a:t>
            </a:r>
          </a:p>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US"/>
              <a:t>Click to edit Master title style</a:t>
            </a:r>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idpc.healthefoundation.e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react-aph.org/en/" TargetMode="External"/><Relationship Id="rId2" Type="http://schemas.openxmlformats.org/officeDocument/2006/relationships/image" Target="../media/image14.jpeg"/><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hyperlink" Target="https://frontlineaids.org/our-work-includes/react/"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850A2B0-B2CE-31C2-4F52-494C7A564E1E}"/>
              </a:ext>
            </a:extLst>
          </p:cNvPr>
          <p:cNvSpPr>
            <a:spLocks noGrp="1"/>
          </p:cNvSpPr>
          <p:nvPr>
            <p:ph type="title"/>
          </p:nvPr>
        </p:nvSpPr>
        <p:spPr>
          <a:xfrm>
            <a:off x="2377788" y="1340821"/>
            <a:ext cx="8395855" cy="2287074"/>
          </a:xfrm>
        </p:spPr>
        <p:txBody>
          <a:bodyPr>
            <a:noAutofit/>
          </a:bodyPr>
          <a:lstStyle/>
          <a:p>
            <a:pPr algn="ctr"/>
            <a:r>
              <a:rPr lang="en-US" sz="2600" noProof="0" dirty="0">
                <a:latin typeface="Arial" panose="020B0604020202020204" pitchFamily="34" charset="0"/>
                <a:cs typeface="Arial" panose="020B0604020202020204" pitchFamily="34" charset="0"/>
              </a:rPr>
              <a:t>Community-led human rights data for advocacy NOW: How marginalized communities respond to rights violations using evidence-based advocacy</a:t>
            </a:r>
            <a:br>
              <a:rPr lang="en-US" sz="2600" noProof="0" dirty="0">
                <a:latin typeface="Arial" panose="020B0604020202020204" pitchFamily="34" charset="0"/>
                <a:cs typeface="Arial" panose="020B0604020202020204" pitchFamily="34" charset="0"/>
              </a:rPr>
            </a:br>
            <a:br>
              <a:rPr lang="en-US" sz="2600" noProof="0" dirty="0">
                <a:latin typeface="Arial" panose="020B0604020202020204" pitchFamily="34" charset="0"/>
                <a:cs typeface="Arial" panose="020B0604020202020204" pitchFamily="34" charset="0"/>
              </a:rPr>
            </a:br>
            <a:r>
              <a:rPr lang="en-US" sz="2600" noProof="0" dirty="0">
                <a:solidFill>
                  <a:schemeClr val="tx1"/>
                </a:solidFill>
                <a:latin typeface="Arial" panose="020B0604020202020204" pitchFamily="34" charset="0"/>
                <a:cs typeface="Arial" panose="020B0604020202020204" pitchFamily="34" charset="0"/>
              </a:rPr>
              <a:t>LESSONS FROM THE FIELD</a:t>
            </a:r>
          </a:p>
        </p:txBody>
      </p:sp>
      <p:sp>
        <p:nvSpPr>
          <p:cNvPr id="12" name="Text Placeholder 2">
            <a:extLst>
              <a:ext uri="{FF2B5EF4-FFF2-40B4-BE49-F238E27FC236}">
                <a16:creationId xmlns:a16="http://schemas.microsoft.com/office/drawing/2014/main" id="{4BF397D2-32AE-DE68-0623-96648DEB2F41}"/>
              </a:ext>
            </a:extLst>
          </p:cNvPr>
          <p:cNvSpPr txBox="1">
            <a:spLocks/>
          </p:cNvSpPr>
          <p:nvPr/>
        </p:nvSpPr>
        <p:spPr>
          <a:xfrm>
            <a:off x="2969299" y="714998"/>
            <a:ext cx="7632700" cy="433798"/>
          </a:xfrm>
          <a:prstGeom prst="rect">
            <a:avLst/>
          </a:prstGeom>
        </p:spPr>
        <p:txBody>
          <a:bodyPr>
            <a:normAutofit fontScale="92500" lnSpcReduction="20000"/>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b="1" dirty="0">
                <a:solidFill>
                  <a:schemeClr val="accent1"/>
                </a:solidFill>
                <a:latin typeface="Arial" panose="020B0604020202020204" pitchFamily="34" charset="0"/>
                <a:cs typeface="Arial" panose="020B0604020202020204" pitchFamily="34" charset="0"/>
              </a:rPr>
              <a:t>SKILL</a:t>
            </a:r>
            <a:r>
              <a:rPr lang="en-GB" dirty="0">
                <a:latin typeface="Arial" panose="020B0604020202020204" pitchFamily="34" charset="0"/>
                <a:cs typeface="Arial" panose="020B0604020202020204" pitchFamily="34" charset="0"/>
              </a:rPr>
              <a:t> </a:t>
            </a:r>
            <a:r>
              <a:rPr lang="en-GB" sz="2800" b="1" dirty="0">
                <a:solidFill>
                  <a:schemeClr val="accent1"/>
                </a:solidFill>
                <a:latin typeface="Arial" panose="020B0604020202020204" pitchFamily="34" charset="0"/>
                <a:cs typeface="Arial" panose="020B0604020202020204" pitchFamily="34" charset="0"/>
              </a:rPr>
              <a:t>BUILDING</a:t>
            </a:r>
            <a:r>
              <a:rPr lang="en-GB" dirty="0">
                <a:latin typeface="Arial" panose="020B0604020202020204" pitchFamily="34" charset="0"/>
                <a:cs typeface="Arial" panose="020B0604020202020204" pitchFamily="34" charset="0"/>
              </a:rPr>
              <a:t> </a:t>
            </a:r>
            <a:r>
              <a:rPr lang="en-GB" sz="2800" b="1" dirty="0">
                <a:solidFill>
                  <a:schemeClr val="accent1"/>
                </a:solidFill>
                <a:latin typeface="Arial" panose="020B0604020202020204" pitchFamily="34" charset="0"/>
                <a:cs typeface="Arial" panose="020B0604020202020204" pitchFamily="34" charset="0"/>
              </a:rPr>
              <a:t>WORKSHOP</a:t>
            </a:r>
          </a:p>
        </p:txBody>
      </p:sp>
      <p:sp>
        <p:nvSpPr>
          <p:cNvPr id="13" name="TextBox 12">
            <a:extLst>
              <a:ext uri="{FF2B5EF4-FFF2-40B4-BE49-F238E27FC236}">
                <a16:creationId xmlns:a16="http://schemas.microsoft.com/office/drawing/2014/main" id="{9240DEF2-6C16-3CD2-E492-8A7D08BA332D}"/>
              </a:ext>
            </a:extLst>
          </p:cNvPr>
          <p:cNvSpPr txBox="1"/>
          <p:nvPr/>
        </p:nvSpPr>
        <p:spPr>
          <a:xfrm>
            <a:off x="269823" y="3315491"/>
            <a:ext cx="6291354" cy="1846659"/>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Chair: </a:t>
            </a:r>
          </a:p>
          <a:p>
            <a:r>
              <a:rPr lang="en-GB" sz="1600" dirty="0">
                <a:latin typeface="Arial" panose="020B0604020202020204" pitchFamily="34" charset="0"/>
                <a:cs typeface="Arial" panose="020B0604020202020204" pitchFamily="34" charset="0"/>
              </a:rPr>
              <a:t>Oratile Moseki - Frontline AIDS, United Kingdom</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Facilitators:</a:t>
            </a:r>
          </a:p>
          <a:p>
            <a:r>
              <a:rPr lang="en-GB" sz="1600" dirty="0">
                <a:latin typeface="Arial" panose="020B0604020202020204" pitchFamily="34" charset="0"/>
                <a:cs typeface="Arial" panose="020B0604020202020204" pitchFamily="34" charset="0"/>
              </a:rPr>
              <a:t>Victoria Kalyniuk - Alliance for Public Health, Ukraine</a:t>
            </a:r>
          </a:p>
          <a:p>
            <a:r>
              <a:rPr lang="en-GB" sz="1600" dirty="0">
                <a:latin typeface="Arial" panose="020B0604020202020204" pitchFamily="34" charset="0"/>
                <a:cs typeface="Arial" panose="020B0604020202020204" pitchFamily="34" charset="0"/>
              </a:rPr>
              <a:t>Hape Peshoane - Gender Dynamix, South Africa</a:t>
            </a:r>
          </a:p>
          <a:p>
            <a:r>
              <a:rPr lang="en-GB" sz="1600" dirty="0">
                <a:latin typeface="Arial" panose="020B0604020202020204" pitchFamily="34" charset="0"/>
                <a:cs typeface="Arial" panose="020B0604020202020204" pitchFamily="34" charset="0"/>
              </a:rPr>
              <a:t>Amrita Sarkar - Alliance India, India</a:t>
            </a:r>
          </a:p>
        </p:txBody>
      </p:sp>
      <p:pic>
        <p:nvPicPr>
          <p:cNvPr id="36" name="Picture 35">
            <a:extLst>
              <a:ext uri="{FF2B5EF4-FFF2-40B4-BE49-F238E27FC236}">
                <a16:creationId xmlns:a16="http://schemas.microsoft.com/office/drawing/2014/main" id="{D51524F3-C565-6C2D-D74E-A79A5715C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697" y="5086179"/>
            <a:ext cx="2749461" cy="11635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94B4DC31-B466-BE8E-9AE5-C0B56B923EF8}"/>
              </a:ext>
            </a:extLst>
          </p:cNvPr>
          <p:cNvPicPr>
            <a:picLocks noChangeAspect="1"/>
          </p:cNvPicPr>
          <p:nvPr/>
        </p:nvPicPr>
        <p:blipFill>
          <a:blip r:embed="rId3"/>
          <a:stretch>
            <a:fillRect/>
          </a:stretch>
        </p:blipFill>
        <p:spPr>
          <a:xfrm>
            <a:off x="-109405" y="5026939"/>
            <a:ext cx="2613851" cy="1203590"/>
          </a:xfrm>
          <a:prstGeom prst="rect">
            <a:avLst/>
          </a:prstGeom>
        </p:spPr>
      </p:pic>
      <p:pic>
        <p:nvPicPr>
          <p:cNvPr id="43" name="Picture 42">
            <a:extLst>
              <a:ext uri="{FF2B5EF4-FFF2-40B4-BE49-F238E27FC236}">
                <a16:creationId xmlns:a16="http://schemas.microsoft.com/office/drawing/2014/main" id="{AE2C715D-FB7F-F069-A025-93D640042349}"/>
              </a:ext>
            </a:extLst>
          </p:cNvPr>
          <p:cNvPicPr>
            <a:picLocks noChangeAspect="1"/>
          </p:cNvPicPr>
          <p:nvPr/>
        </p:nvPicPr>
        <p:blipFill>
          <a:blip r:embed="rId4"/>
          <a:stretch>
            <a:fillRect/>
          </a:stretch>
        </p:blipFill>
        <p:spPr>
          <a:xfrm>
            <a:off x="7342260" y="4715433"/>
            <a:ext cx="1905000" cy="1905000"/>
          </a:xfrm>
          <a:prstGeom prst="rect">
            <a:avLst/>
          </a:prstGeom>
        </p:spPr>
      </p:pic>
      <p:pic>
        <p:nvPicPr>
          <p:cNvPr id="44" name="Picture 43">
            <a:extLst>
              <a:ext uri="{FF2B5EF4-FFF2-40B4-BE49-F238E27FC236}">
                <a16:creationId xmlns:a16="http://schemas.microsoft.com/office/drawing/2014/main" id="{B41770E1-FF5D-456A-4E2C-3B37C3D8C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697" y="5142992"/>
            <a:ext cx="2749461" cy="116350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a:extLst>
              <a:ext uri="{FF2B5EF4-FFF2-40B4-BE49-F238E27FC236}">
                <a16:creationId xmlns:a16="http://schemas.microsoft.com/office/drawing/2014/main" id="{8ECF6E85-4713-C8CA-EA6E-77DDFF3484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158" y="5142992"/>
            <a:ext cx="1794491" cy="9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81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8095E39-69BB-BC64-FFE3-ABA173C714F5}"/>
              </a:ext>
            </a:extLst>
          </p:cNvPr>
          <p:cNvSpPr txBox="1">
            <a:spLocks/>
          </p:cNvSpPr>
          <p:nvPr/>
        </p:nvSpPr>
        <p:spPr>
          <a:xfrm>
            <a:off x="2897152" y="675241"/>
            <a:ext cx="8043866" cy="108267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US" sz="2900">
                <a:latin typeface="Arial" panose="020B0604020202020204" pitchFamily="34" charset="0"/>
                <a:cs typeface="Arial" panose="020B0604020202020204" pitchFamily="34" charset="0"/>
              </a:rPr>
              <a:t>Features</a:t>
            </a:r>
            <a:r>
              <a:rPr lang="en-US" sz="2800">
                <a:latin typeface="Arial" panose="020B0604020202020204" pitchFamily="34" charset="0"/>
                <a:cs typeface="Arial" panose="020B0604020202020204" pitchFamily="34" charset="0"/>
              </a:rPr>
              <a:t> of your information management system</a:t>
            </a:r>
            <a:br>
              <a:rPr lang="en-US" sz="2800">
                <a:latin typeface="Arial" panose="020B0604020202020204" pitchFamily="34" charset="0"/>
                <a:cs typeface="Arial" panose="020B0604020202020204" pitchFamily="34" charset="0"/>
              </a:rPr>
            </a:br>
            <a:br>
              <a:rPr lang="en-US" sz="2800">
                <a:latin typeface="Arial" panose="020B0604020202020204" pitchFamily="34" charset="0"/>
                <a:cs typeface="Arial" panose="020B0604020202020204" pitchFamily="34" charset="0"/>
              </a:rPr>
            </a:br>
            <a:r>
              <a:rPr lang="en-US" sz="2800">
                <a:latin typeface="Arial" panose="020B0604020202020204" pitchFamily="34" charset="0"/>
                <a:cs typeface="Arial" panose="020B0604020202020204" pitchFamily="34" charset="0"/>
              </a:rPr>
              <a:t>DHIS2</a:t>
            </a:r>
            <a:endParaRPr lang="en-GB" sz="28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9A5038A-652F-B171-E8BB-69A8138A6D1C}"/>
              </a:ext>
            </a:extLst>
          </p:cNvPr>
          <p:cNvSpPr txBox="1"/>
          <p:nvPr/>
        </p:nvSpPr>
        <p:spPr>
          <a:xfrm>
            <a:off x="3020976" y="2357990"/>
            <a:ext cx="1809750" cy="1477328"/>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GB"/>
              <a:t>Security      </a:t>
            </a:r>
          </a:p>
          <a:p>
            <a:pPr algn="l"/>
            <a:r>
              <a:rPr lang="en-GB"/>
              <a:t>&amp; data sharing control</a:t>
            </a:r>
          </a:p>
          <a:p>
            <a:pPr algn="l"/>
            <a:endParaRPr lang="en-GB"/>
          </a:p>
        </p:txBody>
      </p:sp>
      <p:sp>
        <p:nvSpPr>
          <p:cNvPr id="4" name="TextBox 3">
            <a:extLst>
              <a:ext uri="{FF2B5EF4-FFF2-40B4-BE49-F238E27FC236}">
                <a16:creationId xmlns:a16="http://schemas.microsoft.com/office/drawing/2014/main" id="{6F2FBA62-7BCA-BD99-E1F4-DEE679AAD24B}"/>
              </a:ext>
            </a:extLst>
          </p:cNvPr>
          <p:cNvSpPr txBox="1"/>
          <p:nvPr/>
        </p:nvSpPr>
        <p:spPr>
          <a:xfrm>
            <a:off x="4961698" y="2367514"/>
            <a:ext cx="1809750" cy="1477328"/>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GB"/>
              <a:t>Accessibility</a:t>
            </a:r>
          </a:p>
          <a:p>
            <a:pPr algn="l"/>
            <a:endParaRPr lang="en-GB"/>
          </a:p>
          <a:p>
            <a:pPr algn="l"/>
            <a:endParaRPr lang="en-GB"/>
          </a:p>
          <a:p>
            <a:pPr algn="l"/>
            <a:endParaRPr lang="en-GB"/>
          </a:p>
          <a:p>
            <a:pPr algn="l"/>
            <a:endParaRPr lang="en-GB"/>
          </a:p>
        </p:txBody>
      </p:sp>
      <p:sp>
        <p:nvSpPr>
          <p:cNvPr id="5" name="TextBox 4">
            <a:extLst>
              <a:ext uri="{FF2B5EF4-FFF2-40B4-BE49-F238E27FC236}">
                <a16:creationId xmlns:a16="http://schemas.microsoft.com/office/drawing/2014/main" id="{CA9BA4AD-B772-0056-4B58-912CFB3CCEEB}"/>
              </a:ext>
            </a:extLst>
          </p:cNvPr>
          <p:cNvSpPr txBox="1"/>
          <p:nvPr/>
        </p:nvSpPr>
        <p:spPr>
          <a:xfrm>
            <a:off x="7024659" y="2348407"/>
            <a:ext cx="1809750" cy="1477328"/>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GB"/>
              <a:t>Case management</a:t>
            </a:r>
          </a:p>
          <a:p>
            <a:pPr algn="l"/>
            <a:endParaRPr lang="en-GB"/>
          </a:p>
          <a:p>
            <a:pPr algn="l"/>
            <a:endParaRPr lang="en-GB"/>
          </a:p>
          <a:p>
            <a:pPr algn="l"/>
            <a:endParaRPr lang="en-GB"/>
          </a:p>
        </p:txBody>
      </p:sp>
      <p:sp>
        <p:nvSpPr>
          <p:cNvPr id="6" name="TextBox 5">
            <a:extLst>
              <a:ext uri="{FF2B5EF4-FFF2-40B4-BE49-F238E27FC236}">
                <a16:creationId xmlns:a16="http://schemas.microsoft.com/office/drawing/2014/main" id="{7ACED2A7-229A-1FB8-2028-487B063A339C}"/>
              </a:ext>
            </a:extLst>
          </p:cNvPr>
          <p:cNvSpPr txBox="1"/>
          <p:nvPr/>
        </p:nvSpPr>
        <p:spPr>
          <a:xfrm>
            <a:off x="9087620" y="2367037"/>
            <a:ext cx="1809751" cy="1477328"/>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GB"/>
              <a:t>System        &amp; data management features</a:t>
            </a:r>
          </a:p>
          <a:p>
            <a:pPr algn="l"/>
            <a:endParaRPr lang="en-GB"/>
          </a:p>
        </p:txBody>
      </p:sp>
      <p:sp>
        <p:nvSpPr>
          <p:cNvPr id="7" name="TextBox 6">
            <a:extLst>
              <a:ext uri="{FF2B5EF4-FFF2-40B4-BE49-F238E27FC236}">
                <a16:creationId xmlns:a16="http://schemas.microsoft.com/office/drawing/2014/main" id="{87314880-753D-19DA-15A7-7A799957AA28}"/>
              </a:ext>
            </a:extLst>
          </p:cNvPr>
          <p:cNvSpPr txBox="1"/>
          <p:nvPr/>
        </p:nvSpPr>
        <p:spPr>
          <a:xfrm>
            <a:off x="3024944" y="4416342"/>
            <a:ext cx="1805782" cy="1477328"/>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GB"/>
              <a:t>Affordability</a:t>
            </a:r>
          </a:p>
          <a:p>
            <a:pPr algn="l"/>
            <a:endParaRPr lang="en-GB"/>
          </a:p>
          <a:p>
            <a:pPr algn="l"/>
            <a:endParaRPr lang="en-GB"/>
          </a:p>
          <a:p>
            <a:pPr algn="l"/>
            <a:endParaRPr lang="en-GB"/>
          </a:p>
          <a:p>
            <a:pPr algn="l"/>
            <a:endParaRPr lang="en-GB"/>
          </a:p>
        </p:txBody>
      </p:sp>
      <p:sp>
        <p:nvSpPr>
          <p:cNvPr id="8" name="TextBox 7">
            <a:extLst>
              <a:ext uri="{FF2B5EF4-FFF2-40B4-BE49-F238E27FC236}">
                <a16:creationId xmlns:a16="http://schemas.microsoft.com/office/drawing/2014/main" id="{AF7834D3-F0B0-80CF-9B98-FA7AD91EC877}"/>
              </a:ext>
            </a:extLst>
          </p:cNvPr>
          <p:cNvSpPr txBox="1"/>
          <p:nvPr/>
        </p:nvSpPr>
        <p:spPr>
          <a:xfrm>
            <a:off x="4961698" y="4416342"/>
            <a:ext cx="1809750" cy="1477328"/>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GB"/>
              <a:t>User friendliness</a:t>
            </a:r>
          </a:p>
          <a:p>
            <a:pPr algn="l"/>
            <a:endParaRPr lang="en-GB"/>
          </a:p>
          <a:p>
            <a:pPr algn="l"/>
            <a:endParaRPr lang="en-GB"/>
          </a:p>
          <a:p>
            <a:pPr algn="l"/>
            <a:endParaRPr lang="en-GB"/>
          </a:p>
        </p:txBody>
      </p:sp>
      <p:sp>
        <p:nvSpPr>
          <p:cNvPr id="9" name="TextBox 8">
            <a:extLst>
              <a:ext uri="{FF2B5EF4-FFF2-40B4-BE49-F238E27FC236}">
                <a16:creationId xmlns:a16="http://schemas.microsoft.com/office/drawing/2014/main" id="{09DE8E2B-AFB0-5235-D25C-C6C1E384879E}"/>
              </a:ext>
            </a:extLst>
          </p:cNvPr>
          <p:cNvSpPr txBox="1"/>
          <p:nvPr/>
        </p:nvSpPr>
        <p:spPr>
          <a:xfrm>
            <a:off x="7024659" y="4416226"/>
            <a:ext cx="1809750" cy="1477328"/>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GB"/>
              <a:t>Sustainability</a:t>
            </a:r>
          </a:p>
          <a:p>
            <a:pPr algn="l"/>
            <a:endParaRPr lang="en-GB"/>
          </a:p>
          <a:p>
            <a:pPr algn="l"/>
            <a:endParaRPr lang="en-GB"/>
          </a:p>
          <a:p>
            <a:pPr algn="l"/>
            <a:endParaRPr lang="en-GB"/>
          </a:p>
          <a:p>
            <a:pPr algn="l"/>
            <a:endParaRPr lang="en-GB"/>
          </a:p>
        </p:txBody>
      </p:sp>
      <p:sp>
        <p:nvSpPr>
          <p:cNvPr id="10" name="TextBox 9">
            <a:extLst>
              <a:ext uri="{FF2B5EF4-FFF2-40B4-BE49-F238E27FC236}">
                <a16:creationId xmlns:a16="http://schemas.microsoft.com/office/drawing/2014/main" id="{F6234F10-293B-E6AD-44C6-3F4CAD4AB77A}"/>
              </a:ext>
            </a:extLst>
          </p:cNvPr>
          <p:cNvSpPr txBox="1"/>
          <p:nvPr/>
        </p:nvSpPr>
        <p:spPr>
          <a:xfrm>
            <a:off x="9087619" y="4416226"/>
            <a:ext cx="1853397" cy="1477328"/>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GB"/>
              <a:t>Analysis and reporting</a:t>
            </a:r>
          </a:p>
          <a:p>
            <a:pPr algn="l"/>
            <a:endParaRPr lang="en-GB"/>
          </a:p>
          <a:p>
            <a:pPr algn="l"/>
            <a:endParaRPr lang="en-GB"/>
          </a:p>
          <a:p>
            <a:pPr algn="l"/>
            <a:endParaRPr lang="en-GB"/>
          </a:p>
        </p:txBody>
      </p:sp>
    </p:spTree>
    <p:extLst>
      <p:ext uri="{BB962C8B-B14F-4D97-AF65-F5344CB8AC3E}">
        <p14:creationId xmlns:p14="http://schemas.microsoft.com/office/powerpoint/2010/main" val="3213915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D11BF8-94A0-B530-C84F-E9DDA2E6B968}"/>
              </a:ext>
            </a:extLst>
          </p:cNvPr>
          <p:cNvSpPr>
            <a:spLocks noGrp="1"/>
          </p:cNvSpPr>
          <p:nvPr>
            <p:ph type="title" idx="4294967295"/>
          </p:nvPr>
        </p:nvSpPr>
        <p:spPr>
          <a:xfrm>
            <a:off x="3563715" y="462592"/>
            <a:ext cx="6307175" cy="1223963"/>
          </a:xfrm>
        </p:spPr>
        <p:txBody>
          <a:bodyPr>
            <a:normAutofit/>
          </a:bodyPr>
          <a:lstStyle/>
          <a:p>
            <a:r>
              <a:rPr lang="en-US" sz="2600">
                <a:latin typeface="Arial" panose="020B0604020202020204" pitchFamily="34" charset="0"/>
                <a:cs typeface="Arial" panose="020B0604020202020204" pitchFamily="34" charset="0"/>
              </a:rPr>
              <a:t>What are you collecting? What is data?</a:t>
            </a:r>
            <a:endParaRPr lang="en-GB" sz="2600">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4463BEE9-B5C3-5C77-7DB1-65836242C074}"/>
              </a:ext>
            </a:extLst>
          </p:cNvPr>
          <p:cNvGraphicFramePr>
            <a:graphicFrameLocks noGrp="1"/>
          </p:cNvGraphicFramePr>
          <p:nvPr>
            <p:extLst>
              <p:ext uri="{D42A27DB-BD31-4B8C-83A1-F6EECF244321}">
                <p14:modId xmlns:p14="http://schemas.microsoft.com/office/powerpoint/2010/main" val="16019815"/>
              </p:ext>
            </p:extLst>
          </p:nvPr>
        </p:nvGraphicFramePr>
        <p:xfrm>
          <a:off x="1519744" y="2249424"/>
          <a:ext cx="8092088" cy="3683542"/>
        </p:xfrm>
        <a:graphic>
          <a:graphicData uri="http://schemas.openxmlformats.org/drawingml/2006/table">
            <a:tbl>
              <a:tblPr/>
              <a:tblGrid>
                <a:gridCol w="3974454">
                  <a:extLst>
                    <a:ext uri="{9D8B030D-6E8A-4147-A177-3AD203B41FA5}">
                      <a16:colId xmlns:a16="http://schemas.microsoft.com/office/drawing/2014/main" val="326626990"/>
                    </a:ext>
                  </a:extLst>
                </a:gridCol>
                <a:gridCol w="4117634">
                  <a:extLst>
                    <a:ext uri="{9D8B030D-6E8A-4147-A177-3AD203B41FA5}">
                      <a16:colId xmlns:a16="http://schemas.microsoft.com/office/drawing/2014/main" val="3750787808"/>
                    </a:ext>
                  </a:extLst>
                </a:gridCol>
              </a:tblGrid>
              <a:tr h="466928">
                <a:tc>
                  <a:txBody>
                    <a:bodyPr/>
                    <a:lstStyle/>
                    <a:p>
                      <a:pPr rtl="0" fontAlgn="t">
                        <a:spcBef>
                          <a:spcPts val="0"/>
                        </a:spcBef>
                        <a:spcAft>
                          <a:spcPts val="0"/>
                        </a:spcAft>
                      </a:pPr>
                      <a:r>
                        <a:rPr lang="en-GB" sz="2100" b="1" i="0" u="none" strike="noStrike">
                          <a:solidFill>
                            <a:srgbClr val="000000"/>
                          </a:solidFill>
                          <a:effectLst/>
                          <a:latin typeface="Calibri" panose="020F0502020204030204" pitchFamily="34" charset="0"/>
                        </a:rPr>
                        <a:t>Quantitative indicator</a:t>
                      </a:r>
                      <a:endParaRPr lang="en-GB">
                        <a:effectLst/>
                      </a:endParaRPr>
                    </a:p>
                  </a:txBody>
                  <a:tcPr marL="38100" marR="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chemeClr val="accent2"/>
                    </a:solidFill>
                  </a:tcPr>
                </a:tc>
                <a:tc>
                  <a:txBody>
                    <a:bodyPr/>
                    <a:lstStyle/>
                    <a:p>
                      <a:pPr rtl="0" fontAlgn="t">
                        <a:spcBef>
                          <a:spcPts val="0"/>
                        </a:spcBef>
                        <a:spcAft>
                          <a:spcPts val="0"/>
                        </a:spcAft>
                      </a:pPr>
                      <a:r>
                        <a:rPr lang="en-GB" sz="2100" b="1" i="0" u="none" strike="noStrike">
                          <a:solidFill>
                            <a:srgbClr val="000000"/>
                          </a:solidFill>
                          <a:effectLst/>
                          <a:latin typeface="Calibri" panose="020F0502020204030204" pitchFamily="34" charset="0"/>
                        </a:rPr>
                        <a:t>Qualitative indicator</a:t>
                      </a:r>
                      <a:endParaRPr lang="en-GB">
                        <a:effectLst/>
                      </a:endParaRPr>
                    </a:p>
                  </a:txBody>
                  <a:tcPr marL="38100" marR="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859317890"/>
                  </a:ext>
                </a:extLst>
              </a:tr>
              <a:tr h="830094">
                <a:tc>
                  <a:txBody>
                    <a:bodyPr/>
                    <a:lstStyle/>
                    <a:p>
                      <a:pPr rtl="0" fontAlgn="t">
                        <a:spcBef>
                          <a:spcPts val="0"/>
                        </a:spcBef>
                        <a:spcAft>
                          <a:spcPts val="0"/>
                        </a:spcAft>
                      </a:pPr>
                      <a:r>
                        <a:rPr lang="en-US" sz="2100" b="0" i="0" u="none" strike="noStrike">
                          <a:solidFill>
                            <a:srgbClr val="000000"/>
                          </a:solidFill>
                          <a:effectLst/>
                          <a:latin typeface="Calibri" panose="020F0502020204030204" pitchFamily="34" charset="0"/>
                        </a:rPr>
                        <a:t>Number of people reporting abuse </a:t>
                      </a:r>
                      <a:endParaRPr lang="en-US">
                        <a:effectLst/>
                      </a:endParaRPr>
                    </a:p>
                  </a:txBody>
                  <a:tcPr marL="38100" marR="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100" b="0" i="0" u="none" strike="noStrike">
                          <a:solidFill>
                            <a:srgbClr val="000000"/>
                          </a:solidFill>
                          <a:effectLst/>
                          <a:latin typeface="Calibri" panose="020F0502020204030204" pitchFamily="34" charset="0"/>
                        </a:rPr>
                        <a:t>What are the profiles of the people reporting the cases? </a:t>
                      </a:r>
                      <a:endParaRPr lang="en-US">
                        <a:effectLst/>
                      </a:endParaRPr>
                    </a:p>
                  </a:txBody>
                  <a:tcPr marL="38100" marR="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135579"/>
                  </a:ext>
                </a:extLst>
              </a:tr>
              <a:tr h="1193260">
                <a:tc>
                  <a:txBody>
                    <a:bodyPr/>
                    <a:lstStyle/>
                    <a:p>
                      <a:pPr rtl="0" fontAlgn="t">
                        <a:spcBef>
                          <a:spcPts val="0"/>
                        </a:spcBef>
                        <a:spcAft>
                          <a:spcPts val="0"/>
                        </a:spcAft>
                      </a:pPr>
                      <a:r>
                        <a:rPr lang="en-GB" sz="2100" b="0" i="0" u="none" strike="noStrike">
                          <a:solidFill>
                            <a:srgbClr val="000000"/>
                          </a:solidFill>
                          <a:effectLst/>
                          <a:latin typeface="Calibri" panose="020F0502020204030204" pitchFamily="34" charset="0"/>
                        </a:rPr>
                        <a:t>Number of perpetrators</a:t>
                      </a:r>
                      <a:endParaRPr lang="en-GB">
                        <a:effectLst/>
                      </a:endParaRPr>
                    </a:p>
                  </a:txBody>
                  <a:tcPr marL="38100" marR="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100" b="0" i="0" u="none" strike="noStrike">
                          <a:solidFill>
                            <a:srgbClr val="000000"/>
                          </a:solidFill>
                          <a:effectLst/>
                          <a:latin typeface="Calibri" panose="020F0502020204030204" pitchFamily="34" charset="0"/>
                        </a:rPr>
                        <a:t>What are the profiles of the perpetrators committing the abuses?</a:t>
                      </a:r>
                      <a:endParaRPr lang="en-US">
                        <a:effectLst/>
                      </a:endParaRPr>
                    </a:p>
                  </a:txBody>
                  <a:tcPr marL="38100" marR="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286798"/>
                  </a:ext>
                </a:extLst>
              </a:tr>
              <a:tr h="1193260">
                <a:tc>
                  <a:txBody>
                    <a:bodyPr/>
                    <a:lstStyle/>
                    <a:p>
                      <a:pPr rtl="0" fontAlgn="t">
                        <a:spcBef>
                          <a:spcPts val="0"/>
                        </a:spcBef>
                        <a:spcAft>
                          <a:spcPts val="0"/>
                        </a:spcAft>
                      </a:pPr>
                      <a:r>
                        <a:rPr lang="en-US" sz="2100" b="0" i="0" u="none" strike="noStrike">
                          <a:solidFill>
                            <a:srgbClr val="000000"/>
                          </a:solidFill>
                          <a:effectLst/>
                          <a:latin typeface="Calibri" panose="020F0502020204030204" pitchFamily="34" charset="0"/>
                        </a:rPr>
                        <a:t>Number of people who received a referral for a service</a:t>
                      </a:r>
                      <a:endParaRPr lang="en-US">
                        <a:effectLst/>
                      </a:endParaRPr>
                    </a:p>
                  </a:txBody>
                  <a:tcPr marL="38100" marR="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100" b="0" i="0" u="none" strike="noStrike">
                          <a:solidFill>
                            <a:srgbClr val="000000"/>
                          </a:solidFill>
                          <a:effectLst/>
                          <a:latin typeface="Calibri" panose="020F0502020204030204" pitchFamily="34" charset="0"/>
                        </a:rPr>
                        <a:t>What kinds of services are people requesting?</a:t>
                      </a:r>
                      <a:endParaRPr lang="en-US">
                        <a:effectLst/>
                      </a:endParaRPr>
                    </a:p>
                  </a:txBody>
                  <a:tcPr marL="38100" marR="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757201"/>
                  </a:ext>
                </a:extLst>
              </a:tr>
            </a:tbl>
          </a:graphicData>
        </a:graphic>
      </p:graphicFrame>
      <p:sp>
        <p:nvSpPr>
          <p:cNvPr id="13" name="Rectangle 5">
            <a:extLst>
              <a:ext uri="{FF2B5EF4-FFF2-40B4-BE49-F238E27FC236}">
                <a16:creationId xmlns:a16="http://schemas.microsoft.com/office/drawing/2014/main" id="{2ED6016C-8B9F-9F17-91FF-BA9EDA984ED8}"/>
              </a:ext>
            </a:extLst>
          </p:cNvPr>
          <p:cNvSpPr>
            <a:spLocks noChangeArrowheads="1"/>
          </p:cNvSpPr>
          <p:nvPr/>
        </p:nvSpPr>
        <p:spPr bwMode="auto">
          <a:xfrm>
            <a:off x="3563715" y="1823963"/>
            <a:ext cx="14268075" cy="51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89495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9C3A63-3A97-923B-0478-6D3118B757CF}"/>
              </a:ext>
            </a:extLst>
          </p:cNvPr>
          <p:cNvSpPr>
            <a:spLocks noGrp="1"/>
          </p:cNvSpPr>
          <p:nvPr>
            <p:ph type="title" idx="4294967295"/>
          </p:nvPr>
        </p:nvSpPr>
        <p:spPr>
          <a:xfrm>
            <a:off x="3436827" y="425450"/>
            <a:ext cx="5318346" cy="1223963"/>
          </a:xfrm>
        </p:spPr>
        <p:txBody>
          <a:bodyPr>
            <a:normAutofit/>
          </a:bodyPr>
          <a:lstStyle/>
          <a:p>
            <a:r>
              <a:rPr lang="en-US" sz="2600">
                <a:latin typeface="Arial" panose="020B0604020202020204" pitchFamily="34" charset="0"/>
                <a:cs typeface="Arial" panose="020B0604020202020204" pitchFamily="34" charset="0"/>
              </a:rPr>
              <a:t>Human rights indicators: </a:t>
            </a:r>
            <a:br>
              <a:rPr lang="en-US" sz="2600">
                <a:latin typeface="Arial" panose="020B0604020202020204" pitchFamily="34" charset="0"/>
                <a:cs typeface="Arial" panose="020B0604020202020204" pitchFamily="34" charset="0"/>
              </a:rPr>
            </a:br>
            <a:r>
              <a:rPr lang="en-US" sz="2600">
                <a:latin typeface="Arial" panose="020B0604020202020204" pitchFamily="34" charset="0"/>
                <a:cs typeface="Arial" panose="020B0604020202020204" pitchFamily="34" charset="0"/>
              </a:rPr>
              <a:t>fact-based and judgement-based</a:t>
            </a:r>
            <a:br>
              <a:rPr lang="en-US" sz="2600">
                <a:latin typeface="Arial" panose="020B0604020202020204" pitchFamily="34" charset="0"/>
                <a:cs typeface="Arial" panose="020B0604020202020204" pitchFamily="34" charset="0"/>
              </a:rPr>
            </a:br>
            <a:endParaRPr lang="en-GB" sz="260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3597EC0E-8539-0672-D3C2-B72D8DC83544}"/>
              </a:ext>
            </a:extLst>
          </p:cNvPr>
          <p:cNvGraphicFramePr>
            <a:graphicFrameLocks noGrp="1"/>
          </p:cNvGraphicFramePr>
          <p:nvPr>
            <p:extLst>
              <p:ext uri="{D42A27DB-BD31-4B8C-83A1-F6EECF244321}">
                <p14:modId xmlns:p14="http://schemas.microsoft.com/office/powerpoint/2010/main" val="3608945409"/>
              </p:ext>
            </p:extLst>
          </p:nvPr>
        </p:nvGraphicFramePr>
        <p:xfrm>
          <a:off x="1690577" y="1649413"/>
          <a:ext cx="8024873" cy="4157190"/>
        </p:xfrm>
        <a:graphic>
          <a:graphicData uri="http://schemas.openxmlformats.org/drawingml/2006/table">
            <a:tbl>
              <a:tblPr/>
              <a:tblGrid>
                <a:gridCol w="3945515">
                  <a:extLst>
                    <a:ext uri="{9D8B030D-6E8A-4147-A177-3AD203B41FA5}">
                      <a16:colId xmlns:a16="http://schemas.microsoft.com/office/drawing/2014/main" val="748199943"/>
                    </a:ext>
                  </a:extLst>
                </a:gridCol>
                <a:gridCol w="4079358">
                  <a:extLst>
                    <a:ext uri="{9D8B030D-6E8A-4147-A177-3AD203B41FA5}">
                      <a16:colId xmlns:a16="http://schemas.microsoft.com/office/drawing/2014/main" val="2868614625"/>
                    </a:ext>
                  </a:extLst>
                </a:gridCol>
              </a:tblGrid>
              <a:tr h="624474">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Examples of </a:t>
                      </a:r>
                      <a:r>
                        <a:rPr lang="en-US" sz="1800" b="1" i="0" u="sng">
                          <a:solidFill>
                            <a:srgbClr val="000000"/>
                          </a:solidFill>
                          <a:effectLst/>
                          <a:latin typeface="Calibri" panose="020F0502020204030204" pitchFamily="34" charset="0"/>
                        </a:rPr>
                        <a:t>objective</a:t>
                      </a:r>
                      <a:r>
                        <a:rPr lang="en-US" sz="1800" b="0" i="0" u="none" strike="noStrike">
                          <a:solidFill>
                            <a:srgbClr val="000000"/>
                          </a:solidFill>
                          <a:effectLst/>
                          <a:latin typeface="Calibri" panose="020F0502020204030204" pitchFamily="34" charset="0"/>
                        </a:rPr>
                        <a:t> indicators </a:t>
                      </a:r>
                      <a:endParaRPr lang="en-US" sz="1800">
                        <a:effectLst/>
                      </a:endParaRPr>
                    </a:p>
                    <a:p>
                      <a:pPr rtl="0" fontAlgn="t">
                        <a:spcBef>
                          <a:spcPts val="0"/>
                        </a:spcBef>
                        <a:spcAft>
                          <a:spcPts val="0"/>
                        </a:spcAft>
                      </a:pPr>
                      <a:r>
                        <a:rPr lang="en-US" sz="1800" b="0" i="0" u="none" strike="noStrike">
                          <a:solidFill>
                            <a:srgbClr val="000000"/>
                          </a:solidFill>
                          <a:effectLst/>
                          <a:latin typeface="Calibri" panose="020F0502020204030204" pitchFamily="34" charset="0"/>
                        </a:rPr>
                        <a:t>(Observable fact)</a:t>
                      </a:r>
                      <a:endParaRPr lang="en-US" sz="1800">
                        <a:effectLst/>
                      </a:endParaRPr>
                    </a:p>
                  </a:txBody>
                  <a:tcPr marL="37171" marR="37171" marT="44605" marB="44605">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chemeClr val="accent2"/>
                    </a:solidFill>
                  </a:tcPr>
                </a:tc>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Examples of </a:t>
                      </a:r>
                      <a:r>
                        <a:rPr lang="en-US" sz="1800" b="1" i="0" u="sng">
                          <a:solidFill>
                            <a:srgbClr val="000000"/>
                          </a:solidFill>
                          <a:effectLst/>
                          <a:latin typeface="Calibri" panose="020F0502020204030204" pitchFamily="34" charset="0"/>
                        </a:rPr>
                        <a:t>subjective</a:t>
                      </a:r>
                      <a:r>
                        <a:rPr lang="en-US" sz="1800" b="0" i="0" u="none" strike="noStrike">
                          <a:solidFill>
                            <a:srgbClr val="000000"/>
                          </a:solidFill>
                          <a:effectLst/>
                          <a:latin typeface="Calibri" panose="020F0502020204030204" pitchFamily="34" charset="0"/>
                        </a:rPr>
                        <a:t> indicators</a:t>
                      </a:r>
                      <a:endParaRPr lang="en-US" sz="1800">
                        <a:effectLst/>
                      </a:endParaRPr>
                    </a:p>
                    <a:p>
                      <a:pPr rtl="0" fontAlgn="t">
                        <a:spcBef>
                          <a:spcPts val="0"/>
                        </a:spcBef>
                        <a:spcAft>
                          <a:spcPts val="0"/>
                        </a:spcAft>
                      </a:pPr>
                      <a:r>
                        <a:rPr lang="en-US" sz="1800" b="0" i="0" u="none" strike="noStrike">
                          <a:solidFill>
                            <a:srgbClr val="000000"/>
                          </a:solidFill>
                          <a:effectLst/>
                          <a:latin typeface="Calibri" panose="020F0502020204030204" pitchFamily="34" charset="0"/>
                        </a:rPr>
                        <a:t>(Judgment call)</a:t>
                      </a:r>
                      <a:endParaRPr lang="en-US" sz="1800">
                        <a:effectLst/>
                      </a:endParaRPr>
                    </a:p>
                  </a:txBody>
                  <a:tcPr marL="37171" marR="37171" marT="44605" marB="44605">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675917070"/>
                  </a:ext>
                </a:extLst>
              </a:tr>
              <a:tr h="356842">
                <a:tc>
                  <a:txBody>
                    <a:bodyPr/>
                    <a:lstStyle/>
                    <a:p>
                      <a:pPr rtl="0" fontAlgn="t">
                        <a:spcBef>
                          <a:spcPts val="0"/>
                        </a:spcBef>
                        <a:spcAft>
                          <a:spcPts val="0"/>
                        </a:spcAft>
                      </a:pPr>
                      <a:r>
                        <a:rPr lang="en-GB" sz="1800" b="0" i="0" u="none" strike="noStrike">
                          <a:solidFill>
                            <a:srgbClr val="000000"/>
                          </a:solidFill>
                          <a:effectLst/>
                          <a:latin typeface="Calibri" panose="020F0502020204030204" pitchFamily="34" charset="0"/>
                        </a:rPr>
                        <a:t>Age of client</a:t>
                      </a:r>
                      <a:endParaRPr lang="en-GB" sz="1800">
                        <a:effectLst/>
                      </a:endParaRPr>
                    </a:p>
                  </a:txBody>
                  <a:tcPr marL="37171" marR="37171" marT="44605" marB="44605">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Reason for not accessing a service</a:t>
                      </a:r>
                      <a:endParaRPr lang="en-US" sz="1800">
                        <a:effectLst/>
                      </a:endParaRPr>
                    </a:p>
                  </a:txBody>
                  <a:tcPr marL="37171" marR="37171" marT="44605" marB="44605">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880601"/>
                  </a:ext>
                </a:extLst>
              </a:tr>
              <a:tr h="624474">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Where the incident took place</a:t>
                      </a:r>
                      <a:endParaRPr lang="en-US" sz="1800">
                        <a:effectLst/>
                      </a:endParaRPr>
                    </a:p>
                  </a:txBody>
                  <a:tcPr marL="37171" marR="37171" marT="44605" marB="44605">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Client believes they were discriminated against (Yes/no)</a:t>
                      </a:r>
                      <a:endParaRPr lang="en-US" sz="1800">
                        <a:effectLst/>
                      </a:endParaRPr>
                    </a:p>
                  </a:txBody>
                  <a:tcPr marL="37171" marR="37171" marT="44605" marB="44605">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0939402"/>
                  </a:ext>
                </a:extLst>
              </a:tr>
              <a:tr h="892106">
                <a:tc>
                  <a:txBody>
                    <a:bodyPr/>
                    <a:lstStyle/>
                    <a:p>
                      <a:pPr rtl="0" fontAlgn="t">
                        <a:spcBef>
                          <a:spcPts val="0"/>
                        </a:spcBef>
                        <a:spcAft>
                          <a:spcPts val="0"/>
                        </a:spcAft>
                      </a:pPr>
                      <a:r>
                        <a:rPr lang="en-GB" sz="1800" b="0" i="0" u="none" strike="noStrike">
                          <a:solidFill>
                            <a:srgbClr val="000000"/>
                          </a:solidFill>
                          <a:effectLst/>
                          <a:latin typeface="Calibri" panose="020F0502020204030204" pitchFamily="34" charset="0"/>
                        </a:rPr>
                        <a:t>Type of perpetrator</a:t>
                      </a:r>
                      <a:endParaRPr lang="en-GB" sz="1800">
                        <a:effectLst/>
                      </a:endParaRPr>
                    </a:p>
                  </a:txBody>
                  <a:tcPr marL="37171" marR="37171" marT="44605" marB="44605">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Did client consider the conduct to be a physical, mental or sexual assault?</a:t>
                      </a:r>
                      <a:endParaRPr lang="en-US" sz="1800">
                        <a:effectLst/>
                      </a:endParaRPr>
                    </a:p>
                  </a:txBody>
                  <a:tcPr marL="37171" marR="37171" marT="44605" marB="44605">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7324912"/>
                  </a:ext>
                </a:extLst>
              </a:tr>
              <a:tr h="624474">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Marginalised community the client identifies as belonging to</a:t>
                      </a:r>
                      <a:endParaRPr lang="en-US" sz="1800">
                        <a:effectLst/>
                      </a:endParaRPr>
                    </a:p>
                  </a:txBody>
                  <a:tcPr marL="37171" marR="37171" marT="44605" marB="44605">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800" b="0" i="0" u="none" strike="noStrike">
                          <a:solidFill>
                            <a:srgbClr val="000000"/>
                          </a:solidFill>
                          <a:effectLst/>
                          <a:latin typeface="Calibri" panose="020F0502020204030204" pitchFamily="34" charset="0"/>
                        </a:rPr>
                        <a:t>Were rights breached?</a:t>
                      </a:r>
                      <a:endParaRPr lang="en-GB" sz="1800">
                        <a:effectLst/>
                      </a:endParaRPr>
                    </a:p>
                  </a:txBody>
                  <a:tcPr marL="37171" marR="37171" marT="44605" marB="44605">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264196"/>
                  </a:ext>
                </a:extLst>
              </a:tr>
              <a:tr h="624474">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Police hit client (Yes/no)</a:t>
                      </a:r>
                      <a:endParaRPr lang="en-US" sz="1800">
                        <a:effectLst/>
                      </a:endParaRPr>
                    </a:p>
                  </a:txBody>
                  <a:tcPr marL="37171" marR="37171" marT="44605" marB="44605">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Client was discriminated against (Yes/no)</a:t>
                      </a:r>
                      <a:endParaRPr lang="en-US" sz="1800">
                        <a:effectLst/>
                      </a:endParaRPr>
                    </a:p>
                  </a:txBody>
                  <a:tcPr marL="37171" marR="37171" marT="44605" marB="44605">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0531589"/>
                  </a:ext>
                </a:extLst>
              </a:tr>
              <a:tr h="356842">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Case was reported (Yes/no)</a:t>
                      </a:r>
                      <a:endParaRPr lang="en-US" sz="1800">
                        <a:effectLst/>
                      </a:endParaRPr>
                    </a:p>
                  </a:txBody>
                  <a:tcPr marL="37171" marR="37171" marT="44605" marB="44605">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800" b="0" i="0" u="none" strike="noStrike">
                          <a:solidFill>
                            <a:srgbClr val="000000"/>
                          </a:solidFill>
                          <a:effectLst/>
                          <a:latin typeface="Calibri" panose="020F0502020204030204" pitchFamily="34" charset="0"/>
                        </a:rPr>
                        <a:t> </a:t>
                      </a:r>
                      <a:endParaRPr lang="en-GB" sz="1800">
                        <a:effectLst/>
                      </a:endParaRPr>
                    </a:p>
                  </a:txBody>
                  <a:tcPr marL="37171" marR="37171" marT="44605" marB="44605">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403080"/>
                  </a:ext>
                </a:extLst>
              </a:tr>
            </a:tbl>
          </a:graphicData>
        </a:graphic>
      </p:graphicFrame>
      <p:sp>
        <p:nvSpPr>
          <p:cNvPr id="7" name="Rectangle 2">
            <a:extLst>
              <a:ext uri="{FF2B5EF4-FFF2-40B4-BE49-F238E27FC236}">
                <a16:creationId xmlns:a16="http://schemas.microsoft.com/office/drawing/2014/main" id="{3C2F25CB-9CB0-2E9E-A66D-7BFB94DA8353}"/>
              </a:ext>
            </a:extLst>
          </p:cNvPr>
          <p:cNvSpPr>
            <a:spLocks noChangeArrowheads="1"/>
          </p:cNvSpPr>
          <p:nvPr/>
        </p:nvSpPr>
        <p:spPr bwMode="auto">
          <a:xfrm>
            <a:off x="4255312" y="14818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83010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C28309-A543-C5A6-C612-592E264817E7}"/>
              </a:ext>
            </a:extLst>
          </p:cNvPr>
          <p:cNvPicPr>
            <a:picLocks noChangeAspect="1"/>
          </p:cNvPicPr>
          <p:nvPr/>
        </p:nvPicPr>
        <p:blipFill rotWithShape="1">
          <a:blip r:embed="rId3"/>
          <a:srcRect l="11746" r="2784"/>
          <a:stretch/>
        </p:blipFill>
        <p:spPr>
          <a:xfrm>
            <a:off x="2340708" y="325852"/>
            <a:ext cx="7510584" cy="6206296"/>
          </a:xfrm>
          <a:prstGeom prst="rect">
            <a:avLst/>
          </a:prstGeom>
        </p:spPr>
      </p:pic>
    </p:spTree>
    <p:extLst>
      <p:ext uri="{BB962C8B-B14F-4D97-AF65-F5344CB8AC3E}">
        <p14:creationId xmlns:p14="http://schemas.microsoft.com/office/powerpoint/2010/main" val="1449174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0318AE-4D67-36BF-74AB-D4497120F814}"/>
              </a:ext>
            </a:extLst>
          </p:cNvPr>
          <p:cNvSpPr>
            <a:spLocks noGrp="1"/>
          </p:cNvSpPr>
          <p:nvPr>
            <p:ph type="body" sz="quarter" idx="10"/>
          </p:nvPr>
        </p:nvSpPr>
        <p:spPr>
          <a:xfrm>
            <a:off x="2892055" y="1377156"/>
            <a:ext cx="8963247" cy="4704667"/>
          </a:xfrm>
        </p:spPr>
        <p:txBody>
          <a:bodyPr>
            <a:normAutofit/>
          </a:bodyPr>
          <a:lstStyle/>
          <a:p>
            <a:pPr algn="just" rtl="0" fontAlgn="base">
              <a:lnSpc>
                <a:spcPct val="160000"/>
              </a:lnSpc>
              <a:spcBef>
                <a:spcPts val="800"/>
              </a:spcBef>
              <a:spcAft>
                <a:spcPts val="0"/>
              </a:spcAft>
              <a:buFont typeface="+mj-lt"/>
              <a:buAutoNum type="arabicPeriod"/>
            </a:pPr>
            <a:r>
              <a:rPr lang="en-US" sz="1800" b="1" i="0" u="none" strike="noStrike">
                <a:solidFill>
                  <a:srgbClr val="000000"/>
                </a:solidFill>
                <a:effectLst/>
                <a:latin typeface="Arial" panose="020B0604020202020204" pitchFamily="34" charset="0"/>
                <a:cs typeface="Arial" panose="020B0604020202020204" pitchFamily="34" charset="0"/>
              </a:rPr>
              <a:t> Ensure maintain ethical standards of practice, </a:t>
            </a:r>
            <a:r>
              <a:rPr lang="en-US" sz="1800" b="0" i="0" u="none" strike="noStrike">
                <a:solidFill>
                  <a:srgbClr val="000000"/>
                </a:solidFill>
                <a:effectLst/>
                <a:latin typeface="Arial" panose="020B0604020202020204" pitchFamily="34" charset="0"/>
                <a:cs typeface="Arial" panose="020B0604020202020204" pitchFamily="34" charset="0"/>
              </a:rPr>
              <a:t>including those required by ethics bodies</a:t>
            </a:r>
            <a:endParaRPr lang="en-US" sz="1800" b="0">
              <a:solidFill>
                <a:srgbClr val="000000"/>
              </a:solidFill>
              <a:latin typeface="Arial" panose="020B0604020202020204" pitchFamily="34" charset="0"/>
              <a:cs typeface="Arial" panose="020B0604020202020204" pitchFamily="34" charset="0"/>
            </a:endParaRPr>
          </a:p>
          <a:p>
            <a:pPr algn="just" rtl="0" fontAlgn="base">
              <a:lnSpc>
                <a:spcPct val="160000"/>
              </a:lnSpc>
              <a:spcBef>
                <a:spcPts val="800"/>
              </a:spcBef>
              <a:spcAft>
                <a:spcPts val="0"/>
              </a:spcAft>
              <a:buFont typeface="+mj-lt"/>
              <a:buAutoNum type="arabicPeriod"/>
            </a:pPr>
            <a:r>
              <a:rPr lang="en-US" sz="1800" i="0" u="none" strike="noStrike">
                <a:solidFill>
                  <a:srgbClr val="000000"/>
                </a:solidFill>
                <a:effectLst/>
                <a:latin typeface="Arial" panose="020B0604020202020204" pitchFamily="34" charset="0"/>
                <a:cs typeface="Arial" panose="020B0604020202020204" pitchFamily="34" charset="0"/>
              </a:rPr>
              <a:t> Comply with national data regulation laws and standards of practice</a:t>
            </a:r>
          </a:p>
          <a:p>
            <a:pPr algn="just" rtl="0" fontAlgn="base">
              <a:lnSpc>
                <a:spcPct val="160000"/>
              </a:lnSpc>
              <a:spcBef>
                <a:spcPts val="800"/>
              </a:spcBef>
              <a:spcAft>
                <a:spcPts val="0"/>
              </a:spcAft>
              <a:buFont typeface="+mj-lt"/>
              <a:buAutoNum type="arabicPeriod"/>
            </a:pPr>
            <a:r>
              <a:rPr lang="en-US" sz="1800">
                <a:solidFill>
                  <a:srgbClr val="000000"/>
                </a:solidFill>
                <a:latin typeface="Arial" panose="020B0604020202020204" pitchFamily="34" charset="0"/>
                <a:cs typeface="Arial" panose="020B0604020202020204" pitchFamily="34" charset="0"/>
              </a:rPr>
              <a:t> </a:t>
            </a:r>
            <a:r>
              <a:rPr lang="en-US" sz="1800" b="1" i="0" u="none" strike="noStrike">
                <a:solidFill>
                  <a:srgbClr val="000000"/>
                </a:solidFill>
                <a:effectLst/>
                <a:latin typeface="Arial" panose="020B0604020202020204" pitchFamily="34" charset="0"/>
                <a:cs typeface="Arial" panose="020B0604020202020204" pitchFamily="34" charset="0"/>
              </a:rPr>
              <a:t>Design and implement a security plan to protect data, clients, documenters, your organisation:</a:t>
            </a:r>
            <a:endParaRPr lang="en-US" sz="1800" b="0">
              <a:effectLst/>
              <a:latin typeface="Arial" panose="020B0604020202020204" pitchFamily="34" charset="0"/>
              <a:cs typeface="Arial" panose="020B0604020202020204" pitchFamily="34" charset="0"/>
            </a:endParaRPr>
          </a:p>
          <a:p>
            <a:pPr lvl="1" algn="just" fontAlgn="base">
              <a:lnSpc>
                <a:spcPct val="160000"/>
              </a:lnSpc>
              <a:spcBef>
                <a:spcPts val="800"/>
              </a:spcBef>
            </a:pPr>
            <a:r>
              <a:rPr lang="en-US" b="0" i="0" u="none" strike="noStrike">
                <a:solidFill>
                  <a:srgbClr val="000000"/>
                </a:solidFill>
                <a:effectLst/>
                <a:latin typeface="Arial" panose="020B0604020202020204" pitchFamily="34" charset="0"/>
                <a:cs typeface="Arial" panose="020B0604020202020204" pitchFamily="34" charset="0"/>
              </a:rPr>
              <a:t>Conduct regular security assessments (of system, and people involved) and implement recommendations</a:t>
            </a:r>
          </a:p>
          <a:p>
            <a:pPr lvl="1" algn="just" fontAlgn="base">
              <a:lnSpc>
                <a:spcPct val="160000"/>
              </a:lnSpc>
              <a:spcBef>
                <a:spcPts val="800"/>
              </a:spcBef>
            </a:pPr>
            <a:r>
              <a:rPr lang="en-US" b="0" i="0" u="none" strike="noStrike">
                <a:solidFill>
                  <a:srgbClr val="000000"/>
                </a:solidFill>
                <a:effectLst/>
                <a:latin typeface="Arial" panose="020B0604020202020204" pitchFamily="34" charset="0"/>
                <a:cs typeface="Arial" panose="020B0604020202020204" pitchFamily="34" charset="0"/>
              </a:rPr>
              <a:t>Security protocols – everyone knows what to do when a security crises happens </a:t>
            </a:r>
          </a:p>
          <a:p>
            <a:pPr lvl="1" algn="just" fontAlgn="base">
              <a:lnSpc>
                <a:spcPct val="160000"/>
              </a:lnSpc>
              <a:spcBef>
                <a:spcPts val="800"/>
              </a:spcBef>
            </a:pPr>
            <a:r>
              <a:rPr lang="en-US" b="0" i="0" u="none" strike="noStrike">
                <a:solidFill>
                  <a:srgbClr val="000000"/>
                </a:solidFill>
                <a:effectLst/>
                <a:latin typeface="Arial" panose="020B0604020202020204" pitchFamily="34" charset="0"/>
                <a:cs typeface="Arial" panose="020B0604020202020204" pitchFamily="34" charset="0"/>
              </a:rPr>
              <a:t>Educate documenters and communities about how to stay safe</a:t>
            </a:r>
          </a:p>
          <a:p>
            <a:endParaRPr lang="en-GB"/>
          </a:p>
        </p:txBody>
      </p:sp>
      <p:sp>
        <p:nvSpPr>
          <p:cNvPr id="3" name="Title 2">
            <a:extLst>
              <a:ext uri="{FF2B5EF4-FFF2-40B4-BE49-F238E27FC236}">
                <a16:creationId xmlns:a16="http://schemas.microsoft.com/office/drawing/2014/main" id="{09D5FB27-6361-2B32-F503-A12F91078778}"/>
              </a:ext>
            </a:extLst>
          </p:cNvPr>
          <p:cNvSpPr>
            <a:spLocks noGrp="1"/>
          </p:cNvSpPr>
          <p:nvPr>
            <p:ph type="title"/>
          </p:nvPr>
        </p:nvSpPr>
        <p:spPr>
          <a:xfrm>
            <a:off x="2892055" y="353569"/>
            <a:ext cx="7632700" cy="845215"/>
          </a:xfrm>
        </p:spPr>
        <p:txBody>
          <a:bodyPr>
            <a:normAutofit/>
          </a:bodyPr>
          <a:lstStyle/>
          <a:p>
            <a:r>
              <a:rPr lang="en-US" sz="2600">
                <a:latin typeface="Arial" panose="020B0604020202020204" pitchFamily="34" charset="0"/>
                <a:cs typeface="Arial" panose="020B0604020202020204" pitchFamily="34" charset="0"/>
              </a:rPr>
              <a:t>Safety &amp; Security, Ethics, and Law</a:t>
            </a:r>
            <a:endParaRPr lang="en-GB" sz="2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55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2E2D6-E43A-E5A8-6C80-954AA64CEF9E}"/>
              </a:ext>
            </a:extLst>
          </p:cNvPr>
          <p:cNvSpPr>
            <a:spLocks noGrp="1"/>
          </p:cNvSpPr>
          <p:nvPr>
            <p:ph type="title" idx="4294967295"/>
          </p:nvPr>
        </p:nvSpPr>
        <p:spPr>
          <a:xfrm>
            <a:off x="3092527" y="165501"/>
            <a:ext cx="7632700" cy="1223963"/>
          </a:xfrm>
        </p:spPr>
        <p:txBody>
          <a:bodyPr>
            <a:normAutofit/>
          </a:bodyPr>
          <a:lstStyle/>
          <a:p>
            <a:r>
              <a:rPr lang="en-US" sz="2600">
                <a:latin typeface="Arial" panose="020B0604020202020204" pitchFamily="34" charset="0"/>
                <a:cs typeface="Arial" panose="020B0604020202020204" pitchFamily="34" charset="0"/>
              </a:rPr>
              <a:t>Existing training tools, courses and guidance</a:t>
            </a:r>
            <a:endParaRPr lang="en-GB" sz="26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D593EE4-1350-9A97-0F3E-0CD7724905EE}"/>
              </a:ext>
            </a:extLst>
          </p:cNvPr>
          <p:cNvSpPr txBox="1"/>
          <p:nvPr/>
        </p:nvSpPr>
        <p:spPr>
          <a:xfrm>
            <a:off x="1467073" y="3124054"/>
            <a:ext cx="3250905" cy="369332"/>
          </a:xfrm>
          <a:prstGeom prst="rect">
            <a:avLst/>
          </a:prstGeom>
          <a:noFill/>
        </p:spPr>
        <p:txBody>
          <a:bodyPr wrap="square">
            <a:spAutoFit/>
          </a:bodyPr>
          <a:lstStyle/>
          <a:p>
            <a:r>
              <a:rPr lang="en-GB" sz="1800" b="1" i="0" u="none" strike="noStrike" err="1">
                <a:solidFill>
                  <a:srgbClr val="030303"/>
                </a:solidFill>
                <a:effectLst/>
                <a:latin typeface="Roboto" panose="02000000000000000000" pitchFamily="2" charset="0"/>
              </a:rPr>
              <a:t>REAct</a:t>
            </a:r>
            <a:r>
              <a:rPr lang="en-GB" sz="1800" b="1" i="0" u="none" strike="noStrike">
                <a:solidFill>
                  <a:srgbClr val="030303"/>
                </a:solidFill>
                <a:effectLst/>
                <a:latin typeface="Roboto" panose="02000000000000000000" pitchFamily="2" charset="0"/>
              </a:rPr>
              <a:t> EECA </a:t>
            </a:r>
            <a:r>
              <a:rPr lang="en-GB" sz="1800" b="1" i="0" u="none" strike="noStrike" err="1">
                <a:solidFill>
                  <a:srgbClr val="030303"/>
                </a:solidFill>
                <a:effectLst/>
                <a:latin typeface="Roboto" panose="02000000000000000000" pitchFamily="2" charset="0"/>
              </a:rPr>
              <a:t>youtube</a:t>
            </a:r>
            <a:r>
              <a:rPr lang="en-GB" sz="1800" b="1" i="0" u="none" strike="noStrike">
                <a:solidFill>
                  <a:srgbClr val="030303"/>
                </a:solidFill>
                <a:effectLst/>
                <a:latin typeface="Roboto" panose="02000000000000000000" pitchFamily="2" charset="0"/>
              </a:rPr>
              <a:t> channel</a:t>
            </a:r>
            <a:endParaRPr lang="en-GB"/>
          </a:p>
        </p:txBody>
      </p:sp>
      <p:pic>
        <p:nvPicPr>
          <p:cNvPr id="6148" name="Picture 4">
            <a:extLst>
              <a:ext uri="{FF2B5EF4-FFF2-40B4-BE49-F238E27FC236}">
                <a16:creationId xmlns:a16="http://schemas.microsoft.com/office/drawing/2014/main" id="{975EF0EC-97E6-D8EA-84CC-0007C0166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394" y="1255321"/>
            <a:ext cx="1800265" cy="180026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BAFE6E4C-323B-FCC5-FE8A-2DFD71C49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1077" y="1048260"/>
            <a:ext cx="1800265" cy="18002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316B2EE-405E-FBE5-E463-ED36D1626BC9}"/>
              </a:ext>
            </a:extLst>
          </p:cNvPr>
          <p:cNvSpPr txBox="1"/>
          <p:nvPr/>
        </p:nvSpPr>
        <p:spPr>
          <a:xfrm>
            <a:off x="6843241" y="2939388"/>
            <a:ext cx="3795938" cy="738664"/>
          </a:xfrm>
          <a:prstGeom prst="rect">
            <a:avLst/>
          </a:prstGeom>
          <a:noFill/>
        </p:spPr>
        <p:txBody>
          <a:bodyPr wrap="square">
            <a:spAutoFit/>
          </a:bodyPr>
          <a:lstStyle/>
          <a:p>
            <a:r>
              <a:rPr lang="en-US" sz="1400" b="1">
                <a:latin typeface="Arial" panose="020B0604020202020204" pitchFamily="34" charset="0"/>
                <a:cs typeface="Arial" panose="020B0604020202020204" pitchFamily="34" charset="0"/>
              </a:rPr>
              <a:t>Drug </a:t>
            </a:r>
            <a:r>
              <a:rPr lang="en-US" sz="1400" b="1" err="1">
                <a:latin typeface="Arial" panose="020B0604020202020204" pitchFamily="34" charset="0"/>
                <a:cs typeface="Arial" panose="020B0604020202020204" pitchFamily="34" charset="0"/>
              </a:rPr>
              <a:t>Decriminalisation</a:t>
            </a:r>
            <a:r>
              <a:rPr lang="en-US" sz="1400" b="1">
                <a:latin typeface="Arial" panose="020B0604020202020204" pitchFamily="34" charset="0"/>
                <a:cs typeface="Arial" panose="020B0604020202020204" pitchFamily="34" charset="0"/>
              </a:rPr>
              <a:t> Course:</a:t>
            </a:r>
          </a:p>
          <a:p>
            <a:r>
              <a:rPr lang="en-US" sz="1400">
                <a:latin typeface="Arial" panose="020B0604020202020204" pitchFamily="34" charset="0"/>
                <a:cs typeface="Arial" panose="020B0604020202020204" pitchFamily="34" charset="0"/>
              </a:rPr>
              <a:t>available in English, French, Russian, Arabic </a:t>
            </a:r>
          </a:p>
          <a:p>
            <a:r>
              <a:rPr lang="en-US" sz="1400">
                <a:latin typeface="Arial" panose="020B0604020202020204" pitchFamily="34" charset="0"/>
                <a:cs typeface="Arial" panose="020B0604020202020204" pitchFamily="34" charset="0"/>
                <a:hlinkClick r:id="rId4"/>
              </a:rPr>
              <a:t>https://idpc.healthefoundation.eu/</a:t>
            </a:r>
            <a:endParaRPr lang="en-GB" sz="1400">
              <a:latin typeface="Arial" panose="020B0604020202020204" pitchFamily="34" charset="0"/>
              <a:cs typeface="Arial" panose="020B0604020202020204" pitchFamily="34" charset="0"/>
            </a:endParaRPr>
          </a:p>
        </p:txBody>
      </p:sp>
      <p:pic>
        <p:nvPicPr>
          <p:cNvPr id="6152" name="Picture 8">
            <a:extLst>
              <a:ext uri="{FF2B5EF4-FFF2-40B4-BE49-F238E27FC236}">
                <a16:creationId xmlns:a16="http://schemas.microsoft.com/office/drawing/2014/main" id="{3EDAA886-F5C7-DD9F-5BD2-92DEA2E030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87" y="3630322"/>
            <a:ext cx="4810879" cy="306217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7ECA68C6-E746-CAAC-0E94-3277743AD5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859778"/>
            <a:ext cx="5290421" cy="254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60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7FCC8-6724-24B5-940A-7A699BC7DAA4}"/>
              </a:ext>
            </a:extLst>
          </p:cNvPr>
          <p:cNvSpPr>
            <a:spLocks noGrp="1"/>
          </p:cNvSpPr>
          <p:nvPr>
            <p:ph type="body" sz="quarter" idx="10"/>
          </p:nvPr>
        </p:nvSpPr>
        <p:spPr>
          <a:xfrm>
            <a:off x="3626495" y="2131460"/>
            <a:ext cx="7632700" cy="3942205"/>
          </a:xfrm>
        </p:spPr>
        <p:txBody>
          <a:bodyPr/>
          <a:lstStyle/>
          <a:p>
            <a:pPr rtl="0" fontAlgn="base">
              <a:lnSpc>
                <a:spcPct val="150000"/>
              </a:lnSpc>
              <a:spcBef>
                <a:spcPts val="80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Individual responses: </a:t>
            </a:r>
            <a:r>
              <a:rPr lang="en-US" sz="1800" b="0" i="0" u="none" strike="noStrike">
                <a:solidFill>
                  <a:srgbClr val="000000"/>
                </a:solidFill>
                <a:effectLst/>
                <a:latin typeface="Arial" panose="020B0604020202020204" pitchFamily="34" charset="0"/>
              </a:rPr>
              <a:t>Respond to the needs of your client immediately, and </a:t>
            </a:r>
            <a:r>
              <a:rPr lang="en-US" sz="1800" b="0" i="0" u="sng" strike="noStrike">
                <a:solidFill>
                  <a:srgbClr val="000000"/>
                </a:solidFill>
                <a:effectLst/>
                <a:latin typeface="Arial" panose="020B0604020202020204" pitchFamily="34" charset="0"/>
              </a:rPr>
              <a:t>with their direction</a:t>
            </a:r>
            <a:endParaRPr lang="en-US" sz="1800" b="1" i="0" u="none" strike="noStrike">
              <a:solidFill>
                <a:srgbClr val="000000"/>
              </a:solidFill>
              <a:effectLst/>
              <a:latin typeface="Arial" panose="020B0604020202020204" pitchFamily="34" charset="0"/>
            </a:endParaRPr>
          </a:p>
          <a:p>
            <a:pPr rtl="0" fontAlgn="base">
              <a:lnSpc>
                <a:spcPct val="150000"/>
              </a:lnSpc>
              <a:spcBef>
                <a:spcPts val="8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Make sure your referral system is functional &amp; meet communities’ needs</a:t>
            </a:r>
          </a:p>
          <a:p>
            <a:pPr rtl="0" fontAlgn="base">
              <a:lnSpc>
                <a:spcPct val="150000"/>
              </a:lnSpc>
              <a:spcBef>
                <a:spcPts val="8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Emergency responses</a:t>
            </a:r>
          </a:p>
          <a:p>
            <a:endParaRPr lang="en-GB"/>
          </a:p>
        </p:txBody>
      </p:sp>
      <p:sp>
        <p:nvSpPr>
          <p:cNvPr id="3" name="Title 2">
            <a:extLst>
              <a:ext uri="{FF2B5EF4-FFF2-40B4-BE49-F238E27FC236}">
                <a16:creationId xmlns:a16="http://schemas.microsoft.com/office/drawing/2014/main" id="{2D70775A-1B3C-CAB8-792E-D195A8F9144D}"/>
              </a:ext>
            </a:extLst>
          </p:cNvPr>
          <p:cNvSpPr>
            <a:spLocks noGrp="1"/>
          </p:cNvSpPr>
          <p:nvPr>
            <p:ph type="title"/>
          </p:nvPr>
        </p:nvSpPr>
        <p:spPr>
          <a:xfrm>
            <a:off x="3136602" y="715076"/>
            <a:ext cx="8612486" cy="547503"/>
          </a:xfrm>
        </p:spPr>
        <p:txBody>
          <a:bodyPr>
            <a:normAutofit/>
          </a:bodyPr>
          <a:lstStyle/>
          <a:p>
            <a:r>
              <a:rPr lang="en-GB" sz="3200"/>
              <a:t>Key considerations for responses</a:t>
            </a:r>
          </a:p>
        </p:txBody>
      </p:sp>
    </p:spTree>
    <p:extLst>
      <p:ext uri="{BB962C8B-B14F-4D97-AF65-F5344CB8AC3E}">
        <p14:creationId xmlns:p14="http://schemas.microsoft.com/office/powerpoint/2010/main" val="345095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56F124-2069-5C0F-06E8-34D97F14BD2E}"/>
              </a:ext>
            </a:extLst>
          </p:cNvPr>
          <p:cNvSpPr>
            <a:spLocks noGrp="1"/>
          </p:cNvSpPr>
          <p:nvPr>
            <p:ph type="body" sz="quarter" idx="4294967295"/>
          </p:nvPr>
        </p:nvSpPr>
        <p:spPr>
          <a:xfrm>
            <a:off x="1084521" y="2251484"/>
            <a:ext cx="5335588" cy="3930650"/>
          </a:xfrm>
        </p:spPr>
        <p:txBody>
          <a:bodyPr/>
          <a:lstStyle/>
          <a:p>
            <a:pPr marL="285750" indent="-285750" rtl="0" fontAlgn="base">
              <a:lnSpc>
                <a:spcPct val="150000"/>
              </a:lnSpc>
              <a:spcBef>
                <a:spcPts val="8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Medical referrals &amp; linkages </a:t>
            </a:r>
          </a:p>
          <a:p>
            <a:pPr marL="285750" indent="-285750" rtl="0" fontAlgn="base">
              <a:lnSpc>
                <a:spcPct val="150000"/>
              </a:lnSpc>
              <a:spcBef>
                <a:spcPts val="8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Enabling </a:t>
            </a:r>
            <a:r>
              <a:rPr lang="en-US" sz="1800" b="0" i="0" u="none" strike="noStrike" err="1">
                <a:solidFill>
                  <a:srgbClr val="000000"/>
                </a:solidFill>
                <a:effectLst/>
                <a:latin typeface="Arial" panose="020B0604020202020204" pitchFamily="34" charset="0"/>
              </a:rPr>
              <a:t>specialised</a:t>
            </a:r>
            <a:r>
              <a:rPr lang="en-US" sz="1800" b="0" i="0" u="none" strike="noStrike">
                <a:solidFill>
                  <a:srgbClr val="000000"/>
                </a:solidFill>
                <a:effectLst/>
                <a:latin typeface="Arial" panose="020B0604020202020204" pitchFamily="34" charset="0"/>
              </a:rPr>
              <a:t> support and care: e.g. Gender affirming Legal &amp; Medical Interventions</a:t>
            </a:r>
          </a:p>
          <a:p>
            <a:pPr marL="285750" indent="-285750" rtl="0" fontAlgn="base">
              <a:lnSpc>
                <a:spcPct val="150000"/>
              </a:lnSpc>
              <a:spcBef>
                <a:spcPts val="8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Enabling access to legal aid support &amp; services</a:t>
            </a:r>
          </a:p>
          <a:p>
            <a:pPr marL="285750" indent="-285750" rtl="0" fontAlgn="base">
              <a:lnSpc>
                <a:spcPct val="150000"/>
              </a:lnSpc>
              <a:spcBef>
                <a:spcPts val="8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Livelihood support</a:t>
            </a:r>
          </a:p>
          <a:p>
            <a:endParaRPr lang="en-GB"/>
          </a:p>
        </p:txBody>
      </p:sp>
      <p:sp>
        <p:nvSpPr>
          <p:cNvPr id="3" name="Title 2">
            <a:extLst>
              <a:ext uri="{FF2B5EF4-FFF2-40B4-BE49-F238E27FC236}">
                <a16:creationId xmlns:a16="http://schemas.microsoft.com/office/drawing/2014/main" id="{C33FB2F2-09C6-14EA-A742-EB658BDBF9C6}"/>
              </a:ext>
            </a:extLst>
          </p:cNvPr>
          <p:cNvSpPr>
            <a:spLocks noGrp="1"/>
          </p:cNvSpPr>
          <p:nvPr>
            <p:ph type="title" idx="4294967295"/>
          </p:nvPr>
        </p:nvSpPr>
        <p:spPr>
          <a:xfrm>
            <a:off x="2624691" y="441325"/>
            <a:ext cx="8886825" cy="1223963"/>
          </a:xfrm>
        </p:spPr>
        <p:txBody>
          <a:bodyPr>
            <a:normAutofit/>
          </a:bodyPr>
          <a:lstStyle/>
          <a:p>
            <a:r>
              <a:rPr lang="en-US" sz="3200">
                <a:latin typeface="Arial" panose="020B0604020202020204" pitchFamily="34" charset="0"/>
                <a:cs typeface="Arial" panose="020B0604020202020204" pitchFamily="34" charset="0"/>
              </a:rPr>
              <a:t>Providing an immediate individual response to client</a:t>
            </a:r>
            <a:endParaRPr lang="en-GB" sz="3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305B6BA-CD10-FB44-5D0E-0DF74D9D7F54}"/>
              </a:ext>
            </a:extLst>
          </p:cNvPr>
          <p:cNvPicPr>
            <a:picLocks noChangeAspect="1"/>
          </p:cNvPicPr>
          <p:nvPr/>
        </p:nvPicPr>
        <p:blipFill>
          <a:blip r:embed="rId3"/>
          <a:stretch>
            <a:fillRect/>
          </a:stretch>
        </p:blipFill>
        <p:spPr>
          <a:xfrm>
            <a:off x="8621572" y="4226144"/>
            <a:ext cx="3127519" cy="1956986"/>
          </a:xfrm>
          <a:prstGeom prst="rect">
            <a:avLst/>
          </a:prstGeom>
        </p:spPr>
      </p:pic>
      <p:pic>
        <p:nvPicPr>
          <p:cNvPr id="5" name="Picture 4">
            <a:extLst>
              <a:ext uri="{FF2B5EF4-FFF2-40B4-BE49-F238E27FC236}">
                <a16:creationId xmlns:a16="http://schemas.microsoft.com/office/drawing/2014/main" id="{2A6A9646-8A67-248C-3B88-2A6B1FB74ED4}"/>
              </a:ext>
            </a:extLst>
          </p:cNvPr>
          <p:cNvPicPr>
            <a:picLocks noChangeAspect="1"/>
          </p:cNvPicPr>
          <p:nvPr/>
        </p:nvPicPr>
        <p:blipFill>
          <a:blip r:embed="rId4"/>
          <a:stretch>
            <a:fillRect/>
          </a:stretch>
        </p:blipFill>
        <p:spPr>
          <a:xfrm>
            <a:off x="7165096" y="1523835"/>
            <a:ext cx="5255207" cy="3810330"/>
          </a:xfrm>
          <a:prstGeom prst="rect">
            <a:avLst/>
          </a:prstGeom>
        </p:spPr>
      </p:pic>
    </p:spTree>
    <p:extLst>
      <p:ext uri="{BB962C8B-B14F-4D97-AF65-F5344CB8AC3E}">
        <p14:creationId xmlns:p14="http://schemas.microsoft.com/office/powerpoint/2010/main" val="2285726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3E39B-FE5E-DE4D-2523-4CB650F17025}"/>
              </a:ext>
            </a:extLst>
          </p:cNvPr>
          <p:cNvSpPr>
            <a:spLocks noGrp="1"/>
          </p:cNvSpPr>
          <p:nvPr>
            <p:ph type="title" idx="4294967295"/>
          </p:nvPr>
        </p:nvSpPr>
        <p:spPr>
          <a:xfrm>
            <a:off x="2475319" y="560435"/>
            <a:ext cx="7423593" cy="728663"/>
          </a:xfrm>
        </p:spPr>
        <p:txBody>
          <a:bodyPr>
            <a:noAutofit/>
          </a:bodyPr>
          <a:lstStyle/>
          <a:p>
            <a:pPr rtl="0">
              <a:spcBef>
                <a:spcPts val="0"/>
              </a:spcBef>
              <a:spcAft>
                <a:spcPts val="0"/>
              </a:spcAft>
            </a:pPr>
            <a:r>
              <a:rPr lang="en-US" sz="3200">
                <a:latin typeface="Arial" panose="020B0604020202020204" pitchFamily="34" charset="0"/>
                <a:cs typeface="Arial" panose="020B0604020202020204" pitchFamily="34" charset="0"/>
              </a:rPr>
              <a:t>Providing</a:t>
            </a:r>
            <a:r>
              <a:rPr lang="en-US" sz="3200" b="1" i="0" u="none" strike="noStrike">
                <a:solidFill>
                  <a:srgbClr val="000000"/>
                </a:solidFill>
                <a:effectLst/>
                <a:latin typeface="Arial" panose="020B0604020202020204" pitchFamily="34" charset="0"/>
              </a:rPr>
              <a:t> </a:t>
            </a:r>
            <a:r>
              <a:rPr lang="en-US" sz="3200">
                <a:latin typeface="Arial" panose="020B0604020202020204" pitchFamily="34" charset="0"/>
                <a:cs typeface="Arial" panose="020B0604020202020204" pitchFamily="34" charset="0"/>
              </a:rPr>
              <a:t>an immediate individual response to client</a:t>
            </a:r>
            <a:br>
              <a:rPr lang="en-US" sz="3200" b="0">
                <a:effectLst/>
              </a:rPr>
            </a:br>
            <a:endParaRPr lang="en-GB" sz="3200"/>
          </a:p>
        </p:txBody>
      </p:sp>
      <p:sp>
        <p:nvSpPr>
          <p:cNvPr id="7" name="TextBox 6">
            <a:extLst>
              <a:ext uri="{FF2B5EF4-FFF2-40B4-BE49-F238E27FC236}">
                <a16:creationId xmlns:a16="http://schemas.microsoft.com/office/drawing/2014/main" id="{31856AA2-5FE5-DBBD-58F5-A36AD5F228ED}"/>
              </a:ext>
            </a:extLst>
          </p:cNvPr>
          <p:cNvSpPr txBox="1"/>
          <p:nvPr/>
        </p:nvSpPr>
        <p:spPr>
          <a:xfrm>
            <a:off x="1059130" y="2548915"/>
            <a:ext cx="6108404" cy="2703304"/>
          </a:xfrm>
          <a:prstGeom prst="rect">
            <a:avLst/>
          </a:prstGeom>
          <a:noFill/>
        </p:spPr>
        <p:txBody>
          <a:bodyPr wrap="square">
            <a:spAutoFit/>
          </a:bodyPr>
          <a:lstStyle/>
          <a:p>
            <a:pPr rtl="0" fontAlgn="base">
              <a:lnSpc>
                <a:spcPct val="150000"/>
              </a:lnSpc>
              <a:spcBef>
                <a:spcPts val="8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Tele counselling and hotline support</a:t>
            </a:r>
            <a:endParaRPr lang="en-US" sz="1400" b="0" i="0" u="none" strike="noStrike">
              <a:solidFill>
                <a:srgbClr val="000000"/>
              </a:solidFill>
              <a:effectLst/>
              <a:latin typeface="Arial" panose="020B0604020202020204" pitchFamily="34" charset="0"/>
            </a:endParaRPr>
          </a:p>
          <a:p>
            <a:pPr rtl="0" fontAlgn="base">
              <a:lnSpc>
                <a:spcPct val="150000"/>
              </a:lnSpc>
              <a:spcBef>
                <a:spcPts val="8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24/7 distant consulting </a:t>
            </a:r>
            <a:br>
              <a:rPr lang="en-US" sz="1800" b="0" i="0" u="none" strike="noStrike">
                <a:solidFill>
                  <a:srgbClr val="000000"/>
                </a:solidFill>
                <a:effectLst/>
                <a:latin typeface="Arial" panose="020B0604020202020204" pitchFamily="34" charset="0"/>
              </a:rPr>
            </a:br>
            <a:r>
              <a:rPr lang="en-US" sz="1800" b="0" i="0" u="none" strike="noStrike">
                <a:solidFill>
                  <a:srgbClr val="000000"/>
                </a:solidFill>
                <a:effectLst/>
                <a:latin typeface="Arial" panose="020B0604020202020204" pitchFamily="34" charset="0"/>
              </a:rPr>
              <a:t>in emergency cases </a:t>
            </a:r>
            <a:br>
              <a:rPr lang="en-US" sz="1800" b="0" i="0" u="none" strike="noStrike">
                <a:solidFill>
                  <a:srgbClr val="000000"/>
                </a:solidFill>
                <a:effectLst/>
                <a:latin typeface="Arial" panose="020B0604020202020204" pitchFamily="34" charset="0"/>
              </a:rPr>
            </a:br>
            <a:r>
              <a:rPr lang="en-US" sz="1200" b="0" i="0" u="none" strike="noStrike">
                <a:solidFill>
                  <a:srgbClr val="000000"/>
                </a:solidFill>
                <a:effectLst/>
                <a:latin typeface="Arial" panose="020B0604020202020204" pitchFamily="34" charset="0"/>
              </a:rPr>
              <a:t>(detentions, violence)</a:t>
            </a:r>
            <a:endParaRPr lang="en-US" sz="1800" b="0" i="0" u="none" strike="noStrike">
              <a:solidFill>
                <a:srgbClr val="000000"/>
              </a:solidFill>
              <a:effectLst/>
              <a:latin typeface="Arial" panose="020B0604020202020204" pitchFamily="34" charset="0"/>
            </a:endParaRPr>
          </a:p>
          <a:p>
            <a:pPr rtl="0" fontAlgn="base">
              <a:lnSpc>
                <a:spcPct val="150000"/>
              </a:lnSpc>
              <a:spcBef>
                <a:spcPts val="8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Legal and health literacy training</a:t>
            </a:r>
            <a:endParaRPr lang="en-US" sz="1400" b="0" i="0" u="none" strike="noStrike">
              <a:solidFill>
                <a:srgbClr val="000000"/>
              </a:solidFill>
              <a:effectLst/>
              <a:latin typeface="Arial" panose="020B0604020202020204" pitchFamily="34" charset="0"/>
            </a:endParaRPr>
          </a:p>
          <a:p>
            <a:pPr rtl="0" fontAlgn="base">
              <a:lnSpc>
                <a:spcPct val="150000"/>
              </a:lnSpc>
              <a:spcBef>
                <a:spcPts val="8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Crisis response funding</a:t>
            </a:r>
            <a:endParaRPr lang="en-US" sz="1400" b="0" i="0" u="none" strike="noStrike">
              <a:solidFill>
                <a:srgbClr val="000000"/>
              </a:solidFill>
              <a:effectLst/>
              <a:latin typeface="Arial" panose="020B0604020202020204" pitchFamily="34" charset="0"/>
            </a:endParaRPr>
          </a:p>
        </p:txBody>
      </p:sp>
      <p:pic>
        <p:nvPicPr>
          <p:cNvPr id="9" name="Picture 2">
            <a:extLst>
              <a:ext uri="{FF2B5EF4-FFF2-40B4-BE49-F238E27FC236}">
                <a16:creationId xmlns:a16="http://schemas.microsoft.com/office/drawing/2014/main" id="{F2474766-5864-3B3B-7464-3F9035313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867" y="1851140"/>
            <a:ext cx="1842866" cy="26059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09C5B893-00CF-43E7-24B8-BE6FEDAEA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577" y="1376025"/>
            <a:ext cx="2155307" cy="2100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66FE9583-F5A0-A25B-CFD7-D3B847BE10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327" y="3292424"/>
            <a:ext cx="1842867" cy="17682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947DAA31-05A6-B837-F04E-04457FA6BD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3638" y="4908893"/>
            <a:ext cx="2070246" cy="16886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36FAF600-3DF7-5A4F-E798-CEDC0A3D8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2074" y="4457091"/>
            <a:ext cx="2044719" cy="204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041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517FE91-9708-6A06-F10E-AFFDDF443821}"/>
              </a:ext>
            </a:extLst>
          </p:cNvPr>
          <p:cNvSpPr txBox="1"/>
          <p:nvPr/>
        </p:nvSpPr>
        <p:spPr>
          <a:xfrm>
            <a:off x="2448148" y="1968151"/>
            <a:ext cx="9396522" cy="1077218"/>
          </a:xfrm>
          <a:prstGeom prst="rect">
            <a:avLst/>
          </a:prstGeom>
          <a:noFill/>
        </p:spPr>
        <p:txBody>
          <a:bodyPr wrap="square">
            <a:spAutoFit/>
          </a:bodyPr>
          <a:lstStyle/>
          <a:p>
            <a:r>
              <a:rPr lang="en-US" sz="3200" b="1">
                <a:solidFill>
                  <a:schemeClr val="accent2"/>
                </a:solidFill>
                <a:latin typeface="Arial" panose="020B0604020202020204" pitchFamily="34" charset="0"/>
                <a:ea typeface="Verdana" panose="020B0604030504040204" pitchFamily="34" charset="0"/>
                <a:cs typeface="Arial" panose="020B0604020202020204" pitchFamily="34" charset="0"/>
              </a:rPr>
              <a:t>Take a few minutes to do the self-assessment before we continue on to advocacy…</a:t>
            </a:r>
            <a:endParaRPr lang="en-GB" sz="3200" b="1">
              <a:solidFill>
                <a:schemeClr val="accent2"/>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45021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E79EDF-D418-3AE2-4265-27EFA94D15D7}"/>
              </a:ext>
            </a:extLst>
          </p:cNvPr>
          <p:cNvPicPr>
            <a:picLocks noChangeAspect="1"/>
          </p:cNvPicPr>
          <p:nvPr/>
        </p:nvPicPr>
        <p:blipFill>
          <a:blip r:embed="rId3"/>
          <a:stretch>
            <a:fillRect/>
          </a:stretch>
        </p:blipFill>
        <p:spPr>
          <a:xfrm>
            <a:off x="266483" y="1378064"/>
            <a:ext cx="11503760" cy="5038611"/>
          </a:xfrm>
          <a:prstGeom prst="rect">
            <a:avLst/>
          </a:prstGeom>
        </p:spPr>
      </p:pic>
      <p:sp>
        <p:nvSpPr>
          <p:cNvPr id="5" name="TextBox 4">
            <a:extLst>
              <a:ext uri="{FF2B5EF4-FFF2-40B4-BE49-F238E27FC236}">
                <a16:creationId xmlns:a16="http://schemas.microsoft.com/office/drawing/2014/main" id="{4EE5CBA8-F7F6-803B-7A40-D2EFC5CD871D}"/>
              </a:ext>
            </a:extLst>
          </p:cNvPr>
          <p:cNvSpPr txBox="1"/>
          <p:nvPr/>
        </p:nvSpPr>
        <p:spPr>
          <a:xfrm>
            <a:off x="2908340" y="752302"/>
            <a:ext cx="6220046" cy="584775"/>
          </a:xfrm>
          <a:prstGeom prst="rect">
            <a:avLst/>
          </a:prstGeom>
          <a:solidFill>
            <a:srgbClr val="E52E78"/>
          </a:solidFill>
        </p:spPr>
        <p:txBody>
          <a:bodyPr wrap="square">
            <a:spAutoFit/>
          </a:bodyPr>
          <a:lstStyle/>
          <a:p>
            <a:r>
              <a:rPr lang="en-GB" sz="3200" b="1" i="0" u="none" strike="noStrike">
                <a:solidFill>
                  <a:srgbClr val="FFFFFF"/>
                </a:solidFill>
                <a:effectLst/>
                <a:latin typeface="Arial Black" panose="020B0A04020102020204" pitchFamily="34" charset="0"/>
              </a:rPr>
              <a:t>Introducing Frontline AIDS</a:t>
            </a:r>
            <a:endParaRPr lang="en-GB" sz="3200"/>
          </a:p>
        </p:txBody>
      </p:sp>
    </p:spTree>
    <p:extLst>
      <p:ext uri="{BB962C8B-B14F-4D97-AF65-F5344CB8AC3E}">
        <p14:creationId xmlns:p14="http://schemas.microsoft.com/office/powerpoint/2010/main" val="3153835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0068AB-BB5C-ECFF-BA53-C51C25182E26}"/>
              </a:ext>
            </a:extLst>
          </p:cNvPr>
          <p:cNvSpPr>
            <a:spLocks noGrp="1"/>
          </p:cNvSpPr>
          <p:nvPr>
            <p:ph type="title" idx="4294967295"/>
          </p:nvPr>
        </p:nvSpPr>
        <p:spPr>
          <a:xfrm>
            <a:off x="2190308" y="441325"/>
            <a:ext cx="9718158" cy="1223963"/>
          </a:xfrm>
        </p:spPr>
        <p:txBody>
          <a:bodyPr>
            <a:noAutofit/>
          </a:bodyPr>
          <a:lstStyle/>
          <a:p>
            <a:r>
              <a:rPr lang="en-US" sz="3200">
                <a:latin typeface="Arial" panose="020B0604020202020204" pitchFamily="34" charset="0"/>
                <a:cs typeface="Arial" panose="020B0604020202020204" pitchFamily="34" charset="0"/>
              </a:rPr>
              <a:t>Skills: </a:t>
            </a:r>
            <a:br>
              <a:rPr lang="en-US" sz="3200">
                <a:latin typeface="Arial" panose="020B0604020202020204" pitchFamily="34" charset="0"/>
                <a:cs typeface="Arial" panose="020B0604020202020204" pitchFamily="34" charset="0"/>
              </a:rPr>
            </a:br>
            <a:r>
              <a:rPr lang="en-US" sz="3200">
                <a:latin typeface="Arial" panose="020B0604020202020204" pitchFamily="34" charset="0"/>
                <a:cs typeface="Arial" panose="020B0604020202020204" pitchFamily="34" charset="0"/>
              </a:rPr>
              <a:t>How to turn your data into evidence for advocacy</a:t>
            </a:r>
            <a:endParaRPr lang="en-GB" sz="320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CFEB56CD-DCF8-72C9-4A20-DCAD987BB345}"/>
              </a:ext>
            </a:extLst>
          </p:cNvPr>
          <p:cNvGraphicFramePr>
            <a:graphicFrameLocks noGrp="1"/>
          </p:cNvGraphicFramePr>
          <p:nvPr>
            <p:extLst>
              <p:ext uri="{D42A27DB-BD31-4B8C-83A1-F6EECF244321}">
                <p14:modId xmlns:p14="http://schemas.microsoft.com/office/powerpoint/2010/main" val="270758578"/>
              </p:ext>
            </p:extLst>
          </p:nvPr>
        </p:nvGraphicFramePr>
        <p:xfrm>
          <a:off x="554310" y="2097491"/>
          <a:ext cx="8738546" cy="4246880"/>
        </p:xfrm>
        <a:graphic>
          <a:graphicData uri="http://schemas.openxmlformats.org/drawingml/2006/table">
            <a:tbl>
              <a:tblPr/>
              <a:tblGrid>
                <a:gridCol w="2773681">
                  <a:extLst>
                    <a:ext uri="{9D8B030D-6E8A-4147-A177-3AD203B41FA5}">
                      <a16:colId xmlns:a16="http://schemas.microsoft.com/office/drawing/2014/main" val="1043719664"/>
                    </a:ext>
                  </a:extLst>
                </a:gridCol>
                <a:gridCol w="3051544">
                  <a:extLst>
                    <a:ext uri="{9D8B030D-6E8A-4147-A177-3AD203B41FA5}">
                      <a16:colId xmlns:a16="http://schemas.microsoft.com/office/drawing/2014/main" val="508583906"/>
                    </a:ext>
                  </a:extLst>
                </a:gridCol>
                <a:gridCol w="2913321">
                  <a:extLst>
                    <a:ext uri="{9D8B030D-6E8A-4147-A177-3AD203B41FA5}">
                      <a16:colId xmlns:a16="http://schemas.microsoft.com/office/drawing/2014/main" val="2702075600"/>
                    </a:ext>
                  </a:extLst>
                </a:gridCol>
              </a:tblGrid>
              <a:tr h="740643">
                <a:tc>
                  <a:txBody>
                    <a:bodyPr/>
                    <a:lstStyle/>
                    <a:p>
                      <a:pPr rtl="0" fontAlgn="t">
                        <a:lnSpc>
                          <a:spcPct val="150000"/>
                        </a:lnSpc>
                        <a:spcBef>
                          <a:spcPts val="0"/>
                        </a:spcBef>
                        <a:spcAft>
                          <a:spcPts val="0"/>
                        </a:spcAft>
                      </a:pPr>
                      <a:r>
                        <a:rPr lang="en-GB" sz="1800" b="1" i="0" u="none" strike="noStrike">
                          <a:solidFill>
                            <a:srgbClr val="000000"/>
                          </a:solidFill>
                          <a:effectLst/>
                          <a:latin typeface="Arial" panose="020B0604020202020204" pitchFamily="34" charset="0"/>
                          <a:cs typeface="Arial" panose="020B0604020202020204" pitchFamily="34" charset="0"/>
                        </a:rPr>
                        <a:t>Data findings</a:t>
                      </a:r>
                      <a:endParaRPr lang="en-GB">
                        <a:effectLst/>
                        <a:latin typeface="Arial" panose="020B0604020202020204" pitchFamily="34" charset="0"/>
                        <a:cs typeface="Arial" panose="020B0604020202020204" pitchFamily="34" charset="0"/>
                      </a:endParaRPr>
                    </a:p>
                  </a:txBody>
                  <a:tcPr marL="38100" marR="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chemeClr val="accent2"/>
                    </a:solidFill>
                  </a:tcPr>
                </a:tc>
                <a:tc>
                  <a:txBody>
                    <a:bodyPr/>
                    <a:lstStyle/>
                    <a:p>
                      <a:pPr rtl="0" fontAlgn="t">
                        <a:lnSpc>
                          <a:spcPct val="150000"/>
                        </a:lnSpc>
                        <a:spcBef>
                          <a:spcPts val="0"/>
                        </a:spcBef>
                        <a:spcAft>
                          <a:spcPts val="0"/>
                        </a:spcAft>
                      </a:pPr>
                      <a:r>
                        <a:rPr lang="en-GB" sz="1800" b="1" i="0" u="none" strike="noStrike">
                          <a:solidFill>
                            <a:srgbClr val="000000"/>
                          </a:solidFill>
                          <a:effectLst/>
                          <a:latin typeface="Arial" panose="020B0604020202020204" pitchFamily="34" charset="0"/>
                          <a:cs typeface="Arial" panose="020B0604020202020204" pitchFamily="34" charset="0"/>
                        </a:rPr>
                        <a:t>Evidence</a:t>
                      </a:r>
                      <a:endParaRPr lang="en-GB">
                        <a:effectLst/>
                        <a:latin typeface="Arial" panose="020B0604020202020204" pitchFamily="34" charset="0"/>
                        <a:cs typeface="Arial" panose="020B0604020202020204" pitchFamily="34" charset="0"/>
                      </a:endParaRPr>
                    </a:p>
                  </a:txBody>
                  <a:tcPr marL="38100" marR="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chemeClr val="accent2"/>
                    </a:solidFill>
                  </a:tcPr>
                </a:tc>
                <a:tc>
                  <a:txBody>
                    <a:bodyPr/>
                    <a:lstStyle/>
                    <a:p>
                      <a:pPr rtl="0" fontAlgn="t">
                        <a:lnSpc>
                          <a:spcPct val="150000"/>
                        </a:lnSpc>
                        <a:spcBef>
                          <a:spcPts val="0"/>
                        </a:spcBef>
                        <a:spcAft>
                          <a:spcPts val="0"/>
                        </a:spcAft>
                      </a:pPr>
                      <a:r>
                        <a:rPr lang="en-GB" sz="1800" b="1" i="0" u="none" strike="noStrike">
                          <a:solidFill>
                            <a:srgbClr val="000000"/>
                          </a:solidFill>
                          <a:effectLst/>
                          <a:latin typeface="Arial" panose="020B0604020202020204" pitchFamily="34" charset="0"/>
                          <a:cs typeface="Arial" panose="020B0604020202020204" pitchFamily="34" charset="0"/>
                        </a:rPr>
                        <a:t>Advocacy message supported</a:t>
                      </a:r>
                      <a:endParaRPr lang="en-GB">
                        <a:effectLst/>
                        <a:latin typeface="Arial" panose="020B0604020202020204" pitchFamily="34" charset="0"/>
                        <a:cs typeface="Arial" panose="020B0604020202020204" pitchFamily="34" charset="0"/>
                      </a:endParaRPr>
                    </a:p>
                  </a:txBody>
                  <a:tcPr marL="38100" marR="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328601956"/>
                  </a:ext>
                </a:extLst>
              </a:tr>
              <a:tr h="2962571">
                <a:tc>
                  <a:txBody>
                    <a:bodyPr/>
                    <a:lstStyle/>
                    <a:p>
                      <a:pPr rtl="0" fontAlgn="base">
                        <a:lnSpc>
                          <a:spcPct val="150000"/>
                        </a:lnSpc>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cs typeface="Arial" panose="020B0604020202020204" pitchFamily="34" charset="0"/>
                        </a:rPr>
                        <a:t>In year one, 2,000 sex workers reported cases of abuse.</a:t>
                      </a:r>
                    </a:p>
                    <a:p>
                      <a:pPr rtl="0" fontAlgn="base">
                        <a:lnSpc>
                          <a:spcPct val="150000"/>
                        </a:lnSpc>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cs typeface="Arial" panose="020B0604020202020204" pitchFamily="34" charset="0"/>
                        </a:rPr>
                        <a:t>In year two, 4,000 sex workers reported cases of abuse.</a:t>
                      </a:r>
                    </a:p>
                    <a:p>
                      <a:pPr rtl="0" fontAlgn="base">
                        <a:lnSpc>
                          <a:spcPct val="150000"/>
                        </a:lnSpc>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cs typeface="Arial" panose="020B0604020202020204" pitchFamily="34" charset="0"/>
                        </a:rPr>
                        <a:t>The number of cases has doubled in one year.</a:t>
                      </a:r>
                    </a:p>
                  </a:txBody>
                  <a:tcPr marL="38100" marR="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rtl="0" fontAlgn="base">
                        <a:lnSpc>
                          <a:spcPct val="150000"/>
                        </a:lnSpc>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cs typeface="Arial" panose="020B0604020202020204" pitchFamily="34" charset="0"/>
                        </a:rPr>
                        <a:t>There is a significant increase in reports of human rights abuses amongst sex workers.</a:t>
                      </a:r>
                    </a:p>
                    <a:p>
                      <a:pPr rtl="0" fontAlgn="base">
                        <a:lnSpc>
                          <a:spcPct val="150000"/>
                        </a:lnSpc>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cs typeface="Arial" panose="020B0604020202020204" pitchFamily="34" charset="0"/>
                        </a:rPr>
                        <a:t>Or,</a:t>
                      </a:r>
                    </a:p>
                    <a:p>
                      <a:pPr rtl="0" fontAlgn="base">
                        <a:lnSpc>
                          <a:spcPct val="150000"/>
                        </a:lnSpc>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cs typeface="Arial" panose="020B0604020202020204" pitchFamily="34" charset="0"/>
                        </a:rPr>
                        <a:t>There is a greater uptake of reporting by sex workers.</a:t>
                      </a:r>
                    </a:p>
                  </a:txBody>
                  <a:tcPr marL="38100" marR="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rtl="0" fontAlgn="base">
                        <a:lnSpc>
                          <a:spcPct val="150000"/>
                        </a:lnSpc>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cs typeface="Arial" panose="020B0604020202020204" pitchFamily="34" charset="0"/>
                        </a:rPr>
                        <a:t>Sex workers’ rights need to be protected and we need more support to deal with the human rights abuses they face.</a:t>
                      </a:r>
                    </a:p>
                    <a:p>
                      <a:pPr rtl="0" fontAlgn="t">
                        <a:lnSpc>
                          <a:spcPct val="150000"/>
                        </a:lnSpc>
                        <a:spcBef>
                          <a:spcPts val="0"/>
                        </a:spcBef>
                        <a:spcAft>
                          <a:spcPts val="0"/>
                        </a:spcAft>
                      </a:pPr>
                      <a:r>
                        <a:rPr lang="en-US" sz="1800" b="0" i="0" u="none" strike="noStrike">
                          <a:solidFill>
                            <a:srgbClr val="000000"/>
                          </a:solidFill>
                          <a:effectLst/>
                          <a:latin typeface="Arial" panose="020B0604020202020204" pitchFamily="34" charset="0"/>
                          <a:cs typeface="Arial" panose="020B0604020202020204" pitchFamily="34" charset="0"/>
                        </a:rPr>
                        <a:t> </a:t>
                      </a:r>
                      <a:endParaRPr lang="en-US">
                        <a:effectLst/>
                        <a:latin typeface="Arial" panose="020B0604020202020204" pitchFamily="34" charset="0"/>
                        <a:cs typeface="Arial" panose="020B0604020202020204" pitchFamily="34" charset="0"/>
                      </a:endParaRPr>
                    </a:p>
                  </a:txBody>
                  <a:tcPr marL="38100" marR="3810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698080"/>
                  </a:ext>
                </a:extLst>
              </a:tr>
            </a:tbl>
          </a:graphicData>
        </a:graphic>
      </p:graphicFrame>
      <p:sp>
        <p:nvSpPr>
          <p:cNvPr id="5" name="Rectangle 1">
            <a:extLst>
              <a:ext uri="{FF2B5EF4-FFF2-40B4-BE49-F238E27FC236}">
                <a16:creationId xmlns:a16="http://schemas.microsoft.com/office/drawing/2014/main" id="{39EDD436-3273-4E7D-430B-18BD722C52B7}"/>
              </a:ext>
            </a:extLst>
          </p:cNvPr>
          <p:cNvSpPr>
            <a:spLocks noChangeArrowheads="1"/>
          </p:cNvSpPr>
          <p:nvPr/>
        </p:nvSpPr>
        <p:spPr bwMode="auto">
          <a:xfrm>
            <a:off x="3632717" y="2101369"/>
            <a:ext cx="13999204" cy="52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2740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03D9A7-13B7-2FF0-587A-2877750EF014}"/>
              </a:ext>
            </a:extLst>
          </p:cNvPr>
          <p:cNvSpPr>
            <a:spLocks noGrp="1"/>
          </p:cNvSpPr>
          <p:nvPr>
            <p:ph type="body" sz="quarter" idx="4294967295"/>
          </p:nvPr>
        </p:nvSpPr>
        <p:spPr>
          <a:xfrm>
            <a:off x="233916" y="1902533"/>
            <a:ext cx="11685182" cy="4196352"/>
          </a:xfrm>
        </p:spPr>
        <p:txBody>
          <a:bodyPr>
            <a:noAutofit/>
          </a:bodyPr>
          <a:lstStyle/>
          <a:p>
            <a:pPr algn="just" rtl="0" fontAlgn="base">
              <a:spcBef>
                <a:spcPts val="800"/>
              </a:spcBef>
              <a:spcAft>
                <a:spcPts val="0"/>
              </a:spcAft>
              <a:buFont typeface="+mj-lt"/>
              <a:buAutoNum type="arabicPeriod"/>
            </a:pPr>
            <a:r>
              <a:rPr lang="en-US" sz="1800" b="1" i="0" u="none" strike="noStrike">
                <a:solidFill>
                  <a:srgbClr val="000000"/>
                </a:solidFill>
                <a:effectLst/>
                <a:latin typeface="Arial" panose="020B0604020202020204" pitchFamily="34" charset="0"/>
              </a:rPr>
              <a:t> Fair, lawful and transparent: </a:t>
            </a:r>
            <a:r>
              <a:rPr lang="en-US" sz="1800" b="0" i="0" u="none" strike="noStrike">
                <a:solidFill>
                  <a:srgbClr val="000000"/>
                </a:solidFill>
                <a:effectLst/>
                <a:latin typeface="Arial" panose="020B0604020202020204" pitchFamily="34" charset="0"/>
              </a:rPr>
              <a:t>the individual should be clearly informed and aware of how their data is going to be used or shared.</a:t>
            </a:r>
            <a:endParaRPr lang="en-US" sz="1800" b="1" i="0" u="none" strike="noStrike">
              <a:solidFill>
                <a:srgbClr val="000000"/>
              </a:solidFill>
              <a:effectLst/>
              <a:latin typeface="Arial" panose="020B0604020202020204" pitchFamily="34" charset="0"/>
            </a:endParaRPr>
          </a:p>
          <a:p>
            <a:pPr algn="just" rtl="0" fontAlgn="base">
              <a:spcBef>
                <a:spcPts val="800"/>
              </a:spcBef>
              <a:spcAft>
                <a:spcPts val="0"/>
              </a:spcAft>
              <a:buFont typeface="+mj-lt"/>
              <a:buAutoNum type="arabicPeriod"/>
            </a:pPr>
            <a:r>
              <a:rPr lang="en-US" sz="1800" b="1" i="0" u="none" strike="noStrike">
                <a:solidFill>
                  <a:srgbClr val="000000"/>
                </a:solidFill>
                <a:effectLst/>
                <a:latin typeface="Arial" panose="020B0604020202020204" pitchFamily="34" charset="0"/>
              </a:rPr>
              <a:t> Purpose limitation: </a:t>
            </a:r>
            <a:r>
              <a:rPr lang="en-US" sz="1800" b="0" i="0" u="none" strike="noStrike">
                <a:solidFill>
                  <a:srgbClr val="000000"/>
                </a:solidFill>
                <a:effectLst/>
                <a:latin typeface="Arial" panose="020B0604020202020204" pitchFamily="34" charset="0"/>
              </a:rPr>
              <a:t>the proposed use of the data must be clearly defined and explained to the individuals sharing their data, and its use should be limited to this purpose.</a:t>
            </a:r>
            <a:endParaRPr lang="en-US" sz="1800" b="1" i="0" u="none" strike="noStrike">
              <a:solidFill>
                <a:srgbClr val="000000"/>
              </a:solidFill>
              <a:effectLst/>
              <a:latin typeface="Arial" panose="020B0604020202020204" pitchFamily="34" charset="0"/>
            </a:endParaRPr>
          </a:p>
          <a:p>
            <a:pPr algn="just" rtl="0" fontAlgn="base">
              <a:spcBef>
                <a:spcPts val="800"/>
              </a:spcBef>
              <a:spcAft>
                <a:spcPts val="0"/>
              </a:spcAft>
              <a:buFont typeface="+mj-lt"/>
              <a:buAutoNum type="arabicPeriod"/>
            </a:pPr>
            <a:r>
              <a:rPr lang="en-US" sz="1800" b="1" i="0" u="none" strike="noStrike">
                <a:solidFill>
                  <a:srgbClr val="000000"/>
                </a:solidFill>
                <a:effectLst/>
                <a:latin typeface="Arial" panose="020B0604020202020204" pitchFamily="34" charset="0"/>
              </a:rPr>
              <a:t> </a:t>
            </a:r>
            <a:r>
              <a:rPr lang="en-US" sz="1800" b="1" i="0" u="none" strike="noStrike" err="1">
                <a:solidFill>
                  <a:srgbClr val="000000"/>
                </a:solidFill>
                <a:effectLst/>
                <a:latin typeface="Arial" panose="020B0604020202020204" pitchFamily="34" charset="0"/>
              </a:rPr>
              <a:t>Minimisation</a:t>
            </a:r>
            <a:r>
              <a:rPr lang="en-US" sz="1800" b="1" i="0" u="none" strike="noStrike">
                <a:solidFill>
                  <a:srgbClr val="000000"/>
                </a:solidFill>
                <a:effectLst/>
                <a:latin typeface="Arial" panose="020B0604020202020204" pitchFamily="34" charset="0"/>
              </a:rPr>
              <a:t>: </a:t>
            </a:r>
            <a:r>
              <a:rPr lang="en-US" sz="1800" b="0" i="0" u="none" strike="noStrike">
                <a:solidFill>
                  <a:srgbClr val="000000"/>
                </a:solidFill>
                <a:effectLst/>
                <a:latin typeface="Arial" panose="020B0604020202020204" pitchFamily="34" charset="0"/>
              </a:rPr>
              <a:t>only data that is necessary and relevant to the stated purpose should be used. </a:t>
            </a:r>
            <a:endParaRPr lang="en-US" sz="1800" b="1" i="0" u="none" strike="noStrike">
              <a:solidFill>
                <a:srgbClr val="000000"/>
              </a:solidFill>
              <a:effectLst/>
              <a:latin typeface="Arial" panose="020B0604020202020204" pitchFamily="34" charset="0"/>
            </a:endParaRPr>
          </a:p>
          <a:p>
            <a:pPr algn="just" rtl="0" fontAlgn="base">
              <a:spcBef>
                <a:spcPts val="800"/>
              </a:spcBef>
              <a:spcAft>
                <a:spcPts val="0"/>
              </a:spcAft>
              <a:buFont typeface="+mj-lt"/>
              <a:buAutoNum type="arabicPeriod"/>
            </a:pPr>
            <a:r>
              <a:rPr lang="en-US" sz="1800" b="1" i="0" u="none" strike="noStrike">
                <a:solidFill>
                  <a:srgbClr val="000000"/>
                </a:solidFill>
                <a:effectLst/>
                <a:latin typeface="Arial" panose="020B0604020202020204" pitchFamily="34" charset="0"/>
              </a:rPr>
              <a:t> Accuracy: </a:t>
            </a:r>
            <a:r>
              <a:rPr lang="en-US" sz="1800" b="0" i="0" u="none" strike="noStrike">
                <a:solidFill>
                  <a:srgbClr val="000000"/>
                </a:solidFill>
                <a:effectLst/>
                <a:latin typeface="Arial" panose="020B0604020202020204" pitchFamily="34" charset="0"/>
              </a:rPr>
              <a:t>personal data should be accurate, complete, up-to-date, and relevant for the purposes it is meant for.</a:t>
            </a:r>
            <a:endParaRPr lang="en-US" sz="1800" b="1" i="0" u="none" strike="noStrike">
              <a:solidFill>
                <a:srgbClr val="000000"/>
              </a:solidFill>
              <a:effectLst/>
              <a:latin typeface="Arial" panose="020B0604020202020204" pitchFamily="34" charset="0"/>
            </a:endParaRPr>
          </a:p>
          <a:p>
            <a:pPr algn="just" rtl="0" fontAlgn="base">
              <a:spcBef>
                <a:spcPts val="800"/>
              </a:spcBef>
              <a:spcAft>
                <a:spcPts val="0"/>
              </a:spcAft>
              <a:buFont typeface="+mj-lt"/>
              <a:buAutoNum type="arabicPeriod"/>
            </a:pPr>
            <a:r>
              <a:rPr lang="en-US" sz="1800" b="1" i="0" u="none" strike="noStrike">
                <a:solidFill>
                  <a:srgbClr val="000000"/>
                </a:solidFill>
                <a:effectLst/>
                <a:latin typeface="Arial" panose="020B0604020202020204" pitchFamily="34" charset="0"/>
              </a:rPr>
              <a:t> Storage limitation: </a:t>
            </a:r>
            <a:r>
              <a:rPr lang="en-US" sz="1800" b="0" i="0" u="none" strike="noStrike">
                <a:solidFill>
                  <a:srgbClr val="000000"/>
                </a:solidFill>
                <a:effectLst/>
                <a:latin typeface="Arial" panose="020B0604020202020204" pitchFamily="34" charset="0"/>
              </a:rPr>
              <a:t>Personal data should only be kept for the period of time that the data is required for to address the purpose for which it was originally collected and stored. </a:t>
            </a:r>
            <a:endParaRPr lang="en-US" sz="1800" b="1" i="0" u="none" strike="noStrike">
              <a:solidFill>
                <a:srgbClr val="000000"/>
              </a:solidFill>
              <a:effectLst/>
              <a:latin typeface="Arial" panose="020B0604020202020204" pitchFamily="34" charset="0"/>
            </a:endParaRPr>
          </a:p>
          <a:p>
            <a:pPr algn="just" rtl="0" fontAlgn="base">
              <a:spcBef>
                <a:spcPts val="800"/>
              </a:spcBef>
              <a:spcAft>
                <a:spcPts val="0"/>
              </a:spcAft>
              <a:buFont typeface="+mj-lt"/>
              <a:buAutoNum type="arabicPeriod"/>
            </a:pPr>
            <a:r>
              <a:rPr lang="en-US" sz="1800" b="1" i="0" u="none" strike="noStrike">
                <a:solidFill>
                  <a:srgbClr val="000000"/>
                </a:solidFill>
                <a:effectLst/>
                <a:latin typeface="Arial" panose="020B0604020202020204" pitchFamily="34" charset="0"/>
              </a:rPr>
              <a:t> Integrity and confidentiality: </a:t>
            </a:r>
            <a:r>
              <a:rPr lang="en-US" sz="1800" b="0" i="0" u="none" strike="noStrike">
                <a:solidFill>
                  <a:srgbClr val="000000"/>
                </a:solidFill>
                <a:effectLst/>
                <a:latin typeface="Arial" panose="020B0604020202020204" pitchFamily="34" charset="0"/>
              </a:rPr>
              <a:t>Personal data should be protected against risks, such as loss, destruction or damage or unlawful or </a:t>
            </a:r>
            <a:r>
              <a:rPr lang="en-US" sz="1800" b="0" i="0" u="none" strike="noStrike" err="1">
                <a:solidFill>
                  <a:srgbClr val="000000"/>
                </a:solidFill>
                <a:effectLst/>
                <a:latin typeface="Arial" panose="020B0604020202020204" pitchFamily="34" charset="0"/>
              </a:rPr>
              <a:t>unauthorised</a:t>
            </a:r>
            <a:r>
              <a:rPr lang="en-US" sz="1800" b="0" i="0" u="none" strike="noStrike">
                <a:solidFill>
                  <a:srgbClr val="000000"/>
                </a:solidFill>
                <a:effectLst/>
                <a:latin typeface="Arial" panose="020B0604020202020204" pitchFamily="34" charset="0"/>
              </a:rPr>
              <a:t> access, use or disclosure.</a:t>
            </a:r>
            <a:endParaRPr lang="en-US" sz="1800">
              <a:solidFill>
                <a:srgbClr val="000000"/>
              </a:solidFill>
              <a:latin typeface="Arial" panose="020B0604020202020204" pitchFamily="34" charset="0"/>
            </a:endParaRPr>
          </a:p>
          <a:p>
            <a:pPr algn="just" rtl="0" fontAlgn="base">
              <a:spcBef>
                <a:spcPts val="800"/>
              </a:spcBef>
              <a:spcAft>
                <a:spcPts val="0"/>
              </a:spcAft>
              <a:buFont typeface="+mj-lt"/>
              <a:buAutoNum type="arabicPeriod"/>
            </a:pPr>
            <a:r>
              <a:rPr lang="en-US" sz="1800" b="1" i="0" u="none" strike="noStrike">
                <a:solidFill>
                  <a:srgbClr val="000000"/>
                </a:solidFill>
                <a:effectLst/>
                <a:latin typeface="Arial" panose="020B0604020202020204" pitchFamily="34" charset="0"/>
              </a:rPr>
              <a:t> Accountability: </a:t>
            </a:r>
            <a:r>
              <a:rPr lang="en-US" sz="1800" b="0" i="0" u="none" strike="noStrike">
                <a:solidFill>
                  <a:srgbClr val="000000"/>
                </a:solidFill>
                <a:effectLst/>
                <a:latin typeface="Arial" panose="020B0604020202020204" pitchFamily="34" charset="0"/>
              </a:rPr>
              <a:t>This means that the people who are collecting and using personal data have a responsibility to ensure that all data protection principles are followed.</a:t>
            </a:r>
            <a:endParaRPr lang="en-GB" sz="1800"/>
          </a:p>
        </p:txBody>
      </p:sp>
      <p:sp>
        <p:nvSpPr>
          <p:cNvPr id="3" name="Title 2">
            <a:extLst>
              <a:ext uri="{FF2B5EF4-FFF2-40B4-BE49-F238E27FC236}">
                <a16:creationId xmlns:a16="http://schemas.microsoft.com/office/drawing/2014/main" id="{ABC72CD9-2979-9732-685D-64EFA6621E33}"/>
              </a:ext>
            </a:extLst>
          </p:cNvPr>
          <p:cNvSpPr>
            <a:spLocks noGrp="1"/>
          </p:cNvSpPr>
          <p:nvPr>
            <p:ph type="title" idx="4294967295"/>
          </p:nvPr>
        </p:nvSpPr>
        <p:spPr>
          <a:xfrm>
            <a:off x="2373313" y="179388"/>
            <a:ext cx="9818687" cy="1223962"/>
          </a:xfrm>
        </p:spPr>
        <p:txBody>
          <a:bodyPr>
            <a:normAutofit/>
          </a:bodyPr>
          <a:lstStyle/>
          <a:p>
            <a:r>
              <a:rPr lang="en-US" sz="3200">
                <a:solidFill>
                  <a:schemeClr val="tx1"/>
                </a:solidFill>
                <a:latin typeface="Arial" panose="020B0604020202020204" pitchFamily="34" charset="0"/>
                <a:cs typeface="Arial" panose="020B0604020202020204" pitchFamily="34" charset="0"/>
              </a:rPr>
              <a:t>7</a:t>
            </a:r>
            <a:r>
              <a:rPr lang="en-US" sz="3200">
                <a:latin typeface="Arial" panose="020B0604020202020204" pitchFamily="34" charset="0"/>
                <a:cs typeface="Arial" panose="020B0604020202020204" pitchFamily="34" charset="0"/>
              </a:rPr>
              <a:t> Safeguarding principles when using data for advocacy purposes</a:t>
            </a:r>
            <a:endParaRPr lang="en-GB" sz="32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748BC51-6D20-B751-13DE-DF3A23BFD971}"/>
              </a:ext>
            </a:extLst>
          </p:cNvPr>
          <p:cNvSpPr txBox="1"/>
          <p:nvPr/>
        </p:nvSpPr>
        <p:spPr>
          <a:xfrm>
            <a:off x="-523063" y="6416675"/>
            <a:ext cx="7632700" cy="261610"/>
          </a:xfrm>
          <a:prstGeom prst="rect">
            <a:avLst/>
          </a:prstGeom>
          <a:noFill/>
        </p:spPr>
        <p:txBody>
          <a:bodyPr wrap="square">
            <a:spAutoFit/>
          </a:bodyPr>
          <a:lstStyle/>
          <a:p>
            <a:pPr marL="88900" algn="r" rtl="0">
              <a:spcBef>
                <a:spcPts val="800"/>
              </a:spcBef>
              <a:spcAft>
                <a:spcPts val="0"/>
              </a:spcAft>
            </a:pPr>
            <a:r>
              <a:rPr lang="en-US" sz="1100" b="0" i="0" u="none" strike="noStrike">
                <a:solidFill>
                  <a:srgbClr val="000000"/>
                </a:solidFill>
                <a:effectLst/>
                <a:latin typeface="Arial" panose="020B0604020202020204" pitchFamily="34" charset="0"/>
              </a:rPr>
              <a:t>Privacy International (2018), </a:t>
            </a:r>
            <a:r>
              <a:rPr lang="en-US" sz="1100" b="0" i="1" u="none" strike="noStrike">
                <a:solidFill>
                  <a:srgbClr val="000000"/>
                </a:solidFill>
                <a:effectLst/>
                <a:latin typeface="Arial" panose="020B0604020202020204" pitchFamily="34" charset="0"/>
              </a:rPr>
              <a:t>A Guide for Policy Engagement on Data Protection: The Keys to Data Protection</a:t>
            </a:r>
            <a:r>
              <a:rPr lang="en-US" sz="1100" b="0" i="0" u="none" strike="noStrike">
                <a:solidFill>
                  <a:srgbClr val="000000"/>
                </a:solidFill>
                <a:effectLst/>
                <a:latin typeface="Arial" panose="020B0604020202020204" pitchFamily="34" charset="0"/>
              </a:rPr>
              <a:t>.</a:t>
            </a:r>
            <a:endParaRPr lang="en-GB"/>
          </a:p>
        </p:txBody>
      </p:sp>
    </p:spTree>
    <p:extLst>
      <p:ext uri="{BB962C8B-B14F-4D97-AF65-F5344CB8AC3E}">
        <p14:creationId xmlns:p14="http://schemas.microsoft.com/office/powerpoint/2010/main" val="1536185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660349-8FF3-774D-99B5-E2BC07158C39}"/>
              </a:ext>
            </a:extLst>
          </p:cNvPr>
          <p:cNvSpPr>
            <a:spLocks noGrp="1"/>
          </p:cNvSpPr>
          <p:nvPr>
            <p:ph type="title" idx="4294967295"/>
          </p:nvPr>
        </p:nvSpPr>
        <p:spPr>
          <a:xfrm>
            <a:off x="3015585" y="441325"/>
            <a:ext cx="8804275" cy="855663"/>
          </a:xfrm>
        </p:spPr>
        <p:txBody>
          <a:bodyPr/>
          <a:lstStyle/>
          <a:p>
            <a:r>
              <a:rPr lang="en-US" sz="2800">
                <a:latin typeface="Arial" panose="020B0604020202020204" pitchFamily="34" charset="0"/>
                <a:cs typeface="Arial" panose="020B0604020202020204" pitchFamily="34" charset="0"/>
              </a:rPr>
              <a:t>Local advocacy: </a:t>
            </a:r>
            <a:br>
              <a:rPr lang="en-US" sz="2800">
                <a:latin typeface="Arial" panose="020B0604020202020204" pitchFamily="34" charset="0"/>
                <a:cs typeface="Arial" panose="020B0604020202020204" pitchFamily="34" charset="0"/>
              </a:rPr>
            </a:br>
            <a:r>
              <a:rPr lang="en-US" sz="2800">
                <a:latin typeface="Arial" panose="020B0604020202020204" pitchFamily="34" charset="0"/>
                <a:cs typeface="Arial" panose="020B0604020202020204" pitchFamily="34" charset="0"/>
              </a:rPr>
              <a:t>Change happens at the community level</a:t>
            </a:r>
            <a:endParaRPr lang="en-GB" sz="2800">
              <a:latin typeface="Arial" panose="020B0604020202020204" pitchFamily="34" charset="0"/>
              <a:cs typeface="Arial" panose="020B0604020202020204" pitchFamily="34" charset="0"/>
            </a:endParaRPr>
          </a:p>
        </p:txBody>
      </p:sp>
      <p:pic>
        <p:nvPicPr>
          <p:cNvPr id="11266" name="Picture 2">
            <a:extLst>
              <a:ext uri="{FF2B5EF4-FFF2-40B4-BE49-F238E27FC236}">
                <a16:creationId xmlns:a16="http://schemas.microsoft.com/office/drawing/2014/main" id="{36AB18B0-31C8-D237-C41A-36692FD29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6415" y="1537504"/>
            <a:ext cx="3015327" cy="265654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0D282A83-31B7-9629-3A61-A5AD31E6D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6415" y="4414062"/>
            <a:ext cx="2429428" cy="219076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1E732ED-D30B-B575-1E82-603789E47D5F}"/>
              </a:ext>
            </a:extLst>
          </p:cNvPr>
          <p:cNvSpPr txBox="1"/>
          <p:nvPr/>
        </p:nvSpPr>
        <p:spPr>
          <a:xfrm>
            <a:off x="582133" y="2647124"/>
            <a:ext cx="6945718" cy="2862322"/>
          </a:xfrm>
          <a:prstGeom prst="rect">
            <a:avLst/>
          </a:prstGeom>
          <a:noFill/>
        </p:spPr>
        <p:txBody>
          <a:bodyPr wrap="square">
            <a:spAutoFit/>
          </a:bodyPr>
          <a:lstStyle/>
          <a:p>
            <a:pPr marL="285750" indent="-285750" algn="just">
              <a:buFont typeface="Arial" panose="020B0604020202020204" pitchFamily="34" charset="0"/>
              <a:buChar char="•"/>
            </a:pPr>
            <a:r>
              <a:rPr lang="en-US"/>
              <a:t>Go and talk to perpetrator - if it is safe to do so </a:t>
            </a:r>
          </a:p>
          <a:p>
            <a:pPr marL="285750" indent="-285750" algn="just">
              <a:buFont typeface="Arial" panose="020B0604020202020204" pitchFamily="34" charset="0"/>
              <a:buChar char="•"/>
            </a:pPr>
            <a:endParaRPr lang="en-US"/>
          </a:p>
          <a:p>
            <a:pPr marL="285750" indent="-285750" algn="just">
              <a:buFont typeface="Arial" panose="020B0604020202020204" pitchFamily="34" charset="0"/>
              <a:buChar char="•"/>
            </a:pPr>
            <a:r>
              <a:rPr lang="en-US"/>
              <a:t>Empower communities to know their rights and know how to access justice!</a:t>
            </a:r>
          </a:p>
          <a:p>
            <a:pPr marL="285750" indent="-285750" algn="just">
              <a:buFont typeface="Arial" panose="020B0604020202020204" pitchFamily="34" charset="0"/>
              <a:buChar char="•"/>
            </a:pPr>
            <a:endParaRPr lang="en-US"/>
          </a:p>
          <a:p>
            <a:pPr marL="285750" indent="-285750" algn="just">
              <a:buFont typeface="Arial" panose="020B0604020202020204" pitchFamily="34" charset="0"/>
              <a:buChar char="•"/>
            </a:pPr>
            <a:r>
              <a:rPr lang="en-US"/>
              <a:t>Influence local leaders to champion rights</a:t>
            </a:r>
          </a:p>
          <a:p>
            <a:pPr marL="285750" indent="-285750" algn="just">
              <a:buFont typeface="Arial" panose="020B0604020202020204" pitchFamily="34" charset="0"/>
              <a:buChar char="•"/>
            </a:pPr>
            <a:endParaRPr lang="en-US"/>
          </a:p>
          <a:p>
            <a:pPr marL="285750" indent="-285750" algn="just">
              <a:buFont typeface="Arial" panose="020B0604020202020204" pitchFamily="34" charset="0"/>
              <a:buChar char="•"/>
            </a:pPr>
            <a:r>
              <a:rPr lang="en-US" err="1"/>
              <a:t>Sensitise</a:t>
            </a:r>
            <a:r>
              <a:rPr lang="en-US"/>
              <a:t> and train health care providers, police, legal aid providers on how to respect, protect rights of key population and other </a:t>
            </a:r>
            <a:r>
              <a:rPr lang="en-US" err="1"/>
              <a:t>marginalised</a:t>
            </a:r>
            <a:r>
              <a:rPr lang="en-US"/>
              <a:t> groups</a:t>
            </a:r>
          </a:p>
        </p:txBody>
      </p:sp>
    </p:spTree>
    <p:extLst>
      <p:ext uri="{BB962C8B-B14F-4D97-AF65-F5344CB8AC3E}">
        <p14:creationId xmlns:p14="http://schemas.microsoft.com/office/powerpoint/2010/main" val="3468738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341481-3EAA-FC25-E8DC-E663E8582B45}"/>
              </a:ext>
            </a:extLst>
          </p:cNvPr>
          <p:cNvSpPr>
            <a:spLocks noGrp="1"/>
          </p:cNvSpPr>
          <p:nvPr>
            <p:ph type="title" idx="4294967295"/>
          </p:nvPr>
        </p:nvSpPr>
        <p:spPr>
          <a:xfrm>
            <a:off x="2751764" y="228307"/>
            <a:ext cx="8327361" cy="1223963"/>
          </a:xfrm>
        </p:spPr>
        <p:txBody>
          <a:bodyPr>
            <a:normAutofit/>
          </a:bodyPr>
          <a:lstStyle/>
          <a:p>
            <a:r>
              <a:rPr lang="en-US" sz="3200">
                <a:latin typeface="Arial" panose="020B0604020202020204" pitchFamily="34" charset="0"/>
                <a:cs typeface="Arial" panose="020B0604020202020204" pitchFamily="34" charset="0"/>
              </a:rPr>
              <a:t>Lessons from the field: National advocacy</a:t>
            </a:r>
            <a:endParaRPr lang="en-GB" sz="32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2132A99-23C9-9CE0-D76E-683FEEBEE1E5}"/>
              </a:ext>
            </a:extLst>
          </p:cNvPr>
          <p:cNvSpPr txBox="1"/>
          <p:nvPr/>
        </p:nvSpPr>
        <p:spPr>
          <a:xfrm>
            <a:off x="944525" y="1702765"/>
            <a:ext cx="9750056" cy="646331"/>
          </a:xfrm>
          <a:prstGeom prst="rect">
            <a:avLst/>
          </a:prstGeom>
          <a:noFill/>
        </p:spPr>
        <p:txBody>
          <a:bodyPr wrap="square">
            <a:spAutoFit/>
          </a:bodyPr>
          <a:lstStyle/>
          <a:p>
            <a:r>
              <a:rPr lang="en-US"/>
              <a:t>Advocacy can be aggressive and soft. Consider which is more appropriate for your country and situation.</a:t>
            </a:r>
            <a:endParaRPr lang="en-GB"/>
          </a:p>
        </p:txBody>
      </p:sp>
      <p:pic>
        <p:nvPicPr>
          <p:cNvPr id="12291" name="Picture 3">
            <a:extLst>
              <a:ext uri="{FF2B5EF4-FFF2-40B4-BE49-F238E27FC236}">
                <a16:creationId xmlns:a16="http://schemas.microsoft.com/office/drawing/2014/main" id="{8B698A20-458D-EE84-0E5B-3ABF19D7F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5558" y="2576623"/>
            <a:ext cx="374332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C7378787-67A9-ED3F-52E0-DD17B663E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6443" y="2576623"/>
            <a:ext cx="377190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66BCEE2B-92B2-1449-8B72-A3B89823A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35" y="2576623"/>
            <a:ext cx="37528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498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F3FD-9ACA-453D-2115-BDADB7841148}"/>
              </a:ext>
            </a:extLst>
          </p:cNvPr>
          <p:cNvSpPr>
            <a:spLocks noGrp="1"/>
          </p:cNvSpPr>
          <p:nvPr>
            <p:ph type="title" idx="4294967295"/>
          </p:nvPr>
        </p:nvSpPr>
        <p:spPr>
          <a:xfrm>
            <a:off x="2261412" y="239306"/>
            <a:ext cx="9420225" cy="1844675"/>
          </a:xfrm>
        </p:spPr>
        <p:txBody>
          <a:bodyPr>
            <a:normAutofit/>
          </a:bodyPr>
          <a:lstStyle/>
          <a:p>
            <a:r>
              <a:rPr lang="en-US" sz="2800">
                <a:latin typeface="Arial" panose="020B0604020202020204" pitchFamily="34" charset="0"/>
                <a:cs typeface="Arial" panose="020B0604020202020204" pitchFamily="34" charset="0"/>
              </a:rPr>
              <a:t>Global Human Rights Advocacy: </a:t>
            </a:r>
            <a:br>
              <a:rPr lang="en-US" sz="2800">
                <a:latin typeface="Arial" panose="020B0604020202020204" pitchFamily="34" charset="0"/>
                <a:cs typeface="Arial" panose="020B0604020202020204" pitchFamily="34" charset="0"/>
              </a:rPr>
            </a:br>
            <a:r>
              <a:rPr lang="en-US" sz="2800">
                <a:latin typeface="Arial" panose="020B0604020202020204" pitchFamily="34" charset="0"/>
                <a:cs typeface="Arial" panose="020B0604020202020204" pitchFamily="34" charset="0"/>
              </a:rPr>
              <a:t>what are the platforms and processes of influence?</a:t>
            </a:r>
            <a:endParaRPr lang="en-GB" sz="28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1474E69-B135-04AA-071A-7ADB652666F2}"/>
              </a:ext>
            </a:extLst>
          </p:cNvPr>
          <p:cNvSpPr txBox="1"/>
          <p:nvPr/>
        </p:nvSpPr>
        <p:spPr>
          <a:xfrm>
            <a:off x="372139" y="1811111"/>
            <a:ext cx="9973339" cy="4196020"/>
          </a:xfrm>
          <a:prstGeom prst="rect">
            <a:avLst/>
          </a:prstGeom>
          <a:noFill/>
        </p:spPr>
        <p:txBody>
          <a:bodyPr wrap="square">
            <a:spAutoFit/>
          </a:bodyPr>
          <a:lstStyle/>
          <a:p>
            <a:pPr>
              <a:lnSpc>
                <a:spcPct val="150000"/>
              </a:lnSpc>
            </a:pPr>
            <a:r>
              <a:rPr lang="en-US" b="1">
                <a:latin typeface="Arial" panose="020B0604020202020204" pitchFamily="34" charset="0"/>
                <a:cs typeface="Arial" panose="020B0604020202020204" pitchFamily="34" charset="0"/>
              </a:rPr>
              <a:t>Examples:</a:t>
            </a:r>
          </a:p>
          <a:p>
            <a:pPr marL="285750" indent="-285750">
              <a:lnSpc>
                <a:spcPct val="150000"/>
              </a:lnSpc>
              <a:buFont typeface="Wingdings" panose="05000000000000000000" pitchFamily="2" charset="2"/>
              <a:buChar char="Ø"/>
            </a:pPr>
            <a:r>
              <a:rPr lang="en-US">
                <a:latin typeface="Arial" panose="020B0604020202020204" pitchFamily="34" charset="0"/>
                <a:cs typeface="Arial" panose="020B0604020202020204" pitchFamily="34" charset="0"/>
              </a:rPr>
              <a:t>Universal Periodic Review (UPR) processes - proposing recommendations </a:t>
            </a:r>
          </a:p>
          <a:p>
            <a:pPr marL="285750" indent="-285750">
              <a:lnSpc>
                <a:spcPct val="150000"/>
              </a:lnSpc>
              <a:buFont typeface="Wingdings" panose="05000000000000000000" pitchFamily="2" charset="2"/>
              <a:buChar char="Ø"/>
            </a:pPr>
            <a:r>
              <a:rPr lang="en-US">
                <a:latin typeface="Arial" panose="020B0604020202020204" pitchFamily="34" charset="0"/>
                <a:cs typeface="Arial" panose="020B0604020202020204" pitchFamily="34" charset="0"/>
              </a:rPr>
              <a:t>Obtain Observer Status with Human rights bodies </a:t>
            </a:r>
          </a:p>
          <a:p>
            <a:pPr marL="285750" indent="-285750">
              <a:lnSpc>
                <a:spcPct val="150000"/>
              </a:lnSpc>
              <a:buFont typeface="Wingdings" panose="05000000000000000000" pitchFamily="2" charset="2"/>
              <a:buChar char="Ø"/>
            </a:pPr>
            <a:r>
              <a:rPr lang="en-US">
                <a:latin typeface="Arial" panose="020B0604020202020204" pitchFamily="34" charset="0"/>
                <a:cs typeface="Arial" panose="020B0604020202020204" pitchFamily="34" charset="0"/>
              </a:rPr>
              <a:t>Hold cross regional dialogues and cross movement dialogues</a:t>
            </a:r>
          </a:p>
          <a:p>
            <a:pPr marL="285750" indent="-285750">
              <a:lnSpc>
                <a:spcPct val="150000"/>
              </a:lnSpc>
              <a:buFont typeface="Wingdings" panose="05000000000000000000" pitchFamily="2" charset="2"/>
              <a:buChar char="Ø"/>
            </a:pPr>
            <a:r>
              <a:rPr lang="en-US">
                <a:latin typeface="Arial" panose="020B0604020202020204" pitchFamily="34" charset="0"/>
                <a:cs typeface="Arial" panose="020B0604020202020204" pitchFamily="34" charset="0"/>
              </a:rPr>
              <a:t>Contribute to human rights treaties general comments</a:t>
            </a:r>
          </a:p>
          <a:p>
            <a:pPr marL="285750" indent="-285750">
              <a:lnSpc>
                <a:spcPct val="150000"/>
              </a:lnSpc>
              <a:buFont typeface="Wingdings" panose="05000000000000000000" pitchFamily="2" charset="2"/>
              <a:buChar char="Ø"/>
            </a:pPr>
            <a:r>
              <a:rPr lang="en-US">
                <a:latin typeface="Arial" panose="020B0604020202020204" pitchFamily="34" charset="0"/>
                <a:cs typeface="Arial" panose="020B0604020202020204" pitchFamily="34" charset="0"/>
              </a:rPr>
              <a:t>Subscribe to Global Networks and Forums</a:t>
            </a:r>
          </a:p>
          <a:p>
            <a:pPr marL="342900" lvl="0" indent="-342900">
              <a:lnSpc>
                <a:spcPct val="150000"/>
              </a:lnSpc>
              <a:buFont typeface="Wingdings" panose="05000000000000000000" pitchFamily="2" charset="2"/>
              <a:buChar char="Ø"/>
            </a:pPr>
            <a:r>
              <a:rPr lang="en-ZA">
                <a:latin typeface="Arial" panose="020B0604020202020204" pitchFamily="34" charset="0"/>
                <a:cs typeface="Arial" panose="020B0604020202020204" pitchFamily="34" charset="0"/>
              </a:rPr>
              <a:t>Data (</a:t>
            </a:r>
            <a:r>
              <a:rPr lang="en-ZA" err="1">
                <a:latin typeface="Arial" panose="020B0604020202020204" pitchFamily="34" charset="0"/>
                <a:cs typeface="Arial" panose="020B0604020202020204" pitchFamily="34" charset="0"/>
              </a:rPr>
              <a:t>REAct</a:t>
            </a:r>
            <a:r>
              <a:rPr lang="en-ZA">
                <a:latin typeface="Arial" panose="020B0604020202020204" pitchFamily="34" charset="0"/>
                <a:cs typeface="Arial" panose="020B0604020202020204" pitchFamily="34" charset="0"/>
              </a:rPr>
              <a:t>) used to advocate for the renewal of the UN SOGI independent expert mandate</a:t>
            </a:r>
            <a:endParaRPr lang="en-GB">
              <a:latin typeface="Arial" panose="020B0604020202020204" pitchFamily="34" charset="0"/>
              <a:cs typeface="Arial" panose="020B0604020202020204" pitchFamily="34" charset="0"/>
            </a:endParaRPr>
          </a:p>
          <a:p>
            <a:pPr marL="342900" lvl="0" indent="-342900">
              <a:lnSpc>
                <a:spcPct val="150000"/>
              </a:lnSpc>
              <a:buFont typeface="Wingdings" panose="05000000000000000000" pitchFamily="2" charset="2"/>
              <a:buChar char="Ø"/>
            </a:pPr>
            <a:r>
              <a:rPr lang="en-ZA">
                <a:latin typeface="Arial" panose="020B0604020202020204" pitchFamily="34" charset="0"/>
                <a:cs typeface="Arial" panose="020B0604020202020204" pitchFamily="34" charset="0"/>
              </a:rPr>
              <a:t>Consolidate evidence-based reports </a:t>
            </a:r>
            <a:endParaRPr lang="en-GB">
              <a:latin typeface="Arial" panose="020B0604020202020204" pitchFamily="34" charset="0"/>
              <a:cs typeface="Arial" panose="020B0604020202020204" pitchFamily="34" charset="0"/>
            </a:endParaRPr>
          </a:p>
          <a:p>
            <a:pPr marL="342900" lvl="0" indent="-342900">
              <a:lnSpc>
                <a:spcPct val="150000"/>
              </a:lnSpc>
              <a:buFont typeface="Wingdings" panose="05000000000000000000" pitchFamily="2" charset="2"/>
              <a:buChar char="Ø"/>
            </a:pPr>
            <a:r>
              <a:rPr lang="en-ZA">
                <a:latin typeface="Arial" panose="020B0604020202020204" pitchFamily="34" charset="0"/>
                <a:cs typeface="Arial" panose="020B0604020202020204" pitchFamily="34" charset="0"/>
              </a:rPr>
              <a:t>Used for litigation advocacy </a:t>
            </a:r>
            <a:endParaRPr lang="en-GB">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035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FA429-BA17-FC2B-B09F-2F91547BD59A}"/>
              </a:ext>
            </a:extLst>
          </p:cNvPr>
          <p:cNvSpPr>
            <a:spLocks noGrp="1"/>
          </p:cNvSpPr>
          <p:nvPr>
            <p:ph type="body" sz="quarter" idx="10"/>
          </p:nvPr>
        </p:nvSpPr>
        <p:spPr>
          <a:xfrm>
            <a:off x="3435904" y="2511758"/>
            <a:ext cx="7632700" cy="2145303"/>
          </a:xfrm>
        </p:spPr>
        <p:txBody>
          <a:bodyPr/>
          <a:lstStyle/>
          <a:p>
            <a:pPr rtl="0" fontAlgn="base">
              <a:lnSpc>
                <a:spcPct val="150000"/>
              </a:lnSpc>
              <a:spcBef>
                <a:spcPts val="0"/>
              </a:spcBef>
              <a:spcAft>
                <a:spcPts val="0"/>
              </a:spcAft>
              <a:buFont typeface="+mj-lt"/>
              <a:buAutoNum type="arabicPeriod"/>
            </a:pPr>
            <a:r>
              <a:rPr lang="en-US" sz="1800" b="0" i="0" u="none" strike="noStrike">
                <a:solidFill>
                  <a:srgbClr val="000000"/>
                </a:solidFill>
                <a:effectLst/>
                <a:latin typeface="Arial" panose="020B0604020202020204" pitchFamily="34" charset="0"/>
                <a:cs typeface="Arial" panose="020B0604020202020204" pitchFamily="34" charset="0"/>
              </a:rPr>
              <a:t> Data (</a:t>
            </a:r>
            <a:r>
              <a:rPr lang="en-US" sz="1800" b="0" i="0" u="none" strike="noStrike" err="1">
                <a:solidFill>
                  <a:srgbClr val="000000"/>
                </a:solidFill>
                <a:effectLst/>
                <a:latin typeface="Arial" panose="020B0604020202020204" pitchFamily="34" charset="0"/>
                <a:cs typeface="Arial" panose="020B0604020202020204" pitchFamily="34" charset="0"/>
              </a:rPr>
              <a:t>REAct</a:t>
            </a:r>
            <a:r>
              <a:rPr lang="en-US" sz="1800" b="0" i="0" u="none" strike="noStrike">
                <a:solidFill>
                  <a:srgbClr val="000000"/>
                </a:solidFill>
                <a:effectLst/>
                <a:latin typeface="Arial" panose="020B0604020202020204" pitchFamily="34" charset="0"/>
                <a:cs typeface="Arial" panose="020B0604020202020204" pitchFamily="34" charset="0"/>
              </a:rPr>
              <a:t>) used to advocate for the renewal of the UN SOGI independent expert mandate</a:t>
            </a:r>
          </a:p>
          <a:p>
            <a:pPr rtl="0" fontAlgn="base">
              <a:lnSpc>
                <a:spcPct val="150000"/>
              </a:lnSpc>
              <a:spcBef>
                <a:spcPts val="0"/>
              </a:spcBef>
              <a:spcAft>
                <a:spcPts val="1200"/>
              </a:spcAft>
              <a:buFont typeface="+mj-lt"/>
              <a:buAutoNum type="arabicPeriod"/>
            </a:pPr>
            <a:r>
              <a:rPr lang="en-US" sz="1800" b="0" i="0" u="none" strike="noStrike">
                <a:solidFill>
                  <a:srgbClr val="000000"/>
                </a:solidFill>
                <a:effectLst/>
                <a:latin typeface="Arial" panose="020B0604020202020204" pitchFamily="34" charset="0"/>
                <a:cs typeface="Arial" panose="020B0604020202020204" pitchFamily="34" charset="0"/>
              </a:rPr>
              <a:t> Consolidate evidence-based reports for human rights violation reporting</a:t>
            </a:r>
          </a:p>
          <a:p>
            <a:pPr rtl="0" fontAlgn="base">
              <a:lnSpc>
                <a:spcPct val="150000"/>
              </a:lnSpc>
              <a:spcBef>
                <a:spcPts val="0"/>
              </a:spcBef>
              <a:spcAft>
                <a:spcPts val="0"/>
              </a:spcAft>
              <a:buFont typeface="+mj-lt"/>
              <a:buAutoNum type="arabicPeriod"/>
            </a:pPr>
            <a:r>
              <a:rPr lang="en-US" sz="1800" b="0" i="0" u="none" strike="noStrike">
                <a:solidFill>
                  <a:srgbClr val="000000"/>
                </a:solidFill>
                <a:effectLst/>
                <a:latin typeface="Arial" panose="020B0604020202020204" pitchFamily="34" charset="0"/>
                <a:cs typeface="Arial" panose="020B0604020202020204" pitchFamily="34" charset="0"/>
              </a:rPr>
              <a:t> Used for litigation advocacy</a:t>
            </a:r>
          </a:p>
          <a:p>
            <a:endParaRPr lang="en-GB"/>
          </a:p>
        </p:txBody>
      </p:sp>
      <p:sp>
        <p:nvSpPr>
          <p:cNvPr id="3" name="Title 2">
            <a:extLst>
              <a:ext uri="{FF2B5EF4-FFF2-40B4-BE49-F238E27FC236}">
                <a16:creationId xmlns:a16="http://schemas.microsoft.com/office/drawing/2014/main" id="{EC38F9C5-2B99-8611-6F2A-231986B3AA6D}"/>
              </a:ext>
            </a:extLst>
          </p:cNvPr>
          <p:cNvSpPr>
            <a:spLocks noGrp="1"/>
          </p:cNvSpPr>
          <p:nvPr>
            <p:ph type="title"/>
          </p:nvPr>
        </p:nvSpPr>
        <p:spPr>
          <a:xfrm>
            <a:off x="3201991" y="707139"/>
            <a:ext cx="8249274" cy="536870"/>
          </a:xfrm>
        </p:spPr>
        <p:txBody>
          <a:bodyPr>
            <a:noAutofit/>
          </a:bodyPr>
          <a:lstStyle/>
          <a:p>
            <a:r>
              <a:rPr lang="en-US" sz="3200">
                <a:latin typeface="Arial" panose="020B0604020202020204" pitchFamily="34" charset="0"/>
                <a:cs typeface="Arial" panose="020B0604020202020204" pitchFamily="34" charset="0"/>
              </a:rPr>
              <a:t>Example from the field: Gender Dynamix</a:t>
            </a:r>
            <a:endParaRPr lang="en-GB"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503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EB1EDC-B541-D601-0CB0-67931ED01AED}"/>
              </a:ext>
            </a:extLst>
          </p:cNvPr>
          <p:cNvSpPr txBox="1"/>
          <p:nvPr/>
        </p:nvSpPr>
        <p:spPr>
          <a:xfrm>
            <a:off x="233916" y="1905622"/>
            <a:ext cx="8928690" cy="4360168"/>
          </a:xfrm>
          <a:prstGeom prst="rect">
            <a:avLst/>
          </a:prstGeom>
          <a:noFill/>
        </p:spPr>
        <p:txBody>
          <a:bodyPr wrap="square">
            <a:spAutoFit/>
          </a:bodyPr>
          <a:lstStyle/>
          <a:p>
            <a:pPr marL="285750" indent="-285750" algn="just" rtl="0" fontAlgn="base">
              <a:spcBef>
                <a:spcPts val="800"/>
              </a:spcBef>
              <a:spcAft>
                <a:spcPts val="0"/>
              </a:spcAft>
              <a:buFont typeface="Arial" panose="020B0604020202020204" pitchFamily="34" charset="0"/>
              <a:buChar char="•"/>
            </a:pPr>
            <a:r>
              <a:rPr lang="en-US" sz="1600" b="1" i="0" u="none" strike="noStrike">
                <a:solidFill>
                  <a:srgbClr val="000000"/>
                </a:solidFill>
                <a:effectLst/>
                <a:latin typeface="Arial" panose="020B0604020202020204" pitchFamily="34" charset="0"/>
              </a:rPr>
              <a:t>Step 1: </a:t>
            </a:r>
            <a:r>
              <a:rPr lang="en-US" sz="1600" b="0" i="0" u="none" strike="noStrike">
                <a:solidFill>
                  <a:srgbClr val="000000"/>
                </a:solidFill>
                <a:effectLst/>
                <a:latin typeface="Arial" panose="020B0604020202020204" pitchFamily="34" charset="0"/>
              </a:rPr>
              <a:t>Partners endorse concept note </a:t>
            </a:r>
          </a:p>
          <a:p>
            <a:pPr marL="285750" indent="-285750" algn="just" rtl="0" fontAlgn="base">
              <a:spcBef>
                <a:spcPts val="800"/>
              </a:spcBef>
              <a:spcAft>
                <a:spcPts val="0"/>
              </a:spcAft>
              <a:buFont typeface="Arial" panose="020B0604020202020204" pitchFamily="34" charset="0"/>
              <a:buChar char="•"/>
            </a:pPr>
            <a:r>
              <a:rPr lang="en-US" sz="1600" b="1" i="0" u="none" strike="noStrike">
                <a:solidFill>
                  <a:srgbClr val="000000"/>
                </a:solidFill>
                <a:effectLst/>
                <a:latin typeface="Arial" panose="020B0604020202020204" pitchFamily="34" charset="0"/>
              </a:rPr>
              <a:t>Step 2: </a:t>
            </a:r>
            <a:r>
              <a:rPr lang="en-US" sz="1600" b="0" i="0" u="none" strike="noStrike">
                <a:solidFill>
                  <a:srgbClr val="000000"/>
                </a:solidFill>
                <a:effectLst/>
                <a:latin typeface="Arial" panose="020B0604020202020204" pitchFamily="34" charset="0"/>
              </a:rPr>
              <a:t>Partners convene to share work on GBV against transgender people, update each other on priorities and discuss/agree coordinated engagement with Generation Equality Forum Action Coalitions </a:t>
            </a:r>
          </a:p>
          <a:p>
            <a:pPr marL="285750" indent="-285750" algn="just" rtl="0" fontAlgn="base">
              <a:spcBef>
                <a:spcPts val="800"/>
              </a:spcBef>
              <a:spcAft>
                <a:spcPts val="0"/>
              </a:spcAft>
              <a:buFont typeface="Arial" panose="020B0604020202020204" pitchFamily="34" charset="0"/>
              <a:buChar char="•"/>
            </a:pPr>
            <a:r>
              <a:rPr lang="en-US" sz="1600" b="1" i="0" u="none" strike="noStrike">
                <a:solidFill>
                  <a:srgbClr val="000000"/>
                </a:solidFill>
                <a:effectLst/>
                <a:latin typeface="Arial" panose="020B0604020202020204" pitchFamily="34" charset="0"/>
              </a:rPr>
              <a:t>Step 3: </a:t>
            </a:r>
            <a:r>
              <a:rPr lang="en-US" sz="1600" b="0" i="0" u="none" strike="noStrike">
                <a:solidFill>
                  <a:srgbClr val="000000"/>
                </a:solidFill>
                <a:effectLst/>
                <a:latin typeface="Arial" panose="020B0604020202020204" pitchFamily="34" charset="0"/>
              </a:rPr>
              <a:t>Partners collate and review data and design protocol for additional data gathering</a:t>
            </a:r>
          </a:p>
          <a:p>
            <a:pPr marL="285750" indent="-285750" algn="just" rtl="0" fontAlgn="base">
              <a:spcBef>
                <a:spcPts val="800"/>
              </a:spcBef>
              <a:spcAft>
                <a:spcPts val="0"/>
              </a:spcAft>
              <a:buFont typeface="Arial" panose="020B0604020202020204" pitchFamily="34" charset="0"/>
              <a:buChar char="•"/>
            </a:pPr>
            <a:r>
              <a:rPr lang="en-US" sz="1600" b="1" i="0" u="none" strike="noStrike">
                <a:solidFill>
                  <a:srgbClr val="000000"/>
                </a:solidFill>
                <a:effectLst/>
                <a:latin typeface="Arial" panose="020B0604020202020204" pitchFamily="34" charset="0"/>
              </a:rPr>
              <a:t>Step 4: </a:t>
            </a:r>
            <a:r>
              <a:rPr lang="en-US" sz="1600" b="0" i="0" u="none" strike="noStrike">
                <a:solidFill>
                  <a:srgbClr val="000000"/>
                </a:solidFill>
                <a:effectLst/>
                <a:latin typeface="Arial" panose="020B0604020202020204" pitchFamily="34" charset="0"/>
              </a:rPr>
              <a:t>Partners develop commonly shared recommendations to help progress ending violence against transgender and gender non-conforming people in the context of HIV </a:t>
            </a:r>
          </a:p>
          <a:p>
            <a:pPr marL="742950" lvl="1" indent="-285750" algn="just" rtl="0" fontAlgn="base">
              <a:spcBef>
                <a:spcPts val="800"/>
              </a:spcBef>
              <a:spcAft>
                <a:spcPts val="0"/>
              </a:spcAft>
              <a:buFont typeface="Arial" panose="020B0604020202020204" pitchFamily="34" charset="0"/>
              <a:buChar char="•"/>
            </a:pPr>
            <a:r>
              <a:rPr lang="en-US" sz="1600" b="0" i="0" u="none" strike="noStrike">
                <a:solidFill>
                  <a:srgbClr val="000000"/>
                </a:solidFill>
                <a:effectLst/>
                <a:latin typeface="Arial" panose="020B0604020202020204" pitchFamily="34" charset="0"/>
              </a:rPr>
              <a:t>Link to trusted access platforms framework for HIV programming</a:t>
            </a:r>
          </a:p>
          <a:p>
            <a:pPr marL="742950" lvl="1" indent="-285750" algn="just" rtl="0" fontAlgn="base">
              <a:spcBef>
                <a:spcPts val="800"/>
              </a:spcBef>
              <a:spcAft>
                <a:spcPts val="0"/>
              </a:spcAft>
              <a:buFont typeface="Arial" panose="020B0604020202020204" pitchFamily="34" charset="0"/>
              <a:buChar char="•"/>
            </a:pPr>
            <a:r>
              <a:rPr lang="en-US" sz="1600" b="0" i="0" u="none" strike="noStrike">
                <a:solidFill>
                  <a:srgbClr val="000000"/>
                </a:solidFill>
                <a:effectLst/>
                <a:latin typeface="Arial" panose="020B0604020202020204" pitchFamily="34" charset="0"/>
              </a:rPr>
              <a:t>Feed into Generation Equality Forum Action Coalition on GBV</a:t>
            </a:r>
          </a:p>
          <a:p>
            <a:pPr marL="742950" lvl="1" indent="-285750" algn="just" rtl="0" fontAlgn="base">
              <a:spcBef>
                <a:spcPts val="800"/>
              </a:spcBef>
              <a:spcAft>
                <a:spcPts val="0"/>
              </a:spcAft>
              <a:buFont typeface="Arial" panose="020B0604020202020204" pitchFamily="34" charset="0"/>
              <a:buChar char="•"/>
            </a:pPr>
            <a:r>
              <a:rPr lang="en-US" sz="1600" b="0" i="0" u="none" strike="noStrike">
                <a:solidFill>
                  <a:srgbClr val="000000"/>
                </a:solidFill>
                <a:effectLst/>
                <a:latin typeface="Arial" panose="020B0604020202020204" pitchFamily="34" charset="0"/>
              </a:rPr>
              <a:t>Frame in a language big donors (PEPFAR, CDC etc.) will understand the kind of thing their partners need</a:t>
            </a:r>
          </a:p>
          <a:p>
            <a:pPr marL="742950" lvl="1" indent="-285750" algn="just" rtl="0" fontAlgn="base">
              <a:spcBef>
                <a:spcPts val="800"/>
              </a:spcBef>
              <a:spcAft>
                <a:spcPts val="0"/>
              </a:spcAft>
              <a:buFont typeface="Arial" panose="020B0604020202020204" pitchFamily="34" charset="0"/>
              <a:buChar char="•"/>
            </a:pPr>
            <a:r>
              <a:rPr lang="en-US" sz="1600" b="0" i="0" u="none" strike="noStrike">
                <a:solidFill>
                  <a:srgbClr val="000000"/>
                </a:solidFill>
                <a:effectLst/>
                <a:latin typeface="Arial" panose="020B0604020202020204" pitchFamily="34" charset="0"/>
              </a:rPr>
              <a:t>Include Frontline good practice guide on gender transformative HIV programming</a:t>
            </a:r>
          </a:p>
          <a:p>
            <a:pPr marL="285750" indent="-285750" algn="just" rtl="0" fontAlgn="base">
              <a:spcBef>
                <a:spcPts val="800"/>
              </a:spcBef>
              <a:spcAft>
                <a:spcPts val="0"/>
              </a:spcAft>
              <a:buFont typeface="Arial" panose="020B0604020202020204" pitchFamily="34" charset="0"/>
              <a:buChar char="•"/>
            </a:pPr>
            <a:r>
              <a:rPr lang="en-US" sz="1600" b="1" i="0" u="none" strike="noStrike">
                <a:solidFill>
                  <a:srgbClr val="000000"/>
                </a:solidFill>
                <a:effectLst/>
                <a:latin typeface="Arial" panose="020B0604020202020204" pitchFamily="34" charset="0"/>
              </a:rPr>
              <a:t>Step 5: </a:t>
            </a:r>
            <a:r>
              <a:rPr lang="en-US" sz="1600" b="0" i="0" u="none" strike="noStrike">
                <a:solidFill>
                  <a:srgbClr val="000000"/>
                </a:solidFill>
                <a:effectLst/>
                <a:latin typeface="Arial" panose="020B0604020202020204" pitchFamily="34" charset="0"/>
              </a:rPr>
              <a:t>roll out framework to other stakeholders and the community to continue data gathering, monitoring and reporting </a:t>
            </a:r>
          </a:p>
        </p:txBody>
      </p:sp>
      <p:sp>
        <p:nvSpPr>
          <p:cNvPr id="4" name="TextBox 3">
            <a:extLst>
              <a:ext uri="{FF2B5EF4-FFF2-40B4-BE49-F238E27FC236}">
                <a16:creationId xmlns:a16="http://schemas.microsoft.com/office/drawing/2014/main" id="{D6CDAC4A-C088-DD8D-FDCF-A9E3F4A989C0}"/>
              </a:ext>
            </a:extLst>
          </p:cNvPr>
          <p:cNvSpPr txBox="1"/>
          <p:nvPr/>
        </p:nvSpPr>
        <p:spPr>
          <a:xfrm>
            <a:off x="9486899" y="2669934"/>
            <a:ext cx="2623584" cy="2831544"/>
          </a:xfrm>
          <a:prstGeom prst="rect">
            <a:avLst/>
          </a:prstGeom>
          <a:noFill/>
        </p:spPr>
        <p:txBody>
          <a:bodyPr wrap="square">
            <a:spAutoFit/>
          </a:bodyPr>
          <a:lstStyle/>
          <a:p>
            <a:r>
              <a:rPr lang="en-GB" b="1"/>
              <a:t>Partners involved:</a:t>
            </a:r>
          </a:p>
          <a:p>
            <a:pPr marL="342900" indent="-342900">
              <a:buFont typeface="+mj-lt"/>
              <a:buAutoNum type="arabicPeriod"/>
            </a:pPr>
            <a:r>
              <a:rPr lang="en-GB" sz="1600"/>
              <a:t>India HIV/AIDS Alliance </a:t>
            </a:r>
          </a:p>
          <a:p>
            <a:pPr marL="342900" indent="-342900">
              <a:buFont typeface="+mj-lt"/>
              <a:buAutoNum type="arabicPeriod"/>
            </a:pPr>
            <a:r>
              <a:rPr lang="en-GB" sz="1600" err="1"/>
              <a:t>Redlactrans</a:t>
            </a:r>
            <a:r>
              <a:rPr lang="en-GB" sz="1600"/>
              <a:t> </a:t>
            </a:r>
          </a:p>
          <a:p>
            <a:pPr marL="342900" indent="-342900">
              <a:buFont typeface="+mj-lt"/>
              <a:buAutoNum type="arabicPeriod"/>
            </a:pPr>
            <a:r>
              <a:rPr lang="en-GB" sz="1600"/>
              <a:t>Southern Africa Trans Forum</a:t>
            </a:r>
          </a:p>
          <a:p>
            <a:pPr marL="342900" indent="-342900">
              <a:buFont typeface="+mj-lt"/>
              <a:buAutoNum type="arabicPeriod"/>
            </a:pPr>
            <a:r>
              <a:rPr lang="en-GB" sz="1600"/>
              <a:t>Gender Dynamix (South Africa)</a:t>
            </a:r>
          </a:p>
          <a:p>
            <a:pPr marL="342900" indent="-342900">
              <a:buFont typeface="+mj-lt"/>
              <a:buAutoNum type="arabicPeriod"/>
            </a:pPr>
            <a:r>
              <a:rPr lang="en-GB" sz="1600"/>
              <a:t>Trans Equality Uganda</a:t>
            </a:r>
          </a:p>
          <a:p>
            <a:pPr marL="342900" indent="-342900">
              <a:buFont typeface="+mj-lt"/>
              <a:buAutoNum type="arabicPeriod"/>
            </a:pPr>
            <a:r>
              <a:rPr lang="en-GB" sz="1600"/>
              <a:t>Mena Rosa</a:t>
            </a:r>
          </a:p>
        </p:txBody>
      </p:sp>
      <p:sp>
        <p:nvSpPr>
          <p:cNvPr id="6" name="TextBox 5">
            <a:extLst>
              <a:ext uri="{FF2B5EF4-FFF2-40B4-BE49-F238E27FC236}">
                <a16:creationId xmlns:a16="http://schemas.microsoft.com/office/drawing/2014/main" id="{EEB50210-FC2E-3F7A-37A8-7794FFAAC7A5}"/>
              </a:ext>
            </a:extLst>
          </p:cNvPr>
          <p:cNvSpPr txBox="1"/>
          <p:nvPr/>
        </p:nvSpPr>
        <p:spPr>
          <a:xfrm>
            <a:off x="2349794" y="205011"/>
            <a:ext cx="9760689" cy="1323439"/>
          </a:xfrm>
          <a:prstGeom prst="rect">
            <a:avLst/>
          </a:prstGeom>
          <a:noFill/>
        </p:spPr>
        <p:txBody>
          <a:bodyPr wrap="square">
            <a:spAutoFit/>
          </a:bodyPr>
          <a:lstStyle/>
          <a:p>
            <a:r>
              <a:rPr lang="en-US" sz="2000" b="1">
                <a:solidFill>
                  <a:schemeClr val="accent2"/>
                </a:solidFill>
                <a:latin typeface="Arial" panose="020B0604020202020204" pitchFamily="34" charset="0"/>
                <a:ea typeface="Verdana" panose="020B0604030504040204" pitchFamily="34" charset="0"/>
                <a:cs typeface="Arial" panose="020B0604020202020204" pitchFamily="34" charset="0"/>
              </a:rPr>
              <a:t>Global Advocacy - Lessons from the field: </a:t>
            </a:r>
          </a:p>
          <a:p>
            <a:r>
              <a:rPr lang="en-US" sz="2000" b="1">
                <a:latin typeface="Arial" panose="020B0604020202020204" pitchFamily="34" charset="0"/>
                <a:ea typeface="Verdana" panose="020B0604030504040204" pitchFamily="34" charset="0"/>
                <a:cs typeface="Arial" panose="020B0604020202020204" pitchFamily="34" charset="0"/>
              </a:rPr>
              <a:t>The Frontline AIDS partnership to prevent, challenge and respond to violence, harmful social and gender norms and discrimination against gender diverse people</a:t>
            </a:r>
            <a:endParaRPr lang="en-GB" sz="2000" b="1">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974927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D24A-6EE0-4414-3D62-0F3D7F40B8E7}"/>
              </a:ext>
            </a:extLst>
          </p:cNvPr>
          <p:cNvSpPr>
            <a:spLocks noGrp="1"/>
          </p:cNvSpPr>
          <p:nvPr>
            <p:ph type="title"/>
          </p:nvPr>
        </p:nvSpPr>
        <p:spPr>
          <a:xfrm>
            <a:off x="3543743" y="2205036"/>
            <a:ext cx="4979985" cy="1223964"/>
          </a:xfrm>
        </p:spPr>
        <p:txBody>
          <a:bodyPr>
            <a:noAutofit/>
          </a:bodyPr>
          <a:lstStyle/>
          <a:p>
            <a:r>
              <a:rPr lang="en-GB" sz="6000" dirty="0"/>
              <a:t>Questions?</a:t>
            </a:r>
          </a:p>
        </p:txBody>
      </p:sp>
      <p:pic>
        <p:nvPicPr>
          <p:cNvPr id="7" name="Picture 6">
            <a:extLst>
              <a:ext uri="{FF2B5EF4-FFF2-40B4-BE49-F238E27FC236}">
                <a16:creationId xmlns:a16="http://schemas.microsoft.com/office/drawing/2014/main" id="{41235365-2841-E4F9-6209-8F6F2FF5A63B}"/>
              </a:ext>
            </a:extLst>
          </p:cNvPr>
          <p:cNvPicPr>
            <a:picLocks noChangeAspect="1"/>
          </p:cNvPicPr>
          <p:nvPr/>
        </p:nvPicPr>
        <p:blipFill>
          <a:blip r:embed="rId2"/>
          <a:stretch>
            <a:fillRect/>
          </a:stretch>
        </p:blipFill>
        <p:spPr>
          <a:xfrm>
            <a:off x="8381557" y="3521743"/>
            <a:ext cx="1905000" cy="1905000"/>
          </a:xfrm>
          <a:prstGeom prst="rect">
            <a:avLst/>
          </a:prstGeom>
        </p:spPr>
      </p:pic>
      <p:pic>
        <p:nvPicPr>
          <p:cNvPr id="9" name="Picture 8">
            <a:extLst>
              <a:ext uri="{FF2B5EF4-FFF2-40B4-BE49-F238E27FC236}">
                <a16:creationId xmlns:a16="http://schemas.microsoft.com/office/drawing/2014/main" id="{6F24E48D-1689-39CE-5622-E0F509A2C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743" y="3892489"/>
            <a:ext cx="2749461" cy="11635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C5C42942-7E59-72BE-631D-9A17BD14DB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204" y="3892489"/>
            <a:ext cx="1794491" cy="9714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D88B28A-DD49-2F87-E352-CF397044A92D}"/>
              </a:ext>
            </a:extLst>
          </p:cNvPr>
          <p:cNvPicPr>
            <a:picLocks noChangeAspect="1"/>
          </p:cNvPicPr>
          <p:nvPr/>
        </p:nvPicPr>
        <p:blipFill>
          <a:blip r:embed="rId5"/>
          <a:stretch>
            <a:fillRect/>
          </a:stretch>
        </p:blipFill>
        <p:spPr>
          <a:xfrm>
            <a:off x="1455390" y="3892489"/>
            <a:ext cx="2615411" cy="1207113"/>
          </a:xfrm>
          <a:prstGeom prst="rect">
            <a:avLst/>
          </a:prstGeom>
        </p:spPr>
      </p:pic>
    </p:spTree>
    <p:extLst>
      <p:ext uri="{BB962C8B-B14F-4D97-AF65-F5344CB8AC3E}">
        <p14:creationId xmlns:p14="http://schemas.microsoft.com/office/powerpoint/2010/main" val="154271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D37EE4-6DEF-E1BA-4F4F-2498EB6E6636}"/>
              </a:ext>
            </a:extLst>
          </p:cNvPr>
          <p:cNvSpPr txBox="1">
            <a:spLocks/>
          </p:cNvSpPr>
          <p:nvPr/>
        </p:nvSpPr>
        <p:spPr>
          <a:xfrm>
            <a:off x="2372648" y="1980882"/>
            <a:ext cx="7927830" cy="1533525"/>
          </a:xfrm>
          <a:prstGeom prst="rect">
            <a:avLst/>
          </a:prstGeom>
        </p:spPr>
        <p:txBody>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b="1">
                <a:solidFill>
                  <a:srgbClr val="000000"/>
                </a:solidFill>
                <a:latin typeface="Arial" panose="020B0604020202020204" pitchFamily="34" charset="0"/>
              </a:rPr>
              <a:t>Sustainable Development Goals: </a:t>
            </a:r>
            <a:r>
              <a:rPr lang="en-US" sz="1800">
                <a:solidFill>
                  <a:srgbClr val="000000"/>
                </a:solidFill>
                <a:latin typeface="Arial" panose="020B0604020202020204" pitchFamily="34" charset="0"/>
              </a:rPr>
              <a:t>‘Inequalities based on income, sex, age, disability, sexual orientation, race, class, ethnicity, religion and opportunity continue to persist across the world. Inequality threatens </a:t>
            </a:r>
            <a:r>
              <a:rPr lang="en-US" sz="1800" err="1">
                <a:solidFill>
                  <a:srgbClr val="000000"/>
                </a:solidFill>
                <a:latin typeface="Arial" panose="020B0604020202020204" pitchFamily="34" charset="0"/>
              </a:rPr>
              <a:t>longterm</a:t>
            </a:r>
            <a:r>
              <a:rPr lang="en-US" sz="1800">
                <a:solidFill>
                  <a:srgbClr val="000000"/>
                </a:solidFill>
                <a:latin typeface="Arial" panose="020B0604020202020204" pitchFamily="34" charset="0"/>
              </a:rPr>
              <a:t> social and economic development, harms poverty reduction and destroys people’s sense of fulfilment and self-worth.’</a:t>
            </a:r>
            <a:endParaRPr lang="en-GB"/>
          </a:p>
        </p:txBody>
      </p:sp>
      <p:sp>
        <p:nvSpPr>
          <p:cNvPr id="3" name="Title 2">
            <a:extLst>
              <a:ext uri="{FF2B5EF4-FFF2-40B4-BE49-F238E27FC236}">
                <a16:creationId xmlns:a16="http://schemas.microsoft.com/office/drawing/2014/main" id="{C650E618-2B9A-DAE3-050C-3FE1AD629F5B}"/>
              </a:ext>
            </a:extLst>
          </p:cNvPr>
          <p:cNvSpPr txBox="1">
            <a:spLocks/>
          </p:cNvSpPr>
          <p:nvPr/>
        </p:nvSpPr>
        <p:spPr>
          <a:xfrm>
            <a:off x="2612366" y="386348"/>
            <a:ext cx="8712918" cy="1223964"/>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US" sz="2800">
                <a:latin typeface="Arial" panose="020B0604020202020204" pitchFamily="34" charset="0"/>
                <a:cs typeface="Arial" panose="020B0604020202020204" pitchFamily="34" charset="0"/>
              </a:rPr>
              <a:t>Global policy acknowledgement that human rights are impeding development goals</a:t>
            </a:r>
            <a:endParaRPr lang="en-GB" sz="2800">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24591748-9F49-360A-2360-747B68CC0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32" y="1980882"/>
            <a:ext cx="1438275" cy="1533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6D4C13-5688-35BB-BA25-39CD4B80A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78" y="3887958"/>
            <a:ext cx="1301029" cy="11564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DADD486-76D9-8F44-3137-1074A6C86A47}"/>
              </a:ext>
            </a:extLst>
          </p:cNvPr>
          <p:cNvSpPr txBox="1"/>
          <p:nvPr/>
        </p:nvSpPr>
        <p:spPr>
          <a:xfrm>
            <a:off x="2372647" y="3887958"/>
            <a:ext cx="7927829" cy="2308324"/>
          </a:xfrm>
          <a:prstGeom prst="rect">
            <a:avLst/>
          </a:prstGeom>
          <a:noFill/>
        </p:spPr>
        <p:txBody>
          <a:bodyPr wrap="square">
            <a:spAutoFit/>
          </a:bodyPr>
          <a:lstStyle/>
          <a:p>
            <a:pPr algn="just"/>
            <a:r>
              <a:rPr lang="en-US" b="1">
                <a:latin typeface="Arial" panose="020B0604020202020204" pitchFamily="34" charset="0"/>
                <a:cs typeface="Arial" panose="020B0604020202020204" pitchFamily="34" charset="0"/>
              </a:rPr>
              <a:t>Political Declaration on HIV and AIDS: Ending Inequalities and getting on Track to end AIDS by 2030</a:t>
            </a:r>
          </a:p>
          <a:p>
            <a:pPr algn="just"/>
            <a:r>
              <a:rPr lang="en-US">
                <a:latin typeface="Arial" panose="020B0604020202020204" pitchFamily="34" charset="0"/>
                <a:cs typeface="Arial" panose="020B0604020202020204" pitchFamily="34" charset="0"/>
              </a:rPr>
              <a:t>Commit to urgent and transformative action to end the social, economic, racial and gender inequalities, restrictive and discriminatory laws, policies and practices, stigma and multiple and intersecting forms of discrimination, including based on HIV status, and human rights violations that perpetuate the global AIDS epidemic;  </a:t>
            </a:r>
          </a:p>
          <a:p>
            <a:pPr algn="just"/>
            <a:r>
              <a:rPr lang="en-US">
                <a:latin typeface="Arial" panose="020B0604020202020204" pitchFamily="34" charset="0"/>
                <a:cs typeface="Arial" panose="020B0604020202020204" pitchFamily="34" charset="0"/>
              </a:rPr>
              <a:t>AIDS BY 2030</a:t>
            </a:r>
          </a:p>
        </p:txBody>
      </p:sp>
    </p:spTree>
    <p:extLst>
      <p:ext uri="{BB962C8B-B14F-4D97-AF65-F5344CB8AC3E}">
        <p14:creationId xmlns:p14="http://schemas.microsoft.com/office/powerpoint/2010/main" val="2529525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CD9498-9D3D-3DB7-44B5-551EE0216D62}"/>
              </a:ext>
            </a:extLst>
          </p:cNvPr>
          <p:cNvSpPr>
            <a:spLocks noGrp="1"/>
          </p:cNvSpPr>
          <p:nvPr>
            <p:ph type="body" sz="quarter" idx="4294967295"/>
          </p:nvPr>
        </p:nvSpPr>
        <p:spPr>
          <a:xfrm>
            <a:off x="659551" y="1558150"/>
            <a:ext cx="8491537" cy="4964112"/>
          </a:xfrm>
        </p:spPr>
        <p:txBody>
          <a:bodyPr>
            <a:normAutofit/>
          </a:bodyPr>
          <a:lstStyle/>
          <a:p>
            <a:pPr marL="285750" indent="-285750" rtl="0" fontAlgn="base">
              <a:lnSpc>
                <a:spcPct val="160000"/>
              </a:lnSpc>
              <a:spcBef>
                <a:spcPts val="0"/>
              </a:spcBef>
              <a:spcAft>
                <a:spcPts val="0"/>
              </a:spcAft>
              <a:buFont typeface="Arial" panose="020B0604020202020204" pitchFamily="34" charset="0"/>
              <a:buChar char="•"/>
            </a:pPr>
            <a:r>
              <a:rPr lang="en-US" sz="1800" b="0" i="0" u="none" strike="noStrike" err="1">
                <a:solidFill>
                  <a:srgbClr val="000000"/>
                </a:solidFill>
                <a:effectLst/>
                <a:latin typeface="Arial" panose="020B0604020202020204" pitchFamily="34" charset="0"/>
              </a:rPr>
              <a:t>Criminalisation</a:t>
            </a:r>
            <a:r>
              <a:rPr lang="en-US" sz="1800" b="0" i="0" u="none" strike="noStrike">
                <a:solidFill>
                  <a:srgbClr val="000000"/>
                </a:solidFill>
                <a:effectLst/>
                <a:latin typeface="Arial" panose="020B0604020202020204" pitchFamily="34" charset="0"/>
              </a:rPr>
              <a:t> and inadequate legal protection</a:t>
            </a:r>
          </a:p>
          <a:p>
            <a:pPr marL="285750" indent="-285750" rtl="0" fontAlgn="base">
              <a:lnSpc>
                <a:spcPct val="160000"/>
              </a:lnSpc>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Key populations lack awareness about their rights, and violations are often </a:t>
            </a:r>
            <a:r>
              <a:rPr lang="en-US" sz="1800" b="0" i="0" u="none" strike="noStrike" err="1">
                <a:solidFill>
                  <a:srgbClr val="000000"/>
                </a:solidFill>
                <a:effectLst/>
                <a:latin typeface="Arial" panose="020B0604020202020204" pitchFamily="34" charset="0"/>
              </a:rPr>
              <a:t>normalised</a:t>
            </a:r>
            <a:r>
              <a:rPr lang="en-US" sz="1800" b="0" i="0" u="none" strike="noStrike">
                <a:solidFill>
                  <a:srgbClr val="000000"/>
                </a:solidFill>
                <a:effectLst/>
                <a:latin typeface="Arial" panose="020B0604020202020204" pitchFamily="34" charset="0"/>
              </a:rPr>
              <a:t> </a:t>
            </a:r>
          </a:p>
          <a:p>
            <a:pPr marL="285750" indent="-285750" rtl="0" fontAlgn="base">
              <a:lnSpc>
                <a:spcPct val="160000"/>
              </a:lnSpc>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Key populations often unaware of mechanisms to report violations, or reluctance to do so for fear of reprisal</a:t>
            </a:r>
          </a:p>
          <a:p>
            <a:pPr marL="285750" indent="-285750" rtl="0" fontAlgn="base">
              <a:lnSpc>
                <a:spcPct val="160000"/>
              </a:lnSpc>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Multiple levels of discrimination</a:t>
            </a:r>
            <a:r>
              <a:rPr lang="en-US" sz="1800" b="0" i="0" u="none" strike="noStrike">
                <a:solidFill>
                  <a:srgbClr val="000000"/>
                </a:solidFill>
                <a:effectLst/>
                <a:latin typeface="Arial" panose="020B0604020202020204" pitchFamily="34" charset="0"/>
              </a:rPr>
              <a:t> are compounding barriers </a:t>
            </a:r>
            <a:endParaRPr lang="en-US" sz="1800" b="1" i="0" u="none" strike="noStrike">
              <a:solidFill>
                <a:srgbClr val="000000"/>
              </a:solidFill>
              <a:effectLst/>
              <a:latin typeface="Arial" panose="020B0604020202020204" pitchFamily="34" charset="0"/>
            </a:endParaRPr>
          </a:p>
          <a:p>
            <a:pPr marL="285750" indent="-285750" rtl="0" fontAlgn="base">
              <a:lnSpc>
                <a:spcPct val="160000"/>
              </a:lnSpc>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Societal crises are compounding barriers</a:t>
            </a:r>
            <a:r>
              <a:rPr lang="en-US" sz="1800" b="0" i="0" u="none" strike="noStrike">
                <a:solidFill>
                  <a:srgbClr val="000000"/>
                </a:solidFill>
                <a:effectLst/>
                <a:latin typeface="Arial" panose="020B0604020202020204" pitchFamily="34" charset="0"/>
              </a:rPr>
              <a:t> for key populations (COVID-19, natural disasters, political instability including wars)</a:t>
            </a:r>
            <a:endParaRPr lang="en-US" sz="1800" b="1" i="0" u="none" strike="noStrike">
              <a:solidFill>
                <a:srgbClr val="000000"/>
              </a:solidFill>
              <a:effectLst/>
              <a:latin typeface="Arial" panose="020B0604020202020204" pitchFamily="34" charset="0"/>
            </a:endParaRPr>
          </a:p>
          <a:p>
            <a:pPr marL="285750" indent="-285750" rtl="0" fontAlgn="base">
              <a:lnSpc>
                <a:spcPct val="160000"/>
              </a:lnSpc>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Community-led monitoring systems are under resourced </a:t>
            </a:r>
          </a:p>
          <a:p>
            <a:pPr marL="285750" indent="-285750" rtl="0" fontAlgn="base">
              <a:lnSpc>
                <a:spcPct val="160000"/>
              </a:lnSpc>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Crises response funding is limited</a:t>
            </a:r>
          </a:p>
          <a:p>
            <a:pPr marL="285750" indent="-285750" rtl="0" fontAlgn="base">
              <a:lnSpc>
                <a:spcPct val="160000"/>
              </a:lnSpc>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Not aware about the needful if complaints are not taken</a:t>
            </a:r>
          </a:p>
          <a:p>
            <a:endParaRPr lang="en-GB"/>
          </a:p>
        </p:txBody>
      </p:sp>
      <p:sp>
        <p:nvSpPr>
          <p:cNvPr id="3" name="Title 2">
            <a:extLst>
              <a:ext uri="{FF2B5EF4-FFF2-40B4-BE49-F238E27FC236}">
                <a16:creationId xmlns:a16="http://schemas.microsoft.com/office/drawing/2014/main" id="{37A1D04C-4EA2-FADA-A766-8FE7FEB01C1F}"/>
              </a:ext>
            </a:extLst>
          </p:cNvPr>
          <p:cNvSpPr>
            <a:spLocks noGrp="1"/>
          </p:cNvSpPr>
          <p:nvPr>
            <p:ph type="title" idx="4294967295"/>
          </p:nvPr>
        </p:nvSpPr>
        <p:spPr>
          <a:xfrm>
            <a:off x="3177067" y="523875"/>
            <a:ext cx="7632700" cy="593725"/>
          </a:xfrm>
        </p:spPr>
        <p:txBody>
          <a:bodyPr>
            <a:normAutofit/>
          </a:bodyPr>
          <a:lstStyle/>
          <a:p>
            <a:r>
              <a:rPr lang="en-US" sz="2800">
                <a:latin typeface="Arial" panose="020B0604020202020204" pitchFamily="34" charset="0"/>
                <a:cs typeface="Arial" panose="020B0604020202020204" pitchFamily="34" charset="0"/>
              </a:rPr>
              <a:t>What are the challenges faced?</a:t>
            </a:r>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623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43731F-5131-1146-649F-17E6F815041D}"/>
              </a:ext>
            </a:extLst>
          </p:cNvPr>
          <p:cNvSpPr>
            <a:spLocks noGrp="1"/>
          </p:cNvSpPr>
          <p:nvPr>
            <p:ph type="body" sz="quarter" idx="4294967295"/>
          </p:nvPr>
        </p:nvSpPr>
        <p:spPr>
          <a:xfrm>
            <a:off x="742949" y="2157412"/>
            <a:ext cx="9294185" cy="4103688"/>
          </a:xfrm>
        </p:spPr>
        <p:txBody>
          <a:bodyPr/>
          <a:lstStyle/>
          <a:p>
            <a:pPr marL="450850" indent="-285750" algn="just" rtl="0" fontAlgn="base">
              <a:lnSpc>
                <a:spcPct val="150000"/>
              </a:lnSpc>
              <a:spcBef>
                <a:spcPts val="900"/>
              </a:spcBef>
              <a:spcAft>
                <a:spcPts val="0"/>
              </a:spcAft>
              <a:buFont typeface="Wingdings" panose="05000000000000000000" pitchFamily="2" charset="2"/>
              <a:buChar char="ü"/>
            </a:pPr>
            <a:r>
              <a:rPr lang="en-US" sz="1800" b="1" i="0" u="none" strike="noStrike">
                <a:solidFill>
                  <a:srgbClr val="000000"/>
                </a:solidFill>
                <a:effectLst/>
                <a:latin typeface="Arial" panose="020B0604020202020204" pitchFamily="34" charset="0"/>
                <a:cs typeface="Arial" panose="020B0604020202020204" pitchFamily="34" charset="0"/>
              </a:rPr>
              <a:t>Invest in and scale up community-led monitoring and response systems </a:t>
            </a:r>
            <a:r>
              <a:rPr lang="en-US" sz="1800" b="0" i="0" u="none" strike="noStrike">
                <a:solidFill>
                  <a:srgbClr val="000000"/>
                </a:solidFill>
                <a:effectLst/>
                <a:latin typeface="Arial" panose="020B0604020202020204" pitchFamily="34" charset="0"/>
                <a:cs typeface="Arial" panose="020B0604020202020204" pitchFamily="34" charset="0"/>
              </a:rPr>
              <a:t>as a key feature of HIV national plans, policies and budgets</a:t>
            </a:r>
            <a:endParaRPr lang="en-US" sz="1800" b="1" i="0" u="none" strike="noStrike">
              <a:solidFill>
                <a:srgbClr val="000000"/>
              </a:solidFill>
              <a:effectLst/>
              <a:latin typeface="Arial" panose="020B0604020202020204" pitchFamily="34" charset="0"/>
              <a:cs typeface="Arial" panose="020B0604020202020204" pitchFamily="34" charset="0"/>
            </a:endParaRPr>
          </a:p>
          <a:p>
            <a:pPr marL="450850" indent="-285750" algn="just" rtl="0" fontAlgn="base">
              <a:lnSpc>
                <a:spcPct val="150000"/>
              </a:lnSpc>
              <a:spcBef>
                <a:spcPts val="900"/>
              </a:spcBef>
              <a:spcAft>
                <a:spcPts val="0"/>
              </a:spcAft>
              <a:buFont typeface="Wingdings" panose="05000000000000000000" pitchFamily="2" charset="2"/>
              <a:buChar char="ü"/>
            </a:pPr>
            <a:r>
              <a:rPr lang="en-US" sz="1800" b="1" i="0" u="none" strike="noStrike">
                <a:solidFill>
                  <a:srgbClr val="000000"/>
                </a:solidFill>
                <a:effectLst/>
                <a:latin typeface="Arial" panose="020B0604020202020204" pitchFamily="34" charset="0"/>
                <a:cs typeface="Arial" panose="020B0604020202020204" pitchFamily="34" charset="0"/>
              </a:rPr>
              <a:t>Open spaces for civil society to report human rights data and use it </a:t>
            </a:r>
            <a:r>
              <a:rPr lang="en-US" sz="1800" b="0" i="0" u="none" strike="noStrike">
                <a:solidFill>
                  <a:srgbClr val="000000"/>
                </a:solidFill>
                <a:effectLst/>
                <a:latin typeface="Arial" panose="020B0604020202020204" pitchFamily="34" charset="0"/>
                <a:cs typeface="Arial" panose="020B0604020202020204" pitchFamily="34" charset="0"/>
              </a:rPr>
              <a:t>to advance the health and rights of key populations</a:t>
            </a:r>
            <a:endParaRPr lang="en-US" sz="1800" b="1" i="0" u="none" strike="noStrike">
              <a:solidFill>
                <a:srgbClr val="000000"/>
              </a:solidFill>
              <a:effectLst/>
              <a:latin typeface="Arial" panose="020B0604020202020204" pitchFamily="34" charset="0"/>
              <a:cs typeface="Arial" panose="020B0604020202020204" pitchFamily="34" charset="0"/>
            </a:endParaRPr>
          </a:p>
          <a:p>
            <a:pPr marL="450850" indent="-285750" algn="just" rtl="0" fontAlgn="base">
              <a:lnSpc>
                <a:spcPct val="150000"/>
              </a:lnSpc>
              <a:spcBef>
                <a:spcPts val="900"/>
              </a:spcBef>
              <a:spcAft>
                <a:spcPts val="0"/>
              </a:spcAft>
              <a:buFont typeface="Wingdings" panose="05000000000000000000" pitchFamily="2" charset="2"/>
              <a:buChar char="ü"/>
            </a:pPr>
            <a:r>
              <a:rPr lang="en-US" sz="1800" b="1" i="0" u="none" strike="noStrike">
                <a:solidFill>
                  <a:srgbClr val="000000"/>
                </a:solidFill>
                <a:effectLst/>
                <a:latin typeface="Arial" panose="020B0604020202020204" pitchFamily="34" charset="0"/>
                <a:cs typeface="Arial" panose="020B0604020202020204" pitchFamily="34" charset="0"/>
              </a:rPr>
              <a:t>Repeal all punitive practices, regulations, policies and legislative provisions </a:t>
            </a:r>
            <a:r>
              <a:rPr lang="en-US" sz="1800" b="0" i="0" u="none" strike="noStrike" err="1">
                <a:solidFill>
                  <a:srgbClr val="000000"/>
                </a:solidFill>
                <a:effectLst/>
                <a:latin typeface="Arial" panose="020B0604020202020204" pitchFamily="34" charset="0"/>
                <a:cs typeface="Arial" panose="020B0604020202020204" pitchFamily="34" charset="0"/>
              </a:rPr>
              <a:t>criminalising</a:t>
            </a:r>
            <a:r>
              <a:rPr lang="en-US" sz="1800" b="0" i="0" u="none" strike="noStrike">
                <a:solidFill>
                  <a:srgbClr val="000000"/>
                </a:solidFill>
                <a:effectLst/>
                <a:latin typeface="Arial" panose="020B0604020202020204" pitchFamily="34" charset="0"/>
                <a:cs typeface="Arial" panose="020B0604020202020204" pitchFamily="34" charset="0"/>
              </a:rPr>
              <a:t> key and </a:t>
            </a:r>
            <a:r>
              <a:rPr lang="en-US" sz="1800" b="0" i="0" u="none" strike="noStrike" err="1">
                <a:solidFill>
                  <a:srgbClr val="000000"/>
                </a:solidFill>
                <a:effectLst/>
                <a:latin typeface="Arial" panose="020B0604020202020204" pitchFamily="34" charset="0"/>
                <a:cs typeface="Arial" panose="020B0604020202020204" pitchFamily="34" charset="0"/>
              </a:rPr>
              <a:t>marginalised</a:t>
            </a:r>
            <a:r>
              <a:rPr lang="en-US" sz="1800" b="0" i="0" u="none" strike="noStrike">
                <a:solidFill>
                  <a:srgbClr val="000000"/>
                </a:solidFill>
                <a:effectLst/>
                <a:latin typeface="Arial" panose="020B0604020202020204" pitchFamily="34" charset="0"/>
                <a:cs typeface="Arial" panose="020B0604020202020204" pitchFamily="34" charset="0"/>
              </a:rPr>
              <a:t> populations </a:t>
            </a:r>
            <a:endParaRPr lang="en-US" sz="1800">
              <a:solidFill>
                <a:srgbClr val="000000"/>
              </a:solidFill>
              <a:latin typeface="Arial" panose="020B0604020202020204" pitchFamily="34" charset="0"/>
              <a:cs typeface="Arial" panose="020B0604020202020204" pitchFamily="34" charset="0"/>
            </a:endParaRPr>
          </a:p>
          <a:p>
            <a:pPr marL="450850" indent="-285750" algn="just" rtl="0" fontAlgn="base">
              <a:lnSpc>
                <a:spcPct val="150000"/>
              </a:lnSpc>
              <a:spcBef>
                <a:spcPts val="900"/>
              </a:spcBef>
              <a:spcAft>
                <a:spcPts val="0"/>
              </a:spcAft>
              <a:buFont typeface="Wingdings" panose="05000000000000000000" pitchFamily="2" charset="2"/>
              <a:buChar char="ü"/>
            </a:pPr>
            <a:r>
              <a:rPr lang="en-US" sz="1800" b="1" i="0" u="none" strike="noStrike">
                <a:solidFill>
                  <a:srgbClr val="000000"/>
                </a:solidFill>
                <a:effectLst/>
                <a:latin typeface="Arial" panose="020B0604020202020204" pitchFamily="34" charset="0"/>
                <a:cs typeface="Arial" panose="020B0604020202020204" pitchFamily="34" charset="0"/>
              </a:rPr>
              <a:t>Fulfil duties to respect, protect and promote rights in practice </a:t>
            </a:r>
            <a:r>
              <a:rPr lang="en-US" sz="1800" b="0" i="0" u="none" strike="noStrike">
                <a:solidFill>
                  <a:srgbClr val="000000"/>
                </a:solidFill>
                <a:effectLst/>
                <a:latin typeface="Arial" panose="020B0604020202020204" pitchFamily="34" charset="0"/>
                <a:cs typeface="Arial" panose="020B0604020202020204" pitchFamily="34" charset="0"/>
              </a:rPr>
              <a:t>of key and </a:t>
            </a:r>
            <a:r>
              <a:rPr lang="en-US" sz="1800" b="0" i="0" u="none" strike="noStrike" err="1">
                <a:solidFill>
                  <a:srgbClr val="000000"/>
                </a:solidFill>
                <a:effectLst/>
                <a:latin typeface="Arial" panose="020B0604020202020204" pitchFamily="34" charset="0"/>
                <a:cs typeface="Arial" panose="020B0604020202020204" pitchFamily="34" charset="0"/>
              </a:rPr>
              <a:t>marginalised</a:t>
            </a:r>
            <a:r>
              <a:rPr lang="en-US" sz="1800" b="0" i="0" u="none" strike="noStrike">
                <a:solidFill>
                  <a:srgbClr val="000000"/>
                </a:solidFill>
                <a:effectLst/>
                <a:latin typeface="Arial" panose="020B0604020202020204" pitchFamily="34" charset="0"/>
                <a:cs typeface="Arial" panose="020B0604020202020204" pitchFamily="34" charset="0"/>
              </a:rPr>
              <a:t> populations</a:t>
            </a:r>
            <a:endParaRPr lang="en-GB">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F3CAB77-3874-CBD6-D2E4-899D433F5D43}"/>
              </a:ext>
            </a:extLst>
          </p:cNvPr>
          <p:cNvSpPr>
            <a:spLocks noGrp="1"/>
          </p:cNvSpPr>
          <p:nvPr>
            <p:ph type="title" idx="4294967295"/>
          </p:nvPr>
        </p:nvSpPr>
        <p:spPr>
          <a:xfrm>
            <a:off x="2953783" y="596900"/>
            <a:ext cx="7632700" cy="823913"/>
          </a:xfrm>
        </p:spPr>
        <p:txBody>
          <a:bodyPr>
            <a:normAutofit/>
          </a:bodyPr>
          <a:lstStyle/>
          <a:p>
            <a:r>
              <a:rPr lang="en-GB" sz="2800">
                <a:latin typeface="Arial" panose="020B0604020202020204" pitchFamily="34" charset="0"/>
                <a:cs typeface="Arial" panose="020B0604020202020204" pitchFamily="34" charset="0"/>
              </a:rPr>
              <a:t>Recommendations for governments</a:t>
            </a:r>
          </a:p>
        </p:txBody>
      </p:sp>
    </p:spTree>
    <p:extLst>
      <p:ext uri="{BB962C8B-B14F-4D97-AF65-F5344CB8AC3E}">
        <p14:creationId xmlns:p14="http://schemas.microsoft.com/office/powerpoint/2010/main" val="2856288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1F5D6153-6FE2-BDFE-1D83-EC574A5A09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59" t="41420" r="5996" b="40878"/>
          <a:stretch/>
        </p:blipFill>
        <p:spPr bwMode="auto">
          <a:xfrm>
            <a:off x="2583711" y="518998"/>
            <a:ext cx="8548576" cy="10419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B9BDEF99-CFEA-9335-D6B7-32A7A2F542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5425" y="1802278"/>
            <a:ext cx="7641749" cy="4661466"/>
          </a:xfrm>
          <a:prstGeom prst="rect">
            <a:avLst/>
          </a:prstGeom>
          <a:solidFill>
            <a:srgbClr val="FFFFFF"/>
          </a:solidFill>
        </p:spPr>
      </p:pic>
      <p:pic>
        <p:nvPicPr>
          <p:cNvPr id="4" name="Picture 8">
            <a:extLst>
              <a:ext uri="{FF2B5EF4-FFF2-40B4-BE49-F238E27FC236}">
                <a16:creationId xmlns:a16="http://schemas.microsoft.com/office/drawing/2014/main" id="{37987FBF-602F-F957-8C75-66E0E4E0CD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9028" y="1669021"/>
            <a:ext cx="1408814" cy="14088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DCE1E9A-9175-4D83-6AF9-AD6DD5C7D94B}"/>
              </a:ext>
            </a:extLst>
          </p:cNvPr>
          <p:cNvSpPr txBox="1"/>
          <p:nvPr/>
        </p:nvSpPr>
        <p:spPr>
          <a:xfrm>
            <a:off x="9470065" y="3073074"/>
            <a:ext cx="2721935" cy="1200329"/>
          </a:xfrm>
          <a:prstGeom prst="rect">
            <a:avLst/>
          </a:prstGeom>
          <a:noFill/>
        </p:spPr>
        <p:txBody>
          <a:bodyPr wrap="square">
            <a:spAutoFit/>
          </a:bodyPr>
          <a:lstStyle/>
          <a:p>
            <a:pPr rtl="0">
              <a:spcBef>
                <a:spcPts val="0"/>
              </a:spcBef>
              <a:spcAft>
                <a:spcPts val="0"/>
              </a:spcAft>
            </a:pPr>
            <a:r>
              <a:rPr lang="en-GB" sz="1800" b="1" i="0" u="sng" strike="noStrike">
                <a:solidFill>
                  <a:srgbClr val="0563C1"/>
                </a:solidFill>
                <a:effectLst/>
                <a:latin typeface="Calibri" panose="020F0502020204030204" pitchFamily="34" charset="0"/>
                <a:hlinkClick r:id="rId5"/>
              </a:rPr>
              <a:t>https://frontlineaids.org/our-work-includes/react/</a:t>
            </a:r>
            <a:r>
              <a:rPr lang="en-GB" sz="1800" b="1" i="0" u="none" strike="noStrike">
                <a:solidFill>
                  <a:srgbClr val="000000"/>
                </a:solidFill>
                <a:effectLst/>
                <a:latin typeface="Calibri" panose="020F0502020204030204" pitchFamily="34" charset="0"/>
              </a:rPr>
              <a:t>  </a:t>
            </a:r>
            <a:endParaRPr lang="en-GB" b="0">
              <a:effectLst/>
            </a:endParaRPr>
          </a:p>
          <a:p>
            <a:br>
              <a:rPr lang="en-GB"/>
            </a:br>
            <a:endParaRPr lang="en-GB"/>
          </a:p>
        </p:txBody>
      </p:sp>
      <p:pic>
        <p:nvPicPr>
          <p:cNvPr id="18434" name="Picture 2">
            <a:extLst>
              <a:ext uri="{FF2B5EF4-FFF2-40B4-BE49-F238E27FC236}">
                <a16:creationId xmlns:a16="http://schemas.microsoft.com/office/drawing/2014/main" id="{5B9C00F5-2477-21F2-9B6A-387BB98D6B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9028" y="3986324"/>
            <a:ext cx="1457547" cy="14575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05F3105-71FC-AECD-2CCD-81C05F5037F1}"/>
              </a:ext>
            </a:extLst>
          </p:cNvPr>
          <p:cNvSpPr txBox="1"/>
          <p:nvPr/>
        </p:nvSpPr>
        <p:spPr>
          <a:xfrm>
            <a:off x="9250963" y="5573163"/>
            <a:ext cx="3160138" cy="923330"/>
          </a:xfrm>
          <a:prstGeom prst="rect">
            <a:avLst/>
          </a:prstGeom>
          <a:noFill/>
        </p:spPr>
        <p:txBody>
          <a:bodyPr wrap="square">
            <a:spAutoFit/>
          </a:bodyPr>
          <a:lstStyle/>
          <a:p>
            <a:pPr algn="ctr" rtl="0">
              <a:spcBef>
                <a:spcPts val="0"/>
              </a:spcBef>
              <a:spcAft>
                <a:spcPts val="0"/>
              </a:spcAft>
            </a:pPr>
            <a:r>
              <a:rPr lang="en-GB" sz="1800" b="1" i="0" u="sng" strike="noStrike">
                <a:solidFill>
                  <a:srgbClr val="0563C1"/>
                </a:solidFill>
                <a:effectLst/>
                <a:latin typeface="Calibri" panose="020F0502020204030204" pitchFamily="34" charset="0"/>
                <a:hlinkClick r:id="rId7"/>
              </a:rPr>
              <a:t>https://react-aph.org/en/</a:t>
            </a:r>
            <a:r>
              <a:rPr lang="en-GB" sz="1800" b="1" i="0" u="none" strike="noStrike">
                <a:solidFill>
                  <a:srgbClr val="000000"/>
                </a:solidFill>
                <a:effectLst/>
                <a:latin typeface="Calibri" panose="020F0502020204030204" pitchFamily="34" charset="0"/>
              </a:rPr>
              <a:t> </a:t>
            </a:r>
            <a:endParaRPr lang="en-GB" b="0">
              <a:effectLst/>
            </a:endParaRPr>
          </a:p>
          <a:p>
            <a:br>
              <a:rPr lang="en-GB"/>
            </a:br>
            <a:endParaRPr lang="en-GB"/>
          </a:p>
        </p:txBody>
      </p:sp>
    </p:spTree>
    <p:extLst>
      <p:ext uri="{BB962C8B-B14F-4D97-AF65-F5344CB8AC3E}">
        <p14:creationId xmlns:p14="http://schemas.microsoft.com/office/powerpoint/2010/main" val="200377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A2A2CCE-E794-E8D2-0BF6-5594577D72BA}"/>
              </a:ext>
            </a:extLst>
          </p:cNvPr>
          <p:cNvSpPr txBox="1">
            <a:spLocks/>
          </p:cNvSpPr>
          <p:nvPr/>
        </p:nvSpPr>
        <p:spPr>
          <a:xfrm>
            <a:off x="2771775" y="441325"/>
            <a:ext cx="8977316" cy="1223964"/>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US" sz="2800">
                <a:latin typeface="Arial" panose="020B0604020202020204" pitchFamily="34" charset="0"/>
                <a:cs typeface="Arial" panose="020B0604020202020204" pitchFamily="34" charset="0"/>
              </a:rPr>
              <a:t>Getting started: </a:t>
            </a:r>
            <a:br>
              <a:rPr lang="en-US" sz="2800">
                <a:latin typeface="Arial" panose="020B0604020202020204" pitchFamily="34" charset="0"/>
                <a:cs typeface="Arial" panose="020B0604020202020204" pitchFamily="34" charset="0"/>
              </a:rPr>
            </a:br>
            <a:r>
              <a:rPr lang="en-US" sz="2800">
                <a:latin typeface="Arial" panose="020B0604020202020204" pitchFamily="34" charset="0"/>
                <a:cs typeface="Arial" panose="020B0604020202020204" pitchFamily="34" charset="0"/>
              </a:rPr>
              <a:t>How to set up a community-led monitoring project</a:t>
            </a:r>
            <a:endParaRPr lang="en-GB" sz="2800">
              <a:latin typeface="Arial" panose="020B0604020202020204" pitchFamily="34" charset="0"/>
              <a:cs typeface="Arial" panose="020B0604020202020204" pitchFamily="34" charset="0"/>
            </a:endParaRPr>
          </a:p>
        </p:txBody>
      </p:sp>
      <p:sp>
        <p:nvSpPr>
          <p:cNvPr id="3" name="Text Placeholder 1">
            <a:extLst>
              <a:ext uri="{FF2B5EF4-FFF2-40B4-BE49-F238E27FC236}">
                <a16:creationId xmlns:a16="http://schemas.microsoft.com/office/drawing/2014/main" id="{CE14061F-B962-960C-C34A-BB6E23444762}"/>
              </a:ext>
            </a:extLst>
          </p:cNvPr>
          <p:cNvSpPr txBox="1">
            <a:spLocks/>
          </p:cNvSpPr>
          <p:nvPr/>
        </p:nvSpPr>
        <p:spPr>
          <a:xfrm>
            <a:off x="331160" y="1694529"/>
            <a:ext cx="8810625" cy="4930775"/>
          </a:xfrm>
          <a:prstGeom prst="rect">
            <a:avLst/>
          </a:prstGeom>
        </p:spPr>
        <p:txBody>
          <a:bodyPr>
            <a:normAutofit fontScale="92500" lnSpcReduction="10000"/>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spcBef>
                <a:spcPts val="800"/>
              </a:spcBef>
              <a:buFont typeface="Arial" panose="020B0604020202020204" pitchFamily="34" charset="0"/>
              <a:buChar char="•"/>
            </a:pPr>
            <a:r>
              <a:rPr lang="en-US" sz="1600" b="1">
                <a:solidFill>
                  <a:srgbClr val="000000"/>
                </a:solidFill>
                <a:latin typeface="Arial" panose="020B0604020202020204" pitchFamily="34" charset="0"/>
              </a:rPr>
              <a:t>Be clear about your objectives:</a:t>
            </a:r>
            <a:r>
              <a:rPr lang="en-US" sz="1600">
                <a:solidFill>
                  <a:srgbClr val="000000"/>
                </a:solidFill>
                <a:latin typeface="Arial" panose="020B0604020202020204" pitchFamily="34" charset="0"/>
              </a:rPr>
              <a:t> Be clear what you want to document and what for</a:t>
            </a:r>
            <a:endParaRPr lang="en-US" sz="1600" b="1">
              <a:solidFill>
                <a:srgbClr val="000000"/>
              </a:solidFill>
              <a:latin typeface="Arial" panose="020B0604020202020204" pitchFamily="34" charset="0"/>
            </a:endParaRPr>
          </a:p>
          <a:p>
            <a:pPr fontAlgn="base">
              <a:lnSpc>
                <a:spcPct val="150000"/>
              </a:lnSpc>
              <a:spcBef>
                <a:spcPts val="800"/>
              </a:spcBef>
              <a:buFont typeface="Arial" panose="020B0604020202020204" pitchFamily="34" charset="0"/>
              <a:buChar char="•"/>
            </a:pPr>
            <a:r>
              <a:rPr lang="en-US" sz="1600" b="1">
                <a:solidFill>
                  <a:srgbClr val="000000"/>
                </a:solidFill>
                <a:latin typeface="Arial" panose="020B0604020202020204" pitchFamily="34" charset="0"/>
              </a:rPr>
              <a:t>Design your documentation template:</a:t>
            </a:r>
            <a:r>
              <a:rPr lang="en-US" sz="1600">
                <a:solidFill>
                  <a:srgbClr val="000000"/>
                </a:solidFill>
                <a:latin typeface="Arial" panose="020B0604020202020204" pitchFamily="34" charset="0"/>
              </a:rPr>
              <a:t> informed by existing tools in use e.g. REAct </a:t>
            </a:r>
            <a:endParaRPr lang="en-US" sz="1600" b="1">
              <a:solidFill>
                <a:srgbClr val="000000"/>
              </a:solidFill>
              <a:latin typeface="Arial" panose="020B0604020202020204" pitchFamily="34" charset="0"/>
            </a:endParaRPr>
          </a:p>
          <a:p>
            <a:pPr fontAlgn="base">
              <a:lnSpc>
                <a:spcPct val="150000"/>
              </a:lnSpc>
              <a:spcBef>
                <a:spcPts val="800"/>
              </a:spcBef>
              <a:buFont typeface="Arial" panose="020B0604020202020204" pitchFamily="34" charset="0"/>
              <a:buChar char="•"/>
            </a:pPr>
            <a:r>
              <a:rPr lang="en-US" sz="1600" b="1">
                <a:solidFill>
                  <a:srgbClr val="000000"/>
                </a:solidFill>
                <a:latin typeface="Arial" panose="020B0604020202020204" pitchFamily="34" charset="0"/>
              </a:rPr>
              <a:t>Take ethical &amp; legal considerations into account:</a:t>
            </a:r>
            <a:r>
              <a:rPr lang="en-US" sz="1600">
                <a:solidFill>
                  <a:srgbClr val="000000"/>
                </a:solidFill>
                <a:latin typeface="Arial" panose="020B0604020202020204" pitchFamily="34" charset="0"/>
              </a:rPr>
              <a:t> including ethics bodies, data regulation laws</a:t>
            </a:r>
            <a:endParaRPr lang="en-US" sz="1600" b="1">
              <a:solidFill>
                <a:srgbClr val="000000"/>
              </a:solidFill>
              <a:latin typeface="Arial" panose="020B0604020202020204" pitchFamily="34" charset="0"/>
            </a:endParaRPr>
          </a:p>
          <a:p>
            <a:pPr fontAlgn="base">
              <a:lnSpc>
                <a:spcPct val="150000"/>
              </a:lnSpc>
              <a:spcBef>
                <a:spcPts val="800"/>
              </a:spcBef>
              <a:buFont typeface="Arial" panose="020B0604020202020204" pitchFamily="34" charset="0"/>
              <a:buChar char="•"/>
            </a:pPr>
            <a:r>
              <a:rPr lang="en-US" sz="1600" b="1">
                <a:solidFill>
                  <a:srgbClr val="000000"/>
                </a:solidFill>
                <a:latin typeface="Arial" panose="020B0604020202020204" pitchFamily="34" charset="0"/>
              </a:rPr>
              <a:t>Choose a safe and friendly information documentation system</a:t>
            </a:r>
            <a:r>
              <a:rPr lang="en-US" sz="1600">
                <a:solidFill>
                  <a:srgbClr val="000000"/>
                </a:solidFill>
                <a:latin typeface="Arial" panose="020B0604020202020204" pitchFamily="34" charset="0"/>
              </a:rPr>
              <a:t>/tool – and ensure you have good data management skills</a:t>
            </a:r>
            <a:endParaRPr lang="en-US" sz="1600" b="1">
              <a:solidFill>
                <a:srgbClr val="000000"/>
              </a:solidFill>
              <a:latin typeface="Arial" panose="020B0604020202020204" pitchFamily="34" charset="0"/>
            </a:endParaRPr>
          </a:p>
          <a:p>
            <a:pPr fontAlgn="base">
              <a:lnSpc>
                <a:spcPct val="150000"/>
              </a:lnSpc>
              <a:spcBef>
                <a:spcPts val="800"/>
              </a:spcBef>
              <a:buFont typeface="Arial" panose="020B0604020202020204" pitchFamily="34" charset="0"/>
              <a:buChar char="•"/>
            </a:pPr>
            <a:r>
              <a:rPr lang="en-US" sz="1600" b="1">
                <a:solidFill>
                  <a:srgbClr val="000000"/>
                </a:solidFill>
                <a:latin typeface="Arial" panose="020B0604020202020204" pitchFamily="34" charset="0"/>
              </a:rPr>
              <a:t>Design and implement a security plan:</a:t>
            </a:r>
            <a:r>
              <a:rPr lang="en-US" sz="1600">
                <a:solidFill>
                  <a:srgbClr val="000000"/>
                </a:solidFill>
                <a:latin typeface="Arial" panose="020B0604020202020204" pitchFamily="34" charset="0"/>
              </a:rPr>
              <a:t> of data, clients, documenters, organisations</a:t>
            </a:r>
            <a:endParaRPr lang="en-US" sz="1600" b="1">
              <a:solidFill>
                <a:srgbClr val="000000"/>
              </a:solidFill>
              <a:latin typeface="Arial" panose="020B0604020202020204" pitchFamily="34" charset="0"/>
            </a:endParaRPr>
          </a:p>
          <a:p>
            <a:pPr fontAlgn="base">
              <a:lnSpc>
                <a:spcPct val="150000"/>
              </a:lnSpc>
              <a:spcBef>
                <a:spcPts val="800"/>
              </a:spcBef>
              <a:buFont typeface="Arial" panose="020B0604020202020204" pitchFamily="34" charset="0"/>
              <a:buChar char="•"/>
            </a:pPr>
            <a:r>
              <a:rPr lang="en-US" sz="1600" b="1">
                <a:solidFill>
                  <a:srgbClr val="000000"/>
                </a:solidFill>
                <a:latin typeface="Arial" panose="020B0604020202020204" pitchFamily="34" charset="0"/>
              </a:rPr>
              <a:t>Involve your communities:</a:t>
            </a:r>
            <a:r>
              <a:rPr lang="en-US" sz="1600">
                <a:solidFill>
                  <a:srgbClr val="000000"/>
                </a:solidFill>
                <a:latin typeface="Arial" panose="020B0604020202020204" pitchFamily="34" charset="0"/>
              </a:rPr>
              <a:t> in all aspects from design to evaluation</a:t>
            </a:r>
            <a:endParaRPr lang="en-US" sz="1600" b="1">
              <a:solidFill>
                <a:srgbClr val="000000"/>
              </a:solidFill>
              <a:latin typeface="Arial" panose="020B0604020202020204" pitchFamily="34" charset="0"/>
            </a:endParaRPr>
          </a:p>
          <a:p>
            <a:pPr fontAlgn="base">
              <a:lnSpc>
                <a:spcPct val="150000"/>
              </a:lnSpc>
              <a:spcBef>
                <a:spcPts val="800"/>
              </a:spcBef>
              <a:buFont typeface="Arial" panose="020B0604020202020204" pitchFamily="34" charset="0"/>
              <a:buChar char="•"/>
            </a:pPr>
            <a:r>
              <a:rPr lang="en-US" sz="1600" b="1">
                <a:solidFill>
                  <a:srgbClr val="000000"/>
                </a:solidFill>
                <a:latin typeface="Arial" panose="020B0604020202020204" pitchFamily="34" charset="0"/>
              </a:rPr>
              <a:t>Build ownership &amp; preparedness of key stakeholders:</a:t>
            </a:r>
            <a:r>
              <a:rPr lang="en-US" sz="1600">
                <a:solidFill>
                  <a:srgbClr val="000000"/>
                </a:solidFill>
                <a:latin typeface="Arial" panose="020B0604020202020204" pitchFamily="34" charset="0"/>
              </a:rPr>
              <a:t> Legal aid, health practitioners, educational, religious, policy makers, other civil society actors</a:t>
            </a:r>
            <a:endParaRPr lang="en-US" sz="1600" b="1">
              <a:solidFill>
                <a:srgbClr val="000000"/>
              </a:solidFill>
              <a:latin typeface="Arial" panose="020B0604020202020204" pitchFamily="34" charset="0"/>
            </a:endParaRPr>
          </a:p>
          <a:p>
            <a:pPr fontAlgn="base">
              <a:lnSpc>
                <a:spcPct val="150000"/>
              </a:lnSpc>
              <a:spcBef>
                <a:spcPts val="800"/>
              </a:spcBef>
              <a:buFont typeface="Arial" panose="020B0604020202020204" pitchFamily="34" charset="0"/>
              <a:buChar char="•"/>
            </a:pPr>
            <a:r>
              <a:rPr lang="en-US" sz="1600" b="1">
                <a:solidFill>
                  <a:srgbClr val="000000"/>
                </a:solidFill>
                <a:latin typeface="Arial" panose="020B0604020202020204" pitchFamily="34" charset="0"/>
              </a:rPr>
              <a:t>Seek advice and technical expertise from community experts:</a:t>
            </a:r>
            <a:r>
              <a:rPr lang="en-US" sz="1600">
                <a:solidFill>
                  <a:srgbClr val="000000"/>
                </a:solidFill>
                <a:latin typeface="Arial" panose="020B0604020202020204" pitchFamily="34" charset="0"/>
              </a:rPr>
              <a:t> local and otherwise</a:t>
            </a:r>
            <a:endParaRPr lang="en-US" sz="1600" b="1">
              <a:solidFill>
                <a:srgbClr val="000000"/>
              </a:solidFill>
              <a:latin typeface="Arial" panose="020B0604020202020204" pitchFamily="34" charset="0"/>
            </a:endParaRPr>
          </a:p>
          <a:p>
            <a:pPr fontAlgn="base">
              <a:lnSpc>
                <a:spcPct val="150000"/>
              </a:lnSpc>
              <a:spcBef>
                <a:spcPts val="800"/>
              </a:spcBef>
              <a:buFont typeface="Arial" panose="020B0604020202020204" pitchFamily="34" charset="0"/>
              <a:buChar char="•"/>
            </a:pPr>
            <a:r>
              <a:rPr lang="en-US" sz="1600" b="1">
                <a:solidFill>
                  <a:srgbClr val="000000"/>
                </a:solidFill>
                <a:latin typeface="Arial" panose="020B0604020202020204" pitchFamily="34" charset="0"/>
              </a:rPr>
              <a:t>Train your documenters</a:t>
            </a:r>
            <a:r>
              <a:rPr lang="en-US" sz="1600">
                <a:solidFill>
                  <a:srgbClr val="000000"/>
                </a:solidFill>
                <a:latin typeface="Arial" panose="020B0604020202020204" pitchFamily="34" charset="0"/>
              </a:rPr>
              <a:t> and ensure they have the knowledge and skills they need</a:t>
            </a:r>
            <a:endParaRPr lang="en-US" sz="1600" b="1">
              <a:solidFill>
                <a:srgbClr val="000000"/>
              </a:solidFill>
              <a:latin typeface="Arial" panose="020B0604020202020204" pitchFamily="34" charset="0"/>
            </a:endParaRPr>
          </a:p>
          <a:p>
            <a:pPr fontAlgn="base">
              <a:lnSpc>
                <a:spcPct val="150000"/>
              </a:lnSpc>
              <a:spcBef>
                <a:spcPts val="800"/>
              </a:spcBef>
              <a:buFont typeface="Arial" panose="020B0604020202020204" pitchFamily="34" charset="0"/>
              <a:buChar char="•"/>
            </a:pPr>
            <a:r>
              <a:rPr lang="en-US" sz="1600" b="1">
                <a:solidFill>
                  <a:srgbClr val="000000"/>
                </a:solidFill>
                <a:latin typeface="Arial" panose="020B0604020202020204" pitchFamily="34" charset="0"/>
              </a:rPr>
              <a:t>Build a referral system and a system for responding to emergencies</a:t>
            </a:r>
          </a:p>
        </p:txBody>
      </p:sp>
    </p:spTree>
    <p:extLst>
      <p:ext uri="{BB962C8B-B14F-4D97-AF65-F5344CB8AC3E}">
        <p14:creationId xmlns:p14="http://schemas.microsoft.com/office/powerpoint/2010/main" val="3323254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CE2E339-4CE6-583F-6C77-F6AEC6964736}"/>
              </a:ext>
            </a:extLst>
          </p:cNvPr>
          <p:cNvSpPr txBox="1">
            <a:spLocks/>
          </p:cNvSpPr>
          <p:nvPr/>
        </p:nvSpPr>
        <p:spPr>
          <a:xfrm>
            <a:off x="2275366" y="614363"/>
            <a:ext cx="9696893" cy="148272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pPr>
              <a:spcBef>
                <a:spcPts val="0"/>
              </a:spcBef>
            </a:pPr>
            <a:r>
              <a:rPr lang="en-US" sz="2400">
                <a:latin typeface="Arial" panose="020B0604020202020204" pitchFamily="34" charset="0"/>
                <a:cs typeface="Arial" panose="020B0604020202020204" pitchFamily="34" charset="0"/>
              </a:rPr>
              <a:t>Community-led Documentation of Human Right Violations: </a:t>
            </a:r>
            <a:br>
              <a:rPr lang="en-US" sz="2400">
                <a:latin typeface="Arial" panose="020B0604020202020204" pitchFamily="34" charset="0"/>
                <a:cs typeface="Arial" panose="020B0604020202020204" pitchFamily="34" charset="0"/>
              </a:rPr>
            </a:br>
            <a:r>
              <a:rPr lang="en-US" sz="2400">
                <a:solidFill>
                  <a:schemeClr val="tx1"/>
                </a:solidFill>
                <a:latin typeface="Arial" panose="020B0604020202020204" pitchFamily="34" charset="0"/>
                <a:cs typeface="Arial" panose="020B0604020202020204" pitchFamily="34" charset="0"/>
              </a:rPr>
              <a:t>Be clear about your objectives: </a:t>
            </a:r>
            <a:br>
              <a:rPr lang="en-US" sz="2400">
                <a:solidFill>
                  <a:schemeClr val="tx1"/>
                </a:solidFill>
                <a:latin typeface="Arial" panose="020B0604020202020204" pitchFamily="34" charset="0"/>
                <a:cs typeface="Arial" panose="020B0604020202020204" pitchFamily="34" charset="0"/>
              </a:rPr>
            </a:br>
            <a:r>
              <a:rPr lang="en-US" sz="2400" b="0">
                <a:solidFill>
                  <a:schemeClr val="tx1"/>
                </a:solidFill>
                <a:latin typeface="Arial" panose="020B0604020202020204" pitchFamily="34" charset="0"/>
                <a:cs typeface="Arial" panose="020B0604020202020204" pitchFamily="34" charset="0"/>
              </a:rPr>
              <a:t>Be clear what you want to document and what for</a:t>
            </a:r>
            <a:endParaRPr lang="en-GB" sz="2400" b="0">
              <a:solidFill>
                <a:schemeClr val="tx1"/>
              </a:solidFill>
              <a:latin typeface="Arial" panose="020B0604020202020204" pitchFamily="34" charset="0"/>
              <a:cs typeface="Arial" panose="020B0604020202020204" pitchFamily="34" charset="0"/>
            </a:endParaRPr>
          </a:p>
        </p:txBody>
      </p:sp>
      <p:sp>
        <p:nvSpPr>
          <p:cNvPr id="3" name="Text Placeholder 1">
            <a:extLst>
              <a:ext uri="{FF2B5EF4-FFF2-40B4-BE49-F238E27FC236}">
                <a16:creationId xmlns:a16="http://schemas.microsoft.com/office/drawing/2014/main" id="{6A736364-D363-4E2B-6502-5018E7BC0872}"/>
              </a:ext>
            </a:extLst>
          </p:cNvPr>
          <p:cNvSpPr txBox="1">
            <a:spLocks/>
          </p:cNvSpPr>
          <p:nvPr/>
        </p:nvSpPr>
        <p:spPr>
          <a:xfrm>
            <a:off x="3311818" y="3245405"/>
            <a:ext cx="8958266" cy="4103687"/>
          </a:xfrm>
          <a:prstGeom prst="rect">
            <a:avLst/>
          </a:prstGeom>
        </p:spPr>
        <p:txBody>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spcBef>
                <a:spcPts val="800"/>
              </a:spcBef>
              <a:buFont typeface="Arial" panose="020B0604020202020204" pitchFamily="34" charset="0"/>
              <a:buChar char="•"/>
            </a:pPr>
            <a:r>
              <a:rPr lang="en-US" sz="1800">
                <a:solidFill>
                  <a:srgbClr val="000000"/>
                </a:solidFill>
                <a:latin typeface="Arial" panose="020B0604020202020204" pitchFamily="34" charset="0"/>
              </a:rPr>
              <a:t>What are your goals?</a:t>
            </a:r>
          </a:p>
          <a:p>
            <a:pPr marL="285750" indent="-285750" fontAlgn="base">
              <a:spcBef>
                <a:spcPts val="800"/>
              </a:spcBef>
              <a:buFont typeface="Arial" panose="020B0604020202020204" pitchFamily="34" charset="0"/>
              <a:buChar char="•"/>
            </a:pPr>
            <a:r>
              <a:rPr lang="en-US" sz="1800">
                <a:solidFill>
                  <a:srgbClr val="000000"/>
                </a:solidFill>
                <a:latin typeface="Arial" panose="020B0604020202020204" pitchFamily="34" charset="0"/>
              </a:rPr>
              <a:t>Set your goals with the involvement of the communities you serve</a:t>
            </a:r>
          </a:p>
          <a:p>
            <a:pPr marL="285750" indent="-285750" fontAlgn="base">
              <a:spcBef>
                <a:spcPts val="800"/>
              </a:spcBef>
              <a:buFont typeface="Arial" panose="020B0604020202020204" pitchFamily="34" charset="0"/>
              <a:buChar char="•"/>
            </a:pPr>
            <a:r>
              <a:rPr lang="en-US" sz="1800">
                <a:solidFill>
                  <a:srgbClr val="000000"/>
                </a:solidFill>
                <a:latin typeface="Arial" panose="020B0604020202020204" pitchFamily="34" charset="0"/>
              </a:rPr>
              <a:t>How do you intend to use your data must be very clear – </a:t>
            </a:r>
            <a:r>
              <a:rPr lang="en-US" sz="1800" err="1">
                <a:solidFill>
                  <a:srgbClr val="000000"/>
                </a:solidFill>
                <a:latin typeface="Arial" panose="020B0604020202020204" pitchFamily="34" charset="0"/>
              </a:rPr>
              <a:t>programmes</a:t>
            </a:r>
            <a:r>
              <a:rPr lang="en-US" sz="1800">
                <a:solidFill>
                  <a:srgbClr val="000000"/>
                </a:solidFill>
                <a:latin typeface="Arial" panose="020B0604020202020204" pitchFamily="34" charset="0"/>
              </a:rPr>
              <a:t>, policy</a:t>
            </a:r>
          </a:p>
          <a:p>
            <a:endParaRPr lang="en-GB"/>
          </a:p>
        </p:txBody>
      </p:sp>
    </p:spTree>
    <p:extLst>
      <p:ext uri="{BB962C8B-B14F-4D97-AF65-F5344CB8AC3E}">
        <p14:creationId xmlns:p14="http://schemas.microsoft.com/office/powerpoint/2010/main" val="15858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2BFA7E0-3257-6427-F623-AE16A187B4B3}"/>
              </a:ext>
            </a:extLst>
          </p:cNvPr>
          <p:cNvSpPr txBox="1">
            <a:spLocks/>
          </p:cNvSpPr>
          <p:nvPr/>
        </p:nvSpPr>
        <p:spPr>
          <a:xfrm>
            <a:off x="2981325" y="441325"/>
            <a:ext cx="8767766" cy="1223964"/>
          </a:xfrm>
          <a:prstGeom prst="rect">
            <a:avLst/>
          </a:prstGeom>
        </p:spPr>
        <p:txBody>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US" sz="2600">
                <a:latin typeface="Arial" panose="020B0604020202020204" pitchFamily="34" charset="0"/>
                <a:cs typeface="Arial" panose="020B0604020202020204" pitchFamily="34" charset="0"/>
              </a:rPr>
              <a:t>Important tools you will need when documenting:</a:t>
            </a:r>
            <a:endParaRPr lang="en-GB" sz="2600">
              <a:latin typeface="Arial" panose="020B0604020202020204" pitchFamily="34" charset="0"/>
              <a:cs typeface="Arial" panose="020B0604020202020204" pitchFamily="34" charset="0"/>
            </a:endParaRPr>
          </a:p>
        </p:txBody>
      </p:sp>
      <p:sp>
        <p:nvSpPr>
          <p:cNvPr id="3" name="Text Placeholder 1">
            <a:extLst>
              <a:ext uri="{FF2B5EF4-FFF2-40B4-BE49-F238E27FC236}">
                <a16:creationId xmlns:a16="http://schemas.microsoft.com/office/drawing/2014/main" id="{980B1748-54EB-88EF-4871-A468E9F01639}"/>
              </a:ext>
            </a:extLst>
          </p:cNvPr>
          <p:cNvSpPr txBox="1">
            <a:spLocks/>
          </p:cNvSpPr>
          <p:nvPr/>
        </p:nvSpPr>
        <p:spPr>
          <a:xfrm>
            <a:off x="442909" y="1638946"/>
            <a:ext cx="9402840" cy="5128419"/>
          </a:xfrm>
          <a:prstGeom prst="rect">
            <a:avLst/>
          </a:prstGeom>
        </p:spPr>
        <p:txBody>
          <a:bodyPr>
            <a:normAutofit fontScale="25000" lnSpcReduction="20000"/>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a:lnSpc>
                <a:spcPct val="170000"/>
              </a:lnSpc>
              <a:spcBef>
                <a:spcPts val="0"/>
              </a:spcBef>
            </a:pPr>
            <a:r>
              <a:rPr lang="en-US" sz="6400" b="1">
                <a:solidFill>
                  <a:srgbClr val="000000"/>
                </a:solidFill>
                <a:latin typeface="Arial" panose="020B0604020202020204" pitchFamily="34" charset="0"/>
                <a:cs typeface="Arial" panose="020B0604020202020204" pitchFamily="34" charset="0"/>
              </a:rPr>
              <a:t>1. Interview guide for community documenters – </a:t>
            </a:r>
            <a:r>
              <a:rPr lang="en-US" sz="6400">
                <a:solidFill>
                  <a:srgbClr val="000000"/>
                </a:solidFill>
                <a:latin typeface="Arial" panose="020B0604020202020204" pitchFamily="34" charset="0"/>
                <a:cs typeface="Arial" panose="020B0604020202020204" pitchFamily="34" charset="0"/>
              </a:rPr>
              <a:t>ensuring systematic documentation and ensuring ethical standards around consent, confidentiality are maintained</a:t>
            </a:r>
            <a:endParaRPr lang="en-US" sz="6400">
              <a:latin typeface="Arial" panose="020B0604020202020204" pitchFamily="34" charset="0"/>
              <a:cs typeface="Arial" panose="020B0604020202020204" pitchFamily="34" charset="0"/>
            </a:endParaRPr>
          </a:p>
          <a:p>
            <a:pPr marL="63500">
              <a:lnSpc>
                <a:spcPct val="170000"/>
              </a:lnSpc>
              <a:spcBef>
                <a:spcPts val="0"/>
              </a:spcBef>
            </a:pPr>
            <a:r>
              <a:rPr lang="en-US" sz="6400" b="1">
                <a:solidFill>
                  <a:srgbClr val="000000"/>
                </a:solidFill>
                <a:latin typeface="Arial" panose="020B0604020202020204" pitchFamily="34" charset="0"/>
                <a:cs typeface="Arial" panose="020B0604020202020204" pitchFamily="34" charset="0"/>
              </a:rPr>
              <a:t>2. Consent forms</a:t>
            </a:r>
            <a:r>
              <a:rPr lang="en-US" sz="6400">
                <a:solidFill>
                  <a:srgbClr val="000000"/>
                </a:solidFill>
                <a:latin typeface="Arial" panose="020B0604020202020204" pitchFamily="34" charset="0"/>
                <a:cs typeface="Arial" panose="020B0604020202020204" pitchFamily="34" charset="0"/>
              </a:rPr>
              <a:t> – accompanying the process of establishing informed consent before any documentation happen</a:t>
            </a:r>
            <a:endParaRPr lang="en-US" sz="6400">
              <a:latin typeface="Arial" panose="020B0604020202020204" pitchFamily="34" charset="0"/>
              <a:cs typeface="Arial" panose="020B0604020202020204" pitchFamily="34" charset="0"/>
            </a:endParaRPr>
          </a:p>
          <a:p>
            <a:pPr marL="63500">
              <a:lnSpc>
                <a:spcPct val="170000"/>
              </a:lnSpc>
              <a:spcBef>
                <a:spcPts val="0"/>
              </a:spcBef>
            </a:pPr>
            <a:r>
              <a:rPr lang="en-US" sz="6400" b="1">
                <a:solidFill>
                  <a:srgbClr val="000000"/>
                </a:solidFill>
                <a:latin typeface="Arial" panose="020B0604020202020204" pitchFamily="34" charset="0"/>
                <a:cs typeface="Arial" panose="020B0604020202020204" pitchFamily="34" charset="0"/>
              </a:rPr>
              <a:t>3. Documentation template: </a:t>
            </a:r>
            <a:endParaRPr lang="en-US" sz="6400">
              <a:latin typeface="Arial" panose="020B0604020202020204" pitchFamily="34" charset="0"/>
              <a:cs typeface="Arial" panose="020B0604020202020204" pitchFamily="34" charset="0"/>
            </a:endParaRPr>
          </a:p>
          <a:p>
            <a:pPr lvl="1" fontAlgn="base">
              <a:lnSpc>
                <a:spcPct val="170000"/>
              </a:lnSpc>
              <a:spcBef>
                <a:spcPts val="0"/>
              </a:spcBef>
            </a:pPr>
            <a:r>
              <a:rPr lang="en-US" sz="6400">
                <a:solidFill>
                  <a:srgbClr val="000000"/>
                </a:solidFill>
                <a:latin typeface="Arial" panose="020B0604020202020204" pitchFamily="34" charset="0"/>
                <a:cs typeface="Arial" panose="020B0604020202020204" pitchFamily="34" charset="0"/>
              </a:rPr>
              <a:t>Indicator ensuring client confidentiality (e.g. Unique Identifier Codes)</a:t>
            </a:r>
          </a:p>
          <a:p>
            <a:pPr lvl="1" fontAlgn="base">
              <a:lnSpc>
                <a:spcPct val="170000"/>
              </a:lnSpc>
              <a:spcBef>
                <a:spcPts val="0"/>
              </a:spcBef>
            </a:pPr>
            <a:r>
              <a:rPr lang="en-US" sz="6400">
                <a:solidFill>
                  <a:srgbClr val="000000"/>
                </a:solidFill>
                <a:latin typeface="Arial" panose="020B0604020202020204" pitchFamily="34" charset="0"/>
                <a:cs typeface="Arial" panose="020B0604020202020204" pitchFamily="34" charset="0"/>
              </a:rPr>
              <a:t>Ensuring clients’ informed consent is established</a:t>
            </a:r>
          </a:p>
          <a:p>
            <a:pPr lvl="1" fontAlgn="base">
              <a:lnSpc>
                <a:spcPct val="170000"/>
              </a:lnSpc>
              <a:spcBef>
                <a:spcPts val="0"/>
              </a:spcBef>
            </a:pPr>
            <a:r>
              <a:rPr lang="en-US" sz="6400">
                <a:solidFill>
                  <a:srgbClr val="000000"/>
                </a:solidFill>
                <a:latin typeface="Arial" panose="020B0604020202020204" pitchFamily="34" charset="0"/>
                <a:cs typeface="Arial" panose="020B0604020202020204" pitchFamily="34" charset="0"/>
              </a:rPr>
              <a:t>Data indicators that are clear and understandable to documenters, in the language they speak</a:t>
            </a:r>
          </a:p>
          <a:p>
            <a:pPr lvl="1" fontAlgn="base">
              <a:lnSpc>
                <a:spcPct val="170000"/>
              </a:lnSpc>
              <a:spcBef>
                <a:spcPts val="0"/>
              </a:spcBef>
            </a:pPr>
            <a:r>
              <a:rPr lang="en-US" sz="6400">
                <a:solidFill>
                  <a:srgbClr val="000000"/>
                </a:solidFill>
                <a:latin typeface="Arial" panose="020B0604020202020204" pitchFamily="34" charset="0"/>
                <a:cs typeface="Arial" panose="020B0604020202020204" pitchFamily="34" charset="0"/>
              </a:rPr>
              <a:t>Alignment to national policy indicator</a:t>
            </a:r>
          </a:p>
          <a:p>
            <a:pPr marL="63500">
              <a:lnSpc>
                <a:spcPct val="170000"/>
              </a:lnSpc>
              <a:spcBef>
                <a:spcPts val="0"/>
              </a:spcBef>
            </a:pPr>
            <a:r>
              <a:rPr lang="en-US" sz="6400" b="1">
                <a:solidFill>
                  <a:srgbClr val="000000"/>
                </a:solidFill>
                <a:latin typeface="Arial" panose="020B0604020202020204" pitchFamily="34" charset="0"/>
                <a:cs typeface="Arial" panose="020B0604020202020204" pitchFamily="34" charset="0"/>
              </a:rPr>
              <a:t>4. Information sheet for clients to take home</a:t>
            </a:r>
            <a:r>
              <a:rPr lang="en-US" sz="6400">
                <a:solidFill>
                  <a:srgbClr val="000000"/>
                </a:solidFill>
                <a:latin typeface="Arial" panose="020B0604020202020204" pitchFamily="34" charset="0"/>
                <a:cs typeface="Arial" panose="020B0604020202020204" pitchFamily="34" charset="0"/>
              </a:rPr>
              <a:t>: accompanying a thorough pre-documentation discussion with your client to ensure they understand the risks and benefits of participating</a:t>
            </a:r>
            <a:endParaRPr lang="en-US" sz="6400">
              <a:latin typeface="Arial" panose="020B0604020202020204" pitchFamily="34" charset="0"/>
              <a:cs typeface="Arial" panose="020B0604020202020204" pitchFamily="34" charset="0"/>
            </a:endParaRPr>
          </a:p>
          <a:p>
            <a:pPr marL="63500">
              <a:lnSpc>
                <a:spcPct val="170000"/>
              </a:lnSpc>
              <a:spcBef>
                <a:spcPts val="0"/>
              </a:spcBef>
            </a:pPr>
            <a:r>
              <a:rPr lang="en-US" sz="6400" b="1">
                <a:solidFill>
                  <a:srgbClr val="000000"/>
                </a:solidFill>
                <a:latin typeface="Arial" panose="020B0604020202020204" pitchFamily="34" charset="0"/>
                <a:cs typeface="Arial" panose="020B0604020202020204" pitchFamily="34" charset="0"/>
              </a:rPr>
              <a:t>5. Referral note for clients referred for services</a:t>
            </a:r>
            <a:endParaRPr lang="en-US" sz="6400">
              <a:latin typeface="Arial" panose="020B0604020202020204" pitchFamily="34" charset="0"/>
              <a:cs typeface="Arial" panose="020B0604020202020204" pitchFamily="34" charset="0"/>
            </a:endParaRPr>
          </a:p>
          <a:p>
            <a:br>
              <a:rPr lang="en-US"/>
            </a:br>
            <a:endParaRPr lang="en-GB"/>
          </a:p>
        </p:txBody>
      </p:sp>
    </p:spTree>
    <p:extLst>
      <p:ext uri="{BB962C8B-B14F-4D97-AF65-F5344CB8AC3E}">
        <p14:creationId xmlns:p14="http://schemas.microsoft.com/office/powerpoint/2010/main" val="1958973389"/>
      </p:ext>
    </p:extLst>
  </p:cSld>
  <p:clrMapOvr>
    <a:masterClrMapping/>
  </p:clrMapOvr>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40D7CD105EF74C8B1A0260B0337BE5" ma:contentTypeVersion="15" ma:contentTypeDescription="Create a new document." ma:contentTypeScope="" ma:versionID="cf83ac009caf1e54bae31040f4017f54">
  <xsd:schema xmlns:xsd="http://www.w3.org/2001/XMLSchema" xmlns:xs="http://www.w3.org/2001/XMLSchema" xmlns:p="http://schemas.microsoft.com/office/2006/metadata/properties" xmlns:ns2="bdf37fc7-7108-4c84-9258-52caf3bf6796" xmlns:ns3="742be11c-3c5d-4ed9-83ba-4f34567e8a5f" targetNamespace="http://schemas.microsoft.com/office/2006/metadata/properties" ma:root="true" ma:fieldsID="2a72b2001a1a4b8578c224c7f9ed647a" ns2:_="" ns3:_="">
    <xsd:import namespace="bdf37fc7-7108-4c84-9258-52caf3bf6796"/>
    <xsd:import namespace="742be11c-3c5d-4ed9-83ba-4f34567e8a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37fc7-7108-4c84-9258-52caf3bf67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e9867b1-a550-40ff-8bf7-385392bbbf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42be11c-3c5d-4ed9-83ba-4f34567e8a5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4def173-d2d5-4e4b-b733-d11be6187e1a}" ma:internalName="TaxCatchAll" ma:showField="CatchAllData" ma:web="742be11c-3c5d-4ed9-83ba-4f34567e8a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2be11c-3c5d-4ed9-83ba-4f34567e8a5f" xsi:nil="true"/>
    <lcf76f155ced4ddcb4097134ff3c332f xmlns="bdf37fc7-7108-4c84-9258-52caf3bf679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A52CC9-EA8F-421F-A873-5365017EDAAC}">
  <ds:schemaRefs>
    <ds:schemaRef ds:uri="742be11c-3c5d-4ed9-83ba-4f34567e8a5f"/>
    <ds:schemaRef ds:uri="bdf37fc7-7108-4c84-9258-52caf3bf67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DE358E3-F537-49EA-96FA-BFF5DD230B30}">
  <ds:schemaRefs>
    <ds:schemaRef ds:uri="http://schemas.microsoft.com/sharepoint/v3/contenttype/forms"/>
  </ds:schemaRefs>
</ds:datastoreItem>
</file>

<file path=customXml/itemProps3.xml><?xml version="1.0" encoding="utf-8"?>
<ds:datastoreItem xmlns:ds="http://schemas.openxmlformats.org/officeDocument/2006/customXml" ds:itemID="{6E5E06B7-DDBB-4F17-98CB-021724843583}">
  <ds:schemaRefs>
    <ds:schemaRef ds:uri="http://schemas.microsoft.com/office/2006/documentManagement/types"/>
    <ds:schemaRef ds:uri="http://purl.org/dc/dcmitype/"/>
    <ds:schemaRef ds:uri="bdf37fc7-7108-4c84-9258-52caf3bf6796"/>
    <ds:schemaRef ds:uri="http://schemas.microsoft.com/office/2006/metadata/properties"/>
    <ds:schemaRef ds:uri="http://purl.org/dc/terms/"/>
    <ds:schemaRef ds:uri="http://www.w3.org/XML/1998/namespace"/>
    <ds:schemaRef ds:uri="http://schemas.openxmlformats.org/package/2006/metadata/core-properties"/>
    <ds:schemaRef ds:uri="http://schemas.microsoft.com/office/infopath/2007/PartnerControls"/>
    <ds:schemaRef ds:uri="742be11c-3c5d-4ed9-83ba-4f34567e8a5f"/>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AIDS2022_Presentation Template</Template>
  <TotalTime>2</TotalTime>
  <Words>5360</Words>
  <Application>Microsoft Office PowerPoint</Application>
  <PresentationFormat>Widescreen</PresentationFormat>
  <Paragraphs>334</Paragraphs>
  <Slides>27</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Calibri</vt:lpstr>
      <vt:lpstr>Courier New</vt:lpstr>
      <vt:lpstr>Verdana</vt:lpstr>
      <vt:lpstr>Roboto</vt:lpstr>
      <vt:lpstr>Arial</vt:lpstr>
      <vt:lpstr>Noto Sans Symbols</vt:lpstr>
      <vt:lpstr>Wingdings</vt:lpstr>
      <vt:lpstr>Arial Black</vt:lpstr>
      <vt:lpstr>AIDS2022</vt:lpstr>
      <vt:lpstr>Community-led human rights data for advocacy NOW: How marginalized communities respond to rights violations using evidence-based advocacy  LESSONS FROM THE FIELD</vt:lpstr>
      <vt:lpstr>PowerPoint Presentation</vt:lpstr>
      <vt:lpstr>PowerPoint Presentation</vt:lpstr>
      <vt:lpstr>What are the challenges faced?</vt:lpstr>
      <vt:lpstr>Recommendations for governments</vt:lpstr>
      <vt:lpstr>PowerPoint Presentation</vt:lpstr>
      <vt:lpstr>PowerPoint Presentation</vt:lpstr>
      <vt:lpstr>PowerPoint Presentation</vt:lpstr>
      <vt:lpstr>PowerPoint Presentation</vt:lpstr>
      <vt:lpstr>PowerPoint Presentation</vt:lpstr>
      <vt:lpstr>What are you collecting? What is data?</vt:lpstr>
      <vt:lpstr>Human rights indicators:  fact-based and judgement-based </vt:lpstr>
      <vt:lpstr>PowerPoint Presentation</vt:lpstr>
      <vt:lpstr>Safety &amp; Security, Ethics, and Law</vt:lpstr>
      <vt:lpstr>Existing training tools, courses and guidance</vt:lpstr>
      <vt:lpstr>Key considerations for responses</vt:lpstr>
      <vt:lpstr>Providing an immediate individual response to client</vt:lpstr>
      <vt:lpstr>Providing an immediate individual response to client </vt:lpstr>
      <vt:lpstr>PowerPoint Presentation</vt:lpstr>
      <vt:lpstr>Skills:  How to turn your data into evidence for advocacy</vt:lpstr>
      <vt:lpstr>7 Safeguarding principles when using data for advocacy purposes</vt:lpstr>
      <vt:lpstr>Local advocacy:  Change happens at the community level</vt:lpstr>
      <vt:lpstr>Lessons from the field: National advocacy</vt:lpstr>
      <vt:lpstr>Global Human Rights Advocacy:  what are the platforms and processes of influence?</vt:lpstr>
      <vt:lpstr>Example from the field: Gender Dynamix</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Marketa Smitova</dc:creator>
  <cp:lastModifiedBy>Allie Liu</cp:lastModifiedBy>
  <cp:revision>3</cp:revision>
  <dcterms:created xsi:type="dcterms:W3CDTF">2022-07-15T08:39:59Z</dcterms:created>
  <dcterms:modified xsi:type="dcterms:W3CDTF">2022-09-02T09:10:06Z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0x0101009140D7CD105EF74C8B1A0260B0337BE5</vt:lpwstr>
  </property>
  <property fmtid="{D5CDD505-2E9C-101B-9397-08002B2CF9AE}" pid="3" name="MediaServiceImageTags">
    <vt:lpwstr/>
  </property>
</Properties>
</file>