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2.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3.xml" ContentType="application/vnd.openxmlformats-officedocument.presentationml.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omments/comment4.xml" ContentType="application/vnd.openxmlformats-officedocument.presentationml.comment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67" r:id="rId4"/>
    <p:sldMasterId id="2147483693" r:id="rId5"/>
    <p:sldMasterId id="2147483743" r:id="rId6"/>
    <p:sldMasterId id="2147483748" r:id="rId7"/>
    <p:sldMasterId id="2147483758" r:id="rId8"/>
    <p:sldMasterId id="2147483709" r:id="rId9"/>
    <p:sldMasterId id="2147483750" r:id="rId10"/>
    <p:sldMasterId id="2147483763" r:id="rId11"/>
    <p:sldMasterId id="2147483774" r:id="rId12"/>
    <p:sldMasterId id="2147483779" r:id="rId13"/>
  </p:sldMasterIdLst>
  <p:notesMasterIdLst>
    <p:notesMasterId r:id="rId102"/>
  </p:notesMasterIdLst>
  <p:handoutMasterIdLst>
    <p:handoutMasterId r:id="rId103"/>
  </p:handoutMasterIdLst>
  <p:sldIdLst>
    <p:sldId id="311" r:id="rId14"/>
    <p:sldId id="549" r:id="rId15"/>
    <p:sldId id="443" r:id="rId16"/>
    <p:sldId id="332" r:id="rId17"/>
    <p:sldId id="478" r:id="rId18"/>
    <p:sldId id="569" r:id="rId19"/>
    <p:sldId id="471" r:id="rId20"/>
    <p:sldId id="428" r:id="rId21"/>
    <p:sldId id="570" r:id="rId22"/>
    <p:sldId id="546" r:id="rId23"/>
    <p:sldId id="500" r:id="rId24"/>
    <p:sldId id="473" r:id="rId25"/>
    <p:sldId id="498" r:id="rId26"/>
    <p:sldId id="499" r:id="rId27"/>
    <p:sldId id="472" r:id="rId28"/>
    <p:sldId id="548" r:id="rId29"/>
    <p:sldId id="583" r:id="rId30"/>
    <p:sldId id="550" r:id="rId31"/>
    <p:sldId id="571" r:id="rId32"/>
    <p:sldId id="446" r:id="rId33"/>
    <p:sldId id="466" r:id="rId34"/>
    <p:sldId id="482" r:id="rId35"/>
    <p:sldId id="468" r:id="rId36"/>
    <p:sldId id="581" r:id="rId37"/>
    <p:sldId id="502" r:id="rId38"/>
    <p:sldId id="573" r:id="rId39"/>
    <p:sldId id="574" r:id="rId40"/>
    <p:sldId id="536" r:id="rId41"/>
    <p:sldId id="540" r:id="rId42"/>
    <p:sldId id="538" r:id="rId43"/>
    <p:sldId id="585" r:id="rId44"/>
    <p:sldId id="525" r:id="rId45"/>
    <p:sldId id="551" r:id="rId46"/>
    <p:sldId id="511" r:id="rId47"/>
    <p:sldId id="483" r:id="rId48"/>
    <p:sldId id="449" r:id="rId49"/>
    <p:sldId id="506" r:id="rId50"/>
    <p:sldId id="545" r:id="rId51"/>
    <p:sldId id="513" r:id="rId52"/>
    <p:sldId id="576" r:id="rId53"/>
    <p:sldId id="552" r:id="rId54"/>
    <p:sldId id="516" r:id="rId55"/>
    <p:sldId id="390" r:id="rId56"/>
    <p:sldId id="517" r:id="rId57"/>
    <p:sldId id="523" r:id="rId58"/>
    <p:sldId id="567" r:id="rId59"/>
    <p:sldId id="578" r:id="rId60"/>
    <p:sldId id="577" r:id="rId61"/>
    <p:sldId id="553" r:id="rId62"/>
    <p:sldId id="519" r:id="rId63"/>
    <p:sldId id="520" r:id="rId64"/>
    <p:sldId id="561" r:id="rId65"/>
    <p:sldId id="564" r:id="rId66"/>
    <p:sldId id="562" r:id="rId67"/>
    <p:sldId id="565" r:id="rId68"/>
    <p:sldId id="518" r:id="rId69"/>
    <p:sldId id="487" r:id="rId70"/>
    <p:sldId id="542" r:id="rId71"/>
    <p:sldId id="543" r:id="rId72"/>
    <p:sldId id="529" r:id="rId73"/>
    <p:sldId id="554" r:id="rId74"/>
    <p:sldId id="481" r:id="rId75"/>
    <p:sldId id="566" r:id="rId76"/>
    <p:sldId id="459" r:id="rId77"/>
    <p:sldId id="530" r:id="rId78"/>
    <p:sldId id="555" r:id="rId79"/>
    <p:sldId id="363" r:id="rId80"/>
    <p:sldId id="544" r:id="rId81"/>
    <p:sldId id="580" r:id="rId82"/>
    <p:sldId id="532" r:id="rId83"/>
    <p:sldId id="556" r:id="rId84"/>
    <p:sldId id="568" r:id="rId85"/>
    <p:sldId id="365" r:id="rId86"/>
    <p:sldId id="465" r:id="rId87"/>
    <p:sldId id="503" r:id="rId88"/>
    <p:sldId id="493" r:id="rId89"/>
    <p:sldId id="367" r:id="rId90"/>
    <p:sldId id="366" r:id="rId91"/>
    <p:sldId id="504" r:id="rId92"/>
    <p:sldId id="505" r:id="rId93"/>
    <p:sldId id="521" r:id="rId94"/>
    <p:sldId id="533" r:id="rId95"/>
    <p:sldId id="557" r:id="rId96"/>
    <p:sldId id="432" r:id="rId97"/>
    <p:sldId id="534" r:id="rId98"/>
    <p:sldId id="558" r:id="rId99"/>
    <p:sldId id="535" r:id="rId100"/>
    <p:sldId id="346"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456" userDrawn="1">
          <p15:clr>
            <a:srgbClr val="A4A3A4"/>
          </p15:clr>
        </p15:guide>
        <p15:guide id="3" pos="7224" userDrawn="1">
          <p15:clr>
            <a:srgbClr val="A4A3A4"/>
          </p15:clr>
        </p15:guide>
        <p15:guide id="4" orient="horz" pos="3864" userDrawn="1">
          <p15:clr>
            <a:srgbClr val="A4A3A4"/>
          </p15:clr>
        </p15:guide>
        <p15:guide id="5" pos="3840" userDrawn="1">
          <p15:clr>
            <a:srgbClr val="A4A3A4"/>
          </p15:clr>
        </p15:guide>
        <p15:guide id="6" orient="horz" pos="1738">
          <p15:clr>
            <a:srgbClr val="A4A3A4"/>
          </p15:clr>
        </p15:guide>
        <p15:guide id="7" orient="horz" pos="4019">
          <p15:clr>
            <a:srgbClr val="A4A3A4"/>
          </p15:clr>
        </p15:guide>
        <p15:guide id="8" orient="horz" pos="190">
          <p15:clr>
            <a:srgbClr val="A4A3A4"/>
          </p15:clr>
        </p15:guide>
        <p15:guide id="9" orient="horz" pos="1291">
          <p15:clr>
            <a:srgbClr val="A4A3A4"/>
          </p15:clr>
        </p15:guide>
        <p15:guide id="10" orient="horz" pos="489">
          <p15:clr>
            <a:srgbClr val="A4A3A4"/>
          </p15:clr>
        </p15:guide>
        <p15:guide id="11" orient="horz" pos="3926">
          <p15:clr>
            <a:srgbClr val="A4A3A4"/>
          </p15:clr>
        </p15:guide>
        <p15:guide id="12" pos="7489">
          <p15:clr>
            <a:srgbClr val="A4A3A4"/>
          </p15:clr>
        </p15:guide>
        <p15:guide id="13" pos="2783">
          <p15:clr>
            <a:srgbClr val="A4A3A4"/>
          </p15:clr>
        </p15:guide>
        <p15:guide id="14" pos="4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bastian Rowlands" initials="SR" lastIdx="1" clrIdx="6">
    <p:extLst>
      <p:ext uri="{19B8F6BF-5375-455C-9EA6-DF929625EA0E}">
        <p15:presenceInfo xmlns:p15="http://schemas.microsoft.com/office/powerpoint/2012/main" userId="S::srowlands@frontlineaids.org::78cdb154-27de-473f-9219-fdb1e2603d1b" providerId="AD"/>
      </p:ext>
    </p:extLst>
  </p:cmAuthor>
  <p:cmAuthor id="1" name="Oratile Moseki" initials="OM" lastIdx="20" clrIdx="0"/>
  <p:cmAuthor id="8" name="Luisa Orza" initials="LO" lastIdx="4" clrIdx="7">
    <p:extLst>
      <p:ext uri="{19B8F6BF-5375-455C-9EA6-DF929625EA0E}">
        <p15:presenceInfo xmlns:p15="http://schemas.microsoft.com/office/powerpoint/2012/main" userId="S::lorza@frontlineaids.org::b7fc8c74-f665-4ed8-b3f7-223f18a15b70" providerId="AD"/>
      </p:ext>
    </p:extLst>
  </p:cmAuthor>
  <p:cmAuthor id="2" name="Guest User" initials="GU" lastIdx="17" clrIdx="1"/>
  <p:cmAuthor id="3" name="Heather Lorenzen" initials="" lastIdx="1" clrIdx="2"/>
  <p:cmAuthor id="4" name="Tania Kisserli" initials="TK" lastIdx="3" clrIdx="3"/>
  <p:cmAuthor id="5" name="Linnea Renton" initials="LR" lastIdx="2" clrIdx="4">
    <p:extLst>
      <p:ext uri="{19B8F6BF-5375-455C-9EA6-DF929625EA0E}">
        <p15:presenceInfo xmlns:p15="http://schemas.microsoft.com/office/powerpoint/2012/main" userId="1a144a5e62e09b32" providerId="Windows Live"/>
      </p:ext>
    </p:extLst>
  </p:cmAuthor>
  <p:cmAuthor id="6" name="Jane Coombes" initials="JC" lastIdx="5" clrIdx="5">
    <p:extLst>
      <p:ext uri="{19B8F6BF-5375-455C-9EA6-DF929625EA0E}">
        <p15:presenceInfo xmlns:p15="http://schemas.microsoft.com/office/powerpoint/2012/main" userId="S::jane@zvandiri.org::0683d994-5fee-4dd0-8ee4-0a8bedaeb3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E78"/>
    <a:srgbClr val="000000"/>
    <a:srgbClr val="36B0E3"/>
    <a:srgbClr val="E62F79"/>
    <a:srgbClr val="23844E"/>
    <a:srgbClr val="E8E8F0"/>
    <a:srgbClr val="CDCFE0"/>
    <a:srgbClr val="DD1065"/>
    <a:srgbClr val="175533"/>
    <a:srgbClr val="FCF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E8D2B-D03D-4B99-9CB7-BE354E1E32A3}" v="1" dt="2021-03-19T17:20:51.434"/>
    <p1510:client id="{AF9247A2-8AA7-EDE8-0168-A650E77CCF37}" v="261" dt="2021-03-19T17:19:07.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autoAdjust="0"/>
    <p:restoredTop sz="66178" autoAdjust="0"/>
  </p:normalViewPr>
  <p:slideViewPr>
    <p:cSldViewPr snapToGrid="0">
      <p:cViewPr varScale="1">
        <p:scale>
          <a:sx n="84" d="100"/>
          <a:sy n="84" d="100"/>
        </p:scale>
        <p:origin x="2432" y="184"/>
      </p:cViewPr>
      <p:guideLst>
        <p:guide orient="horz" pos="456"/>
        <p:guide pos="456"/>
        <p:guide pos="7224"/>
        <p:guide orient="horz" pos="3864"/>
        <p:guide pos="3840"/>
        <p:guide orient="horz" pos="1738"/>
        <p:guide orient="horz" pos="4019"/>
        <p:guide orient="horz" pos="190"/>
        <p:guide orient="horz" pos="1291"/>
        <p:guide orient="horz" pos="489"/>
        <p:guide orient="horz" pos="3926"/>
        <p:guide pos="7489"/>
        <p:guide pos="2783"/>
        <p:guide pos="460"/>
      </p:guideLst>
    </p:cSldViewPr>
  </p:slideViewPr>
  <p:notesTextViewPr>
    <p:cViewPr>
      <p:scale>
        <a:sx n="100" d="100"/>
        <a:sy n="100" d="100"/>
      </p:scale>
      <p:origin x="0" y="-267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theme" Target="theme/theme1.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9.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handoutMaster" Target="handoutMasters/handoutMaster1.xml"/><Relationship Id="rId108" Type="http://schemas.openxmlformats.org/officeDocument/2006/relationships/tableStyles" Target="tableStyles.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109" Type="http://schemas.microsoft.com/office/2016/11/relationships/changesInfo" Target="changesInfos/changesInfo1.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microsoft.com/office/2015/10/relationships/revisionInfo" Target="revisionInfo.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customXml" Target="../customXml/item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Simpson" userId="e9b039a1-06c4-4ecd-8455-0b455b02a8b5" providerId="ADAL" clId="{26BE8D2B-D03D-4B99-9CB7-BE354E1E32A3}"/>
    <pc:docChg chg="modSld">
      <pc:chgData name="Sophie Simpson" userId="e9b039a1-06c4-4ecd-8455-0b455b02a8b5" providerId="ADAL" clId="{26BE8D2B-D03D-4B99-9CB7-BE354E1E32A3}" dt="2021-03-19T17:24:20.312" v="13" actId="108"/>
      <pc:docMkLst>
        <pc:docMk/>
      </pc:docMkLst>
      <pc:sldChg chg="modNotes">
        <pc:chgData name="Sophie Simpson" userId="e9b039a1-06c4-4ecd-8455-0b455b02a8b5" providerId="ADAL" clId="{26BE8D2B-D03D-4B99-9CB7-BE354E1E32A3}" dt="2021-03-19T17:20:51.428" v="0"/>
        <pc:sldMkLst>
          <pc:docMk/>
          <pc:sldMk cId="1095415198" sldId="459"/>
        </pc:sldMkLst>
      </pc:sldChg>
      <pc:sldChg chg="modNotes">
        <pc:chgData name="Sophie Simpson" userId="e9b039a1-06c4-4ecd-8455-0b455b02a8b5" providerId="ADAL" clId="{26BE8D2B-D03D-4B99-9CB7-BE354E1E32A3}" dt="2021-03-19T17:20:51.428" v="0"/>
        <pc:sldMkLst>
          <pc:docMk/>
          <pc:sldMk cId="3222453810" sldId="468"/>
        </pc:sldMkLst>
      </pc:sldChg>
      <pc:sldChg chg="modNotes">
        <pc:chgData name="Sophie Simpson" userId="e9b039a1-06c4-4ecd-8455-0b455b02a8b5" providerId="ADAL" clId="{26BE8D2B-D03D-4B99-9CB7-BE354E1E32A3}" dt="2021-03-19T17:20:51.428" v="0"/>
        <pc:sldMkLst>
          <pc:docMk/>
          <pc:sldMk cId="1021816696" sldId="481"/>
        </pc:sldMkLst>
      </pc:sldChg>
      <pc:sldChg chg="modNotes">
        <pc:chgData name="Sophie Simpson" userId="e9b039a1-06c4-4ecd-8455-0b455b02a8b5" providerId="ADAL" clId="{26BE8D2B-D03D-4B99-9CB7-BE354E1E32A3}" dt="2021-03-19T17:20:51.428" v="0"/>
        <pc:sldMkLst>
          <pc:docMk/>
          <pc:sldMk cId="3699018352" sldId="487"/>
        </pc:sldMkLst>
      </pc:sldChg>
      <pc:sldChg chg="modNotes">
        <pc:chgData name="Sophie Simpson" userId="e9b039a1-06c4-4ecd-8455-0b455b02a8b5" providerId="ADAL" clId="{26BE8D2B-D03D-4B99-9CB7-BE354E1E32A3}" dt="2021-03-19T17:20:51.428" v="0"/>
        <pc:sldMkLst>
          <pc:docMk/>
          <pc:sldMk cId="544545671" sldId="499"/>
        </pc:sldMkLst>
      </pc:sldChg>
      <pc:sldChg chg="modSp mod">
        <pc:chgData name="Sophie Simpson" userId="e9b039a1-06c4-4ecd-8455-0b455b02a8b5" providerId="ADAL" clId="{26BE8D2B-D03D-4B99-9CB7-BE354E1E32A3}" dt="2021-03-19T17:24:20.312" v="13" actId="108"/>
        <pc:sldMkLst>
          <pc:docMk/>
          <pc:sldMk cId="1201335554" sldId="500"/>
        </pc:sldMkLst>
        <pc:spChg chg="mod">
          <ac:chgData name="Sophie Simpson" userId="e9b039a1-06c4-4ecd-8455-0b455b02a8b5" providerId="ADAL" clId="{26BE8D2B-D03D-4B99-9CB7-BE354E1E32A3}" dt="2021-03-19T17:24:20.312" v="13" actId="108"/>
          <ac:spMkLst>
            <pc:docMk/>
            <pc:sldMk cId="1201335554" sldId="500"/>
            <ac:spMk id="3" creationId="{41314756-3298-8049-9B92-54DE914E80EF}"/>
          </ac:spMkLst>
        </pc:spChg>
      </pc:sldChg>
      <pc:sldChg chg="modNotes">
        <pc:chgData name="Sophie Simpson" userId="e9b039a1-06c4-4ecd-8455-0b455b02a8b5" providerId="ADAL" clId="{26BE8D2B-D03D-4B99-9CB7-BE354E1E32A3}" dt="2021-03-19T17:20:51.428" v="0"/>
        <pc:sldMkLst>
          <pc:docMk/>
          <pc:sldMk cId="1132501663" sldId="502"/>
        </pc:sldMkLst>
      </pc:sldChg>
      <pc:sldChg chg="modSp mod">
        <pc:chgData name="Sophie Simpson" userId="e9b039a1-06c4-4ecd-8455-0b455b02a8b5" providerId="ADAL" clId="{26BE8D2B-D03D-4B99-9CB7-BE354E1E32A3}" dt="2021-03-19T17:21:27.834" v="8" actId="20577"/>
        <pc:sldMkLst>
          <pc:docMk/>
          <pc:sldMk cId="1848893965" sldId="506"/>
        </pc:sldMkLst>
        <pc:graphicFrameChg chg="mod modGraphic">
          <ac:chgData name="Sophie Simpson" userId="e9b039a1-06c4-4ecd-8455-0b455b02a8b5" providerId="ADAL" clId="{26BE8D2B-D03D-4B99-9CB7-BE354E1E32A3}" dt="2021-03-19T17:21:27.834" v="8" actId="20577"/>
          <ac:graphicFrameMkLst>
            <pc:docMk/>
            <pc:sldMk cId="1848893965" sldId="506"/>
            <ac:graphicFrameMk id="8" creationId="{00000000-0000-0000-0000-000000000000}"/>
          </ac:graphicFrameMkLst>
        </pc:graphicFrameChg>
      </pc:sldChg>
      <pc:sldChg chg="modNotes">
        <pc:chgData name="Sophie Simpson" userId="e9b039a1-06c4-4ecd-8455-0b455b02a8b5" providerId="ADAL" clId="{26BE8D2B-D03D-4B99-9CB7-BE354E1E32A3}" dt="2021-03-19T17:20:51.428" v="0"/>
        <pc:sldMkLst>
          <pc:docMk/>
          <pc:sldMk cId="2517667543" sldId="511"/>
        </pc:sldMkLst>
      </pc:sldChg>
      <pc:sldChg chg="modSp mod">
        <pc:chgData name="Sophie Simpson" userId="e9b039a1-06c4-4ecd-8455-0b455b02a8b5" providerId="ADAL" clId="{26BE8D2B-D03D-4B99-9CB7-BE354E1E32A3}" dt="2021-03-19T17:21:43.216" v="11" actId="20577"/>
        <pc:sldMkLst>
          <pc:docMk/>
          <pc:sldMk cId="2645657073" sldId="513"/>
        </pc:sldMkLst>
        <pc:graphicFrameChg chg="mod modGraphic">
          <ac:chgData name="Sophie Simpson" userId="e9b039a1-06c4-4ecd-8455-0b455b02a8b5" providerId="ADAL" clId="{26BE8D2B-D03D-4B99-9CB7-BE354E1E32A3}" dt="2021-03-19T17:21:43.216" v="11" actId="20577"/>
          <ac:graphicFrameMkLst>
            <pc:docMk/>
            <pc:sldMk cId="2645657073" sldId="513"/>
            <ac:graphicFrameMk id="8" creationId="{00000000-0000-0000-0000-000000000000}"/>
          </ac:graphicFrameMkLst>
        </pc:graphicFrameChg>
      </pc:sldChg>
      <pc:sldChg chg="modSp mod">
        <pc:chgData name="Sophie Simpson" userId="e9b039a1-06c4-4ecd-8455-0b455b02a8b5" providerId="ADAL" clId="{26BE8D2B-D03D-4B99-9CB7-BE354E1E32A3}" dt="2021-03-19T17:21:06.637" v="1" actId="20577"/>
        <pc:sldMkLst>
          <pc:docMk/>
          <pc:sldMk cId="3769840715" sldId="538"/>
        </pc:sldMkLst>
        <pc:graphicFrameChg chg="mod modGraphic">
          <ac:chgData name="Sophie Simpson" userId="e9b039a1-06c4-4ecd-8455-0b455b02a8b5" providerId="ADAL" clId="{26BE8D2B-D03D-4B99-9CB7-BE354E1E32A3}" dt="2021-03-19T17:21:06.637" v="1" actId="20577"/>
          <ac:graphicFrameMkLst>
            <pc:docMk/>
            <pc:sldMk cId="3769840715" sldId="538"/>
            <ac:graphicFrameMk id="3" creationId="{9A083F37-10B4-4639-B90A-EA4D6EACD560}"/>
          </ac:graphicFrameMkLst>
        </pc:graphicFrameChg>
      </pc:sldChg>
      <pc:sldChg chg="modSp mod">
        <pc:chgData name="Sophie Simpson" userId="e9b039a1-06c4-4ecd-8455-0b455b02a8b5" providerId="ADAL" clId="{26BE8D2B-D03D-4B99-9CB7-BE354E1E32A3}" dt="2021-03-19T17:21:32.244" v="9" actId="20577"/>
        <pc:sldMkLst>
          <pc:docMk/>
          <pc:sldMk cId="2756321953" sldId="545"/>
        </pc:sldMkLst>
        <pc:graphicFrameChg chg="mod modGraphic">
          <ac:chgData name="Sophie Simpson" userId="e9b039a1-06c4-4ecd-8455-0b455b02a8b5" providerId="ADAL" clId="{26BE8D2B-D03D-4B99-9CB7-BE354E1E32A3}" dt="2021-03-19T17:21:32.244" v="9" actId="20577"/>
          <ac:graphicFrameMkLst>
            <pc:docMk/>
            <pc:sldMk cId="2756321953" sldId="545"/>
            <ac:graphicFrameMk id="8" creationId="{00000000-0000-0000-0000-000000000000}"/>
          </ac:graphicFrameMkLst>
        </pc:graphicFrameChg>
      </pc:sldChg>
      <pc:sldChg chg="modSp">
        <pc:chgData name="Sophie Simpson" userId="e9b039a1-06c4-4ecd-8455-0b455b02a8b5" providerId="ADAL" clId="{26BE8D2B-D03D-4B99-9CB7-BE354E1E32A3}" dt="2021-03-19T17:20:51.428" v="0"/>
        <pc:sldMkLst>
          <pc:docMk/>
          <pc:sldMk cId="37318529" sldId="548"/>
        </pc:sldMkLst>
        <pc:spChg chg="mod">
          <ac:chgData name="Sophie Simpson" userId="e9b039a1-06c4-4ecd-8455-0b455b02a8b5" providerId="ADAL" clId="{26BE8D2B-D03D-4B99-9CB7-BE354E1E32A3}" dt="2021-03-19T17:20:51.428" v="0"/>
          <ac:spMkLst>
            <pc:docMk/>
            <pc:sldMk cId="37318529" sldId="548"/>
            <ac:spMk id="3" creationId="{00000000-0000-0000-0000-000000000000}"/>
          </ac:spMkLst>
        </pc:spChg>
      </pc:sldChg>
      <pc:sldChg chg="modNotes">
        <pc:chgData name="Sophie Simpson" userId="e9b039a1-06c4-4ecd-8455-0b455b02a8b5" providerId="ADAL" clId="{26BE8D2B-D03D-4B99-9CB7-BE354E1E32A3}" dt="2021-03-19T17:20:51.428" v="0"/>
        <pc:sldMkLst>
          <pc:docMk/>
          <pc:sldMk cId="4271068008" sldId="566"/>
        </pc:sldMkLst>
      </pc:sldChg>
      <pc:sldChg chg="modSp modNotes">
        <pc:chgData name="Sophie Simpson" userId="e9b039a1-06c4-4ecd-8455-0b455b02a8b5" providerId="ADAL" clId="{26BE8D2B-D03D-4B99-9CB7-BE354E1E32A3}" dt="2021-03-19T17:20:51.428" v="0"/>
        <pc:sldMkLst>
          <pc:docMk/>
          <pc:sldMk cId="392984103" sldId="574"/>
        </pc:sldMkLst>
        <pc:spChg chg="mod">
          <ac:chgData name="Sophie Simpson" userId="e9b039a1-06c4-4ecd-8455-0b455b02a8b5" providerId="ADAL" clId="{26BE8D2B-D03D-4B99-9CB7-BE354E1E32A3}" dt="2021-03-19T17:20:51.428" v="0"/>
          <ac:spMkLst>
            <pc:docMk/>
            <pc:sldMk cId="392984103" sldId="574"/>
            <ac:spMk id="2" creationId="{17ACA996-D2FC-A546-8979-961178B6C17F}"/>
          </ac:spMkLst>
        </pc:spChg>
      </pc:sldChg>
      <pc:sldChg chg="modSp">
        <pc:chgData name="Sophie Simpson" userId="e9b039a1-06c4-4ecd-8455-0b455b02a8b5" providerId="ADAL" clId="{26BE8D2B-D03D-4B99-9CB7-BE354E1E32A3}" dt="2021-03-19T17:20:51.428" v="0"/>
        <pc:sldMkLst>
          <pc:docMk/>
          <pc:sldMk cId="1131616989" sldId="578"/>
        </pc:sldMkLst>
        <pc:spChg chg="mod">
          <ac:chgData name="Sophie Simpson" userId="e9b039a1-06c4-4ecd-8455-0b455b02a8b5" providerId="ADAL" clId="{26BE8D2B-D03D-4B99-9CB7-BE354E1E32A3}" dt="2021-03-19T17:20:51.428" v="0"/>
          <ac:spMkLst>
            <pc:docMk/>
            <pc:sldMk cId="1131616989" sldId="578"/>
            <ac:spMk id="5" creationId="{64FCE150-0E9C-1A40-8E51-7576C150C76C}"/>
          </ac:spMkLst>
        </pc:spChg>
      </pc:sldChg>
    </pc:docChg>
  </pc:docChgLst>
  <pc:docChgLst>
    <pc:chgData name="Sebastian Rowlands" userId="78cdb154-27de-473f-9219-fdb1e2603d1b" providerId="ADAL" clId="{25EFC8C9-634F-46B7-92E4-0C2468227853}"/>
    <pc:docChg chg="custSel modSld">
      <pc:chgData name="Sebastian Rowlands" userId="78cdb154-27de-473f-9219-fdb1e2603d1b" providerId="ADAL" clId="{25EFC8C9-634F-46B7-92E4-0C2468227853}" dt="2021-03-11T15:30:11.004" v="829" actId="1035"/>
      <pc:docMkLst>
        <pc:docMk/>
      </pc:docMkLst>
      <pc:sldChg chg="modSp mod modNotesTx">
        <pc:chgData name="Sebastian Rowlands" userId="78cdb154-27de-473f-9219-fdb1e2603d1b" providerId="ADAL" clId="{25EFC8C9-634F-46B7-92E4-0C2468227853}" dt="2021-03-11T15:10:51.813" v="71" actId="20577"/>
        <pc:sldMkLst>
          <pc:docMk/>
          <pc:sldMk cId="3049056984" sldId="471"/>
        </pc:sldMkLst>
        <pc:spChg chg="mod">
          <ac:chgData name="Sebastian Rowlands" userId="78cdb154-27de-473f-9219-fdb1e2603d1b" providerId="ADAL" clId="{25EFC8C9-634F-46B7-92E4-0C2468227853}" dt="2021-03-11T15:09:13.739" v="14"/>
          <ac:spMkLst>
            <pc:docMk/>
            <pc:sldMk cId="3049056984" sldId="471"/>
            <ac:spMk id="3" creationId="{00000000-0000-0000-0000-000000000000}"/>
          </ac:spMkLst>
        </pc:spChg>
      </pc:sldChg>
      <pc:sldChg chg="modSp mod modAnim modNotes modNotesTx">
        <pc:chgData name="Sebastian Rowlands" userId="78cdb154-27de-473f-9219-fdb1e2603d1b" providerId="ADAL" clId="{25EFC8C9-634F-46B7-92E4-0C2468227853}" dt="2021-03-11T15:30:11.004" v="829" actId="1035"/>
        <pc:sldMkLst>
          <pc:docMk/>
          <pc:sldMk cId="2274510751" sldId="473"/>
        </pc:sldMkLst>
        <pc:spChg chg="mod">
          <ac:chgData name="Sebastian Rowlands" userId="78cdb154-27de-473f-9219-fdb1e2603d1b" providerId="ADAL" clId="{25EFC8C9-634F-46B7-92E4-0C2468227853}" dt="2021-03-11T15:29:33.336" v="810" actId="6549"/>
          <ac:spMkLst>
            <pc:docMk/>
            <pc:sldMk cId="2274510751" sldId="473"/>
            <ac:spMk id="3" creationId="{00000000-0000-0000-0000-000000000000}"/>
          </ac:spMkLst>
        </pc:spChg>
        <pc:spChg chg="mod">
          <ac:chgData name="Sebastian Rowlands" userId="78cdb154-27de-473f-9219-fdb1e2603d1b" providerId="ADAL" clId="{25EFC8C9-634F-46B7-92E4-0C2468227853}" dt="2021-03-11T15:28:27.775" v="763" actId="20577"/>
          <ac:spMkLst>
            <pc:docMk/>
            <pc:sldMk cId="2274510751" sldId="473"/>
            <ac:spMk id="4" creationId="{00000000-0000-0000-0000-000000000000}"/>
          </ac:spMkLst>
        </pc:spChg>
        <pc:spChg chg="mod">
          <ac:chgData name="Sebastian Rowlands" userId="78cdb154-27de-473f-9219-fdb1e2603d1b" providerId="ADAL" clId="{25EFC8C9-634F-46B7-92E4-0C2468227853}" dt="2021-03-11T15:29:41.594" v="812" actId="1036"/>
          <ac:spMkLst>
            <pc:docMk/>
            <pc:sldMk cId="2274510751" sldId="473"/>
            <ac:spMk id="11" creationId="{24360D3B-D66E-48CF-88E0-1FAD0411EBDA}"/>
          </ac:spMkLst>
        </pc:spChg>
        <pc:cxnChg chg="mod">
          <ac:chgData name="Sebastian Rowlands" userId="78cdb154-27de-473f-9219-fdb1e2603d1b" providerId="ADAL" clId="{25EFC8C9-634F-46B7-92E4-0C2468227853}" dt="2021-03-11T15:30:11.004" v="829" actId="1035"/>
          <ac:cxnSpMkLst>
            <pc:docMk/>
            <pc:sldMk cId="2274510751" sldId="473"/>
            <ac:cxnSpMk id="8" creationId="{1B3B43B9-C619-4627-B152-349CE17EF837}"/>
          </ac:cxnSpMkLst>
        </pc:cxnChg>
        <pc:cxnChg chg="mod">
          <ac:chgData name="Sebastian Rowlands" userId="78cdb154-27de-473f-9219-fdb1e2603d1b" providerId="ADAL" clId="{25EFC8C9-634F-46B7-92E4-0C2468227853}" dt="2021-03-11T15:30:11.004" v="829" actId="1035"/>
          <ac:cxnSpMkLst>
            <pc:docMk/>
            <pc:sldMk cId="2274510751" sldId="473"/>
            <ac:cxnSpMk id="9" creationId="{725E9D48-20C2-4DAC-A831-EA997F98B574}"/>
          </ac:cxnSpMkLst>
        </pc:cxnChg>
      </pc:sldChg>
      <pc:sldChg chg="modNotes">
        <pc:chgData name="Sebastian Rowlands" userId="78cdb154-27de-473f-9219-fdb1e2603d1b" providerId="ADAL" clId="{25EFC8C9-634F-46B7-92E4-0C2468227853}" dt="2021-03-11T15:09:43.929" v="15"/>
        <pc:sldMkLst>
          <pc:docMk/>
          <pc:sldMk cId="3197933904" sldId="498"/>
        </pc:sldMkLst>
      </pc:sldChg>
      <pc:sldChg chg="modNotes">
        <pc:chgData name="Sebastian Rowlands" userId="78cdb154-27de-473f-9219-fdb1e2603d1b" providerId="ADAL" clId="{25EFC8C9-634F-46B7-92E4-0C2468227853}" dt="2021-03-11T15:09:13.739" v="14"/>
        <pc:sldMkLst>
          <pc:docMk/>
          <pc:sldMk cId="544545671" sldId="499"/>
        </pc:sldMkLst>
      </pc:sldChg>
      <pc:sldChg chg="addCm modCm modNotes">
        <pc:chgData name="Sebastian Rowlands" userId="78cdb154-27de-473f-9219-fdb1e2603d1b" providerId="ADAL" clId="{25EFC8C9-634F-46B7-92E4-0C2468227853}" dt="2021-03-11T15:13:37.098" v="73"/>
        <pc:sldMkLst>
          <pc:docMk/>
          <pc:sldMk cId="1201335554" sldId="500"/>
        </pc:sldMkLst>
      </pc:sldChg>
      <pc:sldChg chg="modSp">
        <pc:chgData name="Sebastian Rowlands" userId="78cdb154-27de-473f-9219-fdb1e2603d1b" providerId="ADAL" clId="{25EFC8C9-634F-46B7-92E4-0C2468227853}" dt="2021-03-11T15:09:13.739" v="14"/>
        <pc:sldMkLst>
          <pc:docMk/>
          <pc:sldMk cId="3583727909" sldId="570"/>
        </pc:sldMkLst>
        <pc:spChg chg="mod">
          <ac:chgData name="Sebastian Rowlands" userId="78cdb154-27de-473f-9219-fdb1e2603d1b" providerId="ADAL" clId="{25EFC8C9-634F-46B7-92E4-0C2468227853}" dt="2021-03-11T15:09:13.739" v="14"/>
          <ac:spMkLst>
            <pc:docMk/>
            <pc:sldMk cId="3583727909" sldId="570"/>
            <ac:spMk id="3" creationId="{52D35EE4-50E3-5E4E-B492-F31B74070F62}"/>
          </ac:spMkLst>
        </pc:spChg>
      </pc:sldChg>
      <pc:sldChg chg="modSp">
        <pc:chgData name="Sebastian Rowlands" userId="78cdb154-27de-473f-9219-fdb1e2603d1b" providerId="ADAL" clId="{25EFC8C9-634F-46B7-92E4-0C2468227853}" dt="2021-03-11T15:09:43.929" v="15"/>
        <pc:sldMkLst>
          <pc:docMk/>
          <pc:sldMk cId="1131616989" sldId="578"/>
        </pc:sldMkLst>
        <pc:spChg chg="mod">
          <ac:chgData name="Sebastian Rowlands" userId="78cdb154-27de-473f-9219-fdb1e2603d1b" providerId="ADAL" clId="{25EFC8C9-634F-46B7-92E4-0C2468227853}" dt="2021-03-11T15:09:43.929" v="15"/>
          <ac:spMkLst>
            <pc:docMk/>
            <pc:sldMk cId="1131616989" sldId="578"/>
            <ac:spMk id="5" creationId="{64FCE150-0E9C-1A40-8E51-7576C150C76C}"/>
          </ac:spMkLst>
        </pc:spChg>
      </pc:sldChg>
    </pc:docChg>
  </pc:docChgLst>
  <pc:docChgLst>
    <pc:chgData name="Luisa Orza" userId="S::lorza@frontlineaids.org::b7fc8c74-f665-4ed8-b3f7-223f18a15b70" providerId="AD" clId="Web-{7558BFCA-C884-68E5-98CD-9888EA4920F4}"/>
    <pc:docChg chg="modSld">
      <pc:chgData name="Luisa Orza" userId="S::lorza@frontlineaids.org::b7fc8c74-f665-4ed8-b3f7-223f18a15b70" providerId="AD" clId="Web-{7558BFCA-C884-68E5-98CD-9888EA4920F4}" dt="2021-03-16T20:22:47.900" v="248"/>
      <pc:docMkLst>
        <pc:docMk/>
      </pc:docMkLst>
      <pc:sldChg chg="modNotes">
        <pc:chgData name="Luisa Orza" userId="S::lorza@frontlineaids.org::b7fc8c74-f665-4ed8-b3f7-223f18a15b70" providerId="AD" clId="Web-{7558BFCA-C884-68E5-98CD-9888EA4920F4}" dt="2021-03-16T19:50:16.962" v="230"/>
        <pc:sldMkLst>
          <pc:docMk/>
          <pc:sldMk cId="2274510751" sldId="473"/>
        </pc:sldMkLst>
      </pc:sldChg>
      <pc:sldChg chg="modNotes">
        <pc:chgData name="Luisa Orza" userId="S::lorza@frontlineaids.org::b7fc8c74-f665-4ed8-b3f7-223f18a15b70" providerId="AD" clId="Web-{7558BFCA-C884-68E5-98CD-9888EA4920F4}" dt="2021-03-16T19:45:40.002" v="112"/>
        <pc:sldMkLst>
          <pc:docMk/>
          <pc:sldMk cId="3197933904" sldId="498"/>
        </pc:sldMkLst>
      </pc:sldChg>
      <pc:sldChg chg="modSp">
        <pc:chgData name="Luisa Orza" userId="S::lorza@frontlineaids.org::b7fc8c74-f665-4ed8-b3f7-223f18a15b70" providerId="AD" clId="Web-{7558BFCA-C884-68E5-98CD-9888EA4920F4}" dt="2021-03-16T19:51:21.869" v="236" actId="20577"/>
        <pc:sldMkLst>
          <pc:docMk/>
          <pc:sldMk cId="1201335554" sldId="500"/>
        </pc:sldMkLst>
        <pc:spChg chg="mod">
          <ac:chgData name="Luisa Orza" userId="S::lorza@frontlineaids.org::b7fc8c74-f665-4ed8-b3f7-223f18a15b70" providerId="AD" clId="Web-{7558BFCA-C884-68E5-98CD-9888EA4920F4}" dt="2021-03-16T19:51:21.869" v="236" actId="20577"/>
          <ac:spMkLst>
            <pc:docMk/>
            <pc:sldMk cId="1201335554" sldId="500"/>
            <ac:spMk id="3" creationId="{41314756-3298-8049-9B92-54DE914E80EF}"/>
          </ac:spMkLst>
        </pc:spChg>
      </pc:sldChg>
      <pc:sldChg chg="addCm">
        <pc:chgData name="Luisa Orza" userId="S::lorza@frontlineaids.org::b7fc8c74-f665-4ed8-b3f7-223f18a15b70" providerId="AD" clId="Web-{7558BFCA-C884-68E5-98CD-9888EA4920F4}" dt="2021-03-16T19:56:47.394" v="238"/>
        <pc:sldMkLst>
          <pc:docMk/>
          <pc:sldMk cId="1848893965" sldId="506"/>
        </pc:sldMkLst>
      </pc:sldChg>
      <pc:sldChg chg="addCm">
        <pc:chgData name="Luisa Orza" userId="S::lorza@frontlineaids.org::b7fc8c74-f665-4ed8-b3f7-223f18a15b70" providerId="AD" clId="Web-{7558BFCA-C884-68E5-98CD-9888EA4920F4}" dt="2021-03-16T19:58:23.522" v="240"/>
        <pc:sldMkLst>
          <pc:docMk/>
          <pc:sldMk cId="1404882057" sldId="516"/>
        </pc:sldMkLst>
      </pc:sldChg>
      <pc:sldChg chg="addCm">
        <pc:chgData name="Luisa Orza" userId="S::lorza@frontlineaids.org::b7fc8c74-f665-4ed8-b3f7-223f18a15b70" providerId="AD" clId="Web-{7558BFCA-C884-68E5-98CD-9888EA4920F4}" dt="2021-03-16T19:55:53.690" v="237"/>
        <pc:sldMkLst>
          <pc:docMk/>
          <pc:sldMk cId="3887659841" sldId="536"/>
        </pc:sldMkLst>
      </pc:sldChg>
      <pc:sldChg chg="modSp modNotes">
        <pc:chgData name="Luisa Orza" userId="S::lorza@frontlineaids.org::b7fc8c74-f665-4ed8-b3f7-223f18a15b70" providerId="AD" clId="Web-{7558BFCA-C884-68E5-98CD-9888EA4920F4}" dt="2021-03-16T20:22:47.900" v="248"/>
        <pc:sldMkLst>
          <pc:docMk/>
          <pc:sldMk cId="1131616989" sldId="578"/>
        </pc:sldMkLst>
        <pc:spChg chg="mod">
          <ac:chgData name="Luisa Orza" userId="S::lorza@frontlineaids.org::b7fc8c74-f665-4ed8-b3f7-223f18a15b70" providerId="AD" clId="Web-{7558BFCA-C884-68E5-98CD-9888EA4920F4}" dt="2021-03-16T20:18:45.363" v="246" actId="20577"/>
          <ac:spMkLst>
            <pc:docMk/>
            <pc:sldMk cId="1131616989" sldId="578"/>
            <ac:spMk id="5" creationId="{64FCE150-0E9C-1A40-8E51-7576C150C76C}"/>
          </ac:spMkLst>
        </pc:spChg>
      </pc:sldChg>
    </pc:docChg>
  </pc:docChgLst>
  <pc:docChgLst>
    <pc:chgData name="Luisa Orza" userId="S::lorza@frontlineaids.org::b7fc8c74-f665-4ed8-b3f7-223f18a15b70" providerId="AD" clId="Web-{9F0A4989-61A9-61D5-6382-1D322D6EDA17}"/>
    <pc:docChg chg="modSld">
      <pc:chgData name="Luisa Orza" userId="S::lorza@frontlineaids.org::b7fc8c74-f665-4ed8-b3f7-223f18a15b70" providerId="AD" clId="Web-{9F0A4989-61A9-61D5-6382-1D322D6EDA17}" dt="2021-03-11T15:29:02.749" v="21"/>
      <pc:docMkLst>
        <pc:docMk/>
      </pc:docMkLst>
      <pc:sldChg chg="modNotes">
        <pc:chgData name="Luisa Orza" userId="S::lorza@frontlineaids.org::b7fc8c74-f665-4ed8-b3f7-223f18a15b70" providerId="AD" clId="Web-{9F0A4989-61A9-61D5-6382-1D322D6EDA17}" dt="2021-03-11T15:13:00.659" v="0"/>
        <pc:sldMkLst>
          <pc:docMk/>
          <pc:sldMk cId="1506669104" sldId="428"/>
        </pc:sldMkLst>
      </pc:sldChg>
      <pc:sldChg chg="modSp modNotes">
        <pc:chgData name="Luisa Orza" userId="S::lorza@frontlineaids.org::b7fc8c74-f665-4ed8-b3f7-223f18a15b70" providerId="AD" clId="Web-{9F0A4989-61A9-61D5-6382-1D322D6EDA17}" dt="2021-03-11T15:29:02.749" v="21"/>
        <pc:sldMkLst>
          <pc:docMk/>
          <pc:sldMk cId="2274510751" sldId="473"/>
        </pc:sldMkLst>
        <pc:spChg chg="mod">
          <ac:chgData name="Luisa Orza" userId="S::lorza@frontlineaids.org::b7fc8c74-f665-4ed8-b3f7-223f18a15b70" providerId="AD" clId="Web-{9F0A4989-61A9-61D5-6382-1D322D6EDA17}" dt="2021-03-11T15:19:15" v="17" actId="20577"/>
          <ac:spMkLst>
            <pc:docMk/>
            <pc:sldMk cId="2274510751" sldId="473"/>
            <ac:spMk id="4" creationId="{00000000-0000-0000-0000-000000000000}"/>
          </ac:spMkLst>
        </pc:spChg>
      </pc:sldChg>
    </pc:docChg>
  </pc:docChgLst>
  <pc:docChgLst>
    <pc:chgData name="Sophie Simpson" userId="S::ssimpson@frontlineaids.org::e9b039a1-06c4-4ecd-8455-0b455b02a8b5" providerId="AD" clId="Web-{89EDFA51-5287-AB42-B7F5-6635B134815B}"/>
    <pc:docChg chg="addSld modSld sldOrd">
      <pc:chgData name="Sophie Simpson" userId="S::ssimpson@frontlineaids.org::e9b039a1-06c4-4ecd-8455-0b455b02a8b5" providerId="AD" clId="Web-{89EDFA51-5287-AB42-B7F5-6635B134815B}" dt="2021-03-12T15:44:11.110" v="79" actId="20577"/>
      <pc:docMkLst>
        <pc:docMk/>
      </pc:docMkLst>
      <pc:sldChg chg="addSp modSp new ord">
        <pc:chgData name="Sophie Simpson" userId="S::ssimpson@frontlineaids.org::e9b039a1-06c4-4ecd-8455-0b455b02a8b5" providerId="AD" clId="Web-{89EDFA51-5287-AB42-B7F5-6635B134815B}" dt="2021-03-12T15:44:11.110" v="79" actId="20577"/>
        <pc:sldMkLst>
          <pc:docMk/>
          <pc:sldMk cId="241246232" sldId="584"/>
        </pc:sldMkLst>
        <pc:spChg chg="add mod">
          <ac:chgData name="Sophie Simpson" userId="S::ssimpson@frontlineaids.org::e9b039a1-06c4-4ecd-8455-0b455b02a8b5" providerId="AD" clId="Web-{89EDFA51-5287-AB42-B7F5-6635B134815B}" dt="2021-03-12T15:44:11.110" v="79" actId="20577"/>
          <ac:spMkLst>
            <pc:docMk/>
            <pc:sldMk cId="241246232" sldId="584"/>
            <ac:spMk id="2" creationId="{0F3B351A-935C-4D8F-9ADA-9B93AC8C6757}"/>
          </ac:spMkLst>
        </pc:spChg>
      </pc:sldChg>
    </pc:docChg>
  </pc:docChgLst>
  <pc:docChgLst>
    <pc:chgData name="Luisa Orza" userId="S::lorza@frontlineaids.org::b7fc8c74-f665-4ed8-b3f7-223f18a15b70" providerId="AD" clId="Web-{B1D1E7AB-3BBB-73F3-C4EF-D7865A7CF851}"/>
    <pc:docChg chg="modSld">
      <pc:chgData name="Luisa Orza" userId="S::lorza@frontlineaids.org::b7fc8c74-f665-4ed8-b3f7-223f18a15b70" providerId="AD" clId="Web-{B1D1E7AB-3BBB-73F3-C4EF-D7865A7CF851}" dt="2021-03-14T21:40:36.647" v="156" actId="20577"/>
      <pc:docMkLst>
        <pc:docMk/>
      </pc:docMkLst>
      <pc:sldChg chg="modSp modNotes">
        <pc:chgData name="Luisa Orza" userId="S::lorza@frontlineaids.org::b7fc8c74-f665-4ed8-b3f7-223f18a15b70" providerId="AD" clId="Web-{B1D1E7AB-3BBB-73F3-C4EF-D7865A7CF851}" dt="2021-03-14T21:10:13.491" v="57" actId="20577"/>
        <pc:sldMkLst>
          <pc:docMk/>
          <pc:sldMk cId="2274510751" sldId="473"/>
        </pc:sldMkLst>
        <pc:spChg chg="mod">
          <ac:chgData name="Luisa Orza" userId="S::lorza@frontlineaids.org::b7fc8c74-f665-4ed8-b3f7-223f18a15b70" providerId="AD" clId="Web-{B1D1E7AB-3BBB-73F3-C4EF-D7865A7CF851}" dt="2021-03-14T21:10:13.491" v="57" actId="20577"/>
          <ac:spMkLst>
            <pc:docMk/>
            <pc:sldMk cId="2274510751" sldId="473"/>
            <ac:spMk id="4" creationId="{00000000-0000-0000-0000-000000000000}"/>
          </ac:spMkLst>
        </pc:spChg>
      </pc:sldChg>
      <pc:sldChg chg="modSp delCm">
        <pc:chgData name="Luisa Orza" userId="S::lorza@frontlineaids.org::b7fc8c74-f665-4ed8-b3f7-223f18a15b70" providerId="AD" clId="Web-{B1D1E7AB-3BBB-73F3-C4EF-D7865A7CF851}" dt="2021-03-14T21:40:36.647" v="156" actId="20577"/>
        <pc:sldMkLst>
          <pc:docMk/>
          <pc:sldMk cId="1201335554" sldId="500"/>
        </pc:sldMkLst>
        <pc:spChg chg="mod">
          <ac:chgData name="Luisa Orza" userId="S::lorza@frontlineaids.org::b7fc8c74-f665-4ed8-b3f7-223f18a15b70" providerId="AD" clId="Web-{B1D1E7AB-3BBB-73F3-C4EF-D7865A7CF851}" dt="2021-03-14T21:40:36.647" v="156" actId="20577"/>
          <ac:spMkLst>
            <pc:docMk/>
            <pc:sldMk cId="1201335554" sldId="500"/>
            <ac:spMk id="3" creationId="{41314756-3298-8049-9B92-54DE914E80EF}"/>
          </ac:spMkLst>
        </pc:spChg>
      </pc:sldChg>
    </pc:docChg>
  </pc:docChgLst>
  <pc:docChgLst>
    <pc:chgData name="Sophie Simpson" userId="S::ssimpson@frontlineaids.org::e9b039a1-06c4-4ecd-8455-0b455b02a8b5" providerId="AD" clId="Web-{AF9247A2-8AA7-EDE8-0168-A650E77CCF37}"/>
    <pc:docChg chg="addSld delSld modSld sldOrd">
      <pc:chgData name="Sophie Simpson" userId="S::ssimpson@frontlineaids.org::e9b039a1-06c4-4ecd-8455-0b455b02a8b5" providerId="AD" clId="Web-{AF9247A2-8AA7-EDE8-0168-A650E77CCF37}" dt="2021-03-19T17:19:07.095" v="188"/>
      <pc:docMkLst>
        <pc:docMk/>
      </pc:docMkLst>
      <pc:sldChg chg="modSp delCm">
        <pc:chgData name="Sophie Simpson" userId="S::ssimpson@frontlineaids.org::e9b039a1-06c4-4ecd-8455-0b455b02a8b5" providerId="AD" clId="Web-{AF9247A2-8AA7-EDE8-0168-A650E77CCF37}" dt="2021-03-19T17:18:58.188" v="187"/>
        <pc:sldMkLst>
          <pc:docMk/>
          <pc:sldMk cId="1848893965" sldId="506"/>
        </pc:sldMkLst>
        <pc:graphicFrameChg chg="mod modGraphic">
          <ac:chgData name="Sophie Simpson" userId="S::ssimpson@frontlineaids.org::e9b039a1-06c4-4ecd-8455-0b455b02a8b5" providerId="AD" clId="Web-{AF9247A2-8AA7-EDE8-0168-A650E77CCF37}" dt="2021-03-19T17:17:13.373" v="173"/>
          <ac:graphicFrameMkLst>
            <pc:docMk/>
            <pc:sldMk cId="1848893965" sldId="506"/>
            <ac:graphicFrameMk id="8" creationId="{00000000-0000-0000-0000-000000000000}"/>
          </ac:graphicFrameMkLst>
        </pc:graphicFrameChg>
      </pc:sldChg>
      <pc:sldChg chg="modSp">
        <pc:chgData name="Sophie Simpson" userId="S::ssimpson@frontlineaids.org::e9b039a1-06c4-4ecd-8455-0b455b02a8b5" providerId="AD" clId="Web-{AF9247A2-8AA7-EDE8-0168-A650E77CCF37}" dt="2021-03-19T17:18:49.360" v="186"/>
        <pc:sldMkLst>
          <pc:docMk/>
          <pc:sldMk cId="2645657073" sldId="513"/>
        </pc:sldMkLst>
        <pc:graphicFrameChg chg="mod modGraphic">
          <ac:chgData name="Sophie Simpson" userId="S::ssimpson@frontlineaids.org::e9b039a1-06c4-4ecd-8455-0b455b02a8b5" providerId="AD" clId="Web-{AF9247A2-8AA7-EDE8-0168-A650E77CCF37}" dt="2021-03-19T17:18:49.360" v="186"/>
          <ac:graphicFrameMkLst>
            <pc:docMk/>
            <pc:sldMk cId="2645657073" sldId="513"/>
            <ac:graphicFrameMk id="8" creationId="{00000000-0000-0000-0000-000000000000}"/>
          </ac:graphicFrameMkLst>
        </pc:graphicFrameChg>
      </pc:sldChg>
      <pc:sldChg chg="modSp ord delCm">
        <pc:chgData name="Sophie Simpson" userId="S::ssimpson@frontlineaids.org::e9b039a1-06c4-4ecd-8455-0b455b02a8b5" providerId="AD" clId="Web-{AF9247A2-8AA7-EDE8-0168-A650E77CCF37}" dt="2021-03-19T17:19:07.095" v="188"/>
        <pc:sldMkLst>
          <pc:docMk/>
          <pc:sldMk cId="3887659841" sldId="536"/>
        </pc:sldMkLst>
        <pc:graphicFrameChg chg="mod modGraphic">
          <ac:chgData name="Sophie Simpson" userId="S::ssimpson@frontlineaids.org::e9b039a1-06c4-4ecd-8455-0b455b02a8b5" providerId="AD" clId="Web-{AF9247A2-8AA7-EDE8-0168-A650E77CCF37}" dt="2021-03-19T17:07:16.166" v="11"/>
          <ac:graphicFrameMkLst>
            <pc:docMk/>
            <pc:sldMk cId="3887659841" sldId="536"/>
            <ac:graphicFrameMk id="7" creationId="{E7787AE0-2E5F-405A-A4B9-91288CAA667F}"/>
          </ac:graphicFrameMkLst>
        </pc:graphicFrameChg>
      </pc:sldChg>
      <pc:sldChg chg="modSp">
        <pc:chgData name="Sophie Simpson" userId="S::ssimpson@frontlineaids.org::e9b039a1-06c4-4ecd-8455-0b455b02a8b5" providerId="AD" clId="Web-{AF9247A2-8AA7-EDE8-0168-A650E77CCF37}" dt="2021-03-19T17:12:30.599" v="109"/>
        <pc:sldMkLst>
          <pc:docMk/>
          <pc:sldMk cId="3769840715" sldId="538"/>
        </pc:sldMkLst>
        <pc:graphicFrameChg chg="mod modGraphic">
          <ac:chgData name="Sophie Simpson" userId="S::ssimpson@frontlineaids.org::e9b039a1-06c4-4ecd-8455-0b455b02a8b5" providerId="AD" clId="Web-{AF9247A2-8AA7-EDE8-0168-A650E77CCF37}" dt="2021-03-19T17:12:30.599" v="109"/>
          <ac:graphicFrameMkLst>
            <pc:docMk/>
            <pc:sldMk cId="3769840715" sldId="538"/>
            <ac:graphicFrameMk id="3" creationId="{9A083F37-10B4-4639-B90A-EA4D6EACD560}"/>
          </ac:graphicFrameMkLst>
        </pc:graphicFrameChg>
      </pc:sldChg>
      <pc:sldChg chg="modSp">
        <pc:chgData name="Sophie Simpson" userId="S::ssimpson@frontlineaids.org::e9b039a1-06c4-4ecd-8455-0b455b02a8b5" providerId="AD" clId="Web-{AF9247A2-8AA7-EDE8-0168-A650E77CCF37}" dt="2021-03-19T17:14:50.525" v="163"/>
        <pc:sldMkLst>
          <pc:docMk/>
          <pc:sldMk cId="1719714007" sldId="540"/>
        </pc:sldMkLst>
        <pc:graphicFrameChg chg="mod modGraphic">
          <ac:chgData name="Sophie Simpson" userId="S::ssimpson@frontlineaids.org::e9b039a1-06c4-4ecd-8455-0b455b02a8b5" providerId="AD" clId="Web-{AF9247A2-8AA7-EDE8-0168-A650E77CCF37}" dt="2021-03-19T17:14:50.525" v="163"/>
          <ac:graphicFrameMkLst>
            <pc:docMk/>
            <pc:sldMk cId="1719714007" sldId="540"/>
            <ac:graphicFrameMk id="7" creationId="{E7787AE0-2E5F-405A-A4B9-91288CAA667F}"/>
          </ac:graphicFrameMkLst>
        </pc:graphicFrameChg>
      </pc:sldChg>
      <pc:sldChg chg="modSp">
        <pc:chgData name="Sophie Simpson" userId="S::ssimpson@frontlineaids.org::e9b039a1-06c4-4ecd-8455-0b455b02a8b5" providerId="AD" clId="Web-{AF9247A2-8AA7-EDE8-0168-A650E77CCF37}" dt="2021-03-19T17:17:58.452" v="179"/>
        <pc:sldMkLst>
          <pc:docMk/>
          <pc:sldMk cId="2756321953" sldId="545"/>
        </pc:sldMkLst>
        <pc:graphicFrameChg chg="mod modGraphic">
          <ac:chgData name="Sophie Simpson" userId="S::ssimpson@frontlineaids.org::e9b039a1-06c4-4ecd-8455-0b455b02a8b5" providerId="AD" clId="Web-{AF9247A2-8AA7-EDE8-0168-A650E77CCF37}" dt="2021-03-19T17:17:58.452" v="179"/>
          <ac:graphicFrameMkLst>
            <pc:docMk/>
            <pc:sldMk cId="2756321953" sldId="545"/>
            <ac:graphicFrameMk id="8" creationId="{00000000-0000-0000-0000-000000000000}"/>
          </ac:graphicFrameMkLst>
        </pc:graphicFrameChg>
      </pc:sldChg>
      <pc:sldChg chg="new del">
        <pc:chgData name="Sophie Simpson" userId="S::ssimpson@frontlineaids.org::e9b039a1-06c4-4ecd-8455-0b455b02a8b5" providerId="AD" clId="Web-{AF9247A2-8AA7-EDE8-0168-A650E77CCF37}" dt="2021-03-19T17:07:28.057" v="14"/>
        <pc:sldMkLst>
          <pc:docMk/>
          <pc:sldMk cId="2214524976" sldId="585"/>
        </pc:sldMkLst>
      </pc:sldChg>
      <pc:sldChg chg="addSp modSp new">
        <pc:chgData name="Sophie Simpson" userId="S::ssimpson@frontlineaids.org::e9b039a1-06c4-4ecd-8455-0b455b02a8b5" providerId="AD" clId="Web-{AF9247A2-8AA7-EDE8-0168-A650E77CCF37}" dt="2021-03-19T17:15:06.354" v="169"/>
        <pc:sldMkLst>
          <pc:docMk/>
          <pc:sldMk cId="3706464101" sldId="585"/>
        </pc:sldMkLst>
        <pc:graphicFrameChg chg="add mod modGraphic">
          <ac:chgData name="Sophie Simpson" userId="S::ssimpson@frontlineaids.org::e9b039a1-06c4-4ecd-8455-0b455b02a8b5" providerId="AD" clId="Web-{AF9247A2-8AA7-EDE8-0168-A650E77CCF37}" dt="2021-03-19T17:15:06.354" v="169"/>
          <ac:graphicFrameMkLst>
            <pc:docMk/>
            <pc:sldMk cId="3706464101" sldId="585"/>
            <ac:graphicFrameMk id="3" creationId="{71579023-112C-4FEE-9839-05540BB21EAD}"/>
          </ac:graphicFrameMkLst>
        </pc:graphicFrameChg>
      </pc:sldChg>
      <pc:sldChg chg="new del">
        <pc:chgData name="Sophie Simpson" userId="S::ssimpson@frontlineaids.org::e9b039a1-06c4-4ecd-8455-0b455b02a8b5" providerId="AD" clId="Web-{AF9247A2-8AA7-EDE8-0168-A650E77CCF37}" dt="2021-03-19T17:07:26.088" v="13"/>
        <pc:sldMkLst>
          <pc:docMk/>
          <pc:sldMk cId="2897036410" sldId="586"/>
        </pc:sldMkLst>
      </pc:sldChg>
      <pc:sldChg chg="new del">
        <pc:chgData name="Sophie Simpson" userId="S::ssimpson@frontlineaids.org::e9b039a1-06c4-4ecd-8455-0b455b02a8b5" providerId="AD" clId="Web-{AF9247A2-8AA7-EDE8-0168-A650E77CCF37}" dt="2021-03-19T17:07:24.057" v="12"/>
        <pc:sldMkLst>
          <pc:docMk/>
          <pc:sldMk cId="976994979" sldId="58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Users\becky\Documents\Frontline%20Aids\SportEngland_Infographics\Docs%20to%20send\Excel%20and%20Powerpoint\FrontlineAids_SimplePie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April 2013 - August 2015. </c:v>
                </c:pt>
              </c:strCache>
            </c:strRef>
          </c:tx>
          <c:dPt>
            <c:idx val="0"/>
            <c:bubble3D val="0"/>
            <c:spPr>
              <a:solidFill>
                <a:srgbClr val="E52E78"/>
              </a:solidFill>
              <a:ln>
                <a:solidFill>
                  <a:schemeClr val="bg1"/>
                </a:solidFill>
              </a:ln>
              <a:effectLst/>
            </c:spPr>
            <c:extLst>
              <c:ext xmlns:c16="http://schemas.microsoft.com/office/drawing/2014/chart" uri="{C3380CC4-5D6E-409C-BE32-E72D297353CC}">
                <c16:uniqueId val="{00000001-2AA4-EF4B-A675-DCCD3A0E113C}"/>
              </c:ext>
            </c:extLst>
          </c:dPt>
          <c:dPt>
            <c:idx val="1"/>
            <c:bubble3D val="0"/>
            <c:spPr>
              <a:solidFill>
                <a:srgbClr val="36B0E3"/>
              </a:solidFill>
              <a:ln>
                <a:solidFill>
                  <a:schemeClr val="bg1"/>
                </a:solidFill>
              </a:ln>
              <a:effectLst/>
            </c:spPr>
            <c:extLst>
              <c:ext xmlns:c16="http://schemas.microsoft.com/office/drawing/2014/chart" uri="{C3380CC4-5D6E-409C-BE32-E72D297353CC}">
                <c16:uniqueId val="{00000003-2AA4-EF4B-A675-DCCD3A0E113C}"/>
              </c:ext>
            </c:extLst>
          </c:dPt>
          <c:dPt>
            <c:idx val="2"/>
            <c:bubble3D val="0"/>
            <c:spPr>
              <a:solidFill>
                <a:srgbClr val="23844E"/>
              </a:solidFill>
              <a:ln>
                <a:solidFill>
                  <a:schemeClr val="bg1"/>
                </a:solidFill>
              </a:ln>
              <a:effectLst/>
            </c:spPr>
            <c:extLst>
              <c:ext xmlns:c16="http://schemas.microsoft.com/office/drawing/2014/chart" uri="{C3380CC4-5D6E-409C-BE32-E72D297353CC}">
                <c16:uniqueId val="{00000005-2AA4-EF4B-A675-DCCD3A0E113C}"/>
              </c:ext>
            </c:extLst>
          </c:dPt>
          <c:dPt>
            <c:idx val="3"/>
            <c:bubble3D val="0"/>
            <c:spPr>
              <a:solidFill>
                <a:schemeClr val="bg1">
                  <a:lumMod val="65000"/>
                </a:schemeClr>
              </a:solidFill>
              <a:effectLst/>
            </c:spPr>
            <c:extLst>
              <c:ext xmlns:c16="http://schemas.microsoft.com/office/drawing/2014/chart" uri="{C3380CC4-5D6E-409C-BE32-E72D297353CC}">
                <c16:uniqueId val="{00000007-2AA4-EF4B-A675-DCCD3A0E113C}"/>
              </c:ext>
            </c:extLst>
          </c:dPt>
          <c:cat>
            <c:strRef>
              <c:f>Sheet1!$A$2:$A$5</c:f>
              <c:strCache>
                <c:ptCount val="3"/>
                <c:pt idx="0">
                  <c:v>Example data description 1</c:v>
                </c:pt>
                <c:pt idx="1">
                  <c:v>Example data description 2</c:v>
                </c:pt>
                <c:pt idx="2">
                  <c:v>Example data description 3</c:v>
                </c:pt>
              </c:strCache>
            </c:strRef>
          </c:cat>
          <c:val>
            <c:numRef>
              <c:f>Sheet1!$B$2:$B$5</c:f>
              <c:numCache>
                <c:formatCode>#,##0</c:formatCode>
                <c:ptCount val="4"/>
                <c:pt idx="0">
                  <c:v>70778</c:v>
                </c:pt>
                <c:pt idx="1">
                  <c:v>28885</c:v>
                </c:pt>
                <c:pt idx="2">
                  <c:v>16464</c:v>
                </c:pt>
              </c:numCache>
            </c:numRef>
          </c:val>
          <c:extLst>
            <c:ext xmlns:c16="http://schemas.microsoft.com/office/drawing/2014/chart" uri="{C3380CC4-5D6E-409C-BE32-E72D297353CC}">
              <c16:uniqueId val="{00000008-2AA4-EF4B-A675-DCCD3A0E113C}"/>
            </c:ext>
          </c:extLst>
        </c:ser>
        <c:dLbls>
          <c:showLegendKey val="0"/>
          <c:showVal val="0"/>
          <c:showCatName val="0"/>
          <c:showSerName val="0"/>
          <c:showPercent val="0"/>
          <c:showBubbleSize val="0"/>
          <c:showLeaderLines val="1"/>
        </c:dLbls>
        <c:firstSliceAng val="0"/>
        <c:holeSize val="65"/>
      </c:doughnutChart>
    </c:plotArea>
    <c:legend>
      <c:legendPos val="r"/>
      <c:legendEntry>
        <c:idx val="0"/>
        <c:txPr>
          <a:bodyPr/>
          <a:lstStyle/>
          <a:p>
            <a:pPr>
              <a:defRPr sz="1600" b="0" i="0">
                <a:latin typeface="Arial" panose="020B0604020202020204" pitchFamily="34" charset="0"/>
                <a:cs typeface="Arial" panose="020B0604020202020204" pitchFamily="34" charset="0"/>
              </a:defRPr>
            </a:pPr>
            <a:endParaRPr lang="en-US"/>
          </a:p>
        </c:txPr>
      </c:legendEntry>
      <c:legendEntry>
        <c:idx val="1"/>
        <c:txPr>
          <a:bodyPr/>
          <a:lstStyle/>
          <a:p>
            <a:pPr>
              <a:defRPr sz="1600" b="0" i="0">
                <a:latin typeface="Arial" panose="020B0604020202020204" pitchFamily="34" charset="0"/>
                <a:cs typeface="Arial" panose="020B0604020202020204" pitchFamily="34" charset="0"/>
              </a:defRPr>
            </a:pPr>
            <a:endParaRPr lang="en-US"/>
          </a:p>
        </c:txPr>
      </c:legendEntry>
      <c:legendEntry>
        <c:idx val="2"/>
        <c:txPr>
          <a:bodyPr/>
          <a:lstStyle/>
          <a:p>
            <a:pPr>
              <a:defRPr sz="1600" b="0" i="0">
                <a:latin typeface="Arial" panose="020B0604020202020204" pitchFamily="34" charset="0"/>
                <a:cs typeface="Arial" panose="020B0604020202020204" pitchFamily="34" charset="0"/>
              </a:defRPr>
            </a:pPr>
            <a:endParaRPr lang="en-US"/>
          </a:p>
        </c:txPr>
      </c:legendEntry>
      <c:legendEntry>
        <c:idx val="3"/>
        <c:delete val="1"/>
      </c:legendEntry>
      <c:overlay val="0"/>
      <c:txPr>
        <a:bodyPr/>
        <a:lstStyle/>
        <a:p>
          <a:pPr>
            <a:defRPr lang="en-GB" sz="1600" b="0" i="0">
              <a:latin typeface="Helvetica Neue Light"/>
              <a:cs typeface="Helvetica Neue Light"/>
            </a:defRPr>
          </a:pPr>
          <a:endParaRPr lang="en-US"/>
        </a:p>
      </c:txPr>
    </c:legend>
    <c:plotVisOnly val="1"/>
    <c:dispBlanksAs val="zero"/>
    <c:showDLblsOverMax val="0"/>
  </c:chart>
  <c:spPr>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0-07-19T12:42:58.815" idx="5">
    <p:pos x="10" y="106"/>
    <p:text>Note for design that images need to be sharp.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3-06T18:19:52.842" idx="3">
    <p:pos x="4315" y="246"/>
    <p:text>Luisa to revise Slides 41 &amp; 42</p:text>
    <p:extLst>
      <p:ext uri="{C676402C-5697-4E1C-873F-D02D1690AC5C}">
        <p15:threadingInfo xmlns:p15="http://schemas.microsoft.com/office/powerpoint/2012/main" timeZoneBias="0"/>
      </p:ext>
    </p:extLst>
  </p:cm>
  <p:cm authorId="8" dt="2021-03-16T12:58:07.474" idx="3">
    <p:pos x="4315" y="342"/>
    <p:text>I think the content here is general enough that it still applies to the new template - this is fine
</p:text>
    <p:extLst>
      <p:ext uri="{C676402C-5697-4E1C-873F-D02D1690AC5C}">
        <p15:threadingInfo xmlns:p15="http://schemas.microsoft.com/office/powerpoint/2012/main" timeZoneBias="420">
          <p15:parentCm authorId="6" idx="3"/>
        </p15:threadingInfo>
      </p:ext>
    </p:extLst>
  </p:cm>
  <p:cm authorId="8" dt="2021-03-16T12:58:23.522" idx="4">
    <p:pos x="4315" y="438"/>
    <p:text>Next slide also
</p:text>
    <p:extLst>
      <p:ext uri="{C676402C-5697-4E1C-873F-D02D1690AC5C}">
        <p15:threadingInfo xmlns:p15="http://schemas.microsoft.com/office/powerpoint/2012/main" timeZoneBias="420">
          <p15:parentCm authorId="6"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21-02-24T17:51:13.815" idx="2">
    <p:pos x="3874" y="113"/>
    <p:text>Please insert TABLE 3: EIGHT KEY PROGRAMMES TO SUPPORT GENDER EQUALITY AND MITIGATION OF GENDER-BASED DISCRIMINATION AND VIOLENCE from Gender REAct User Guide, Unit 3.</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21-03-07T21:10:28.280" idx="5">
    <p:pos x="10" y="10"/>
    <p:text>Luisa - this bit doesn't quite make sense to me -  please could you take a look?</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C9BF7-8570-084B-9026-34C7D6B1047B}"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DD79A215-A24C-5041-9441-0459BB9CBC54}">
      <dgm:prSet/>
      <dgm:spPr>
        <a:solidFill>
          <a:schemeClr val="tx2"/>
        </a:solidFill>
      </dgm:spPr>
      <dgm:t>
        <a:bodyPr/>
        <a:lstStyle/>
        <a:p>
          <a:pPr rtl="0"/>
          <a:r>
            <a:rPr lang="en-GB" b="1" dirty="0"/>
            <a:t>Violence </a:t>
          </a:r>
          <a:r>
            <a:rPr lang="en-GB" b="1" dirty="0" err="1"/>
            <a:t>basée</a:t>
          </a:r>
          <a:r>
            <a:rPr lang="en-GB" b="1" dirty="0"/>
            <a:t> </a:t>
          </a:r>
          <a:r>
            <a:rPr lang="en-GB" b="1" dirty="0" err="1"/>
            <a:t>sur</a:t>
          </a:r>
          <a:r>
            <a:rPr lang="en-GB" b="1" dirty="0"/>
            <a:t> le genre</a:t>
          </a:r>
          <a:endParaRPr lang="en-GB" dirty="0"/>
        </a:p>
      </dgm:t>
    </dgm:pt>
    <dgm:pt modelId="{4CC2F697-3A9F-AE49-BCC6-E335333D4607}" type="parTrans" cxnId="{1E0B4398-7B0C-284A-8321-69E6182FFCAB}">
      <dgm:prSet/>
      <dgm:spPr/>
      <dgm:t>
        <a:bodyPr/>
        <a:lstStyle/>
        <a:p>
          <a:endParaRPr lang="en-US"/>
        </a:p>
      </dgm:t>
    </dgm:pt>
    <dgm:pt modelId="{345FE673-272E-F74F-AB6B-20F24C920A60}" type="sibTrans" cxnId="{1E0B4398-7B0C-284A-8321-69E6182FFCAB}">
      <dgm:prSet/>
      <dgm:spPr/>
      <dgm:t>
        <a:bodyPr/>
        <a:lstStyle/>
        <a:p>
          <a:endParaRPr lang="en-US"/>
        </a:p>
      </dgm:t>
    </dgm:pt>
    <dgm:pt modelId="{95F39C85-732A-1849-ABCF-3132A33B8A91}">
      <dgm:prSet/>
      <dgm:spPr>
        <a:solidFill>
          <a:srgbClr val="36B0E3"/>
        </a:solidFill>
      </dgm:spPr>
      <dgm:t>
        <a:bodyPr/>
        <a:lstStyle/>
        <a:p>
          <a:pPr rtl="0"/>
          <a:r>
            <a:rPr lang="en-GB" dirty="0"/>
            <a:t>Agents de santé</a:t>
          </a:r>
        </a:p>
      </dgm:t>
    </dgm:pt>
    <dgm:pt modelId="{C7064ED4-C867-7642-81F2-6B6B130229F0}" type="parTrans" cxnId="{10C93BCD-A7B9-C04B-B9A9-93353A91538D}">
      <dgm:prSet/>
      <dgm:spPr>
        <a:solidFill>
          <a:schemeClr val="bg2"/>
        </a:solidFill>
      </dgm:spPr>
      <dgm:t>
        <a:bodyPr/>
        <a:lstStyle/>
        <a:p>
          <a:endParaRPr lang="en-US"/>
        </a:p>
      </dgm:t>
    </dgm:pt>
    <dgm:pt modelId="{16C932C5-F655-0F41-B2CD-A6A81BBBE3B5}" type="sibTrans" cxnId="{10C93BCD-A7B9-C04B-B9A9-93353A91538D}">
      <dgm:prSet/>
      <dgm:spPr/>
      <dgm:t>
        <a:bodyPr/>
        <a:lstStyle/>
        <a:p>
          <a:endParaRPr lang="en-US"/>
        </a:p>
      </dgm:t>
    </dgm:pt>
    <dgm:pt modelId="{2F1A7316-33AE-9545-BAA7-85F11AD18868}">
      <dgm:prSet/>
      <dgm:spPr>
        <a:solidFill>
          <a:schemeClr val="bg2"/>
        </a:solidFill>
      </dgm:spPr>
      <dgm:t>
        <a:bodyPr/>
        <a:lstStyle/>
        <a:p>
          <a:pPr rtl="0"/>
          <a:r>
            <a:rPr lang="en-GB" dirty="0" err="1"/>
            <a:t>Enseignant.e</a:t>
          </a:r>
          <a:endParaRPr lang="en-GB" dirty="0"/>
        </a:p>
      </dgm:t>
    </dgm:pt>
    <dgm:pt modelId="{081462F6-8CA8-E346-8DB6-C152DABFE844}" type="parTrans" cxnId="{75CA67FF-D3B7-E64F-BA88-7CEA05DB09A2}">
      <dgm:prSet/>
      <dgm:spPr>
        <a:solidFill>
          <a:schemeClr val="tx1"/>
        </a:solidFill>
      </dgm:spPr>
      <dgm:t>
        <a:bodyPr/>
        <a:lstStyle/>
        <a:p>
          <a:endParaRPr lang="en-US"/>
        </a:p>
      </dgm:t>
    </dgm:pt>
    <dgm:pt modelId="{919F4DD3-1A0A-5C4B-AAE0-938C345CA180}" type="sibTrans" cxnId="{75CA67FF-D3B7-E64F-BA88-7CEA05DB09A2}">
      <dgm:prSet/>
      <dgm:spPr/>
      <dgm:t>
        <a:bodyPr/>
        <a:lstStyle/>
        <a:p>
          <a:endParaRPr lang="en-US"/>
        </a:p>
      </dgm:t>
    </dgm:pt>
    <dgm:pt modelId="{7B0D8210-A114-0E46-9AB8-4D4B42A26F8E}">
      <dgm:prSet/>
      <dgm:spPr>
        <a:solidFill>
          <a:srgbClr val="36B0E3"/>
        </a:solidFill>
      </dgm:spPr>
      <dgm:t>
        <a:bodyPr/>
        <a:lstStyle/>
        <a:p>
          <a:pPr rtl="0"/>
          <a:r>
            <a:rPr lang="en-GB" dirty="0" err="1"/>
            <a:t>Conjoint.e</a:t>
          </a:r>
          <a:r>
            <a:rPr lang="en-GB" dirty="0"/>
            <a:t> </a:t>
          </a:r>
          <a:r>
            <a:rPr lang="en-GB" dirty="0" err="1"/>
            <a:t>ou</a:t>
          </a:r>
          <a:r>
            <a:rPr lang="en-GB" dirty="0"/>
            <a:t> </a:t>
          </a:r>
          <a:r>
            <a:rPr lang="en-GB" dirty="0" err="1"/>
            <a:t>partenaire</a:t>
          </a:r>
          <a:r>
            <a:rPr lang="en-GB" dirty="0"/>
            <a:t> </a:t>
          </a:r>
          <a:r>
            <a:rPr lang="en-GB" dirty="0" err="1"/>
            <a:t>sexuel.le</a:t>
          </a:r>
          <a:endParaRPr lang="en-GB" dirty="0"/>
        </a:p>
      </dgm:t>
    </dgm:pt>
    <dgm:pt modelId="{819F2DA2-0B7F-0A44-AA0E-CD504DEA4C2B}" type="parTrans" cxnId="{6065E62D-A242-8D46-B706-A5AADC2B76F8}">
      <dgm:prSet/>
      <dgm:spPr>
        <a:solidFill>
          <a:schemeClr val="bg2"/>
        </a:solidFill>
      </dgm:spPr>
      <dgm:t>
        <a:bodyPr/>
        <a:lstStyle/>
        <a:p>
          <a:endParaRPr lang="en-US"/>
        </a:p>
      </dgm:t>
    </dgm:pt>
    <dgm:pt modelId="{FDEE9495-4BB4-AF4A-9937-CA699A0E44B8}" type="sibTrans" cxnId="{6065E62D-A242-8D46-B706-A5AADC2B76F8}">
      <dgm:prSet/>
      <dgm:spPr/>
      <dgm:t>
        <a:bodyPr/>
        <a:lstStyle/>
        <a:p>
          <a:endParaRPr lang="en-US"/>
        </a:p>
      </dgm:t>
    </dgm:pt>
    <dgm:pt modelId="{8CC2A6BF-1E05-E744-A481-3AB22B1FD934}">
      <dgm:prSet/>
      <dgm:spPr>
        <a:solidFill>
          <a:schemeClr val="bg2"/>
        </a:solidFill>
      </dgm:spPr>
      <dgm:t>
        <a:bodyPr/>
        <a:lstStyle/>
        <a:p>
          <a:pPr rtl="0"/>
          <a:r>
            <a:rPr lang="en-GB" dirty="0" err="1"/>
            <a:t>Famille</a:t>
          </a:r>
          <a:endParaRPr lang="en-GB" dirty="0"/>
        </a:p>
      </dgm:t>
    </dgm:pt>
    <dgm:pt modelId="{9D6E8982-0D28-B04E-958B-F555BB516611}" type="parTrans" cxnId="{29913547-6F8A-5F4C-BEFC-8C135EAC239B}">
      <dgm:prSet/>
      <dgm:spPr>
        <a:solidFill>
          <a:schemeClr val="tx1"/>
        </a:solidFill>
      </dgm:spPr>
      <dgm:t>
        <a:bodyPr/>
        <a:lstStyle/>
        <a:p>
          <a:endParaRPr lang="en-US"/>
        </a:p>
      </dgm:t>
    </dgm:pt>
    <dgm:pt modelId="{751EAD5C-42D8-374B-9649-A17C15BE3445}" type="sibTrans" cxnId="{29913547-6F8A-5F4C-BEFC-8C135EAC239B}">
      <dgm:prSet/>
      <dgm:spPr/>
      <dgm:t>
        <a:bodyPr/>
        <a:lstStyle/>
        <a:p>
          <a:endParaRPr lang="en-US"/>
        </a:p>
      </dgm:t>
    </dgm:pt>
    <dgm:pt modelId="{1E9946AB-6408-6243-B231-F7EC2015EC5C}">
      <dgm:prSet/>
      <dgm:spPr>
        <a:solidFill>
          <a:srgbClr val="2EA0DC"/>
        </a:solidFill>
      </dgm:spPr>
      <dgm:t>
        <a:bodyPr/>
        <a:lstStyle/>
        <a:p>
          <a:pPr rtl="0"/>
          <a:r>
            <a:rPr lang="en-GB" dirty="0"/>
            <a:t>Agents de police</a:t>
          </a:r>
        </a:p>
      </dgm:t>
    </dgm:pt>
    <dgm:pt modelId="{898F91C4-4A16-0E4C-97BA-D86EF1611987}" type="parTrans" cxnId="{E1D73A69-B983-C64F-A6FB-B291304947F8}">
      <dgm:prSet/>
      <dgm:spPr>
        <a:solidFill>
          <a:srgbClr val="DD1065"/>
        </a:solidFill>
      </dgm:spPr>
      <dgm:t>
        <a:bodyPr/>
        <a:lstStyle/>
        <a:p>
          <a:endParaRPr lang="en-US"/>
        </a:p>
      </dgm:t>
    </dgm:pt>
    <dgm:pt modelId="{27C3A1B5-62B4-A140-8004-6C6F1C8F5E0B}" type="sibTrans" cxnId="{E1D73A69-B983-C64F-A6FB-B291304947F8}">
      <dgm:prSet/>
      <dgm:spPr/>
      <dgm:t>
        <a:bodyPr/>
        <a:lstStyle/>
        <a:p>
          <a:endParaRPr lang="en-US"/>
        </a:p>
      </dgm:t>
    </dgm:pt>
    <dgm:pt modelId="{FBA9BE64-795C-0849-893E-C98FCBB02FF5}">
      <dgm:prSet/>
      <dgm:spPr>
        <a:solidFill>
          <a:schemeClr val="bg2"/>
        </a:solidFill>
      </dgm:spPr>
      <dgm:t>
        <a:bodyPr/>
        <a:lstStyle/>
        <a:p>
          <a:pPr rtl="0"/>
          <a:r>
            <a:rPr lang="en-GB" dirty="0" err="1"/>
            <a:t>Militaires</a:t>
          </a:r>
          <a:endParaRPr lang="en-GB" dirty="0"/>
        </a:p>
      </dgm:t>
    </dgm:pt>
    <dgm:pt modelId="{A8F8D81A-EB40-2B44-AD80-574E3E924F8B}" type="parTrans" cxnId="{C0D6BC79-E8AE-6142-805A-72BCCEBB0FD5}">
      <dgm:prSet/>
      <dgm:spPr>
        <a:solidFill>
          <a:srgbClr val="2EA0DC"/>
        </a:solidFill>
      </dgm:spPr>
      <dgm:t>
        <a:bodyPr/>
        <a:lstStyle/>
        <a:p>
          <a:endParaRPr lang="en-US"/>
        </a:p>
      </dgm:t>
    </dgm:pt>
    <dgm:pt modelId="{6AA35097-EEBA-6B47-89E6-5FD7719AD6BF}" type="sibTrans" cxnId="{C0D6BC79-E8AE-6142-805A-72BCCEBB0FD5}">
      <dgm:prSet/>
      <dgm:spPr/>
      <dgm:t>
        <a:bodyPr/>
        <a:lstStyle/>
        <a:p>
          <a:endParaRPr lang="en-US"/>
        </a:p>
      </dgm:t>
    </dgm:pt>
    <dgm:pt modelId="{085AF19F-EE44-BE4B-90C7-4D825845E31A}">
      <dgm:prSet/>
      <dgm:spPr>
        <a:solidFill>
          <a:srgbClr val="2EA0DC"/>
        </a:solidFill>
      </dgm:spPr>
      <dgm:t>
        <a:bodyPr/>
        <a:lstStyle/>
        <a:p>
          <a:pPr rtl="0"/>
          <a:r>
            <a:rPr lang="en-GB" dirty="0" err="1"/>
            <a:t>Ami.es</a:t>
          </a:r>
          <a:endParaRPr lang="en-GB" dirty="0"/>
        </a:p>
      </dgm:t>
    </dgm:pt>
    <dgm:pt modelId="{698A176B-5ECE-814A-93AE-05C089C90323}" type="parTrans" cxnId="{33F6D458-0CED-874A-80FE-917D930FBF07}">
      <dgm:prSet/>
      <dgm:spPr>
        <a:solidFill>
          <a:srgbClr val="DD1065"/>
        </a:solidFill>
      </dgm:spPr>
      <dgm:t>
        <a:bodyPr/>
        <a:lstStyle/>
        <a:p>
          <a:endParaRPr lang="en-US"/>
        </a:p>
      </dgm:t>
    </dgm:pt>
    <dgm:pt modelId="{649A334D-D4B0-FD40-979E-174838A3E121}" type="sibTrans" cxnId="{33F6D458-0CED-874A-80FE-917D930FBF07}">
      <dgm:prSet/>
      <dgm:spPr/>
      <dgm:t>
        <a:bodyPr/>
        <a:lstStyle/>
        <a:p>
          <a:endParaRPr lang="en-US"/>
        </a:p>
      </dgm:t>
    </dgm:pt>
    <dgm:pt modelId="{B7FEF902-F2D2-0342-BFF4-E9B7FB8A0DAA}">
      <dgm:prSet/>
      <dgm:spPr>
        <a:solidFill>
          <a:schemeClr val="bg2"/>
        </a:solidFill>
      </dgm:spPr>
      <dgm:t>
        <a:bodyPr/>
        <a:lstStyle/>
        <a:p>
          <a:pPr rtl="0"/>
          <a:r>
            <a:rPr lang="en-GB" dirty="0" err="1"/>
            <a:t>Voisin.es</a:t>
          </a:r>
          <a:endParaRPr lang="en-GB" dirty="0"/>
        </a:p>
      </dgm:t>
    </dgm:pt>
    <dgm:pt modelId="{956EDC45-803E-6A46-9D64-995C9C75B9CB}" type="parTrans" cxnId="{B709C1E0-30A6-384E-ABF4-5EFA968F5323}">
      <dgm:prSet/>
      <dgm:spPr>
        <a:solidFill>
          <a:srgbClr val="2EA0DC"/>
        </a:solidFill>
      </dgm:spPr>
      <dgm:t>
        <a:bodyPr/>
        <a:lstStyle/>
        <a:p>
          <a:endParaRPr lang="en-US"/>
        </a:p>
      </dgm:t>
    </dgm:pt>
    <dgm:pt modelId="{B9658E8B-E47B-7C4C-BB93-6B264C6167AB}" type="sibTrans" cxnId="{B709C1E0-30A6-384E-ABF4-5EFA968F5323}">
      <dgm:prSet/>
      <dgm:spPr/>
      <dgm:t>
        <a:bodyPr/>
        <a:lstStyle/>
        <a:p>
          <a:endParaRPr lang="en-US"/>
        </a:p>
      </dgm:t>
    </dgm:pt>
    <dgm:pt modelId="{5925FAF8-9C7E-9346-AC10-6621DAF8F273}">
      <dgm:prSet/>
      <dgm:spPr>
        <a:solidFill>
          <a:srgbClr val="2EA0DC"/>
        </a:solidFill>
      </dgm:spPr>
      <dgm:t>
        <a:bodyPr/>
        <a:lstStyle/>
        <a:p>
          <a:pPr rtl="0"/>
          <a:r>
            <a:rPr lang="en-GB" dirty="0" err="1"/>
            <a:t>Représentant.es</a:t>
          </a:r>
          <a:r>
            <a:rPr lang="en-GB" dirty="0"/>
            <a:t> du </a:t>
          </a:r>
          <a:r>
            <a:rPr lang="en-GB" dirty="0" err="1"/>
            <a:t>gouvernement</a:t>
          </a:r>
          <a:endParaRPr lang="en-GB" dirty="0"/>
        </a:p>
      </dgm:t>
    </dgm:pt>
    <dgm:pt modelId="{080B0076-E3B7-0342-8323-52347205A4F9}" type="parTrans" cxnId="{B1EDAE5C-0857-9A40-BB2E-183595BAFD2A}">
      <dgm:prSet/>
      <dgm:spPr>
        <a:solidFill>
          <a:srgbClr val="DD1065"/>
        </a:solidFill>
      </dgm:spPr>
      <dgm:t>
        <a:bodyPr/>
        <a:lstStyle/>
        <a:p>
          <a:endParaRPr lang="en-US"/>
        </a:p>
      </dgm:t>
    </dgm:pt>
    <dgm:pt modelId="{0799ACB2-3753-B14B-92EC-8E93B27ED96B}" type="sibTrans" cxnId="{B1EDAE5C-0857-9A40-BB2E-183595BAFD2A}">
      <dgm:prSet/>
      <dgm:spPr/>
      <dgm:t>
        <a:bodyPr/>
        <a:lstStyle/>
        <a:p>
          <a:endParaRPr lang="en-US"/>
        </a:p>
      </dgm:t>
    </dgm:pt>
    <dgm:pt modelId="{82F1288A-3B00-904D-9177-B71D4A73A36F}" type="pres">
      <dgm:prSet presAssocID="{64FC9BF7-8570-084B-9026-34C7D6B1047B}" presName="cycle" presStyleCnt="0">
        <dgm:presLayoutVars>
          <dgm:chMax val="1"/>
          <dgm:dir/>
          <dgm:animLvl val="ctr"/>
          <dgm:resizeHandles val="exact"/>
        </dgm:presLayoutVars>
      </dgm:prSet>
      <dgm:spPr/>
    </dgm:pt>
    <dgm:pt modelId="{55B6557B-70F8-154A-A45E-802B53D96E17}" type="pres">
      <dgm:prSet presAssocID="{DD79A215-A24C-5041-9441-0459BB9CBC54}" presName="centerShape" presStyleLbl="node0" presStyleIdx="0" presStyleCnt="1"/>
      <dgm:spPr/>
    </dgm:pt>
    <dgm:pt modelId="{6C108E2B-8C2A-D546-8445-EAE4E5BDB5D6}" type="pres">
      <dgm:prSet presAssocID="{C7064ED4-C867-7642-81F2-6B6B130229F0}" presName="parTrans" presStyleLbl="bgSibTrans2D1" presStyleIdx="0" presStyleCnt="9"/>
      <dgm:spPr/>
    </dgm:pt>
    <dgm:pt modelId="{F6F3BAC9-E96D-9341-B55E-062A275B6ABB}" type="pres">
      <dgm:prSet presAssocID="{95F39C85-732A-1849-ABCF-3132A33B8A91}" presName="node" presStyleLbl="node1" presStyleIdx="0" presStyleCnt="9" custScaleX="143817">
        <dgm:presLayoutVars>
          <dgm:bulletEnabled val="1"/>
        </dgm:presLayoutVars>
      </dgm:prSet>
      <dgm:spPr/>
    </dgm:pt>
    <dgm:pt modelId="{72A4BA46-0CA4-0445-A855-6658A5369A4C}" type="pres">
      <dgm:prSet presAssocID="{081462F6-8CA8-E346-8DB6-C152DABFE844}" presName="parTrans" presStyleLbl="bgSibTrans2D1" presStyleIdx="1" presStyleCnt="9"/>
      <dgm:spPr/>
    </dgm:pt>
    <dgm:pt modelId="{63FFA03F-1F5B-B24C-8AD2-0EEAF2E0A797}" type="pres">
      <dgm:prSet presAssocID="{2F1A7316-33AE-9545-BAA7-85F11AD18868}" presName="node" presStyleLbl="node1" presStyleIdx="1" presStyleCnt="9" custScaleX="141577">
        <dgm:presLayoutVars>
          <dgm:bulletEnabled val="1"/>
        </dgm:presLayoutVars>
      </dgm:prSet>
      <dgm:spPr/>
    </dgm:pt>
    <dgm:pt modelId="{43AA80FD-7B21-294D-8A3D-5FFB25F71BB0}" type="pres">
      <dgm:prSet presAssocID="{819F2DA2-0B7F-0A44-AA0E-CD504DEA4C2B}" presName="parTrans" presStyleLbl="bgSibTrans2D1" presStyleIdx="2" presStyleCnt="9"/>
      <dgm:spPr/>
    </dgm:pt>
    <dgm:pt modelId="{78321B55-A39F-784F-A38A-9569134919AC}" type="pres">
      <dgm:prSet presAssocID="{7B0D8210-A114-0E46-9AB8-4D4B42A26F8E}" presName="node" presStyleLbl="node1" presStyleIdx="2" presStyleCnt="9" custScaleX="147754" custRadScaleRad="98785" custRadScaleInc="-16679">
        <dgm:presLayoutVars>
          <dgm:bulletEnabled val="1"/>
        </dgm:presLayoutVars>
      </dgm:prSet>
      <dgm:spPr/>
    </dgm:pt>
    <dgm:pt modelId="{91212D7B-A217-564A-A5D1-0D7D1BF8FE4A}" type="pres">
      <dgm:prSet presAssocID="{9D6E8982-0D28-B04E-958B-F555BB516611}" presName="parTrans" presStyleLbl="bgSibTrans2D1" presStyleIdx="3" presStyleCnt="9"/>
      <dgm:spPr/>
    </dgm:pt>
    <dgm:pt modelId="{4D929049-5345-B94A-B682-7CD97E2363EA}" type="pres">
      <dgm:prSet presAssocID="{8CC2A6BF-1E05-E744-A481-3AB22B1FD934}" presName="node" presStyleLbl="node1" presStyleIdx="3" presStyleCnt="9" custScaleX="135681" custRadScaleRad="101313" custRadScaleInc="-10569">
        <dgm:presLayoutVars>
          <dgm:bulletEnabled val="1"/>
        </dgm:presLayoutVars>
      </dgm:prSet>
      <dgm:spPr/>
    </dgm:pt>
    <dgm:pt modelId="{8E155C2C-F775-314E-8E11-6819051BB891}" type="pres">
      <dgm:prSet presAssocID="{898F91C4-4A16-0E4C-97BA-D86EF1611987}" presName="parTrans" presStyleLbl="bgSibTrans2D1" presStyleIdx="4" presStyleCnt="9"/>
      <dgm:spPr/>
    </dgm:pt>
    <dgm:pt modelId="{A31A20D0-03C9-A64C-950A-E564C670F25C}" type="pres">
      <dgm:prSet presAssocID="{1E9946AB-6408-6243-B231-F7EC2015EC5C}" presName="node" presStyleLbl="node1" presStyleIdx="4" presStyleCnt="9" custScaleX="133802" custRadScaleRad="99225" custRadScaleInc="-1248">
        <dgm:presLayoutVars>
          <dgm:bulletEnabled val="1"/>
        </dgm:presLayoutVars>
      </dgm:prSet>
      <dgm:spPr/>
    </dgm:pt>
    <dgm:pt modelId="{629A6F54-FDF1-DD45-A6FA-6B71BCC6B414}" type="pres">
      <dgm:prSet presAssocID="{A8F8D81A-EB40-2B44-AD80-574E3E924F8B}" presName="parTrans" presStyleLbl="bgSibTrans2D1" presStyleIdx="5" presStyleCnt="9"/>
      <dgm:spPr/>
    </dgm:pt>
    <dgm:pt modelId="{0D2CF150-EE33-2448-8608-58E84BEE17D3}" type="pres">
      <dgm:prSet presAssocID="{FBA9BE64-795C-0849-893E-C98FCBB02FF5}" presName="node" presStyleLbl="node1" presStyleIdx="5" presStyleCnt="9" custScaleX="129282" custRadScaleRad="100656" custRadScaleInc="4428">
        <dgm:presLayoutVars>
          <dgm:bulletEnabled val="1"/>
        </dgm:presLayoutVars>
      </dgm:prSet>
      <dgm:spPr/>
    </dgm:pt>
    <dgm:pt modelId="{EE89E9DD-F2AE-A34A-9E5B-7FFC0117BA55}" type="pres">
      <dgm:prSet presAssocID="{698A176B-5ECE-814A-93AE-05C089C90323}" presName="parTrans" presStyleLbl="bgSibTrans2D1" presStyleIdx="6" presStyleCnt="9"/>
      <dgm:spPr/>
    </dgm:pt>
    <dgm:pt modelId="{FC4D9358-A0B1-3043-B472-37553E3B7B47}" type="pres">
      <dgm:prSet presAssocID="{085AF19F-EE44-BE4B-90C7-4D825845E31A}" presName="node" presStyleLbl="node1" presStyleIdx="6" presStyleCnt="9" custScaleX="133767" custRadScaleRad="98995" custRadScaleInc="17220">
        <dgm:presLayoutVars>
          <dgm:bulletEnabled val="1"/>
        </dgm:presLayoutVars>
      </dgm:prSet>
      <dgm:spPr/>
    </dgm:pt>
    <dgm:pt modelId="{07F3B1B8-E947-964A-A760-FF43D3B7D4F2}" type="pres">
      <dgm:prSet presAssocID="{956EDC45-803E-6A46-9D64-995C9C75B9CB}" presName="parTrans" presStyleLbl="bgSibTrans2D1" presStyleIdx="7" presStyleCnt="9"/>
      <dgm:spPr/>
    </dgm:pt>
    <dgm:pt modelId="{1BC8B844-2072-6F40-B7EE-B5C8657E25DC}" type="pres">
      <dgm:prSet presAssocID="{B7FEF902-F2D2-0342-BFF4-E9B7FB8A0DAA}" presName="node" presStyleLbl="node1" presStyleIdx="7" presStyleCnt="9" custScaleX="116422">
        <dgm:presLayoutVars>
          <dgm:bulletEnabled val="1"/>
        </dgm:presLayoutVars>
      </dgm:prSet>
      <dgm:spPr/>
    </dgm:pt>
    <dgm:pt modelId="{7FBE2834-6BB8-3347-8EFF-5129D2FBCBDC}" type="pres">
      <dgm:prSet presAssocID="{080B0076-E3B7-0342-8323-52347205A4F9}" presName="parTrans" presStyleLbl="bgSibTrans2D1" presStyleIdx="8" presStyleCnt="9"/>
      <dgm:spPr/>
    </dgm:pt>
    <dgm:pt modelId="{B1237740-F39C-4D4E-AFC8-0F45F5F8A9C4}" type="pres">
      <dgm:prSet presAssocID="{5925FAF8-9C7E-9346-AC10-6621DAF8F273}" presName="node" presStyleLbl="node1" presStyleIdx="8" presStyleCnt="9" custScaleX="139387">
        <dgm:presLayoutVars>
          <dgm:bulletEnabled val="1"/>
        </dgm:presLayoutVars>
      </dgm:prSet>
      <dgm:spPr/>
    </dgm:pt>
  </dgm:ptLst>
  <dgm:cxnLst>
    <dgm:cxn modelId="{D358960D-DF6F-4745-9825-3819342635D4}" type="presOf" srcId="{C7064ED4-C867-7642-81F2-6B6B130229F0}" destId="{6C108E2B-8C2A-D546-8445-EAE4E5BDB5D6}" srcOrd="0" destOrd="0" presId="urn:microsoft.com/office/officeart/2005/8/layout/radial4"/>
    <dgm:cxn modelId="{9C2ED211-8A5D-1347-8A64-E43D90E0973A}" type="presOf" srcId="{DD79A215-A24C-5041-9441-0459BB9CBC54}" destId="{55B6557B-70F8-154A-A45E-802B53D96E17}" srcOrd="0" destOrd="0" presId="urn:microsoft.com/office/officeart/2005/8/layout/radial4"/>
    <dgm:cxn modelId="{E328D815-78C8-804D-991F-FB0844D1C578}" type="presOf" srcId="{081462F6-8CA8-E346-8DB6-C152DABFE844}" destId="{72A4BA46-0CA4-0445-A855-6658A5369A4C}" srcOrd="0" destOrd="0" presId="urn:microsoft.com/office/officeart/2005/8/layout/radial4"/>
    <dgm:cxn modelId="{C5421917-B528-F345-8ED7-CF9064DAC673}" type="presOf" srcId="{956EDC45-803E-6A46-9D64-995C9C75B9CB}" destId="{07F3B1B8-E947-964A-A760-FF43D3B7D4F2}" srcOrd="0" destOrd="0" presId="urn:microsoft.com/office/officeart/2005/8/layout/radial4"/>
    <dgm:cxn modelId="{A919C61D-972C-524F-B0A5-96DDF3FE8F0D}" type="presOf" srcId="{698A176B-5ECE-814A-93AE-05C089C90323}" destId="{EE89E9DD-F2AE-A34A-9E5B-7FFC0117BA55}" srcOrd="0" destOrd="0" presId="urn:microsoft.com/office/officeart/2005/8/layout/radial4"/>
    <dgm:cxn modelId="{D771E22C-BB7A-7047-B20E-B13A3716288C}" type="presOf" srcId="{1E9946AB-6408-6243-B231-F7EC2015EC5C}" destId="{A31A20D0-03C9-A64C-950A-E564C670F25C}" srcOrd="0" destOrd="0" presId="urn:microsoft.com/office/officeart/2005/8/layout/radial4"/>
    <dgm:cxn modelId="{6065E62D-A242-8D46-B706-A5AADC2B76F8}" srcId="{DD79A215-A24C-5041-9441-0459BB9CBC54}" destId="{7B0D8210-A114-0E46-9AB8-4D4B42A26F8E}" srcOrd="2" destOrd="0" parTransId="{819F2DA2-0B7F-0A44-AA0E-CD504DEA4C2B}" sibTransId="{FDEE9495-4BB4-AF4A-9937-CA699A0E44B8}"/>
    <dgm:cxn modelId="{A11D0E34-2DE3-8A4E-BA63-BCE55FA6CB71}" type="presOf" srcId="{95F39C85-732A-1849-ABCF-3132A33B8A91}" destId="{F6F3BAC9-E96D-9341-B55E-062A275B6ABB}" srcOrd="0" destOrd="0" presId="urn:microsoft.com/office/officeart/2005/8/layout/radial4"/>
    <dgm:cxn modelId="{12319836-4512-D04E-B006-DA33AF6D2E1B}" type="presOf" srcId="{64FC9BF7-8570-084B-9026-34C7D6B1047B}" destId="{82F1288A-3B00-904D-9177-B71D4A73A36F}" srcOrd="0" destOrd="0" presId="urn:microsoft.com/office/officeart/2005/8/layout/radial4"/>
    <dgm:cxn modelId="{1C49DF3C-5EC2-B340-B141-C37CD29D2C04}" type="presOf" srcId="{085AF19F-EE44-BE4B-90C7-4D825845E31A}" destId="{FC4D9358-A0B1-3043-B472-37553E3B7B47}" srcOrd="0" destOrd="0" presId="urn:microsoft.com/office/officeart/2005/8/layout/radial4"/>
    <dgm:cxn modelId="{29913547-6F8A-5F4C-BEFC-8C135EAC239B}" srcId="{DD79A215-A24C-5041-9441-0459BB9CBC54}" destId="{8CC2A6BF-1E05-E744-A481-3AB22B1FD934}" srcOrd="3" destOrd="0" parTransId="{9D6E8982-0D28-B04E-958B-F555BB516611}" sibTransId="{751EAD5C-42D8-374B-9649-A17C15BE3445}"/>
    <dgm:cxn modelId="{33F6D458-0CED-874A-80FE-917D930FBF07}" srcId="{DD79A215-A24C-5041-9441-0459BB9CBC54}" destId="{085AF19F-EE44-BE4B-90C7-4D825845E31A}" srcOrd="6" destOrd="0" parTransId="{698A176B-5ECE-814A-93AE-05C089C90323}" sibTransId="{649A334D-D4B0-FD40-979E-174838A3E121}"/>
    <dgm:cxn modelId="{B1EDAE5C-0857-9A40-BB2E-183595BAFD2A}" srcId="{DD79A215-A24C-5041-9441-0459BB9CBC54}" destId="{5925FAF8-9C7E-9346-AC10-6621DAF8F273}" srcOrd="8" destOrd="0" parTransId="{080B0076-E3B7-0342-8323-52347205A4F9}" sibTransId="{0799ACB2-3753-B14B-92EC-8E93B27ED96B}"/>
    <dgm:cxn modelId="{D4196861-8C78-314B-ADA4-B382CC63889F}" type="presOf" srcId="{898F91C4-4A16-0E4C-97BA-D86EF1611987}" destId="{8E155C2C-F775-314E-8E11-6819051BB891}" srcOrd="0" destOrd="0" presId="urn:microsoft.com/office/officeart/2005/8/layout/radial4"/>
    <dgm:cxn modelId="{7AA84867-38AF-094B-A106-090A48A9A070}" type="presOf" srcId="{B7FEF902-F2D2-0342-BFF4-E9B7FB8A0DAA}" destId="{1BC8B844-2072-6F40-B7EE-B5C8657E25DC}" srcOrd="0" destOrd="0" presId="urn:microsoft.com/office/officeart/2005/8/layout/radial4"/>
    <dgm:cxn modelId="{E1D73A69-B983-C64F-A6FB-B291304947F8}" srcId="{DD79A215-A24C-5041-9441-0459BB9CBC54}" destId="{1E9946AB-6408-6243-B231-F7EC2015EC5C}" srcOrd="4" destOrd="0" parTransId="{898F91C4-4A16-0E4C-97BA-D86EF1611987}" sibTransId="{27C3A1B5-62B4-A140-8004-6C6F1C8F5E0B}"/>
    <dgm:cxn modelId="{C0D6BC79-E8AE-6142-805A-72BCCEBB0FD5}" srcId="{DD79A215-A24C-5041-9441-0459BB9CBC54}" destId="{FBA9BE64-795C-0849-893E-C98FCBB02FF5}" srcOrd="5" destOrd="0" parTransId="{A8F8D81A-EB40-2B44-AD80-574E3E924F8B}" sibTransId="{6AA35097-EEBA-6B47-89E6-5FD7719AD6BF}"/>
    <dgm:cxn modelId="{74ADA78F-8DD6-B443-AC34-D56A053A40E1}" type="presOf" srcId="{5925FAF8-9C7E-9346-AC10-6621DAF8F273}" destId="{B1237740-F39C-4D4E-AFC8-0F45F5F8A9C4}" srcOrd="0" destOrd="0" presId="urn:microsoft.com/office/officeart/2005/8/layout/radial4"/>
    <dgm:cxn modelId="{94F42296-5E90-A748-8964-D36EFC9B9B1E}" type="presOf" srcId="{2F1A7316-33AE-9545-BAA7-85F11AD18868}" destId="{63FFA03F-1F5B-B24C-8AD2-0EEAF2E0A797}" srcOrd="0" destOrd="0" presId="urn:microsoft.com/office/officeart/2005/8/layout/radial4"/>
    <dgm:cxn modelId="{1E0B4398-7B0C-284A-8321-69E6182FFCAB}" srcId="{64FC9BF7-8570-084B-9026-34C7D6B1047B}" destId="{DD79A215-A24C-5041-9441-0459BB9CBC54}" srcOrd="0" destOrd="0" parTransId="{4CC2F697-3A9F-AE49-BCC6-E335333D4607}" sibTransId="{345FE673-272E-F74F-AB6B-20F24C920A60}"/>
    <dgm:cxn modelId="{1F9C09A2-5081-0C49-9B6A-862124FDC5F7}" type="presOf" srcId="{8CC2A6BF-1E05-E744-A481-3AB22B1FD934}" destId="{4D929049-5345-B94A-B682-7CD97E2363EA}" srcOrd="0" destOrd="0" presId="urn:microsoft.com/office/officeart/2005/8/layout/radial4"/>
    <dgm:cxn modelId="{DCECE8AF-D3AA-DF4B-B27F-77DD93614BEB}" type="presOf" srcId="{819F2DA2-0B7F-0A44-AA0E-CD504DEA4C2B}" destId="{43AA80FD-7B21-294D-8A3D-5FFB25F71BB0}" srcOrd="0" destOrd="0" presId="urn:microsoft.com/office/officeart/2005/8/layout/radial4"/>
    <dgm:cxn modelId="{D82E92B3-AFBA-8F44-8052-C737C3D1503B}" type="presOf" srcId="{A8F8D81A-EB40-2B44-AD80-574E3E924F8B}" destId="{629A6F54-FDF1-DD45-A6FA-6B71BCC6B414}" srcOrd="0" destOrd="0" presId="urn:microsoft.com/office/officeart/2005/8/layout/radial4"/>
    <dgm:cxn modelId="{D94A92C5-E8C9-C347-B9D0-227112BB8A58}" type="presOf" srcId="{080B0076-E3B7-0342-8323-52347205A4F9}" destId="{7FBE2834-6BB8-3347-8EFF-5129D2FBCBDC}" srcOrd="0" destOrd="0" presId="urn:microsoft.com/office/officeart/2005/8/layout/radial4"/>
    <dgm:cxn modelId="{10C93BCD-A7B9-C04B-B9A9-93353A91538D}" srcId="{DD79A215-A24C-5041-9441-0459BB9CBC54}" destId="{95F39C85-732A-1849-ABCF-3132A33B8A91}" srcOrd="0" destOrd="0" parTransId="{C7064ED4-C867-7642-81F2-6B6B130229F0}" sibTransId="{16C932C5-F655-0F41-B2CD-A6A81BBBE3B5}"/>
    <dgm:cxn modelId="{B709C1E0-30A6-384E-ABF4-5EFA968F5323}" srcId="{DD79A215-A24C-5041-9441-0459BB9CBC54}" destId="{B7FEF902-F2D2-0342-BFF4-E9B7FB8A0DAA}" srcOrd="7" destOrd="0" parTransId="{956EDC45-803E-6A46-9D64-995C9C75B9CB}" sibTransId="{B9658E8B-E47B-7C4C-BB93-6B264C6167AB}"/>
    <dgm:cxn modelId="{86604FED-69E4-5B44-B39B-DE9BE47B8D7B}" type="presOf" srcId="{FBA9BE64-795C-0849-893E-C98FCBB02FF5}" destId="{0D2CF150-EE33-2448-8608-58E84BEE17D3}" srcOrd="0" destOrd="0" presId="urn:microsoft.com/office/officeart/2005/8/layout/radial4"/>
    <dgm:cxn modelId="{D08A14EF-0DD6-D44A-9170-5596EBAD8F76}" type="presOf" srcId="{7B0D8210-A114-0E46-9AB8-4D4B42A26F8E}" destId="{78321B55-A39F-784F-A38A-9569134919AC}" srcOrd="0" destOrd="0" presId="urn:microsoft.com/office/officeart/2005/8/layout/radial4"/>
    <dgm:cxn modelId="{E581E3F0-B4B2-AA46-B0A7-A492FEF37132}" type="presOf" srcId="{9D6E8982-0D28-B04E-958B-F555BB516611}" destId="{91212D7B-A217-564A-A5D1-0D7D1BF8FE4A}" srcOrd="0" destOrd="0" presId="urn:microsoft.com/office/officeart/2005/8/layout/radial4"/>
    <dgm:cxn modelId="{75CA67FF-D3B7-E64F-BA88-7CEA05DB09A2}" srcId="{DD79A215-A24C-5041-9441-0459BB9CBC54}" destId="{2F1A7316-33AE-9545-BAA7-85F11AD18868}" srcOrd="1" destOrd="0" parTransId="{081462F6-8CA8-E346-8DB6-C152DABFE844}" sibTransId="{919F4DD3-1A0A-5C4B-AAE0-938C345CA180}"/>
    <dgm:cxn modelId="{5686373A-E550-3E4F-B876-767B4D4FDE6B}" type="presParOf" srcId="{82F1288A-3B00-904D-9177-B71D4A73A36F}" destId="{55B6557B-70F8-154A-A45E-802B53D96E17}" srcOrd="0" destOrd="0" presId="urn:microsoft.com/office/officeart/2005/8/layout/radial4"/>
    <dgm:cxn modelId="{004605BE-ED89-CA40-8B23-10C82EB7BCF6}" type="presParOf" srcId="{82F1288A-3B00-904D-9177-B71D4A73A36F}" destId="{6C108E2B-8C2A-D546-8445-EAE4E5BDB5D6}" srcOrd="1" destOrd="0" presId="urn:microsoft.com/office/officeart/2005/8/layout/radial4"/>
    <dgm:cxn modelId="{985B3E89-61B7-B24E-AB7C-7DF79D1FA081}" type="presParOf" srcId="{82F1288A-3B00-904D-9177-B71D4A73A36F}" destId="{F6F3BAC9-E96D-9341-B55E-062A275B6ABB}" srcOrd="2" destOrd="0" presId="urn:microsoft.com/office/officeart/2005/8/layout/radial4"/>
    <dgm:cxn modelId="{58A5F05D-376F-E148-8E44-139C97B07F70}" type="presParOf" srcId="{82F1288A-3B00-904D-9177-B71D4A73A36F}" destId="{72A4BA46-0CA4-0445-A855-6658A5369A4C}" srcOrd="3" destOrd="0" presId="urn:microsoft.com/office/officeart/2005/8/layout/radial4"/>
    <dgm:cxn modelId="{4A4CE66F-6347-B64E-94D2-DADB5E24FC13}" type="presParOf" srcId="{82F1288A-3B00-904D-9177-B71D4A73A36F}" destId="{63FFA03F-1F5B-B24C-8AD2-0EEAF2E0A797}" srcOrd="4" destOrd="0" presId="urn:microsoft.com/office/officeart/2005/8/layout/radial4"/>
    <dgm:cxn modelId="{AED42A6F-D93F-B04D-88A6-DFFAAC0DA042}" type="presParOf" srcId="{82F1288A-3B00-904D-9177-B71D4A73A36F}" destId="{43AA80FD-7B21-294D-8A3D-5FFB25F71BB0}" srcOrd="5" destOrd="0" presId="urn:microsoft.com/office/officeart/2005/8/layout/radial4"/>
    <dgm:cxn modelId="{EE207354-21E4-F649-8EAD-E23EE425643B}" type="presParOf" srcId="{82F1288A-3B00-904D-9177-B71D4A73A36F}" destId="{78321B55-A39F-784F-A38A-9569134919AC}" srcOrd="6" destOrd="0" presId="urn:microsoft.com/office/officeart/2005/8/layout/radial4"/>
    <dgm:cxn modelId="{59650758-0DDB-9146-9F4C-93C88754C935}" type="presParOf" srcId="{82F1288A-3B00-904D-9177-B71D4A73A36F}" destId="{91212D7B-A217-564A-A5D1-0D7D1BF8FE4A}" srcOrd="7" destOrd="0" presId="urn:microsoft.com/office/officeart/2005/8/layout/radial4"/>
    <dgm:cxn modelId="{0660D4B0-1B64-0C41-BA13-52AAE4DA8C65}" type="presParOf" srcId="{82F1288A-3B00-904D-9177-B71D4A73A36F}" destId="{4D929049-5345-B94A-B682-7CD97E2363EA}" srcOrd="8" destOrd="0" presId="urn:microsoft.com/office/officeart/2005/8/layout/radial4"/>
    <dgm:cxn modelId="{86B6C084-DB5B-CA49-BAE9-67F9A7A25827}" type="presParOf" srcId="{82F1288A-3B00-904D-9177-B71D4A73A36F}" destId="{8E155C2C-F775-314E-8E11-6819051BB891}" srcOrd="9" destOrd="0" presId="urn:microsoft.com/office/officeart/2005/8/layout/radial4"/>
    <dgm:cxn modelId="{B5A8AFEE-9808-5D4E-8AC6-513B9DFFA922}" type="presParOf" srcId="{82F1288A-3B00-904D-9177-B71D4A73A36F}" destId="{A31A20D0-03C9-A64C-950A-E564C670F25C}" srcOrd="10" destOrd="0" presId="urn:microsoft.com/office/officeart/2005/8/layout/radial4"/>
    <dgm:cxn modelId="{9B6C4FF8-ADF2-AE46-89BF-CEB5AA259F02}" type="presParOf" srcId="{82F1288A-3B00-904D-9177-B71D4A73A36F}" destId="{629A6F54-FDF1-DD45-A6FA-6B71BCC6B414}" srcOrd="11" destOrd="0" presId="urn:microsoft.com/office/officeart/2005/8/layout/radial4"/>
    <dgm:cxn modelId="{0D1091D2-6763-C843-B25B-04316D376824}" type="presParOf" srcId="{82F1288A-3B00-904D-9177-B71D4A73A36F}" destId="{0D2CF150-EE33-2448-8608-58E84BEE17D3}" srcOrd="12" destOrd="0" presId="urn:microsoft.com/office/officeart/2005/8/layout/radial4"/>
    <dgm:cxn modelId="{7E6208E7-CF1C-DC41-9D6B-CE57957255DA}" type="presParOf" srcId="{82F1288A-3B00-904D-9177-B71D4A73A36F}" destId="{EE89E9DD-F2AE-A34A-9E5B-7FFC0117BA55}" srcOrd="13" destOrd="0" presId="urn:microsoft.com/office/officeart/2005/8/layout/radial4"/>
    <dgm:cxn modelId="{099D9741-63C8-854F-B4FC-4745C54E3F13}" type="presParOf" srcId="{82F1288A-3B00-904D-9177-B71D4A73A36F}" destId="{FC4D9358-A0B1-3043-B472-37553E3B7B47}" srcOrd="14" destOrd="0" presId="urn:microsoft.com/office/officeart/2005/8/layout/radial4"/>
    <dgm:cxn modelId="{06BB6A39-06B2-5548-A833-96F381C39D6C}" type="presParOf" srcId="{82F1288A-3B00-904D-9177-B71D4A73A36F}" destId="{07F3B1B8-E947-964A-A760-FF43D3B7D4F2}" srcOrd="15" destOrd="0" presId="urn:microsoft.com/office/officeart/2005/8/layout/radial4"/>
    <dgm:cxn modelId="{E745F69F-23D9-8048-86D9-F5EBCA3F15B9}" type="presParOf" srcId="{82F1288A-3B00-904D-9177-B71D4A73A36F}" destId="{1BC8B844-2072-6F40-B7EE-B5C8657E25DC}" srcOrd="16" destOrd="0" presId="urn:microsoft.com/office/officeart/2005/8/layout/radial4"/>
    <dgm:cxn modelId="{3AD5A0D5-A2EC-0043-974A-252E1E9F0561}" type="presParOf" srcId="{82F1288A-3B00-904D-9177-B71D4A73A36F}" destId="{7FBE2834-6BB8-3347-8EFF-5129D2FBCBDC}" srcOrd="17" destOrd="0" presId="urn:microsoft.com/office/officeart/2005/8/layout/radial4"/>
    <dgm:cxn modelId="{F6CBDD8B-11C7-FD40-9D5B-7BA6403DCE5F}" type="presParOf" srcId="{82F1288A-3B00-904D-9177-B71D4A73A36F}" destId="{B1237740-F39C-4D4E-AFC8-0F45F5F8A9C4}"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9AB7A44-B1D2-4DC2-9655-0C74FF66022D}"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D1B9F9E5-8948-8A40-B89D-46B81B789829}">
      <dgm:prSet phldrT="[Text]" custT="1"/>
      <dgm:spPr>
        <a:solidFill>
          <a:srgbClr val="23844E"/>
        </a:solidFill>
      </dgm:spPr>
      <dgm:t>
        <a:bodyPr/>
        <a:lstStyle/>
        <a:p>
          <a:pPr marL="0" algn="l"/>
          <a:r>
            <a:rPr lang="en-US" sz="2400" b="1" kern="1200" dirty="0">
              <a:solidFill>
                <a:schemeClr val="bg1"/>
              </a:solidFill>
            </a:rPr>
            <a:t>Les conventions, les </a:t>
          </a:r>
          <a:r>
            <a:rPr lang="en-US" sz="2400" b="1" kern="1200" dirty="0" err="1">
              <a:solidFill>
                <a:schemeClr val="bg1"/>
              </a:solidFill>
            </a:rPr>
            <a:t>programmes</a:t>
          </a:r>
          <a:r>
            <a:rPr lang="en-US" sz="2400" b="1" kern="1200" dirty="0">
              <a:solidFill>
                <a:schemeClr val="bg1"/>
              </a:solidFill>
            </a:rPr>
            <a:t> </a:t>
          </a:r>
          <a:r>
            <a:rPr lang="en-US" sz="2400" b="1" kern="1200" dirty="0" err="1">
              <a:solidFill>
                <a:schemeClr val="bg1"/>
              </a:solidFill>
            </a:rPr>
            <a:t>d’action</a:t>
          </a:r>
          <a:r>
            <a:rPr lang="en-US" sz="2400" b="1" kern="1200" dirty="0">
              <a:solidFill>
                <a:schemeClr val="bg1"/>
              </a:solidFill>
            </a:rPr>
            <a:t>, les </a:t>
          </a:r>
          <a:r>
            <a:rPr lang="en-US" sz="2400" b="1" kern="1200" dirty="0" err="1">
              <a:solidFill>
                <a:schemeClr val="bg1"/>
              </a:solidFill>
            </a:rPr>
            <a:t>traités</a:t>
          </a:r>
          <a:r>
            <a:rPr lang="en-US" sz="2400" b="1" kern="1200" dirty="0">
              <a:solidFill>
                <a:schemeClr val="bg1"/>
              </a:solidFill>
            </a:rPr>
            <a:t> et les </a:t>
          </a:r>
          <a:r>
            <a:rPr lang="en-US" sz="2400" b="1" kern="1200" dirty="0" err="1">
              <a:solidFill>
                <a:schemeClr val="bg1"/>
              </a:solidFill>
            </a:rPr>
            <a:t>lois</a:t>
          </a:r>
          <a:r>
            <a:rPr lang="en-US" sz="2400" b="1" kern="1200" dirty="0">
              <a:solidFill>
                <a:schemeClr val="bg1"/>
              </a:solidFill>
            </a:rPr>
            <a:t> </a:t>
          </a:r>
          <a:r>
            <a:rPr lang="en-US" sz="2400" b="1" kern="1200" dirty="0" err="1">
              <a:solidFill>
                <a:schemeClr val="bg1"/>
              </a:solidFill>
            </a:rPr>
            <a:t>sont</a:t>
          </a:r>
          <a:r>
            <a:rPr lang="en-US" sz="2400" b="1" kern="1200" dirty="0">
              <a:solidFill>
                <a:schemeClr val="bg1"/>
              </a:solidFill>
            </a:rPr>
            <a:t> </a:t>
          </a:r>
          <a:r>
            <a:rPr lang="en-US" sz="2400" b="1" kern="1200" dirty="0" err="1">
              <a:solidFill>
                <a:schemeClr val="bg1"/>
              </a:solidFill>
            </a:rPr>
            <a:t>conçus</a:t>
          </a:r>
          <a:r>
            <a:rPr lang="en-US" sz="2400" b="1" kern="1200" dirty="0">
              <a:solidFill>
                <a:schemeClr val="bg1"/>
              </a:solidFill>
            </a:rPr>
            <a:t> pour </a:t>
          </a:r>
          <a:r>
            <a:rPr lang="en-US" sz="2400" b="1" kern="1200" dirty="0" err="1">
              <a:solidFill>
                <a:schemeClr val="bg1"/>
              </a:solidFill>
            </a:rPr>
            <a:t>protéger</a:t>
          </a:r>
          <a:r>
            <a:rPr lang="en-US" sz="2400" b="1" kern="1200" dirty="0">
              <a:solidFill>
                <a:schemeClr val="bg1"/>
              </a:solidFill>
            </a:rPr>
            <a:t> </a:t>
          </a:r>
          <a:r>
            <a:rPr lang="en-US" sz="2400" b="1" kern="1200" dirty="0" err="1">
              <a:solidFill>
                <a:schemeClr val="bg1"/>
              </a:solidFill>
            </a:rPr>
            <a:t>l’égalité</a:t>
          </a:r>
          <a:r>
            <a:rPr lang="en-US" sz="2400" b="1" kern="1200" dirty="0">
              <a:solidFill>
                <a:schemeClr val="bg1"/>
              </a:solidFill>
            </a:rPr>
            <a:t> des genres et les </a:t>
          </a:r>
          <a:r>
            <a:rPr lang="en-US" sz="2400" b="1" kern="1200" dirty="0" err="1">
              <a:solidFill>
                <a:schemeClr val="bg1"/>
              </a:solidFill>
            </a:rPr>
            <a:t>droits</a:t>
          </a:r>
          <a:r>
            <a:rPr lang="en-US" sz="2400" b="1" kern="1200" dirty="0">
              <a:solidFill>
                <a:schemeClr val="bg1"/>
              </a:solidFill>
            </a:rPr>
            <a:t> </a:t>
          </a:r>
          <a:r>
            <a:rPr lang="en-US" sz="2400" b="1" kern="1200" dirty="0" err="1">
              <a:solidFill>
                <a:schemeClr val="bg1"/>
              </a:solidFill>
            </a:rPr>
            <a:t>humains</a:t>
          </a:r>
          <a:endParaRPr lang="en-US" sz="2400" b="1" kern="1200" dirty="0">
            <a:solidFill>
              <a:schemeClr val="bg1"/>
            </a:solidFill>
          </a:endParaRPr>
        </a:p>
        <a:p>
          <a:pPr marL="0" algn="l"/>
          <a:r>
            <a:rPr lang="en-US" sz="2200" u="none" kern="1200" baseline="0" dirty="0">
              <a:solidFill>
                <a:schemeClr val="bg1"/>
              </a:solidFill>
              <a:effectLst/>
              <a:latin typeface="+mn-lt"/>
              <a:ea typeface="+mn-ea"/>
              <a:cs typeface="+mn-cs"/>
            </a:rPr>
            <a:t>- </a:t>
          </a:r>
          <a:r>
            <a:rPr lang="fr-FR" sz="2200" b="1" kern="1200" dirty="0"/>
            <a:t>La Déclaration universelle des droits humains </a:t>
          </a:r>
          <a:endParaRPr lang="en-US" sz="2200" u="none" kern="1200" baseline="0" dirty="0">
            <a:solidFill>
              <a:schemeClr val="bg1"/>
            </a:solidFill>
            <a:effectLst/>
            <a:latin typeface="+mn-lt"/>
            <a:ea typeface="+mn-ea"/>
            <a:cs typeface="+mn-cs"/>
          </a:endParaRPr>
        </a:p>
        <a:p>
          <a:pPr marL="0" indent="0" algn="l">
            <a:tabLst>
              <a:tab pos="298450" algn="l"/>
            </a:tabLst>
          </a:pPr>
          <a:r>
            <a:rPr lang="en-US" sz="2200" u="none" kern="1200" baseline="0" dirty="0">
              <a:solidFill>
                <a:schemeClr val="bg1"/>
              </a:solidFill>
              <a:effectLst/>
              <a:latin typeface="+mn-lt"/>
              <a:ea typeface="+mn-ea"/>
              <a:cs typeface="+mn-cs"/>
            </a:rPr>
            <a:t>- </a:t>
          </a:r>
          <a:r>
            <a:rPr lang="fr-FR" sz="2200" b="1" kern="1200" dirty="0"/>
            <a:t>La Convention sur l'élimination de toutes les formes de discrimination à l'égard des femmes, </a:t>
          </a:r>
          <a:r>
            <a:rPr lang="fr-FR" sz="2200" kern="1200" dirty="0"/>
            <a:t>également connue sous le nom de </a:t>
          </a:r>
          <a:r>
            <a:rPr lang="fr-FR" sz="2200" b="1" kern="1200" dirty="0"/>
            <a:t>Déclaration internationale des droits des femmes</a:t>
          </a:r>
          <a:endParaRPr lang="en-US" sz="2200" u="none" kern="1200" baseline="0" dirty="0">
            <a:solidFill>
              <a:schemeClr val="bg1"/>
            </a:solidFill>
            <a:effectLst/>
            <a:latin typeface="+mn-lt"/>
            <a:ea typeface="+mn-ea"/>
            <a:cs typeface="+mn-cs"/>
          </a:endParaRPr>
        </a:p>
        <a:p>
          <a:pPr marL="0" algn="l"/>
          <a:r>
            <a:rPr lang="en-US" sz="2200" u="none" kern="1200" baseline="0" dirty="0">
              <a:solidFill>
                <a:schemeClr val="bg1"/>
              </a:solidFill>
              <a:effectLst/>
              <a:latin typeface="+mn-lt"/>
              <a:ea typeface="+mn-ea"/>
              <a:cs typeface="+mn-cs"/>
            </a:rPr>
            <a:t>- </a:t>
          </a:r>
          <a:r>
            <a:rPr lang="fr-FR" sz="2200" b="1" kern="1200" dirty="0"/>
            <a:t>La Déclaration et le Programme d’action de Beijing </a:t>
          </a:r>
          <a:endParaRPr lang="en-US" sz="2200" u="none" kern="1200" baseline="0" dirty="0">
            <a:solidFill>
              <a:schemeClr val="bg1"/>
            </a:solidFill>
            <a:effectLst/>
            <a:latin typeface="+mn-lt"/>
            <a:ea typeface="+mn-ea"/>
            <a:cs typeface="+mn-cs"/>
          </a:endParaRPr>
        </a:p>
        <a:p>
          <a:pPr marL="0" algn="l"/>
          <a:r>
            <a:rPr lang="en-US" sz="2200" u="none" kern="1200" baseline="0" dirty="0">
              <a:solidFill>
                <a:srgbClr val="FFFFFF"/>
              </a:solidFill>
              <a:effectLst/>
              <a:latin typeface="Calibri"/>
              <a:ea typeface="+mn-ea"/>
              <a:cs typeface="+mn-cs"/>
            </a:rPr>
            <a:t>- La </a:t>
          </a:r>
          <a:r>
            <a:rPr lang="fr-FR" sz="2200" b="1" kern="1200" dirty="0"/>
            <a:t>Déclaration sur l'élimination de la violence à l’égard des femmes </a:t>
          </a:r>
          <a:endParaRPr lang="en-US" sz="2200" u="none" kern="1200" baseline="0" dirty="0">
            <a:solidFill>
              <a:srgbClr val="FFFFFF"/>
            </a:solidFill>
            <a:effectLst/>
            <a:latin typeface="Calibri"/>
            <a:ea typeface="+mn-ea"/>
            <a:cs typeface="+mn-cs"/>
          </a:endParaRPr>
        </a:p>
        <a:p>
          <a:pPr marL="0" indent="0" algn="l">
            <a:tabLst>
              <a:tab pos="211138" algn="l"/>
            </a:tabLst>
          </a:pPr>
          <a:r>
            <a:rPr lang="en-US" sz="2200" u="none" kern="1200" baseline="0" dirty="0">
              <a:solidFill>
                <a:schemeClr val="bg1"/>
              </a:solidFill>
              <a:effectLst/>
              <a:latin typeface="+mn-lt"/>
              <a:ea typeface="+mn-ea"/>
              <a:cs typeface="+mn-cs"/>
            </a:rPr>
            <a:t>- </a:t>
          </a:r>
          <a:r>
            <a:rPr lang="en-GB" sz="2200" b="1" kern="1200" dirty="0" err="1"/>
            <a:t>Objectifs</a:t>
          </a:r>
          <a:r>
            <a:rPr lang="en-GB" sz="2200" b="1" kern="1200" dirty="0"/>
            <a:t> de </a:t>
          </a:r>
          <a:r>
            <a:rPr lang="en-GB" sz="2200" b="1" kern="1200" dirty="0" err="1"/>
            <a:t>développement</a:t>
          </a:r>
          <a:r>
            <a:rPr lang="en-GB" sz="2200" b="1" kern="1200" dirty="0"/>
            <a:t> durable</a:t>
          </a:r>
          <a:r>
            <a:rPr lang="en-GB" sz="2200" kern="1200" dirty="0"/>
            <a:t> </a:t>
          </a:r>
          <a:r>
            <a:rPr lang="en-US" sz="2200" u="none" kern="1200" baseline="0" dirty="0">
              <a:solidFill>
                <a:schemeClr val="bg1"/>
              </a:solidFill>
              <a:effectLst/>
              <a:latin typeface="+mn-lt"/>
              <a:ea typeface="+mn-ea"/>
              <a:cs typeface="+mn-cs"/>
            </a:rPr>
            <a:t>(ODD5 - </a:t>
          </a:r>
          <a:r>
            <a:rPr lang="en-US" sz="2200" u="none" kern="1200" baseline="0" dirty="0" err="1">
              <a:solidFill>
                <a:schemeClr val="bg1"/>
              </a:solidFill>
              <a:effectLst/>
              <a:latin typeface="+mn-lt"/>
              <a:ea typeface="+mn-ea"/>
              <a:cs typeface="+mn-cs"/>
            </a:rPr>
            <a:t>sur</a:t>
          </a:r>
          <a:r>
            <a:rPr lang="en-US" sz="2200" u="none" kern="1200" baseline="0" dirty="0">
              <a:solidFill>
                <a:schemeClr val="bg1"/>
              </a:solidFill>
              <a:effectLst/>
              <a:latin typeface="+mn-lt"/>
              <a:ea typeface="+mn-ea"/>
              <a:cs typeface="+mn-cs"/>
            </a:rPr>
            <a:t> </a:t>
          </a:r>
          <a:r>
            <a:rPr lang="fr-FR" sz="2200" b="1" kern="1200" dirty="0"/>
            <a:t>l'égalité des genres et l’autonomisation des femmes et des filles</a:t>
          </a:r>
          <a:r>
            <a:rPr lang="en-US" sz="2200" u="none" kern="1200" baseline="0" dirty="0">
              <a:solidFill>
                <a:schemeClr val="bg1"/>
              </a:solidFill>
              <a:effectLst/>
              <a:latin typeface="+mn-lt"/>
              <a:ea typeface="+mn-ea"/>
              <a:cs typeface="+mn-cs"/>
            </a:rPr>
            <a:t>)</a:t>
          </a:r>
        </a:p>
        <a:p>
          <a:pPr marL="0" algn="l"/>
          <a:r>
            <a:rPr lang="en-US" sz="2200" u="none" kern="1200" baseline="0" dirty="0">
              <a:solidFill>
                <a:schemeClr val="bg1"/>
              </a:solidFill>
              <a:effectLst/>
              <a:latin typeface="+mn-lt"/>
              <a:ea typeface="+mn-ea"/>
              <a:cs typeface="+mn-cs"/>
            </a:rPr>
            <a:t>- </a:t>
          </a:r>
          <a:r>
            <a:rPr lang="fr-FR" sz="2200" b="1" kern="1200" dirty="0"/>
            <a:t>Les Principes de Jogjakarta</a:t>
          </a:r>
          <a:endParaRPr lang="en-US" sz="2200" u="none" kern="1200" baseline="0" dirty="0">
            <a:solidFill>
              <a:schemeClr val="bg1"/>
            </a:solidFill>
            <a:effectLst/>
            <a:latin typeface="+mn-lt"/>
            <a:ea typeface="+mn-ea"/>
            <a:cs typeface="+mn-cs"/>
          </a:endParaRPr>
        </a:p>
        <a:p>
          <a:pPr marL="0" algn="l"/>
          <a:r>
            <a:rPr lang="en-US" sz="2200" u="none" kern="1200" baseline="0" dirty="0">
              <a:solidFill>
                <a:schemeClr val="bg1"/>
              </a:solidFill>
              <a:effectLst/>
              <a:latin typeface="+mn-lt"/>
              <a:ea typeface="+mn-ea"/>
              <a:cs typeface="+mn-cs"/>
            </a:rPr>
            <a:t>- Les </a:t>
          </a:r>
          <a:r>
            <a:rPr lang="en-US" sz="2200" u="none" kern="1200" baseline="0" dirty="0" err="1">
              <a:solidFill>
                <a:schemeClr val="bg1"/>
              </a:solidFill>
              <a:effectLst/>
              <a:latin typeface="+mn-lt"/>
              <a:ea typeface="+mn-ea"/>
              <a:cs typeface="+mn-cs"/>
            </a:rPr>
            <a:t>traités</a:t>
          </a:r>
          <a:r>
            <a:rPr lang="en-US" sz="2200" u="none" kern="1200" baseline="0" dirty="0">
              <a:solidFill>
                <a:schemeClr val="bg1"/>
              </a:solidFill>
              <a:effectLst/>
              <a:latin typeface="+mn-lt"/>
              <a:ea typeface="+mn-ea"/>
              <a:cs typeface="+mn-cs"/>
            </a:rPr>
            <a:t> </a:t>
          </a:r>
          <a:r>
            <a:rPr lang="en-US" sz="2200" u="none" kern="1200" baseline="0" dirty="0" err="1">
              <a:solidFill>
                <a:schemeClr val="bg1"/>
              </a:solidFill>
              <a:effectLst/>
              <a:latin typeface="+mn-lt"/>
              <a:ea typeface="+mn-ea"/>
              <a:cs typeface="+mn-cs"/>
            </a:rPr>
            <a:t>régionaux</a:t>
          </a:r>
          <a:endParaRPr lang="en-US" sz="2200" u="none" kern="1200" baseline="0" dirty="0">
            <a:solidFill>
              <a:schemeClr val="bg1"/>
            </a:solidFill>
            <a:effectLst/>
            <a:latin typeface="+mn-lt"/>
            <a:ea typeface="+mn-ea"/>
            <a:cs typeface="+mn-cs"/>
          </a:endParaRPr>
        </a:p>
        <a:p>
          <a:pPr marL="0" algn="l"/>
          <a:r>
            <a:rPr lang="en-US" sz="2200" u="none" kern="1200" baseline="0" dirty="0">
              <a:solidFill>
                <a:schemeClr val="bg1"/>
              </a:solidFill>
              <a:effectLst/>
              <a:latin typeface="+mn-lt"/>
              <a:ea typeface="+mn-ea"/>
              <a:cs typeface="+mn-cs"/>
            </a:rPr>
            <a:t>- Les </a:t>
          </a:r>
          <a:r>
            <a:rPr lang="en-US" sz="2200" u="none" kern="1200" baseline="0" dirty="0" err="1">
              <a:solidFill>
                <a:schemeClr val="bg1"/>
              </a:solidFill>
              <a:effectLst/>
              <a:latin typeface="+mn-lt"/>
              <a:ea typeface="+mn-ea"/>
              <a:cs typeface="+mn-cs"/>
            </a:rPr>
            <a:t>lois</a:t>
          </a:r>
          <a:r>
            <a:rPr lang="en-US" sz="2200" u="none" kern="1200" baseline="0" dirty="0">
              <a:solidFill>
                <a:schemeClr val="bg1"/>
              </a:solidFill>
              <a:effectLst/>
              <a:latin typeface="+mn-lt"/>
              <a:ea typeface="+mn-ea"/>
              <a:cs typeface="+mn-cs"/>
            </a:rPr>
            <a:t> </a:t>
          </a:r>
          <a:r>
            <a:rPr lang="en-US" sz="2200" u="none" kern="1200" baseline="0" dirty="0" err="1">
              <a:solidFill>
                <a:schemeClr val="bg1"/>
              </a:solidFill>
              <a:effectLst/>
              <a:latin typeface="+mn-lt"/>
              <a:ea typeface="+mn-ea"/>
              <a:cs typeface="+mn-cs"/>
            </a:rPr>
            <a:t>nationales</a:t>
          </a:r>
          <a:endParaRPr lang="en-US" sz="2200" u="none" kern="1200" baseline="0" dirty="0">
            <a:solidFill>
              <a:schemeClr val="bg1"/>
            </a:solidFill>
            <a:effectLst/>
            <a:latin typeface="+mn-lt"/>
            <a:ea typeface="+mn-ea"/>
            <a:cs typeface="+mn-cs"/>
          </a:endParaRPr>
        </a:p>
      </dgm:t>
    </dgm:pt>
    <dgm:pt modelId="{6DA4FAD3-D41A-A149-9236-AC107F11B9E2}" type="parTrans" cxnId="{1A6184D4-44F5-B445-925D-F570ECF5D23A}">
      <dgm:prSet/>
      <dgm:spPr/>
      <dgm:t>
        <a:bodyPr/>
        <a:lstStyle/>
        <a:p>
          <a:endParaRPr lang="en-US"/>
        </a:p>
      </dgm:t>
    </dgm:pt>
    <dgm:pt modelId="{032CFED5-0A02-6447-8FA1-C9AE19C66308}" type="sibTrans" cxnId="{1A6184D4-44F5-B445-925D-F570ECF5D23A}">
      <dgm:prSet/>
      <dgm:spPr/>
      <dgm:t>
        <a:bodyPr/>
        <a:lstStyle/>
        <a:p>
          <a:endParaRPr lang="en-US"/>
        </a:p>
      </dgm:t>
    </dgm:pt>
    <dgm:pt modelId="{68D84E5E-7AD2-46C4-8FD8-F62AC52913FD}" type="pres">
      <dgm:prSet presAssocID="{49AB7A44-B1D2-4DC2-9655-0C74FF66022D}" presName="diagram" presStyleCnt="0">
        <dgm:presLayoutVars>
          <dgm:dir/>
          <dgm:resizeHandles val="exact"/>
        </dgm:presLayoutVars>
      </dgm:prSet>
      <dgm:spPr/>
    </dgm:pt>
    <dgm:pt modelId="{8ACD1565-82A8-4445-8160-6BADAF7F7DDB}" type="pres">
      <dgm:prSet presAssocID="{D1B9F9E5-8948-8A40-B89D-46B81B789829}" presName="node" presStyleLbl="node1" presStyleIdx="0" presStyleCnt="1" custScaleX="100000" custScaleY="86571" custLinFactNeighborX="56" custLinFactNeighborY="359">
        <dgm:presLayoutVars>
          <dgm:bulletEnabled val="1"/>
        </dgm:presLayoutVars>
      </dgm:prSet>
      <dgm:spPr/>
    </dgm:pt>
  </dgm:ptLst>
  <dgm:cxnLst>
    <dgm:cxn modelId="{0B802F34-8EED-244B-92F1-1D645A675D3B}" type="presOf" srcId="{49AB7A44-B1D2-4DC2-9655-0C74FF66022D}" destId="{68D84E5E-7AD2-46C4-8FD8-F62AC52913FD}" srcOrd="0" destOrd="0" presId="urn:microsoft.com/office/officeart/2005/8/layout/default#1"/>
    <dgm:cxn modelId="{62B5E89E-7267-0749-AE45-3DD1D0790590}" type="presOf" srcId="{D1B9F9E5-8948-8A40-B89D-46B81B789829}" destId="{8ACD1565-82A8-4445-8160-6BADAF7F7DDB}" srcOrd="0" destOrd="0" presId="urn:microsoft.com/office/officeart/2005/8/layout/default#1"/>
    <dgm:cxn modelId="{1A6184D4-44F5-B445-925D-F570ECF5D23A}" srcId="{49AB7A44-B1D2-4DC2-9655-0C74FF66022D}" destId="{D1B9F9E5-8948-8A40-B89D-46B81B789829}" srcOrd="0" destOrd="0" parTransId="{6DA4FAD3-D41A-A149-9236-AC107F11B9E2}" sibTransId="{032CFED5-0A02-6447-8FA1-C9AE19C66308}"/>
    <dgm:cxn modelId="{4887DD98-5F23-EB49-AADE-2B9CEA9E59AC}" type="presParOf" srcId="{68D84E5E-7AD2-46C4-8FD8-F62AC52913FD}" destId="{8ACD1565-82A8-4445-8160-6BADAF7F7DDB}"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AB7A44-B1D2-4DC2-9655-0C74FF66022D}" type="doc">
      <dgm:prSet loTypeId="urn:microsoft.com/office/officeart/2005/8/layout/default#2" loCatId="list" qsTypeId="urn:microsoft.com/office/officeart/2005/8/quickstyle/simple1" qsCatId="simple" csTypeId="urn:microsoft.com/office/officeart/2005/8/colors/colorful1#2" csCatId="colorful" phldr="1"/>
      <dgm:spPr/>
      <dgm:t>
        <a:bodyPr/>
        <a:lstStyle/>
        <a:p>
          <a:endParaRPr lang="en-US"/>
        </a:p>
      </dgm:t>
    </dgm:pt>
    <dgm:pt modelId="{6BC54FA8-B93B-FB47-9D20-5E967F6AB5FA}">
      <dgm:prSet custT="1"/>
      <dgm:spPr>
        <a:solidFill>
          <a:srgbClr val="FFFFFF"/>
        </a:solidFill>
        <a:ln>
          <a:noFill/>
        </a:ln>
      </dgm:spPr>
      <dgm:t>
        <a:bodyPr/>
        <a:lstStyle/>
        <a:p>
          <a:endParaRPr lang="en-US" sz="1600">
            <a:solidFill>
              <a:srgbClr val="000000"/>
            </a:solidFill>
          </a:endParaRPr>
        </a:p>
      </dgm:t>
    </dgm:pt>
    <dgm:pt modelId="{FE0255D2-5217-DD47-922B-5D1D171991CE}" type="parTrans" cxnId="{8C0DAB4B-495A-144F-8E7E-CDBA2E53EB5A}">
      <dgm:prSet/>
      <dgm:spPr/>
      <dgm:t>
        <a:bodyPr/>
        <a:lstStyle/>
        <a:p>
          <a:endParaRPr lang="en-US"/>
        </a:p>
      </dgm:t>
    </dgm:pt>
    <dgm:pt modelId="{EBE0DFE2-C74B-1D4E-9FEC-86670C1A90A9}" type="sibTrans" cxnId="{8C0DAB4B-495A-144F-8E7E-CDBA2E53EB5A}">
      <dgm:prSet/>
      <dgm:spPr/>
      <dgm:t>
        <a:bodyPr/>
        <a:lstStyle/>
        <a:p>
          <a:endParaRPr lang="en-US"/>
        </a:p>
      </dgm:t>
    </dgm:pt>
    <dgm:pt modelId="{1B3DD3D0-0B94-ED44-91D8-0534A2453824}">
      <dgm:prSet/>
      <dgm:spPr>
        <a:solidFill>
          <a:srgbClr val="FFFFFF"/>
        </a:solidFill>
        <a:ln>
          <a:noFill/>
        </a:ln>
      </dgm:spPr>
      <dgm:t>
        <a:bodyPr/>
        <a:lstStyle/>
        <a:p>
          <a:endParaRPr lang="en-US" sz="800"/>
        </a:p>
      </dgm:t>
    </dgm:pt>
    <dgm:pt modelId="{DDB15E98-C49E-2741-B307-B69ACDA2ACA5}" type="parTrans" cxnId="{8B19D56C-12A1-1F4D-8ED9-066F347A1563}">
      <dgm:prSet/>
      <dgm:spPr/>
      <dgm:t>
        <a:bodyPr/>
        <a:lstStyle/>
        <a:p>
          <a:endParaRPr lang="en-US"/>
        </a:p>
      </dgm:t>
    </dgm:pt>
    <dgm:pt modelId="{3C6C3717-BB70-514A-B47F-ADF1637EAF7A}" type="sibTrans" cxnId="{8B19D56C-12A1-1F4D-8ED9-066F347A1563}">
      <dgm:prSet/>
      <dgm:spPr/>
      <dgm:t>
        <a:bodyPr/>
        <a:lstStyle/>
        <a:p>
          <a:endParaRPr lang="en-US"/>
        </a:p>
      </dgm:t>
    </dgm:pt>
    <dgm:pt modelId="{89AA40A4-64BB-A34D-9904-202FD9F37451}">
      <dgm:prSet custT="1"/>
      <dgm:spPr>
        <a:solidFill>
          <a:srgbClr val="FFFFFF"/>
        </a:solidFill>
      </dgm:spPr>
      <dgm:t>
        <a:bodyPr/>
        <a:lstStyle/>
        <a:p>
          <a:endParaRPr lang="en-US" sz="1600" b="1">
            <a:solidFill>
              <a:srgbClr val="000000"/>
            </a:solidFill>
          </a:endParaRPr>
        </a:p>
      </dgm:t>
    </dgm:pt>
    <dgm:pt modelId="{6D248E5D-3324-8B4F-B10A-19F9B671D1CA}" type="parTrans" cxnId="{EB9708A5-9334-FD41-8070-8AAF63E6D718}">
      <dgm:prSet/>
      <dgm:spPr/>
      <dgm:t>
        <a:bodyPr/>
        <a:lstStyle/>
        <a:p>
          <a:endParaRPr lang="en-US"/>
        </a:p>
      </dgm:t>
    </dgm:pt>
    <dgm:pt modelId="{30BF0002-82CA-4C4E-BF64-E4282A02BE9E}" type="sibTrans" cxnId="{EB9708A5-9334-FD41-8070-8AAF63E6D718}">
      <dgm:prSet/>
      <dgm:spPr/>
      <dgm:t>
        <a:bodyPr/>
        <a:lstStyle/>
        <a:p>
          <a:endParaRPr lang="en-US"/>
        </a:p>
      </dgm:t>
    </dgm:pt>
    <dgm:pt modelId="{E7C3D628-E107-1C4E-BC06-E92E3A157E37}">
      <dgm:prSet/>
      <dgm:spPr>
        <a:solidFill>
          <a:srgbClr val="E52E78"/>
        </a:solidFill>
      </dgm:spPr>
      <dgm:t>
        <a:bodyPr/>
        <a:lstStyle/>
        <a:p>
          <a:r>
            <a:rPr lang="en-GB" b="1" dirty="0"/>
            <a:t>5.A</a:t>
          </a:r>
          <a:r>
            <a:rPr lang="en-GB" dirty="0"/>
            <a:t> </a:t>
          </a:r>
          <a:r>
            <a:rPr lang="en-GB" dirty="0" err="1"/>
            <a:t>Entreprendre</a:t>
          </a:r>
          <a:r>
            <a:rPr lang="en-GB" dirty="0"/>
            <a:t> des </a:t>
          </a:r>
          <a:r>
            <a:rPr lang="en-GB" dirty="0" err="1"/>
            <a:t>réformes</a:t>
          </a:r>
          <a:r>
            <a:rPr lang="en-GB" dirty="0"/>
            <a:t> </a:t>
          </a:r>
          <a:r>
            <a:rPr lang="en-GB" dirty="0" err="1"/>
            <a:t>visant</a:t>
          </a:r>
          <a:r>
            <a:rPr lang="en-GB" dirty="0"/>
            <a:t> </a:t>
          </a:r>
          <a:r>
            <a:rPr lang="en-GB" dirty="0" err="1"/>
            <a:t>à</a:t>
          </a:r>
          <a:r>
            <a:rPr lang="en-GB" dirty="0"/>
            <a:t> </a:t>
          </a:r>
          <a:r>
            <a:rPr lang="en-GB" dirty="0" err="1"/>
            <a:t>donner</a:t>
          </a:r>
          <a:r>
            <a:rPr lang="en-GB" dirty="0"/>
            <a:t> aux femmes les </a:t>
          </a:r>
          <a:r>
            <a:rPr lang="en-GB" dirty="0" err="1"/>
            <a:t>mêmes</a:t>
          </a:r>
          <a:r>
            <a:rPr lang="en-GB" dirty="0"/>
            <a:t> </a:t>
          </a:r>
          <a:r>
            <a:rPr lang="en-GB" dirty="0" err="1"/>
            <a:t>droits</a:t>
          </a:r>
          <a:r>
            <a:rPr lang="en-GB" dirty="0"/>
            <a:t> aux </a:t>
          </a:r>
          <a:r>
            <a:rPr lang="en-GB" dirty="0" err="1"/>
            <a:t>ressources</a:t>
          </a:r>
          <a:r>
            <a:rPr lang="en-GB" dirty="0"/>
            <a:t> </a:t>
          </a:r>
          <a:r>
            <a:rPr lang="en-GB" dirty="0" err="1"/>
            <a:t>économiques</a:t>
          </a:r>
          <a:r>
            <a:rPr lang="en-GB" dirty="0"/>
            <a:t>, </a:t>
          </a:r>
          <a:r>
            <a:rPr lang="en-GB" dirty="0" err="1"/>
            <a:t>ainsi</a:t>
          </a:r>
          <a:r>
            <a:rPr lang="en-GB" dirty="0"/>
            <a:t> </a:t>
          </a:r>
          <a:r>
            <a:rPr lang="en-GB" dirty="0" err="1"/>
            <a:t>qu’à</a:t>
          </a:r>
          <a:r>
            <a:rPr lang="en-GB" dirty="0"/>
            <a:t> </a:t>
          </a:r>
          <a:r>
            <a:rPr lang="en-GB" dirty="0" err="1"/>
            <a:t>l’accès</a:t>
          </a:r>
          <a:r>
            <a:rPr lang="en-GB" dirty="0"/>
            <a:t> </a:t>
          </a:r>
          <a:r>
            <a:rPr lang="en-GB" dirty="0" err="1"/>
            <a:t>à</a:t>
          </a:r>
          <a:r>
            <a:rPr lang="en-GB" dirty="0"/>
            <a:t> la </a:t>
          </a:r>
          <a:r>
            <a:rPr lang="en-GB" dirty="0" err="1"/>
            <a:t>propriété</a:t>
          </a:r>
          <a:r>
            <a:rPr lang="en-GB" dirty="0"/>
            <a:t> et au </a:t>
          </a:r>
          <a:r>
            <a:rPr lang="en-GB" dirty="0" err="1"/>
            <a:t>contrôle</a:t>
          </a:r>
          <a:r>
            <a:rPr lang="en-GB" dirty="0"/>
            <a:t> des </a:t>
          </a:r>
          <a:r>
            <a:rPr lang="en-GB" dirty="0" err="1"/>
            <a:t>terres</a:t>
          </a:r>
          <a:r>
            <a:rPr lang="en-GB" dirty="0"/>
            <a:t> et </a:t>
          </a:r>
          <a:r>
            <a:rPr lang="en-GB" dirty="0" err="1"/>
            <a:t>d’autres</a:t>
          </a:r>
          <a:r>
            <a:rPr lang="en-GB" dirty="0"/>
            <a:t> </a:t>
          </a:r>
          <a:r>
            <a:rPr lang="en-GB" dirty="0" err="1"/>
            <a:t>formes</a:t>
          </a:r>
          <a:r>
            <a:rPr lang="en-GB" dirty="0"/>
            <a:t> de </a:t>
          </a:r>
          <a:r>
            <a:rPr lang="en-GB" dirty="0" err="1"/>
            <a:t>propriété</a:t>
          </a:r>
          <a:r>
            <a:rPr lang="en-GB" dirty="0"/>
            <a:t>, aux services financiers, </a:t>
          </a:r>
          <a:r>
            <a:rPr lang="en-GB" dirty="0" err="1"/>
            <a:t>à</a:t>
          </a:r>
          <a:r>
            <a:rPr lang="en-GB" dirty="0"/>
            <a:t> </a:t>
          </a:r>
          <a:r>
            <a:rPr lang="en-GB" dirty="0" err="1"/>
            <a:t>l’héritage</a:t>
          </a:r>
          <a:r>
            <a:rPr lang="en-GB" dirty="0"/>
            <a:t> et aux </a:t>
          </a:r>
          <a:r>
            <a:rPr lang="en-GB" dirty="0" err="1"/>
            <a:t>ressources</a:t>
          </a:r>
          <a:r>
            <a:rPr lang="en-GB" dirty="0"/>
            <a:t> </a:t>
          </a:r>
          <a:r>
            <a:rPr lang="en-GB" dirty="0" err="1"/>
            <a:t>naturelles</a:t>
          </a:r>
          <a:r>
            <a:rPr lang="en-GB" dirty="0"/>
            <a:t>, </a:t>
          </a:r>
          <a:r>
            <a:rPr lang="en-GB" dirty="0" err="1"/>
            <a:t>dans</a:t>
          </a:r>
          <a:r>
            <a:rPr lang="en-GB" dirty="0"/>
            <a:t> le respect du </a:t>
          </a:r>
          <a:r>
            <a:rPr lang="en-GB" dirty="0" err="1"/>
            <a:t>droit</a:t>
          </a:r>
          <a:r>
            <a:rPr lang="en-GB" dirty="0"/>
            <a:t> national</a:t>
          </a:r>
          <a:endParaRPr lang="en-US" dirty="0"/>
        </a:p>
      </dgm:t>
    </dgm:pt>
    <dgm:pt modelId="{03049594-AF01-B744-8EE4-E29E84749EF6}" type="parTrans" cxnId="{B48809AB-D1BA-F743-ACB7-9A539E193F41}">
      <dgm:prSet/>
      <dgm:spPr/>
      <dgm:t>
        <a:bodyPr/>
        <a:lstStyle/>
        <a:p>
          <a:endParaRPr lang="en-US"/>
        </a:p>
      </dgm:t>
    </dgm:pt>
    <dgm:pt modelId="{CCB7726E-1855-804F-B38C-55B4DCC92D17}" type="sibTrans" cxnId="{B48809AB-D1BA-F743-ACB7-9A539E193F41}">
      <dgm:prSet/>
      <dgm:spPr/>
      <dgm:t>
        <a:bodyPr/>
        <a:lstStyle/>
        <a:p>
          <a:endParaRPr lang="en-US"/>
        </a:p>
      </dgm:t>
    </dgm:pt>
    <dgm:pt modelId="{60DB2394-3887-4D4B-BB07-1289C3C424E1}">
      <dgm:prSet/>
      <dgm:spPr>
        <a:solidFill>
          <a:srgbClr val="36B0E3"/>
        </a:solidFill>
      </dgm:spPr>
      <dgm:t>
        <a:bodyPr/>
        <a:lstStyle/>
        <a:p>
          <a:r>
            <a:rPr lang="en-GB" b="1" dirty="0"/>
            <a:t>5.B </a:t>
          </a:r>
          <a:r>
            <a:rPr lang="en-GB" dirty="0" err="1"/>
            <a:t>Renforcer</a:t>
          </a:r>
          <a:r>
            <a:rPr lang="en-GB" dirty="0"/>
            <a:t> </a:t>
          </a:r>
          <a:r>
            <a:rPr lang="en-GB" dirty="0" err="1"/>
            <a:t>l’utilisation</a:t>
          </a:r>
          <a:r>
            <a:rPr lang="en-GB" dirty="0"/>
            <a:t> des technologies </a:t>
          </a:r>
          <a:r>
            <a:rPr lang="en-GB" dirty="0" err="1"/>
            <a:t>clés</a:t>
          </a:r>
          <a:r>
            <a:rPr lang="en-GB" dirty="0"/>
            <a:t>, en </a:t>
          </a:r>
          <a:r>
            <a:rPr lang="en-GB" dirty="0" err="1"/>
            <a:t>particulier</a:t>
          </a:r>
          <a:r>
            <a:rPr lang="en-GB" dirty="0"/>
            <a:t> </a:t>
          </a:r>
          <a:r>
            <a:rPr lang="en-GB" dirty="0" err="1"/>
            <a:t>l’informatique</a:t>
          </a:r>
          <a:r>
            <a:rPr lang="en-GB" dirty="0"/>
            <a:t> et les communications, pour </a:t>
          </a:r>
          <a:r>
            <a:rPr lang="en-GB" dirty="0" err="1"/>
            <a:t>promouvoir</a:t>
          </a:r>
          <a:r>
            <a:rPr lang="en-GB" dirty="0"/>
            <a:t> </a:t>
          </a:r>
          <a:r>
            <a:rPr lang="en-GB" dirty="0" err="1"/>
            <a:t>l’autonomisation</a:t>
          </a:r>
          <a:r>
            <a:rPr lang="en-GB" dirty="0"/>
            <a:t> des femmes</a:t>
          </a:r>
          <a:endParaRPr lang="en-US" dirty="0"/>
        </a:p>
      </dgm:t>
    </dgm:pt>
    <dgm:pt modelId="{830A4326-B765-F24C-ACA3-A20AE44BC165}" type="parTrans" cxnId="{E5074910-9CA0-9A44-9017-DAA150A8B825}">
      <dgm:prSet/>
      <dgm:spPr/>
      <dgm:t>
        <a:bodyPr/>
        <a:lstStyle/>
        <a:p>
          <a:endParaRPr lang="en-US"/>
        </a:p>
      </dgm:t>
    </dgm:pt>
    <dgm:pt modelId="{CA3DFB4E-78B4-9B44-B479-598A0CF05F18}" type="sibTrans" cxnId="{E5074910-9CA0-9A44-9017-DAA150A8B825}">
      <dgm:prSet/>
      <dgm:spPr/>
      <dgm:t>
        <a:bodyPr/>
        <a:lstStyle/>
        <a:p>
          <a:endParaRPr lang="en-US"/>
        </a:p>
      </dgm:t>
    </dgm:pt>
    <dgm:pt modelId="{C27A0A80-AD66-F842-8ED9-E8D3A875EF4B}">
      <dgm:prSet/>
      <dgm:spPr>
        <a:solidFill>
          <a:srgbClr val="23844E"/>
        </a:solidFill>
      </dgm:spPr>
      <dgm:t>
        <a:bodyPr/>
        <a:lstStyle/>
        <a:p>
          <a:r>
            <a:rPr lang="en-GB" b="1" dirty="0"/>
            <a:t>5.C</a:t>
          </a:r>
          <a:r>
            <a:rPr lang="en-GB" dirty="0"/>
            <a:t> Adopter des </a:t>
          </a:r>
          <a:r>
            <a:rPr lang="en-GB" dirty="0" err="1"/>
            <a:t>politiques</a:t>
          </a:r>
          <a:r>
            <a:rPr lang="en-GB" dirty="0"/>
            <a:t> </a:t>
          </a:r>
          <a:r>
            <a:rPr lang="en-GB" dirty="0" err="1"/>
            <a:t>bien</a:t>
          </a:r>
          <a:r>
            <a:rPr lang="en-GB" dirty="0"/>
            <a:t> </a:t>
          </a:r>
          <a:r>
            <a:rPr lang="en-GB" dirty="0" err="1"/>
            <a:t>conçues</a:t>
          </a:r>
          <a:r>
            <a:rPr lang="en-GB" dirty="0"/>
            <a:t> et des dispositions </a:t>
          </a:r>
          <a:r>
            <a:rPr lang="en-GB" dirty="0" err="1"/>
            <a:t>législatives</a:t>
          </a:r>
          <a:r>
            <a:rPr lang="en-GB" dirty="0"/>
            <a:t> </a:t>
          </a:r>
          <a:r>
            <a:rPr lang="en-GB" dirty="0" err="1"/>
            <a:t>applicables</a:t>
          </a:r>
          <a:r>
            <a:rPr lang="en-GB" dirty="0"/>
            <a:t> en </a:t>
          </a:r>
          <a:r>
            <a:rPr lang="en-GB" dirty="0" err="1"/>
            <a:t>faveur</a:t>
          </a:r>
          <a:r>
            <a:rPr lang="en-GB" dirty="0"/>
            <a:t> de la promotion de </a:t>
          </a:r>
          <a:r>
            <a:rPr lang="en-GB" dirty="0" err="1"/>
            <a:t>l’égalité</a:t>
          </a:r>
          <a:r>
            <a:rPr lang="en-GB" dirty="0"/>
            <a:t> des sexes et de </a:t>
          </a:r>
          <a:r>
            <a:rPr lang="en-GB" dirty="0" err="1"/>
            <a:t>l’autonomisation</a:t>
          </a:r>
          <a:r>
            <a:rPr lang="en-GB" dirty="0"/>
            <a:t> de </a:t>
          </a:r>
          <a:r>
            <a:rPr lang="en-GB" dirty="0" err="1"/>
            <a:t>toutes</a:t>
          </a:r>
          <a:r>
            <a:rPr lang="en-GB" dirty="0"/>
            <a:t> les femmes et de </a:t>
          </a:r>
          <a:r>
            <a:rPr lang="en-GB" dirty="0" err="1"/>
            <a:t>toutes</a:t>
          </a:r>
          <a:r>
            <a:rPr lang="en-GB" dirty="0"/>
            <a:t> les </a:t>
          </a:r>
          <a:r>
            <a:rPr lang="en-GB" dirty="0" err="1"/>
            <a:t>filles</a:t>
          </a:r>
          <a:r>
            <a:rPr lang="en-GB" dirty="0"/>
            <a:t> </a:t>
          </a:r>
          <a:r>
            <a:rPr lang="en-GB" dirty="0" err="1"/>
            <a:t>à</a:t>
          </a:r>
          <a:r>
            <a:rPr lang="en-GB" dirty="0"/>
            <a:t> </a:t>
          </a:r>
          <a:r>
            <a:rPr lang="en-GB" dirty="0" err="1"/>
            <a:t>tous</a:t>
          </a:r>
          <a:r>
            <a:rPr lang="en-GB" dirty="0"/>
            <a:t> les </a:t>
          </a:r>
          <a:r>
            <a:rPr lang="en-GB" dirty="0" err="1"/>
            <a:t>niveaux</a:t>
          </a:r>
          <a:r>
            <a:rPr lang="en-GB" dirty="0"/>
            <a:t> et </a:t>
          </a:r>
          <a:r>
            <a:rPr lang="en-GB" dirty="0" err="1"/>
            <a:t>renforcer</a:t>
          </a:r>
          <a:r>
            <a:rPr lang="en-GB" dirty="0"/>
            <a:t> </a:t>
          </a:r>
          <a:r>
            <a:rPr lang="en-GB" dirty="0" err="1"/>
            <a:t>celles</a:t>
          </a:r>
          <a:r>
            <a:rPr lang="en-GB" dirty="0"/>
            <a:t> qui existent</a:t>
          </a:r>
          <a:endParaRPr lang="en-US" dirty="0"/>
        </a:p>
      </dgm:t>
    </dgm:pt>
    <dgm:pt modelId="{CAC625B3-6D56-9340-B0A5-F007787D062C}" type="parTrans" cxnId="{144E0024-6CDD-A349-BE94-62D3EDF2F679}">
      <dgm:prSet/>
      <dgm:spPr/>
      <dgm:t>
        <a:bodyPr/>
        <a:lstStyle/>
        <a:p>
          <a:endParaRPr lang="en-US"/>
        </a:p>
      </dgm:t>
    </dgm:pt>
    <dgm:pt modelId="{B42EC52A-1366-9F48-8CB1-3F7A5FEFA3FF}" type="sibTrans" cxnId="{144E0024-6CDD-A349-BE94-62D3EDF2F679}">
      <dgm:prSet/>
      <dgm:spPr/>
      <dgm:t>
        <a:bodyPr/>
        <a:lstStyle/>
        <a:p>
          <a:endParaRPr lang="en-US"/>
        </a:p>
      </dgm:t>
    </dgm:pt>
    <dgm:pt modelId="{68D84E5E-7AD2-46C4-8FD8-F62AC52913FD}" type="pres">
      <dgm:prSet presAssocID="{49AB7A44-B1D2-4DC2-9655-0C74FF66022D}" presName="diagram" presStyleCnt="0">
        <dgm:presLayoutVars>
          <dgm:dir/>
          <dgm:resizeHandles val="exact"/>
        </dgm:presLayoutVars>
      </dgm:prSet>
      <dgm:spPr/>
    </dgm:pt>
    <dgm:pt modelId="{8295A502-5B43-6D4F-9A26-388691B26F26}" type="pres">
      <dgm:prSet presAssocID="{6BC54FA8-B93B-FB47-9D20-5E967F6AB5FA}" presName="node" presStyleLbl="node1" presStyleIdx="0" presStyleCnt="5">
        <dgm:presLayoutVars>
          <dgm:bulletEnabled val="1"/>
        </dgm:presLayoutVars>
      </dgm:prSet>
      <dgm:spPr/>
    </dgm:pt>
    <dgm:pt modelId="{DC6BB2F0-18D0-DE40-97A4-2F05C46AD4CF}" type="pres">
      <dgm:prSet presAssocID="{EBE0DFE2-C74B-1D4E-9FEC-86670C1A90A9}" presName="sibTrans" presStyleCnt="0"/>
      <dgm:spPr/>
    </dgm:pt>
    <dgm:pt modelId="{924A0ACF-6A3F-D945-B007-B0C0F975BE93}" type="pres">
      <dgm:prSet presAssocID="{89AA40A4-64BB-A34D-9904-202FD9F37451}" presName="node" presStyleLbl="node1" presStyleIdx="1" presStyleCnt="5" custLinFactX="-128108" custLinFactY="15542" custLinFactNeighborX="-200000" custLinFactNeighborY="100000">
        <dgm:presLayoutVars>
          <dgm:bulletEnabled val="1"/>
        </dgm:presLayoutVars>
      </dgm:prSet>
      <dgm:spPr/>
    </dgm:pt>
    <dgm:pt modelId="{35E2A592-884B-6145-9ECE-C06C50BB8314}" type="pres">
      <dgm:prSet presAssocID="{30BF0002-82CA-4C4E-BF64-E4282A02BE9E}" presName="sibTrans" presStyleCnt="0"/>
      <dgm:spPr/>
    </dgm:pt>
    <dgm:pt modelId="{55DC5671-08E3-D84C-861E-2A07ED2DF600}" type="pres">
      <dgm:prSet presAssocID="{E7C3D628-E107-1C4E-BC06-E92E3A157E37}" presName="node" presStyleLbl="node1" presStyleIdx="2" presStyleCnt="5" custLinFactX="-100000" custLinFactNeighborX="-123898" custLinFactNeighborY="-19062">
        <dgm:presLayoutVars>
          <dgm:bulletEnabled val="1"/>
        </dgm:presLayoutVars>
      </dgm:prSet>
      <dgm:spPr/>
    </dgm:pt>
    <dgm:pt modelId="{B3A9F2D9-404C-CC4D-8EE7-CF98DE46C4BE}" type="pres">
      <dgm:prSet presAssocID="{CCB7726E-1855-804F-B38C-55B4DCC92D17}" presName="sibTrans" presStyleCnt="0"/>
      <dgm:spPr/>
    </dgm:pt>
    <dgm:pt modelId="{BF4AB692-42C1-9C4E-9506-C5A29DCA148A}" type="pres">
      <dgm:prSet presAssocID="{60DB2394-3887-4D4B-BB07-1289C3C424E1}" presName="node" presStyleLbl="node1" presStyleIdx="3" presStyleCnt="5" custScaleX="109022" custScaleY="105734" custLinFactNeighborX="54672" custLinFactNeighborY="-62394">
        <dgm:presLayoutVars>
          <dgm:bulletEnabled val="1"/>
        </dgm:presLayoutVars>
      </dgm:prSet>
      <dgm:spPr/>
    </dgm:pt>
    <dgm:pt modelId="{063AECDF-7825-3F4D-907D-6A58B4EFB9EE}" type="pres">
      <dgm:prSet presAssocID="{CA3DFB4E-78B4-9B44-B479-598A0CF05F18}" presName="sibTrans" presStyleCnt="0"/>
      <dgm:spPr/>
    </dgm:pt>
    <dgm:pt modelId="{FDCAFB5A-C5AB-C54A-A9F5-6BADD0081391}" type="pres">
      <dgm:prSet presAssocID="{C27A0A80-AD66-F842-8ED9-E8D3A875EF4B}" presName="node" presStyleLbl="node1" presStyleIdx="4" presStyleCnt="5" custScaleX="106968" custScaleY="113433" custLinFactNeighborX="47005" custLinFactNeighborY="15176">
        <dgm:presLayoutVars>
          <dgm:bulletEnabled val="1"/>
        </dgm:presLayoutVars>
      </dgm:prSet>
      <dgm:spPr/>
    </dgm:pt>
  </dgm:ptLst>
  <dgm:cxnLst>
    <dgm:cxn modelId="{33A9F309-5C20-354E-9298-CC405A56C2B9}" type="presOf" srcId="{89AA40A4-64BB-A34D-9904-202FD9F37451}" destId="{924A0ACF-6A3F-D945-B007-B0C0F975BE93}" srcOrd="0" destOrd="0" presId="urn:microsoft.com/office/officeart/2005/8/layout/default#2"/>
    <dgm:cxn modelId="{E5074910-9CA0-9A44-9017-DAA150A8B825}" srcId="{49AB7A44-B1D2-4DC2-9655-0C74FF66022D}" destId="{60DB2394-3887-4D4B-BB07-1289C3C424E1}" srcOrd="3" destOrd="0" parTransId="{830A4326-B765-F24C-ACA3-A20AE44BC165}" sibTransId="{CA3DFB4E-78B4-9B44-B479-598A0CF05F18}"/>
    <dgm:cxn modelId="{8BB14912-3AF3-3E48-9AD2-096C365761D8}" type="presOf" srcId="{49AB7A44-B1D2-4DC2-9655-0C74FF66022D}" destId="{68D84E5E-7AD2-46C4-8FD8-F62AC52913FD}" srcOrd="0" destOrd="0" presId="urn:microsoft.com/office/officeart/2005/8/layout/default#2"/>
    <dgm:cxn modelId="{144E0024-6CDD-A349-BE94-62D3EDF2F679}" srcId="{49AB7A44-B1D2-4DC2-9655-0C74FF66022D}" destId="{C27A0A80-AD66-F842-8ED9-E8D3A875EF4B}" srcOrd="4" destOrd="0" parTransId="{CAC625B3-6D56-9340-B0A5-F007787D062C}" sibTransId="{B42EC52A-1366-9F48-8CB1-3F7A5FEFA3FF}"/>
    <dgm:cxn modelId="{2A2D4828-F71A-D540-9B56-90C03A6FFADF}" type="presOf" srcId="{E7C3D628-E107-1C4E-BC06-E92E3A157E37}" destId="{55DC5671-08E3-D84C-861E-2A07ED2DF600}" srcOrd="0" destOrd="0" presId="urn:microsoft.com/office/officeart/2005/8/layout/default#2"/>
    <dgm:cxn modelId="{40C55F46-40F6-354C-81E7-CB929ACDA3E9}" type="presOf" srcId="{6BC54FA8-B93B-FB47-9D20-5E967F6AB5FA}" destId="{8295A502-5B43-6D4F-9A26-388691B26F26}" srcOrd="0" destOrd="0" presId="urn:microsoft.com/office/officeart/2005/8/layout/default#2"/>
    <dgm:cxn modelId="{8C0DAB4B-495A-144F-8E7E-CDBA2E53EB5A}" srcId="{49AB7A44-B1D2-4DC2-9655-0C74FF66022D}" destId="{6BC54FA8-B93B-FB47-9D20-5E967F6AB5FA}" srcOrd="0" destOrd="0" parTransId="{FE0255D2-5217-DD47-922B-5D1D171991CE}" sibTransId="{EBE0DFE2-C74B-1D4E-9FEC-86670C1A90A9}"/>
    <dgm:cxn modelId="{11874A6B-91EB-8943-B7E2-CDC90F57F0C1}" type="presOf" srcId="{1B3DD3D0-0B94-ED44-91D8-0534A2453824}" destId="{8295A502-5B43-6D4F-9A26-388691B26F26}" srcOrd="0" destOrd="1" presId="urn:microsoft.com/office/officeart/2005/8/layout/default#2"/>
    <dgm:cxn modelId="{8B19D56C-12A1-1F4D-8ED9-066F347A1563}" srcId="{6BC54FA8-B93B-FB47-9D20-5E967F6AB5FA}" destId="{1B3DD3D0-0B94-ED44-91D8-0534A2453824}" srcOrd="0" destOrd="0" parTransId="{DDB15E98-C49E-2741-B307-B69ACDA2ACA5}" sibTransId="{3C6C3717-BB70-514A-B47F-ADF1637EAF7A}"/>
    <dgm:cxn modelId="{EB9708A5-9334-FD41-8070-8AAF63E6D718}" srcId="{49AB7A44-B1D2-4DC2-9655-0C74FF66022D}" destId="{89AA40A4-64BB-A34D-9904-202FD9F37451}" srcOrd="1" destOrd="0" parTransId="{6D248E5D-3324-8B4F-B10A-19F9B671D1CA}" sibTransId="{30BF0002-82CA-4C4E-BF64-E4282A02BE9E}"/>
    <dgm:cxn modelId="{B48809AB-D1BA-F743-ACB7-9A539E193F41}" srcId="{49AB7A44-B1D2-4DC2-9655-0C74FF66022D}" destId="{E7C3D628-E107-1C4E-BC06-E92E3A157E37}" srcOrd="2" destOrd="0" parTransId="{03049594-AF01-B744-8EE4-E29E84749EF6}" sibTransId="{CCB7726E-1855-804F-B38C-55B4DCC92D17}"/>
    <dgm:cxn modelId="{3408C7CE-3088-5C4C-B90B-4403DF884E19}" type="presOf" srcId="{C27A0A80-AD66-F842-8ED9-E8D3A875EF4B}" destId="{FDCAFB5A-C5AB-C54A-A9F5-6BADD0081391}" srcOrd="0" destOrd="0" presId="urn:microsoft.com/office/officeart/2005/8/layout/default#2"/>
    <dgm:cxn modelId="{B06236E3-BE4E-884F-A1BB-5BE6AFB9A93D}" type="presOf" srcId="{60DB2394-3887-4D4B-BB07-1289C3C424E1}" destId="{BF4AB692-42C1-9C4E-9506-C5A29DCA148A}" srcOrd="0" destOrd="0" presId="urn:microsoft.com/office/officeart/2005/8/layout/default#2"/>
    <dgm:cxn modelId="{143A44D3-DF05-E34D-925C-ECF0D436D67B}" type="presParOf" srcId="{68D84E5E-7AD2-46C4-8FD8-F62AC52913FD}" destId="{8295A502-5B43-6D4F-9A26-388691B26F26}" srcOrd="0" destOrd="0" presId="urn:microsoft.com/office/officeart/2005/8/layout/default#2"/>
    <dgm:cxn modelId="{39C7A5ED-FD29-7141-B8B0-68E0EF99BF7F}" type="presParOf" srcId="{68D84E5E-7AD2-46C4-8FD8-F62AC52913FD}" destId="{DC6BB2F0-18D0-DE40-97A4-2F05C46AD4CF}" srcOrd="1" destOrd="0" presId="urn:microsoft.com/office/officeart/2005/8/layout/default#2"/>
    <dgm:cxn modelId="{AD0B88FB-C5D6-2049-83F7-09CAB8551147}" type="presParOf" srcId="{68D84E5E-7AD2-46C4-8FD8-F62AC52913FD}" destId="{924A0ACF-6A3F-D945-B007-B0C0F975BE93}" srcOrd="2" destOrd="0" presId="urn:microsoft.com/office/officeart/2005/8/layout/default#2"/>
    <dgm:cxn modelId="{423FEE10-E03A-1B42-84E7-EB9BDCB8BDF6}" type="presParOf" srcId="{68D84E5E-7AD2-46C4-8FD8-F62AC52913FD}" destId="{35E2A592-884B-6145-9ECE-C06C50BB8314}" srcOrd="3" destOrd="0" presId="urn:microsoft.com/office/officeart/2005/8/layout/default#2"/>
    <dgm:cxn modelId="{834E4B8B-207D-0D43-8CC5-C589856097F0}" type="presParOf" srcId="{68D84E5E-7AD2-46C4-8FD8-F62AC52913FD}" destId="{55DC5671-08E3-D84C-861E-2A07ED2DF600}" srcOrd="4" destOrd="0" presId="urn:microsoft.com/office/officeart/2005/8/layout/default#2"/>
    <dgm:cxn modelId="{CF5A36E6-1063-994E-BEAE-B8781CB25E22}" type="presParOf" srcId="{68D84E5E-7AD2-46C4-8FD8-F62AC52913FD}" destId="{B3A9F2D9-404C-CC4D-8EE7-CF98DE46C4BE}" srcOrd="5" destOrd="0" presId="urn:microsoft.com/office/officeart/2005/8/layout/default#2"/>
    <dgm:cxn modelId="{90B6410A-1CC4-114D-9E7B-A18EE9A630CA}" type="presParOf" srcId="{68D84E5E-7AD2-46C4-8FD8-F62AC52913FD}" destId="{BF4AB692-42C1-9C4E-9506-C5A29DCA148A}" srcOrd="6" destOrd="0" presId="urn:microsoft.com/office/officeart/2005/8/layout/default#2"/>
    <dgm:cxn modelId="{D1C84E8F-FCD3-EC41-ACFC-D74739BEF209}" type="presParOf" srcId="{68D84E5E-7AD2-46C4-8FD8-F62AC52913FD}" destId="{063AECDF-7825-3F4D-907D-6A58B4EFB9EE}" srcOrd="7" destOrd="0" presId="urn:microsoft.com/office/officeart/2005/8/layout/default#2"/>
    <dgm:cxn modelId="{368F4EDD-14C4-F34B-B34B-2C12A86DE167}" type="presParOf" srcId="{68D84E5E-7AD2-46C4-8FD8-F62AC52913FD}" destId="{FDCAFB5A-C5AB-C54A-A9F5-6BADD0081391}"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3DE83E-6DD9-49E0-B59E-7D2C7B9A759B}" type="doc">
      <dgm:prSet loTypeId="urn:microsoft.com/office/officeart/2005/8/layout/vList2" loCatId="process" qsTypeId="urn:microsoft.com/office/officeart/2005/8/quickstyle/simple1" qsCatId="simple" csTypeId="urn:microsoft.com/office/officeart/2005/8/colors/colorful1#3" csCatId="colorful" phldr="1"/>
      <dgm:spPr/>
      <dgm:t>
        <a:bodyPr/>
        <a:lstStyle/>
        <a:p>
          <a:endParaRPr lang="en-US"/>
        </a:p>
      </dgm:t>
    </dgm:pt>
    <dgm:pt modelId="{6839F845-462F-4E24-9F48-4F6A22B6AD24}">
      <dgm:prSet/>
      <dgm:spPr>
        <a:solidFill>
          <a:srgbClr val="36B0E3"/>
        </a:solidFill>
      </dgm:spPr>
      <dgm:t>
        <a:bodyPr/>
        <a:lstStyle/>
        <a:p>
          <a:r>
            <a:rPr lang="fr-FR" dirty="0">
              <a:solidFill>
                <a:schemeClr val="bg1"/>
              </a:solidFill>
            </a:rPr>
            <a:t>Services de santé/de soins médicaux/liés à la réponse aux violences basées sur le genre</a:t>
          </a:r>
          <a:endParaRPr lang="en-US" b="0" i="0" dirty="0">
            <a:solidFill>
              <a:schemeClr val="bg1"/>
            </a:solidFill>
            <a:latin typeface="Arial" panose="020B0604020202020204" pitchFamily="34" charset="0"/>
            <a:cs typeface="Arial" panose="020B0604020202020204" pitchFamily="34" charset="0"/>
          </a:endParaRPr>
        </a:p>
      </dgm:t>
    </dgm:pt>
    <dgm:pt modelId="{651A7642-F402-408C-AF2F-3640482943AD}" type="parTrans" cxnId="{A093A4F8-6CDD-4682-A33E-9D5C95582381}">
      <dgm:prSet/>
      <dgm:spPr/>
      <dgm:t>
        <a:bodyPr/>
        <a:lstStyle/>
        <a:p>
          <a:endParaRPr lang="en-US"/>
        </a:p>
      </dgm:t>
    </dgm:pt>
    <dgm:pt modelId="{630E0C54-E188-447D-9A89-CD89131517A5}" type="sibTrans" cxnId="{A093A4F8-6CDD-4682-A33E-9D5C95582381}">
      <dgm:prSet/>
      <dgm:spPr/>
      <dgm:t>
        <a:bodyPr/>
        <a:lstStyle/>
        <a:p>
          <a:endParaRPr lang="en-US"/>
        </a:p>
      </dgm:t>
    </dgm:pt>
    <dgm:pt modelId="{7E39D88D-C080-D148-ADE2-FA9FCE925E9D}">
      <dgm:prSet/>
      <dgm:spPr>
        <a:solidFill>
          <a:srgbClr val="23844E"/>
        </a:solidFill>
      </dgm:spPr>
      <dgm:t>
        <a:bodyPr/>
        <a:lstStyle/>
        <a:p>
          <a:r>
            <a:rPr lang="en-US" dirty="0">
              <a:solidFill>
                <a:schemeClr val="bg1"/>
              </a:solidFill>
            </a:rPr>
            <a:t>Services </a:t>
          </a:r>
          <a:r>
            <a:rPr lang="en-US" dirty="0" err="1">
              <a:solidFill>
                <a:schemeClr val="bg1"/>
              </a:solidFill>
            </a:rPr>
            <a:t>psychosociaux</a:t>
          </a:r>
          <a:r>
            <a:rPr lang="en-US" dirty="0">
              <a:solidFill>
                <a:schemeClr val="bg1"/>
              </a:solidFill>
            </a:rPr>
            <a:t> </a:t>
          </a:r>
        </a:p>
      </dgm:t>
    </dgm:pt>
    <dgm:pt modelId="{50097921-14EF-B842-A65C-21C4F8114BA4}" type="parTrans" cxnId="{7D5AB81B-FA5A-7E4B-B8DA-84912490FC9D}">
      <dgm:prSet/>
      <dgm:spPr/>
      <dgm:t>
        <a:bodyPr/>
        <a:lstStyle/>
        <a:p>
          <a:endParaRPr lang="en-US"/>
        </a:p>
      </dgm:t>
    </dgm:pt>
    <dgm:pt modelId="{1CE4FB6A-ACD6-8147-961F-5BD9FDD651C2}" type="sibTrans" cxnId="{7D5AB81B-FA5A-7E4B-B8DA-84912490FC9D}">
      <dgm:prSet/>
      <dgm:spPr/>
      <dgm:t>
        <a:bodyPr/>
        <a:lstStyle/>
        <a:p>
          <a:endParaRPr lang="en-US"/>
        </a:p>
      </dgm:t>
    </dgm:pt>
    <dgm:pt modelId="{4F208856-769D-AF4A-9C7E-8646059313A5}">
      <dgm:prSet/>
      <dgm:spPr>
        <a:solidFill>
          <a:schemeClr val="tx1"/>
        </a:solidFill>
      </dgm:spPr>
      <dgm:t>
        <a:bodyPr/>
        <a:lstStyle/>
        <a:p>
          <a:r>
            <a:rPr lang="en-US" dirty="0" err="1">
              <a:solidFill>
                <a:schemeClr val="bg1"/>
              </a:solidFill>
            </a:rPr>
            <a:t>Appui</a:t>
          </a:r>
          <a:r>
            <a:rPr lang="en-US" dirty="0">
              <a:solidFill>
                <a:schemeClr val="bg1"/>
              </a:solidFill>
            </a:rPr>
            <a:t> </a:t>
          </a:r>
          <a:r>
            <a:rPr lang="en-US" dirty="0" err="1">
              <a:solidFill>
                <a:schemeClr val="bg1"/>
              </a:solidFill>
            </a:rPr>
            <a:t>juridique</a:t>
          </a:r>
          <a:endParaRPr lang="en-US" dirty="0">
            <a:solidFill>
              <a:schemeClr val="bg1"/>
            </a:solidFill>
          </a:endParaRPr>
        </a:p>
      </dgm:t>
    </dgm:pt>
    <dgm:pt modelId="{8A2EC18F-B9C4-A94F-B8B9-D114D41F4517}" type="parTrans" cxnId="{76752FE9-48B2-7744-83E1-2EE7385DE2D9}">
      <dgm:prSet/>
      <dgm:spPr/>
      <dgm:t>
        <a:bodyPr/>
        <a:lstStyle/>
        <a:p>
          <a:endParaRPr lang="en-US"/>
        </a:p>
      </dgm:t>
    </dgm:pt>
    <dgm:pt modelId="{7671CF77-9A6A-3240-ACC4-716556411BFF}" type="sibTrans" cxnId="{76752FE9-48B2-7744-83E1-2EE7385DE2D9}">
      <dgm:prSet/>
      <dgm:spPr/>
      <dgm:t>
        <a:bodyPr/>
        <a:lstStyle/>
        <a:p>
          <a:endParaRPr lang="en-US"/>
        </a:p>
      </dgm:t>
    </dgm:pt>
    <dgm:pt modelId="{F283A521-EDAD-B14B-BB1D-48B7BDEB23E5}">
      <dgm:prSet/>
      <dgm:spPr>
        <a:solidFill>
          <a:srgbClr val="E52E78"/>
        </a:solidFill>
      </dgm:spPr>
      <dgm:t>
        <a:bodyPr/>
        <a:lstStyle/>
        <a:p>
          <a:r>
            <a:rPr lang="en-US" dirty="0" err="1">
              <a:solidFill>
                <a:schemeClr val="bg1"/>
              </a:solidFill>
            </a:rPr>
            <a:t>Moyens</a:t>
          </a:r>
          <a:r>
            <a:rPr lang="en-US" dirty="0">
              <a:solidFill>
                <a:schemeClr val="bg1"/>
              </a:solidFill>
            </a:rPr>
            <a:t> de </a:t>
          </a:r>
          <a:r>
            <a:rPr lang="en-US" dirty="0" err="1">
              <a:solidFill>
                <a:schemeClr val="bg1"/>
              </a:solidFill>
            </a:rPr>
            <a:t>subsistance</a:t>
          </a:r>
          <a:endParaRPr lang="en-US" dirty="0">
            <a:solidFill>
              <a:schemeClr val="bg1"/>
            </a:solidFill>
          </a:endParaRPr>
        </a:p>
      </dgm:t>
    </dgm:pt>
    <dgm:pt modelId="{B4AEFC37-3A6D-234C-87F1-7FB4FB3BD5AD}" type="parTrans" cxnId="{83ECED64-22F3-8442-AEEB-0FCB8436AF71}">
      <dgm:prSet/>
      <dgm:spPr/>
      <dgm:t>
        <a:bodyPr/>
        <a:lstStyle/>
        <a:p>
          <a:endParaRPr lang="en-US"/>
        </a:p>
      </dgm:t>
    </dgm:pt>
    <dgm:pt modelId="{6FEE2DE4-08D5-6C45-ACCB-AAC9A664F0BF}" type="sibTrans" cxnId="{83ECED64-22F3-8442-AEEB-0FCB8436AF71}">
      <dgm:prSet/>
      <dgm:spPr/>
      <dgm:t>
        <a:bodyPr/>
        <a:lstStyle/>
        <a:p>
          <a:endParaRPr lang="en-US"/>
        </a:p>
      </dgm:t>
    </dgm:pt>
    <dgm:pt modelId="{8D64A802-2C1F-F043-A2DC-C6C21F51DDB9}">
      <dgm:prSet/>
      <dgm:spPr>
        <a:solidFill>
          <a:srgbClr val="23844E"/>
        </a:solidFill>
      </dgm:spPr>
      <dgm:t>
        <a:bodyPr/>
        <a:lstStyle/>
        <a:p>
          <a:r>
            <a:rPr lang="en-US" dirty="0" err="1">
              <a:solidFill>
                <a:schemeClr val="bg1"/>
              </a:solidFill>
            </a:rPr>
            <a:t>Sûreté</a:t>
          </a:r>
          <a:r>
            <a:rPr lang="en-US" dirty="0">
              <a:solidFill>
                <a:schemeClr val="bg1"/>
              </a:solidFill>
            </a:rPr>
            <a:t> et </a:t>
          </a:r>
          <a:r>
            <a:rPr lang="en-US" dirty="0" err="1">
              <a:solidFill>
                <a:schemeClr val="bg1"/>
              </a:solidFill>
            </a:rPr>
            <a:t>sécurité</a:t>
          </a:r>
          <a:endParaRPr lang="en-US" dirty="0">
            <a:solidFill>
              <a:schemeClr val="bg1"/>
            </a:solidFill>
          </a:endParaRPr>
        </a:p>
      </dgm:t>
    </dgm:pt>
    <dgm:pt modelId="{45A09385-9E15-4442-BD1A-ED70D048609A}" type="parTrans" cxnId="{7E70B227-CB29-3446-A76F-E55DEFFF43A2}">
      <dgm:prSet/>
      <dgm:spPr/>
      <dgm:t>
        <a:bodyPr/>
        <a:lstStyle/>
        <a:p>
          <a:endParaRPr lang="en-GB"/>
        </a:p>
      </dgm:t>
    </dgm:pt>
    <dgm:pt modelId="{289D1A4A-EE6B-8348-943D-3F282E109D61}" type="sibTrans" cxnId="{7E70B227-CB29-3446-A76F-E55DEFFF43A2}">
      <dgm:prSet/>
      <dgm:spPr/>
      <dgm:t>
        <a:bodyPr/>
        <a:lstStyle/>
        <a:p>
          <a:endParaRPr lang="en-GB"/>
        </a:p>
      </dgm:t>
    </dgm:pt>
    <dgm:pt modelId="{FBCB8222-DBC4-E44D-BB3C-247C088CE272}">
      <dgm:prSet/>
      <dgm:spPr>
        <a:solidFill>
          <a:srgbClr val="E52E78"/>
        </a:solidFill>
      </dgm:spPr>
      <dgm:t>
        <a:bodyPr/>
        <a:lstStyle/>
        <a:p>
          <a:r>
            <a:rPr lang="en-US" dirty="0">
              <a:solidFill>
                <a:schemeClr val="bg1"/>
              </a:solidFill>
            </a:rPr>
            <a:t>Refuge/</a:t>
          </a:r>
          <a:r>
            <a:rPr lang="en-US" dirty="0" err="1">
              <a:solidFill>
                <a:schemeClr val="bg1"/>
              </a:solidFill>
            </a:rPr>
            <a:t>Abri</a:t>
          </a:r>
          <a:r>
            <a:rPr lang="en-US" dirty="0">
              <a:solidFill>
                <a:schemeClr val="bg1"/>
              </a:solidFill>
            </a:rPr>
            <a:t> </a:t>
          </a:r>
          <a:r>
            <a:rPr lang="en-US" dirty="0" err="1">
              <a:solidFill>
                <a:schemeClr val="bg1"/>
              </a:solidFill>
            </a:rPr>
            <a:t>sûr</a:t>
          </a:r>
          <a:endParaRPr lang="en-US" dirty="0">
            <a:solidFill>
              <a:schemeClr val="bg1"/>
            </a:solidFill>
          </a:endParaRPr>
        </a:p>
      </dgm:t>
    </dgm:pt>
    <dgm:pt modelId="{E95B63A7-E243-8B46-B6B4-8F284D0E7511}" type="parTrans" cxnId="{B710586E-692E-4741-996E-889CE3B1D474}">
      <dgm:prSet/>
      <dgm:spPr/>
      <dgm:t>
        <a:bodyPr/>
        <a:lstStyle/>
        <a:p>
          <a:endParaRPr lang="en-GB"/>
        </a:p>
      </dgm:t>
    </dgm:pt>
    <dgm:pt modelId="{4A27D40D-208A-3C49-8455-9B6F73E286EA}" type="sibTrans" cxnId="{B710586E-692E-4741-996E-889CE3B1D474}">
      <dgm:prSet/>
      <dgm:spPr/>
      <dgm:t>
        <a:bodyPr/>
        <a:lstStyle/>
        <a:p>
          <a:endParaRPr lang="en-GB"/>
        </a:p>
      </dgm:t>
    </dgm:pt>
    <dgm:pt modelId="{E6E05FF8-C92E-174C-84B3-BD97B095C7B5}" type="pres">
      <dgm:prSet presAssocID="{113DE83E-6DD9-49E0-B59E-7D2C7B9A759B}" presName="linear" presStyleCnt="0">
        <dgm:presLayoutVars>
          <dgm:animLvl val="lvl"/>
          <dgm:resizeHandles val="exact"/>
        </dgm:presLayoutVars>
      </dgm:prSet>
      <dgm:spPr/>
    </dgm:pt>
    <dgm:pt modelId="{25A4A4EA-E8A5-A84E-81A6-C086A45D96CB}" type="pres">
      <dgm:prSet presAssocID="{6839F845-462F-4E24-9F48-4F6A22B6AD24}" presName="parentText" presStyleLbl="node1" presStyleIdx="0" presStyleCnt="6" custLinFactNeighborY="-18168">
        <dgm:presLayoutVars>
          <dgm:chMax val="0"/>
          <dgm:bulletEnabled val="1"/>
        </dgm:presLayoutVars>
      </dgm:prSet>
      <dgm:spPr/>
    </dgm:pt>
    <dgm:pt modelId="{F95C09C2-B8DD-5B42-BBF7-143F2FFC905B}" type="pres">
      <dgm:prSet presAssocID="{630E0C54-E188-447D-9A89-CD89131517A5}" presName="spacer" presStyleCnt="0"/>
      <dgm:spPr/>
    </dgm:pt>
    <dgm:pt modelId="{B7EA9A32-CA2B-8744-9243-503F938E233E}" type="pres">
      <dgm:prSet presAssocID="{7E39D88D-C080-D148-ADE2-FA9FCE925E9D}" presName="parentText" presStyleLbl="node1" presStyleIdx="1" presStyleCnt="6">
        <dgm:presLayoutVars>
          <dgm:chMax val="0"/>
          <dgm:bulletEnabled val="1"/>
        </dgm:presLayoutVars>
      </dgm:prSet>
      <dgm:spPr/>
    </dgm:pt>
    <dgm:pt modelId="{6FF44708-D4A8-F84B-91AA-7358750F2586}" type="pres">
      <dgm:prSet presAssocID="{1CE4FB6A-ACD6-8147-961F-5BD9FDD651C2}" presName="spacer" presStyleCnt="0"/>
      <dgm:spPr/>
    </dgm:pt>
    <dgm:pt modelId="{1CEB4F19-96F0-6044-9EBE-EB83136D2913}" type="pres">
      <dgm:prSet presAssocID="{FBCB8222-DBC4-E44D-BB3C-247C088CE272}" presName="parentText" presStyleLbl="node1" presStyleIdx="2" presStyleCnt="6">
        <dgm:presLayoutVars>
          <dgm:chMax val="0"/>
          <dgm:bulletEnabled val="1"/>
        </dgm:presLayoutVars>
      </dgm:prSet>
      <dgm:spPr/>
    </dgm:pt>
    <dgm:pt modelId="{F374ED33-30E4-E747-8C7E-77A8AFF329B6}" type="pres">
      <dgm:prSet presAssocID="{4A27D40D-208A-3C49-8455-9B6F73E286EA}" presName="spacer" presStyleCnt="0"/>
      <dgm:spPr/>
    </dgm:pt>
    <dgm:pt modelId="{5B1157F7-6FD9-344A-8947-01B821C821E7}" type="pres">
      <dgm:prSet presAssocID="{4F208856-769D-AF4A-9C7E-8646059313A5}" presName="parentText" presStyleLbl="node1" presStyleIdx="3" presStyleCnt="6">
        <dgm:presLayoutVars>
          <dgm:chMax val="0"/>
          <dgm:bulletEnabled val="1"/>
        </dgm:presLayoutVars>
      </dgm:prSet>
      <dgm:spPr/>
    </dgm:pt>
    <dgm:pt modelId="{9F1102EF-D438-6E4D-BB63-5C7AEB5596A2}" type="pres">
      <dgm:prSet presAssocID="{7671CF77-9A6A-3240-ACC4-716556411BFF}" presName="spacer" presStyleCnt="0"/>
      <dgm:spPr/>
    </dgm:pt>
    <dgm:pt modelId="{687C0DF9-AEB2-F94C-930B-71059E2EF98D}" type="pres">
      <dgm:prSet presAssocID="{8D64A802-2C1F-F043-A2DC-C6C21F51DDB9}" presName="parentText" presStyleLbl="node1" presStyleIdx="4" presStyleCnt="6">
        <dgm:presLayoutVars>
          <dgm:chMax val="0"/>
          <dgm:bulletEnabled val="1"/>
        </dgm:presLayoutVars>
      </dgm:prSet>
      <dgm:spPr/>
    </dgm:pt>
    <dgm:pt modelId="{B56FEC4D-BE58-B745-AC81-3E6D5400A6B9}" type="pres">
      <dgm:prSet presAssocID="{289D1A4A-EE6B-8348-943D-3F282E109D61}" presName="spacer" presStyleCnt="0"/>
      <dgm:spPr/>
    </dgm:pt>
    <dgm:pt modelId="{7F574A57-763E-C947-8F43-67E3107CE9CE}" type="pres">
      <dgm:prSet presAssocID="{F283A521-EDAD-B14B-BB1D-48B7BDEB23E5}" presName="parentText" presStyleLbl="node1" presStyleIdx="5" presStyleCnt="6">
        <dgm:presLayoutVars>
          <dgm:chMax val="0"/>
          <dgm:bulletEnabled val="1"/>
        </dgm:presLayoutVars>
      </dgm:prSet>
      <dgm:spPr/>
    </dgm:pt>
  </dgm:ptLst>
  <dgm:cxnLst>
    <dgm:cxn modelId="{7AAFF100-BDF9-F14D-BFA5-0D77726CB6B9}" type="presOf" srcId="{113DE83E-6DD9-49E0-B59E-7D2C7B9A759B}" destId="{E6E05FF8-C92E-174C-84B3-BD97B095C7B5}" srcOrd="0" destOrd="0" presId="urn:microsoft.com/office/officeart/2005/8/layout/vList2"/>
    <dgm:cxn modelId="{A7E13415-5704-C042-920F-52A94CB34EC2}" type="presOf" srcId="{F283A521-EDAD-B14B-BB1D-48B7BDEB23E5}" destId="{7F574A57-763E-C947-8F43-67E3107CE9CE}" srcOrd="0" destOrd="0" presId="urn:microsoft.com/office/officeart/2005/8/layout/vList2"/>
    <dgm:cxn modelId="{7D5AB81B-FA5A-7E4B-B8DA-84912490FC9D}" srcId="{113DE83E-6DD9-49E0-B59E-7D2C7B9A759B}" destId="{7E39D88D-C080-D148-ADE2-FA9FCE925E9D}" srcOrd="1" destOrd="0" parTransId="{50097921-14EF-B842-A65C-21C4F8114BA4}" sibTransId="{1CE4FB6A-ACD6-8147-961F-5BD9FDD651C2}"/>
    <dgm:cxn modelId="{7E70B227-CB29-3446-A76F-E55DEFFF43A2}" srcId="{113DE83E-6DD9-49E0-B59E-7D2C7B9A759B}" destId="{8D64A802-2C1F-F043-A2DC-C6C21F51DDB9}" srcOrd="4" destOrd="0" parTransId="{45A09385-9E15-4442-BD1A-ED70D048609A}" sibTransId="{289D1A4A-EE6B-8348-943D-3F282E109D61}"/>
    <dgm:cxn modelId="{F3801F4A-22DE-7F4A-A42A-A1231689DC9D}" type="presOf" srcId="{6839F845-462F-4E24-9F48-4F6A22B6AD24}" destId="{25A4A4EA-E8A5-A84E-81A6-C086A45D96CB}" srcOrd="0" destOrd="0" presId="urn:microsoft.com/office/officeart/2005/8/layout/vList2"/>
    <dgm:cxn modelId="{06D6615D-F180-3844-BBDC-76C16B71215B}" type="presOf" srcId="{4F208856-769D-AF4A-9C7E-8646059313A5}" destId="{5B1157F7-6FD9-344A-8947-01B821C821E7}" srcOrd="0" destOrd="0" presId="urn:microsoft.com/office/officeart/2005/8/layout/vList2"/>
    <dgm:cxn modelId="{7705EB63-C275-D347-938E-3BEC104D7CD9}" type="presOf" srcId="{FBCB8222-DBC4-E44D-BB3C-247C088CE272}" destId="{1CEB4F19-96F0-6044-9EBE-EB83136D2913}" srcOrd="0" destOrd="0" presId="urn:microsoft.com/office/officeart/2005/8/layout/vList2"/>
    <dgm:cxn modelId="{83ECED64-22F3-8442-AEEB-0FCB8436AF71}" srcId="{113DE83E-6DD9-49E0-B59E-7D2C7B9A759B}" destId="{F283A521-EDAD-B14B-BB1D-48B7BDEB23E5}" srcOrd="5" destOrd="0" parTransId="{B4AEFC37-3A6D-234C-87F1-7FB4FB3BD5AD}" sibTransId="{6FEE2DE4-08D5-6C45-ACCB-AAC9A664F0BF}"/>
    <dgm:cxn modelId="{B710586E-692E-4741-996E-889CE3B1D474}" srcId="{113DE83E-6DD9-49E0-B59E-7D2C7B9A759B}" destId="{FBCB8222-DBC4-E44D-BB3C-247C088CE272}" srcOrd="2" destOrd="0" parTransId="{E95B63A7-E243-8B46-B6B4-8F284D0E7511}" sibTransId="{4A27D40D-208A-3C49-8455-9B6F73E286EA}"/>
    <dgm:cxn modelId="{00EEE69D-3227-5A40-8427-BC759DF1ABC2}" type="presOf" srcId="{8D64A802-2C1F-F043-A2DC-C6C21F51DDB9}" destId="{687C0DF9-AEB2-F94C-930B-71059E2EF98D}" srcOrd="0" destOrd="0" presId="urn:microsoft.com/office/officeart/2005/8/layout/vList2"/>
    <dgm:cxn modelId="{DC7E4EDD-0036-3544-8C92-73734FA9E4C1}" type="presOf" srcId="{7E39D88D-C080-D148-ADE2-FA9FCE925E9D}" destId="{B7EA9A32-CA2B-8744-9243-503F938E233E}" srcOrd="0" destOrd="0" presId="urn:microsoft.com/office/officeart/2005/8/layout/vList2"/>
    <dgm:cxn modelId="{76752FE9-48B2-7744-83E1-2EE7385DE2D9}" srcId="{113DE83E-6DD9-49E0-B59E-7D2C7B9A759B}" destId="{4F208856-769D-AF4A-9C7E-8646059313A5}" srcOrd="3" destOrd="0" parTransId="{8A2EC18F-B9C4-A94F-B8B9-D114D41F4517}" sibTransId="{7671CF77-9A6A-3240-ACC4-716556411BFF}"/>
    <dgm:cxn modelId="{A093A4F8-6CDD-4682-A33E-9D5C95582381}" srcId="{113DE83E-6DD9-49E0-B59E-7D2C7B9A759B}" destId="{6839F845-462F-4E24-9F48-4F6A22B6AD24}" srcOrd="0" destOrd="0" parTransId="{651A7642-F402-408C-AF2F-3640482943AD}" sibTransId="{630E0C54-E188-447D-9A89-CD89131517A5}"/>
    <dgm:cxn modelId="{E80466B7-8A2D-8144-884E-EC84F1332E3A}" type="presParOf" srcId="{E6E05FF8-C92E-174C-84B3-BD97B095C7B5}" destId="{25A4A4EA-E8A5-A84E-81A6-C086A45D96CB}" srcOrd="0" destOrd="0" presId="urn:microsoft.com/office/officeart/2005/8/layout/vList2"/>
    <dgm:cxn modelId="{890CDFA6-880A-184E-89E1-80E7DDFF2B44}" type="presParOf" srcId="{E6E05FF8-C92E-174C-84B3-BD97B095C7B5}" destId="{F95C09C2-B8DD-5B42-BBF7-143F2FFC905B}" srcOrd="1" destOrd="0" presId="urn:microsoft.com/office/officeart/2005/8/layout/vList2"/>
    <dgm:cxn modelId="{47E2DC05-DCBA-2247-BA64-71D2B29182C4}" type="presParOf" srcId="{E6E05FF8-C92E-174C-84B3-BD97B095C7B5}" destId="{B7EA9A32-CA2B-8744-9243-503F938E233E}" srcOrd="2" destOrd="0" presId="urn:microsoft.com/office/officeart/2005/8/layout/vList2"/>
    <dgm:cxn modelId="{FC658F85-C692-BA48-A14B-5848253B6770}" type="presParOf" srcId="{E6E05FF8-C92E-174C-84B3-BD97B095C7B5}" destId="{6FF44708-D4A8-F84B-91AA-7358750F2586}" srcOrd="3" destOrd="0" presId="urn:microsoft.com/office/officeart/2005/8/layout/vList2"/>
    <dgm:cxn modelId="{7D079414-B0B3-0B40-A6B5-538276F0D825}" type="presParOf" srcId="{E6E05FF8-C92E-174C-84B3-BD97B095C7B5}" destId="{1CEB4F19-96F0-6044-9EBE-EB83136D2913}" srcOrd="4" destOrd="0" presId="urn:microsoft.com/office/officeart/2005/8/layout/vList2"/>
    <dgm:cxn modelId="{B011030F-2A70-B243-B0D7-B1BFAF9A2806}" type="presParOf" srcId="{E6E05FF8-C92E-174C-84B3-BD97B095C7B5}" destId="{F374ED33-30E4-E747-8C7E-77A8AFF329B6}" srcOrd="5" destOrd="0" presId="urn:microsoft.com/office/officeart/2005/8/layout/vList2"/>
    <dgm:cxn modelId="{B9344E92-04BA-C442-9192-2649685FDCC0}" type="presParOf" srcId="{E6E05FF8-C92E-174C-84B3-BD97B095C7B5}" destId="{5B1157F7-6FD9-344A-8947-01B821C821E7}" srcOrd="6" destOrd="0" presId="urn:microsoft.com/office/officeart/2005/8/layout/vList2"/>
    <dgm:cxn modelId="{3B5092D8-7DD6-A448-92E6-0A42E5D0E499}" type="presParOf" srcId="{E6E05FF8-C92E-174C-84B3-BD97B095C7B5}" destId="{9F1102EF-D438-6E4D-BB63-5C7AEB5596A2}" srcOrd="7" destOrd="0" presId="urn:microsoft.com/office/officeart/2005/8/layout/vList2"/>
    <dgm:cxn modelId="{C6D689A3-FFA0-0F40-A892-07F0554CF49A}" type="presParOf" srcId="{E6E05FF8-C92E-174C-84B3-BD97B095C7B5}" destId="{687C0DF9-AEB2-F94C-930B-71059E2EF98D}" srcOrd="8" destOrd="0" presId="urn:microsoft.com/office/officeart/2005/8/layout/vList2"/>
    <dgm:cxn modelId="{69DFA085-5A06-3446-BDBC-979B562BB881}" type="presParOf" srcId="{E6E05FF8-C92E-174C-84B3-BD97B095C7B5}" destId="{B56FEC4D-BE58-B745-AC81-3E6D5400A6B9}" srcOrd="9" destOrd="0" presId="urn:microsoft.com/office/officeart/2005/8/layout/vList2"/>
    <dgm:cxn modelId="{AD1723D1-DAEA-CD4D-A916-29E2282305D4}" type="presParOf" srcId="{E6E05FF8-C92E-174C-84B3-BD97B095C7B5}" destId="{7F574A57-763E-C947-8F43-67E3107CE9C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B56E5B-5564-446C-A97B-C0DD5978A37C}" type="doc">
      <dgm:prSet loTypeId="urn:microsoft.com/office/officeart/2005/8/layout/hierarchy4" loCatId="list" qsTypeId="urn:microsoft.com/office/officeart/2005/8/quickstyle/simple1" qsCatId="simple" csTypeId="urn:microsoft.com/office/officeart/2005/8/colors/colorful1#4" csCatId="colorful" phldr="1"/>
      <dgm:spPr/>
      <dgm:t>
        <a:bodyPr/>
        <a:lstStyle/>
        <a:p>
          <a:endParaRPr lang="en-US"/>
        </a:p>
      </dgm:t>
    </dgm:pt>
    <dgm:pt modelId="{686E386B-4374-490D-9050-2DF65A2EE00F}">
      <dgm:prSet phldrT="[Text]" custT="1"/>
      <dgm:spPr>
        <a:solidFill>
          <a:srgbClr val="E52E78"/>
        </a:solidFill>
        <a:ln>
          <a:noFill/>
        </a:ln>
      </dgm:spPr>
      <dgm:t>
        <a:bodyPr/>
        <a:lstStyle/>
        <a:p>
          <a:r>
            <a:rPr lang="en-US" sz="1500" b="1" dirty="0">
              <a:solidFill>
                <a:schemeClr val="bg1"/>
              </a:solidFill>
            </a:rPr>
            <a:t>Ne pas </a:t>
          </a:r>
          <a:r>
            <a:rPr lang="en-US" sz="1500" b="1" dirty="0" err="1">
              <a:solidFill>
                <a:schemeClr val="bg1"/>
              </a:solidFill>
            </a:rPr>
            <a:t>nuire</a:t>
          </a:r>
          <a:endParaRPr lang="en-US" sz="1500" b="1" dirty="0">
            <a:solidFill>
              <a:schemeClr val="bg1"/>
            </a:solidFill>
          </a:endParaRPr>
        </a:p>
      </dgm:t>
    </dgm:pt>
    <dgm:pt modelId="{89EE6CAB-9E0E-45F4-BE2F-E70AB7ACF4E1}" type="parTrans" cxnId="{A64FDCEB-43C3-4223-9C3F-D0B072D5BD22}">
      <dgm:prSet/>
      <dgm:spPr/>
      <dgm:t>
        <a:bodyPr/>
        <a:lstStyle/>
        <a:p>
          <a:endParaRPr lang="en-US"/>
        </a:p>
      </dgm:t>
    </dgm:pt>
    <dgm:pt modelId="{3F11103D-37CD-410D-90ED-875F0E5C2EAE}" type="sibTrans" cxnId="{A64FDCEB-43C3-4223-9C3F-D0B072D5BD22}">
      <dgm:prSet/>
      <dgm:spPr/>
      <dgm:t>
        <a:bodyPr/>
        <a:lstStyle/>
        <a:p>
          <a:endParaRPr lang="en-US"/>
        </a:p>
      </dgm:t>
    </dgm:pt>
    <dgm:pt modelId="{6E5D6B2F-49EE-4CAD-9381-C5689D6EBD9C}">
      <dgm:prSet phldrT="[Text]" custT="1"/>
      <dgm:spPr>
        <a:solidFill>
          <a:srgbClr val="36B0E3"/>
        </a:solidFill>
        <a:ln>
          <a:noFill/>
        </a:ln>
      </dgm:spPr>
      <dgm:t>
        <a:bodyPr/>
        <a:lstStyle/>
        <a:p>
          <a:r>
            <a:rPr lang="en-US" sz="1500" b="1" dirty="0" err="1">
              <a:solidFill>
                <a:schemeClr val="bg1"/>
              </a:solidFill>
            </a:rPr>
            <a:t>Consentement</a:t>
          </a:r>
          <a:r>
            <a:rPr lang="en-US" sz="1500" b="1" dirty="0">
              <a:solidFill>
                <a:schemeClr val="bg1"/>
              </a:solidFill>
            </a:rPr>
            <a:t> et </a:t>
          </a:r>
          <a:r>
            <a:rPr lang="en-US" sz="1500" b="1" dirty="0" err="1">
              <a:solidFill>
                <a:schemeClr val="bg1"/>
              </a:solidFill>
            </a:rPr>
            <a:t>confidentialité</a:t>
          </a:r>
          <a:endParaRPr lang="en-US" sz="1500" b="1" dirty="0">
            <a:solidFill>
              <a:schemeClr val="bg1"/>
            </a:solidFill>
          </a:endParaRPr>
        </a:p>
      </dgm:t>
    </dgm:pt>
    <dgm:pt modelId="{1C07BF11-7645-4E44-BBBC-9A123484C041}" type="parTrans" cxnId="{58FDD391-A823-4872-9FD6-51ECA646DB66}">
      <dgm:prSet/>
      <dgm:spPr/>
      <dgm:t>
        <a:bodyPr/>
        <a:lstStyle/>
        <a:p>
          <a:endParaRPr lang="en-US"/>
        </a:p>
      </dgm:t>
    </dgm:pt>
    <dgm:pt modelId="{E130D182-E5EC-48F1-97E5-23B16928EE91}" type="sibTrans" cxnId="{58FDD391-A823-4872-9FD6-51ECA646DB66}">
      <dgm:prSet/>
      <dgm:spPr/>
      <dgm:t>
        <a:bodyPr/>
        <a:lstStyle/>
        <a:p>
          <a:endParaRPr lang="en-US"/>
        </a:p>
      </dgm:t>
    </dgm:pt>
    <dgm:pt modelId="{A482AA22-F7F6-4A2F-95D7-9D26E610CC2D}">
      <dgm:prSet phldrT="[Text]" custT="1"/>
      <dgm:spPr>
        <a:solidFill>
          <a:srgbClr val="23844E"/>
        </a:solidFill>
        <a:ln>
          <a:noFill/>
        </a:ln>
      </dgm:spPr>
      <dgm:t>
        <a:bodyPr/>
        <a:lstStyle/>
        <a:p>
          <a:r>
            <a:rPr lang="en-US" sz="1500" b="1" dirty="0">
              <a:solidFill>
                <a:schemeClr val="bg1"/>
              </a:solidFill>
            </a:rPr>
            <a:t>Transparence</a:t>
          </a:r>
        </a:p>
      </dgm:t>
    </dgm:pt>
    <dgm:pt modelId="{DE816DD6-427E-4C20-892B-B54CB6289270}" type="parTrans" cxnId="{0618FD81-66CE-469D-A6A0-CE862D85C8C4}">
      <dgm:prSet/>
      <dgm:spPr/>
      <dgm:t>
        <a:bodyPr/>
        <a:lstStyle/>
        <a:p>
          <a:endParaRPr lang="en-US"/>
        </a:p>
      </dgm:t>
    </dgm:pt>
    <dgm:pt modelId="{A119840E-8538-4B6B-A7D3-CA3F67225E30}" type="sibTrans" cxnId="{0618FD81-66CE-469D-A6A0-CE862D85C8C4}">
      <dgm:prSet/>
      <dgm:spPr/>
      <dgm:t>
        <a:bodyPr/>
        <a:lstStyle/>
        <a:p>
          <a:endParaRPr lang="en-US"/>
        </a:p>
      </dgm:t>
    </dgm:pt>
    <dgm:pt modelId="{44835532-C6B9-48F2-B4CD-8F65248BB464}">
      <dgm:prSet phldrT="[Text]" custT="1"/>
      <dgm:spPr>
        <a:solidFill>
          <a:srgbClr val="E52E78"/>
        </a:solidFill>
        <a:ln>
          <a:noFill/>
        </a:ln>
      </dgm:spPr>
      <dgm:t>
        <a:bodyPr/>
        <a:lstStyle/>
        <a:p>
          <a:r>
            <a:rPr lang="en-US" sz="1500" b="1" dirty="0" err="1">
              <a:solidFill>
                <a:schemeClr val="bg1"/>
              </a:solidFill>
            </a:rPr>
            <a:t>Sécurité</a:t>
          </a:r>
          <a:endParaRPr lang="en-US" sz="1500" b="1" dirty="0">
            <a:solidFill>
              <a:schemeClr val="bg1"/>
            </a:solidFill>
          </a:endParaRPr>
        </a:p>
      </dgm:t>
    </dgm:pt>
    <dgm:pt modelId="{19332C13-8DF8-45FC-BA0E-CBBE99F4AE70}" type="parTrans" cxnId="{5F7B8576-6D2E-47F1-AF46-0C62BDC929CB}">
      <dgm:prSet/>
      <dgm:spPr/>
      <dgm:t>
        <a:bodyPr/>
        <a:lstStyle/>
        <a:p>
          <a:endParaRPr lang="en-US"/>
        </a:p>
      </dgm:t>
    </dgm:pt>
    <dgm:pt modelId="{444302B0-468F-47D7-9C54-57DF92E67958}" type="sibTrans" cxnId="{5F7B8576-6D2E-47F1-AF46-0C62BDC929CB}">
      <dgm:prSet/>
      <dgm:spPr/>
      <dgm:t>
        <a:bodyPr/>
        <a:lstStyle/>
        <a:p>
          <a:endParaRPr lang="en-US"/>
        </a:p>
      </dgm:t>
    </dgm:pt>
    <dgm:pt modelId="{AD8ABF0A-9A21-4A3E-916C-CA38E35EA73C}">
      <dgm:prSet phldrT="[Text]" custT="1"/>
      <dgm:spPr>
        <a:solidFill>
          <a:schemeClr val="tx1"/>
        </a:solidFill>
        <a:ln>
          <a:noFill/>
        </a:ln>
      </dgm:spPr>
      <dgm:t>
        <a:bodyPr/>
        <a:lstStyle/>
        <a:p>
          <a:r>
            <a:rPr lang="en-GB" sz="1500" b="1" i="0" dirty="0">
              <a:solidFill>
                <a:schemeClr val="bg1"/>
              </a:solidFill>
            </a:rPr>
            <a:t>Exactitude </a:t>
          </a:r>
          <a:endParaRPr lang="en-US" sz="1500" b="1" i="0" dirty="0">
            <a:solidFill>
              <a:schemeClr val="bg1"/>
            </a:solidFill>
          </a:endParaRPr>
        </a:p>
      </dgm:t>
    </dgm:pt>
    <dgm:pt modelId="{4902F4C2-3AE6-4428-ABE6-1DDC69F38908}" type="parTrans" cxnId="{4CA60CF8-6F14-4E3F-BC1C-7BC5799DCDED}">
      <dgm:prSet/>
      <dgm:spPr/>
      <dgm:t>
        <a:bodyPr/>
        <a:lstStyle/>
        <a:p>
          <a:endParaRPr lang="en-US"/>
        </a:p>
      </dgm:t>
    </dgm:pt>
    <dgm:pt modelId="{1498AF39-3E2A-4CF1-A827-5D824000304D}" type="sibTrans" cxnId="{4CA60CF8-6F14-4E3F-BC1C-7BC5799DCDED}">
      <dgm:prSet/>
      <dgm:spPr/>
      <dgm:t>
        <a:bodyPr/>
        <a:lstStyle/>
        <a:p>
          <a:endParaRPr lang="en-US"/>
        </a:p>
      </dgm:t>
    </dgm:pt>
    <dgm:pt modelId="{933225AA-268A-4EBF-B250-9883E7EEA94A}">
      <dgm:prSet phldrT="[Text]" custT="1"/>
      <dgm:spPr>
        <a:solidFill>
          <a:srgbClr val="23844E"/>
        </a:solidFill>
        <a:ln>
          <a:noFill/>
        </a:ln>
      </dgm:spPr>
      <dgm:t>
        <a:bodyPr/>
        <a:lstStyle/>
        <a:p>
          <a:r>
            <a:rPr lang="en-GB" sz="1500" b="1" i="0" dirty="0" err="1">
              <a:solidFill>
                <a:schemeClr val="bg1"/>
              </a:solidFill>
            </a:rPr>
            <a:t>Impartialité</a:t>
          </a:r>
          <a:endParaRPr lang="en-US" sz="1500" b="1" i="0" dirty="0">
            <a:solidFill>
              <a:schemeClr val="bg1"/>
            </a:solidFill>
          </a:endParaRPr>
        </a:p>
      </dgm:t>
    </dgm:pt>
    <dgm:pt modelId="{EBF3E8BE-8603-454A-BF5C-F171CADB5513}" type="parTrans" cxnId="{AA89AF1E-E5A5-4259-9EDE-F1199EAB75B3}">
      <dgm:prSet/>
      <dgm:spPr/>
      <dgm:t>
        <a:bodyPr/>
        <a:lstStyle/>
        <a:p>
          <a:endParaRPr lang="en-US"/>
        </a:p>
      </dgm:t>
    </dgm:pt>
    <dgm:pt modelId="{DD62E75B-56AC-490B-9204-8D47BDFCB64E}" type="sibTrans" cxnId="{AA89AF1E-E5A5-4259-9EDE-F1199EAB75B3}">
      <dgm:prSet/>
      <dgm:spPr/>
      <dgm:t>
        <a:bodyPr/>
        <a:lstStyle/>
        <a:p>
          <a:endParaRPr lang="en-US"/>
        </a:p>
      </dgm:t>
    </dgm:pt>
    <dgm:pt modelId="{7266FEA5-1383-D241-BD38-9E788DEBC622}">
      <dgm:prSet phldrT="[Text]" custT="1"/>
      <dgm:spPr>
        <a:solidFill>
          <a:srgbClr val="E62F79"/>
        </a:solidFill>
        <a:ln>
          <a:noFill/>
        </a:ln>
      </dgm:spPr>
      <dgm:t>
        <a:bodyPr/>
        <a:lstStyle/>
        <a:p>
          <a:r>
            <a:rPr lang="en-US" sz="1500" b="1" dirty="0" err="1">
              <a:solidFill>
                <a:schemeClr val="bg1"/>
              </a:solidFill>
            </a:rPr>
            <a:t>Sensibilité</a:t>
          </a:r>
          <a:r>
            <a:rPr lang="en-US" sz="1500" b="1" dirty="0">
              <a:solidFill>
                <a:schemeClr val="bg1"/>
              </a:solidFill>
            </a:rPr>
            <a:t> au genre</a:t>
          </a:r>
        </a:p>
      </dgm:t>
    </dgm:pt>
    <dgm:pt modelId="{D24C3B19-3F28-274B-BB2A-13EBB060A23C}" type="parTrans" cxnId="{2DBA5477-6776-C04E-B07B-23618329448E}">
      <dgm:prSet/>
      <dgm:spPr/>
      <dgm:t>
        <a:bodyPr/>
        <a:lstStyle/>
        <a:p>
          <a:endParaRPr lang="en-US"/>
        </a:p>
      </dgm:t>
    </dgm:pt>
    <dgm:pt modelId="{26FD886D-6453-EA4F-BFC5-8D05288E6426}" type="sibTrans" cxnId="{2DBA5477-6776-C04E-B07B-23618329448E}">
      <dgm:prSet/>
      <dgm:spPr/>
      <dgm:t>
        <a:bodyPr/>
        <a:lstStyle/>
        <a:p>
          <a:endParaRPr lang="en-US"/>
        </a:p>
      </dgm:t>
    </dgm:pt>
    <dgm:pt modelId="{D9DD8C3C-5F7C-0043-B19B-2643C7CA7431}">
      <dgm:prSet phldrT="[Text]" custT="1"/>
      <dgm:spPr>
        <a:solidFill>
          <a:schemeClr val="tx1">
            <a:alpha val="90000"/>
          </a:schemeClr>
        </a:solidFill>
        <a:ln>
          <a:noFill/>
        </a:ln>
      </dgm:spPr>
      <dgm:t>
        <a:bodyPr/>
        <a:lstStyle/>
        <a:p>
          <a:r>
            <a:rPr lang="en-GB" sz="1500" b="1"/>
            <a:t>Autosoins</a:t>
          </a:r>
          <a:endParaRPr lang="en-US" sz="1500" b="1" dirty="0">
            <a:solidFill>
              <a:schemeClr val="bg1"/>
            </a:solidFill>
          </a:endParaRPr>
        </a:p>
      </dgm:t>
    </dgm:pt>
    <dgm:pt modelId="{0BBE702F-EC65-9443-B32A-CF27692CE130}" type="parTrans" cxnId="{9564BA09-821E-8F42-9027-71851DD492F3}">
      <dgm:prSet/>
      <dgm:spPr/>
      <dgm:t>
        <a:bodyPr/>
        <a:lstStyle/>
        <a:p>
          <a:endParaRPr lang="en-US"/>
        </a:p>
      </dgm:t>
    </dgm:pt>
    <dgm:pt modelId="{26CEC7B3-D6B0-B346-AF5A-2A3CBF371E17}" type="sibTrans" cxnId="{9564BA09-821E-8F42-9027-71851DD492F3}">
      <dgm:prSet/>
      <dgm:spPr/>
      <dgm:t>
        <a:bodyPr/>
        <a:lstStyle/>
        <a:p>
          <a:endParaRPr lang="en-US"/>
        </a:p>
      </dgm:t>
    </dgm:pt>
    <dgm:pt modelId="{56942990-F491-0548-8302-5910C8C3AA1C}" type="pres">
      <dgm:prSet presAssocID="{F4B56E5B-5564-446C-A97B-C0DD5978A37C}" presName="Name0" presStyleCnt="0">
        <dgm:presLayoutVars>
          <dgm:chPref val="1"/>
          <dgm:dir/>
          <dgm:animOne val="branch"/>
          <dgm:animLvl val="lvl"/>
          <dgm:resizeHandles/>
        </dgm:presLayoutVars>
      </dgm:prSet>
      <dgm:spPr/>
    </dgm:pt>
    <dgm:pt modelId="{7C046197-4DEF-CC45-84CE-C82ABE3A63EC}" type="pres">
      <dgm:prSet presAssocID="{686E386B-4374-490D-9050-2DF65A2EE00F}" presName="vertOne" presStyleCnt="0"/>
      <dgm:spPr/>
    </dgm:pt>
    <dgm:pt modelId="{46633289-FED1-A74B-A97E-F7BA23DF02EC}" type="pres">
      <dgm:prSet presAssocID="{686E386B-4374-490D-9050-2DF65A2EE00F}" presName="txOne" presStyleLbl="node0" presStyleIdx="0" presStyleCnt="8" custScaleX="130139">
        <dgm:presLayoutVars>
          <dgm:chPref val="3"/>
        </dgm:presLayoutVars>
      </dgm:prSet>
      <dgm:spPr/>
    </dgm:pt>
    <dgm:pt modelId="{8273A700-F09C-864E-B38C-D94A611B4F39}" type="pres">
      <dgm:prSet presAssocID="{686E386B-4374-490D-9050-2DF65A2EE00F}" presName="horzOne" presStyleCnt="0"/>
      <dgm:spPr/>
    </dgm:pt>
    <dgm:pt modelId="{10C707FA-306B-8148-AB32-4BA5D1CC5F72}" type="pres">
      <dgm:prSet presAssocID="{3F11103D-37CD-410D-90ED-875F0E5C2EAE}" presName="sibSpaceOne" presStyleCnt="0"/>
      <dgm:spPr/>
    </dgm:pt>
    <dgm:pt modelId="{390EF702-AB96-B44B-BD15-752BFA1389E7}" type="pres">
      <dgm:prSet presAssocID="{6E5D6B2F-49EE-4CAD-9381-C5689D6EBD9C}" presName="vertOne" presStyleCnt="0"/>
      <dgm:spPr/>
    </dgm:pt>
    <dgm:pt modelId="{FEF2F717-A13E-CF4D-912F-94189109127F}" type="pres">
      <dgm:prSet presAssocID="{6E5D6B2F-49EE-4CAD-9381-C5689D6EBD9C}" presName="txOne" presStyleLbl="node0" presStyleIdx="1" presStyleCnt="8" custScaleX="168755">
        <dgm:presLayoutVars>
          <dgm:chPref val="3"/>
        </dgm:presLayoutVars>
      </dgm:prSet>
      <dgm:spPr/>
    </dgm:pt>
    <dgm:pt modelId="{FE338A25-0590-8140-BD37-1ECD196DEF3E}" type="pres">
      <dgm:prSet presAssocID="{6E5D6B2F-49EE-4CAD-9381-C5689D6EBD9C}" presName="horzOne" presStyleCnt="0"/>
      <dgm:spPr/>
    </dgm:pt>
    <dgm:pt modelId="{21E22407-CBC5-4E48-A963-37408AAF8046}" type="pres">
      <dgm:prSet presAssocID="{E130D182-E5EC-48F1-97E5-23B16928EE91}" presName="sibSpaceOne" presStyleCnt="0"/>
      <dgm:spPr/>
    </dgm:pt>
    <dgm:pt modelId="{87452FC9-5E59-2848-BABC-3F7EA49301FE}" type="pres">
      <dgm:prSet presAssocID="{A482AA22-F7F6-4A2F-95D7-9D26E610CC2D}" presName="vertOne" presStyleCnt="0"/>
      <dgm:spPr/>
    </dgm:pt>
    <dgm:pt modelId="{D2CB5812-55F8-F141-B14B-28A91E69BDC7}" type="pres">
      <dgm:prSet presAssocID="{A482AA22-F7F6-4A2F-95D7-9D26E610CC2D}" presName="txOne" presStyleLbl="node0" presStyleIdx="2" presStyleCnt="8" custScaleX="158433">
        <dgm:presLayoutVars>
          <dgm:chPref val="3"/>
        </dgm:presLayoutVars>
      </dgm:prSet>
      <dgm:spPr/>
    </dgm:pt>
    <dgm:pt modelId="{D3CA992C-2E85-AA4B-9F0C-1160F038944B}" type="pres">
      <dgm:prSet presAssocID="{A482AA22-F7F6-4A2F-95D7-9D26E610CC2D}" presName="horzOne" presStyleCnt="0"/>
      <dgm:spPr/>
    </dgm:pt>
    <dgm:pt modelId="{22523200-6536-7248-B1FE-C55E948BA71C}" type="pres">
      <dgm:prSet presAssocID="{A119840E-8538-4B6B-A7D3-CA3F67225E30}" presName="sibSpaceOne" presStyleCnt="0"/>
      <dgm:spPr/>
    </dgm:pt>
    <dgm:pt modelId="{FBF5891B-D74F-0D43-85F2-F4371A56C668}" type="pres">
      <dgm:prSet presAssocID="{44835532-C6B9-48F2-B4CD-8F65248BB464}" presName="vertOne" presStyleCnt="0"/>
      <dgm:spPr/>
    </dgm:pt>
    <dgm:pt modelId="{1E392EE3-C718-2F4B-B25A-71A5E3666DB3}" type="pres">
      <dgm:prSet presAssocID="{44835532-C6B9-48F2-B4CD-8F65248BB464}" presName="txOne" presStyleLbl="node0" presStyleIdx="3" presStyleCnt="8" custScaleX="130139">
        <dgm:presLayoutVars>
          <dgm:chPref val="3"/>
        </dgm:presLayoutVars>
      </dgm:prSet>
      <dgm:spPr/>
    </dgm:pt>
    <dgm:pt modelId="{A05E8290-3C0A-F54C-9F88-D183FB80BED3}" type="pres">
      <dgm:prSet presAssocID="{44835532-C6B9-48F2-B4CD-8F65248BB464}" presName="horzOne" presStyleCnt="0"/>
      <dgm:spPr/>
    </dgm:pt>
    <dgm:pt modelId="{9BAEB140-3EEB-7F4A-AB92-D006BE8C117C}" type="pres">
      <dgm:prSet presAssocID="{444302B0-468F-47D7-9C54-57DF92E67958}" presName="sibSpaceOne" presStyleCnt="0"/>
      <dgm:spPr/>
    </dgm:pt>
    <dgm:pt modelId="{DDDB58C1-E9FC-AF4E-8C3F-35007C341854}" type="pres">
      <dgm:prSet presAssocID="{AD8ABF0A-9A21-4A3E-916C-CA38E35EA73C}" presName="vertOne" presStyleCnt="0"/>
      <dgm:spPr/>
    </dgm:pt>
    <dgm:pt modelId="{6E2642EC-307A-9249-BD4E-8E9EBBD21CF8}" type="pres">
      <dgm:prSet presAssocID="{AD8ABF0A-9A21-4A3E-916C-CA38E35EA73C}" presName="txOne" presStyleLbl="node0" presStyleIdx="4" presStyleCnt="8" custScaleX="130139">
        <dgm:presLayoutVars>
          <dgm:chPref val="3"/>
        </dgm:presLayoutVars>
      </dgm:prSet>
      <dgm:spPr/>
    </dgm:pt>
    <dgm:pt modelId="{27584858-2C3B-BC4B-BA68-F6B2B4617F91}" type="pres">
      <dgm:prSet presAssocID="{AD8ABF0A-9A21-4A3E-916C-CA38E35EA73C}" presName="horzOne" presStyleCnt="0"/>
      <dgm:spPr/>
    </dgm:pt>
    <dgm:pt modelId="{929063B4-3624-4242-9DE0-A50C61226C26}" type="pres">
      <dgm:prSet presAssocID="{1498AF39-3E2A-4CF1-A827-5D824000304D}" presName="sibSpaceOne" presStyleCnt="0"/>
      <dgm:spPr/>
    </dgm:pt>
    <dgm:pt modelId="{7061D3CD-CAD8-FF48-8CAC-DC9621372C22}" type="pres">
      <dgm:prSet presAssocID="{933225AA-268A-4EBF-B250-9883E7EEA94A}" presName="vertOne" presStyleCnt="0"/>
      <dgm:spPr/>
    </dgm:pt>
    <dgm:pt modelId="{FF8037FB-C717-1D41-92C3-4935F008866F}" type="pres">
      <dgm:prSet presAssocID="{933225AA-268A-4EBF-B250-9883E7EEA94A}" presName="txOne" presStyleLbl="node0" presStyleIdx="5" presStyleCnt="8" custScaleX="140455">
        <dgm:presLayoutVars>
          <dgm:chPref val="3"/>
        </dgm:presLayoutVars>
      </dgm:prSet>
      <dgm:spPr/>
    </dgm:pt>
    <dgm:pt modelId="{A5159EC4-AB09-1546-AFFE-D5FB3C1C0790}" type="pres">
      <dgm:prSet presAssocID="{933225AA-268A-4EBF-B250-9883E7EEA94A}" presName="horzOne" presStyleCnt="0"/>
      <dgm:spPr/>
    </dgm:pt>
    <dgm:pt modelId="{6E38B2B8-DA5D-4D4E-BF0C-19D9931D30F3}" type="pres">
      <dgm:prSet presAssocID="{DD62E75B-56AC-490B-9204-8D47BDFCB64E}" presName="sibSpaceOne" presStyleCnt="0"/>
      <dgm:spPr/>
    </dgm:pt>
    <dgm:pt modelId="{A2E31C64-C3D2-FB4B-9309-64D715B0FB59}" type="pres">
      <dgm:prSet presAssocID="{7266FEA5-1383-D241-BD38-9E788DEBC622}" presName="vertOne" presStyleCnt="0"/>
      <dgm:spPr/>
    </dgm:pt>
    <dgm:pt modelId="{2B2B3651-0968-A547-A72E-CCC2E7C3B15B}" type="pres">
      <dgm:prSet presAssocID="{7266FEA5-1383-D241-BD38-9E788DEBC622}" presName="txOne" presStyleLbl="node0" presStyleIdx="6" presStyleCnt="8" custScaleX="130139">
        <dgm:presLayoutVars>
          <dgm:chPref val="3"/>
        </dgm:presLayoutVars>
      </dgm:prSet>
      <dgm:spPr/>
    </dgm:pt>
    <dgm:pt modelId="{77147C48-7251-914C-8DA0-1D43699E8198}" type="pres">
      <dgm:prSet presAssocID="{7266FEA5-1383-D241-BD38-9E788DEBC622}" presName="horzOne" presStyleCnt="0"/>
      <dgm:spPr/>
    </dgm:pt>
    <dgm:pt modelId="{5A74277B-732F-6F4C-91E4-9F665195BE83}" type="pres">
      <dgm:prSet presAssocID="{26FD886D-6453-EA4F-BFC5-8D05288E6426}" presName="sibSpaceOne" presStyleCnt="0"/>
      <dgm:spPr/>
    </dgm:pt>
    <dgm:pt modelId="{0F7CF482-921C-D945-BBBB-BDE9A0A27B5C}" type="pres">
      <dgm:prSet presAssocID="{D9DD8C3C-5F7C-0043-B19B-2643C7CA7431}" presName="vertOne" presStyleCnt="0"/>
      <dgm:spPr/>
    </dgm:pt>
    <dgm:pt modelId="{AFD007B6-728F-844E-9FF1-630754A27C40}" type="pres">
      <dgm:prSet presAssocID="{D9DD8C3C-5F7C-0043-B19B-2643C7CA7431}" presName="txOne" presStyleLbl="node0" presStyleIdx="7" presStyleCnt="8" custScaleX="130139">
        <dgm:presLayoutVars>
          <dgm:chPref val="3"/>
        </dgm:presLayoutVars>
      </dgm:prSet>
      <dgm:spPr/>
    </dgm:pt>
    <dgm:pt modelId="{1C7147E6-2A57-0542-A6A9-2E1E90CC6A32}" type="pres">
      <dgm:prSet presAssocID="{D9DD8C3C-5F7C-0043-B19B-2643C7CA7431}" presName="horzOne" presStyleCnt="0"/>
      <dgm:spPr/>
    </dgm:pt>
  </dgm:ptLst>
  <dgm:cxnLst>
    <dgm:cxn modelId="{9564BA09-821E-8F42-9027-71851DD492F3}" srcId="{F4B56E5B-5564-446C-A97B-C0DD5978A37C}" destId="{D9DD8C3C-5F7C-0043-B19B-2643C7CA7431}" srcOrd="7" destOrd="0" parTransId="{0BBE702F-EC65-9443-B32A-CF27692CE130}" sibTransId="{26CEC7B3-D6B0-B346-AF5A-2A3CBF371E17}"/>
    <dgm:cxn modelId="{AA89AF1E-E5A5-4259-9EDE-F1199EAB75B3}" srcId="{F4B56E5B-5564-446C-A97B-C0DD5978A37C}" destId="{933225AA-268A-4EBF-B250-9883E7EEA94A}" srcOrd="5" destOrd="0" parTransId="{EBF3E8BE-8603-454A-BF5C-F171CADB5513}" sibTransId="{DD62E75B-56AC-490B-9204-8D47BDFCB64E}"/>
    <dgm:cxn modelId="{8BB3723E-91C6-044F-A211-D089548AA605}" type="presOf" srcId="{AD8ABF0A-9A21-4A3E-916C-CA38E35EA73C}" destId="{6E2642EC-307A-9249-BD4E-8E9EBBD21CF8}" srcOrd="0" destOrd="0" presId="urn:microsoft.com/office/officeart/2005/8/layout/hierarchy4"/>
    <dgm:cxn modelId="{C236514D-DD4D-CD4E-9386-8AD91C7F0637}" type="presOf" srcId="{D9DD8C3C-5F7C-0043-B19B-2643C7CA7431}" destId="{AFD007B6-728F-844E-9FF1-630754A27C40}" srcOrd="0" destOrd="0" presId="urn:microsoft.com/office/officeart/2005/8/layout/hierarchy4"/>
    <dgm:cxn modelId="{27BB016C-060D-7541-9A29-16ED9362B69B}" type="presOf" srcId="{44835532-C6B9-48F2-B4CD-8F65248BB464}" destId="{1E392EE3-C718-2F4B-B25A-71A5E3666DB3}" srcOrd="0" destOrd="0" presId="urn:microsoft.com/office/officeart/2005/8/layout/hierarchy4"/>
    <dgm:cxn modelId="{2FEFE96E-6806-9747-A76C-F0CF2AC0DD80}" type="presOf" srcId="{6E5D6B2F-49EE-4CAD-9381-C5689D6EBD9C}" destId="{FEF2F717-A13E-CF4D-912F-94189109127F}" srcOrd="0" destOrd="0" presId="urn:microsoft.com/office/officeart/2005/8/layout/hierarchy4"/>
    <dgm:cxn modelId="{5F7B8576-6D2E-47F1-AF46-0C62BDC929CB}" srcId="{F4B56E5B-5564-446C-A97B-C0DD5978A37C}" destId="{44835532-C6B9-48F2-B4CD-8F65248BB464}" srcOrd="3" destOrd="0" parTransId="{19332C13-8DF8-45FC-BA0E-CBBE99F4AE70}" sibTransId="{444302B0-468F-47D7-9C54-57DF92E67958}"/>
    <dgm:cxn modelId="{2DBA5477-6776-C04E-B07B-23618329448E}" srcId="{F4B56E5B-5564-446C-A97B-C0DD5978A37C}" destId="{7266FEA5-1383-D241-BD38-9E788DEBC622}" srcOrd="6" destOrd="0" parTransId="{D24C3B19-3F28-274B-BB2A-13EBB060A23C}" sibTransId="{26FD886D-6453-EA4F-BFC5-8D05288E6426}"/>
    <dgm:cxn modelId="{0618FD81-66CE-469D-A6A0-CE862D85C8C4}" srcId="{F4B56E5B-5564-446C-A97B-C0DD5978A37C}" destId="{A482AA22-F7F6-4A2F-95D7-9D26E610CC2D}" srcOrd="2" destOrd="0" parTransId="{DE816DD6-427E-4C20-892B-B54CB6289270}" sibTransId="{A119840E-8538-4B6B-A7D3-CA3F67225E30}"/>
    <dgm:cxn modelId="{58FDD391-A823-4872-9FD6-51ECA646DB66}" srcId="{F4B56E5B-5564-446C-A97B-C0DD5978A37C}" destId="{6E5D6B2F-49EE-4CAD-9381-C5689D6EBD9C}" srcOrd="1" destOrd="0" parTransId="{1C07BF11-7645-4E44-BBBC-9A123484C041}" sibTransId="{E130D182-E5EC-48F1-97E5-23B16928EE91}"/>
    <dgm:cxn modelId="{A884A79A-5A21-6047-A070-4A9EB5B57903}" type="presOf" srcId="{686E386B-4374-490D-9050-2DF65A2EE00F}" destId="{46633289-FED1-A74B-A97E-F7BA23DF02EC}" srcOrd="0" destOrd="0" presId="urn:microsoft.com/office/officeart/2005/8/layout/hierarchy4"/>
    <dgm:cxn modelId="{CAEC06AF-0205-6A4B-BB10-86AE793FE1E8}" type="presOf" srcId="{933225AA-268A-4EBF-B250-9883E7EEA94A}" destId="{FF8037FB-C717-1D41-92C3-4935F008866F}" srcOrd="0" destOrd="0" presId="urn:microsoft.com/office/officeart/2005/8/layout/hierarchy4"/>
    <dgm:cxn modelId="{9C54CDB8-9A0D-D04A-90C0-5145313E96EE}" type="presOf" srcId="{F4B56E5B-5564-446C-A97B-C0DD5978A37C}" destId="{56942990-F491-0548-8302-5910C8C3AA1C}" srcOrd="0" destOrd="0" presId="urn:microsoft.com/office/officeart/2005/8/layout/hierarchy4"/>
    <dgm:cxn modelId="{887354DB-F4E5-AC4C-A649-9AC41E06CD43}" type="presOf" srcId="{A482AA22-F7F6-4A2F-95D7-9D26E610CC2D}" destId="{D2CB5812-55F8-F141-B14B-28A91E69BDC7}" srcOrd="0" destOrd="0" presId="urn:microsoft.com/office/officeart/2005/8/layout/hierarchy4"/>
    <dgm:cxn modelId="{D734A2E8-9287-954A-98BB-F6D334FC418C}" type="presOf" srcId="{7266FEA5-1383-D241-BD38-9E788DEBC622}" destId="{2B2B3651-0968-A547-A72E-CCC2E7C3B15B}" srcOrd="0" destOrd="0" presId="urn:microsoft.com/office/officeart/2005/8/layout/hierarchy4"/>
    <dgm:cxn modelId="{A64FDCEB-43C3-4223-9C3F-D0B072D5BD22}" srcId="{F4B56E5B-5564-446C-A97B-C0DD5978A37C}" destId="{686E386B-4374-490D-9050-2DF65A2EE00F}" srcOrd="0" destOrd="0" parTransId="{89EE6CAB-9E0E-45F4-BE2F-E70AB7ACF4E1}" sibTransId="{3F11103D-37CD-410D-90ED-875F0E5C2EAE}"/>
    <dgm:cxn modelId="{4CA60CF8-6F14-4E3F-BC1C-7BC5799DCDED}" srcId="{F4B56E5B-5564-446C-A97B-C0DD5978A37C}" destId="{AD8ABF0A-9A21-4A3E-916C-CA38E35EA73C}" srcOrd="4" destOrd="0" parTransId="{4902F4C2-3AE6-4428-ABE6-1DDC69F38908}" sibTransId="{1498AF39-3E2A-4CF1-A827-5D824000304D}"/>
    <dgm:cxn modelId="{10E7B46A-156B-4847-962A-80EEA3D84EB9}" type="presParOf" srcId="{56942990-F491-0548-8302-5910C8C3AA1C}" destId="{7C046197-4DEF-CC45-84CE-C82ABE3A63EC}" srcOrd="0" destOrd="0" presId="urn:microsoft.com/office/officeart/2005/8/layout/hierarchy4"/>
    <dgm:cxn modelId="{6934F74D-4A83-264A-BD5F-C85A287E7254}" type="presParOf" srcId="{7C046197-4DEF-CC45-84CE-C82ABE3A63EC}" destId="{46633289-FED1-A74B-A97E-F7BA23DF02EC}" srcOrd="0" destOrd="0" presId="urn:microsoft.com/office/officeart/2005/8/layout/hierarchy4"/>
    <dgm:cxn modelId="{F62FD281-16E3-AF4D-93B5-B8DB47C2C222}" type="presParOf" srcId="{7C046197-4DEF-CC45-84CE-C82ABE3A63EC}" destId="{8273A700-F09C-864E-B38C-D94A611B4F39}" srcOrd="1" destOrd="0" presId="urn:microsoft.com/office/officeart/2005/8/layout/hierarchy4"/>
    <dgm:cxn modelId="{92348EB6-2A47-9144-B484-1B293EF908C9}" type="presParOf" srcId="{56942990-F491-0548-8302-5910C8C3AA1C}" destId="{10C707FA-306B-8148-AB32-4BA5D1CC5F72}" srcOrd="1" destOrd="0" presId="urn:microsoft.com/office/officeart/2005/8/layout/hierarchy4"/>
    <dgm:cxn modelId="{6DD85875-0B32-7341-B343-0DDC3322568D}" type="presParOf" srcId="{56942990-F491-0548-8302-5910C8C3AA1C}" destId="{390EF702-AB96-B44B-BD15-752BFA1389E7}" srcOrd="2" destOrd="0" presId="urn:microsoft.com/office/officeart/2005/8/layout/hierarchy4"/>
    <dgm:cxn modelId="{7A3E5550-A475-AF46-AD90-C528F3F22F24}" type="presParOf" srcId="{390EF702-AB96-B44B-BD15-752BFA1389E7}" destId="{FEF2F717-A13E-CF4D-912F-94189109127F}" srcOrd="0" destOrd="0" presId="urn:microsoft.com/office/officeart/2005/8/layout/hierarchy4"/>
    <dgm:cxn modelId="{3AED9D41-E290-BF43-A7D9-3E9D83A9965F}" type="presParOf" srcId="{390EF702-AB96-B44B-BD15-752BFA1389E7}" destId="{FE338A25-0590-8140-BD37-1ECD196DEF3E}" srcOrd="1" destOrd="0" presId="urn:microsoft.com/office/officeart/2005/8/layout/hierarchy4"/>
    <dgm:cxn modelId="{FA483224-23FD-0E4A-BF61-3195FEDA9F19}" type="presParOf" srcId="{56942990-F491-0548-8302-5910C8C3AA1C}" destId="{21E22407-CBC5-4E48-A963-37408AAF8046}" srcOrd="3" destOrd="0" presId="urn:microsoft.com/office/officeart/2005/8/layout/hierarchy4"/>
    <dgm:cxn modelId="{449D43A1-FB00-EE4E-B793-371390F97BDE}" type="presParOf" srcId="{56942990-F491-0548-8302-5910C8C3AA1C}" destId="{87452FC9-5E59-2848-BABC-3F7EA49301FE}" srcOrd="4" destOrd="0" presId="urn:microsoft.com/office/officeart/2005/8/layout/hierarchy4"/>
    <dgm:cxn modelId="{E5368E1B-3234-B742-BC00-8E8FAF8BDAB9}" type="presParOf" srcId="{87452FC9-5E59-2848-BABC-3F7EA49301FE}" destId="{D2CB5812-55F8-F141-B14B-28A91E69BDC7}" srcOrd="0" destOrd="0" presId="urn:microsoft.com/office/officeart/2005/8/layout/hierarchy4"/>
    <dgm:cxn modelId="{7C75BB09-2F57-B546-9780-A2939BA4CEE3}" type="presParOf" srcId="{87452FC9-5E59-2848-BABC-3F7EA49301FE}" destId="{D3CA992C-2E85-AA4B-9F0C-1160F038944B}" srcOrd="1" destOrd="0" presId="urn:microsoft.com/office/officeart/2005/8/layout/hierarchy4"/>
    <dgm:cxn modelId="{7657ABCD-43F3-1845-ABB2-8238CAAD6A01}" type="presParOf" srcId="{56942990-F491-0548-8302-5910C8C3AA1C}" destId="{22523200-6536-7248-B1FE-C55E948BA71C}" srcOrd="5" destOrd="0" presId="urn:microsoft.com/office/officeart/2005/8/layout/hierarchy4"/>
    <dgm:cxn modelId="{381B6EC6-5A8E-3548-82E5-A669336C5F65}" type="presParOf" srcId="{56942990-F491-0548-8302-5910C8C3AA1C}" destId="{FBF5891B-D74F-0D43-85F2-F4371A56C668}" srcOrd="6" destOrd="0" presId="urn:microsoft.com/office/officeart/2005/8/layout/hierarchy4"/>
    <dgm:cxn modelId="{3F35330C-870B-C049-B977-E3D9A6963852}" type="presParOf" srcId="{FBF5891B-D74F-0D43-85F2-F4371A56C668}" destId="{1E392EE3-C718-2F4B-B25A-71A5E3666DB3}" srcOrd="0" destOrd="0" presId="urn:microsoft.com/office/officeart/2005/8/layout/hierarchy4"/>
    <dgm:cxn modelId="{B62E1631-60BF-2340-A3CC-47C2A1F68DE9}" type="presParOf" srcId="{FBF5891B-D74F-0D43-85F2-F4371A56C668}" destId="{A05E8290-3C0A-F54C-9F88-D183FB80BED3}" srcOrd="1" destOrd="0" presId="urn:microsoft.com/office/officeart/2005/8/layout/hierarchy4"/>
    <dgm:cxn modelId="{8C77F155-858D-A349-8AD6-0F12F5DBC5A4}" type="presParOf" srcId="{56942990-F491-0548-8302-5910C8C3AA1C}" destId="{9BAEB140-3EEB-7F4A-AB92-D006BE8C117C}" srcOrd="7" destOrd="0" presId="urn:microsoft.com/office/officeart/2005/8/layout/hierarchy4"/>
    <dgm:cxn modelId="{2DF56668-335A-9945-BA7C-E948975FEF60}" type="presParOf" srcId="{56942990-F491-0548-8302-5910C8C3AA1C}" destId="{DDDB58C1-E9FC-AF4E-8C3F-35007C341854}" srcOrd="8" destOrd="0" presId="urn:microsoft.com/office/officeart/2005/8/layout/hierarchy4"/>
    <dgm:cxn modelId="{F460BDA6-846D-FA40-9383-AD5B579078B2}" type="presParOf" srcId="{DDDB58C1-E9FC-AF4E-8C3F-35007C341854}" destId="{6E2642EC-307A-9249-BD4E-8E9EBBD21CF8}" srcOrd="0" destOrd="0" presId="urn:microsoft.com/office/officeart/2005/8/layout/hierarchy4"/>
    <dgm:cxn modelId="{433005EA-72A7-A542-A807-4CF29D1C00EC}" type="presParOf" srcId="{DDDB58C1-E9FC-AF4E-8C3F-35007C341854}" destId="{27584858-2C3B-BC4B-BA68-F6B2B4617F91}" srcOrd="1" destOrd="0" presId="urn:microsoft.com/office/officeart/2005/8/layout/hierarchy4"/>
    <dgm:cxn modelId="{ED714DA1-9116-E54D-80B0-3DD4051E05DC}" type="presParOf" srcId="{56942990-F491-0548-8302-5910C8C3AA1C}" destId="{929063B4-3624-4242-9DE0-A50C61226C26}" srcOrd="9" destOrd="0" presId="urn:microsoft.com/office/officeart/2005/8/layout/hierarchy4"/>
    <dgm:cxn modelId="{3218A53D-F0BC-4A47-88DD-BE1151FA5FF6}" type="presParOf" srcId="{56942990-F491-0548-8302-5910C8C3AA1C}" destId="{7061D3CD-CAD8-FF48-8CAC-DC9621372C22}" srcOrd="10" destOrd="0" presId="urn:microsoft.com/office/officeart/2005/8/layout/hierarchy4"/>
    <dgm:cxn modelId="{D812B9E6-937B-C641-BC75-320E498FE695}" type="presParOf" srcId="{7061D3CD-CAD8-FF48-8CAC-DC9621372C22}" destId="{FF8037FB-C717-1D41-92C3-4935F008866F}" srcOrd="0" destOrd="0" presId="urn:microsoft.com/office/officeart/2005/8/layout/hierarchy4"/>
    <dgm:cxn modelId="{3411935A-913C-2644-89D9-A8B5C0FDD960}" type="presParOf" srcId="{7061D3CD-CAD8-FF48-8CAC-DC9621372C22}" destId="{A5159EC4-AB09-1546-AFFE-D5FB3C1C0790}" srcOrd="1" destOrd="0" presId="urn:microsoft.com/office/officeart/2005/8/layout/hierarchy4"/>
    <dgm:cxn modelId="{98BF4CB1-1E2A-9547-9DE9-B7844C4B2E72}" type="presParOf" srcId="{56942990-F491-0548-8302-5910C8C3AA1C}" destId="{6E38B2B8-DA5D-4D4E-BF0C-19D9931D30F3}" srcOrd="11" destOrd="0" presId="urn:microsoft.com/office/officeart/2005/8/layout/hierarchy4"/>
    <dgm:cxn modelId="{7A45132B-B5E2-E84F-A640-D4793C04861A}" type="presParOf" srcId="{56942990-F491-0548-8302-5910C8C3AA1C}" destId="{A2E31C64-C3D2-FB4B-9309-64D715B0FB59}" srcOrd="12" destOrd="0" presId="urn:microsoft.com/office/officeart/2005/8/layout/hierarchy4"/>
    <dgm:cxn modelId="{A1E6592C-52A6-5C41-ACC2-7A1DDF3D5405}" type="presParOf" srcId="{A2E31C64-C3D2-FB4B-9309-64D715B0FB59}" destId="{2B2B3651-0968-A547-A72E-CCC2E7C3B15B}" srcOrd="0" destOrd="0" presId="urn:microsoft.com/office/officeart/2005/8/layout/hierarchy4"/>
    <dgm:cxn modelId="{23DEF3E9-E4C3-DD40-9589-E12A35A16A36}" type="presParOf" srcId="{A2E31C64-C3D2-FB4B-9309-64D715B0FB59}" destId="{77147C48-7251-914C-8DA0-1D43699E8198}" srcOrd="1" destOrd="0" presId="urn:microsoft.com/office/officeart/2005/8/layout/hierarchy4"/>
    <dgm:cxn modelId="{D710A7CD-4A9F-FF43-B6FD-380BD55C5120}" type="presParOf" srcId="{56942990-F491-0548-8302-5910C8C3AA1C}" destId="{5A74277B-732F-6F4C-91E4-9F665195BE83}" srcOrd="13" destOrd="0" presId="urn:microsoft.com/office/officeart/2005/8/layout/hierarchy4"/>
    <dgm:cxn modelId="{2B8D7814-D12D-4948-8AA9-3D5B36BE386F}" type="presParOf" srcId="{56942990-F491-0548-8302-5910C8C3AA1C}" destId="{0F7CF482-921C-D945-BBBB-BDE9A0A27B5C}" srcOrd="14" destOrd="0" presId="urn:microsoft.com/office/officeart/2005/8/layout/hierarchy4"/>
    <dgm:cxn modelId="{05B3FBCC-23B0-B348-9BD1-9D4E6CD3A315}" type="presParOf" srcId="{0F7CF482-921C-D945-BBBB-BDE9A0A27B5C}" destId="{AFD007B6-728F-844E-9FF1-630754A27C40}" srcOrd="0" destOrd="0" presId="urn:microsoft.com/office/officeart/2005/8/layout/hierarchy4"/>
    <dgm:cxn modelId="{D7E10A33-36E9-2D4A-8F09-885B65ACDDC7}" type="presParOf" srcId="{0F7CF482-921C-D945-BBBB-BDE9A0A27B5C}" destId="{1C7147E6-2A57-0542-A6A9-2E1E90CC6A3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3DE83E-6DD9-49E0-B59E-7D2C7B9A759B}" type="doc">
      <dgm:prSet loTypeId="urn:microsoft.com/office/officeart/2005/8/layout/vList2" loCatId="process" qsTypeId="urn:microsoft.com/office/officeart/2005/8/quickstyle/simple1" qsCatId="simple" csTypeId="urn:microsoft.com/office/officeart/2005/8/colors/colorful1#5" csCatId="colorful" phldr="1"/>
      <dgm:spPr/>
      <dgm:t>
        <a:bodyPr/>
        <a:lstStyle/>
        <a:p>
          <a:endParaRPr lang="en-US"/>
        </a:p>
      </dgm:t>
    </dgm:pt>
    <dgm:pt modelId="{6839F845-462F-4E24-9F48-4F6A22B6AD24}">
      <dgm:prSet custT="1"/>
      <dgm:spPr>
        <a:solidFill>
          <a:srgbClr val="36B0E3"/>
        </a:solidFill>
      </dgm:spPr>
      <dgm:t>
        <a:bodyPr/>
        <a:lstStyle/>
        <a:p>
          <a:r>
            <a:rPr lang="en-US" sz="2400" dirty="0">
              <a:latin typeface="Arial" panose="020B0604020202020204" pitchFamily="34" charset="0"/>
              <a:cs typeface="Arial" panose="020B0604020202020204" pitchFamily="34" charset="0"/>
            </a:rPr>
            <a:t>De multiples </a:t>
          </a:r>
          <a:r>
            <a:rPr lang="en-US" sz="2400" dirty="0" err="1">
              <a:latin typeface="Arial" panose="020B0604020202020204" pitchFamily="34" charset="0"/>
              <a:cs typeface="Arial" panose="020B0604020202020204" pitchFamily="34" charset="0"/>
            </a:rPr>
            <a:t>entretiens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à</a:t>
          </a:r>
          <a:r>
            <a:rPr lang="en-US" sz="2400" dirty="0">
              <a:latin typeface="Arial" panose="020B0604020202020204" pitchFamily="34" charset="0"/>
              <a:cs typeface="Arial" panose="020B0604020202020204" pitchFamily="34" charset="0"/>
            </a:rPr>
            <a:t> propos d’un incident </a:t>
          </a:r>
          <a:r>
            <a:rPr lang="en-US" sz="2400" dirty="0" err="1">
              <a:latin typeface="Arial" panose="020B0604020202020204" pitchFamily="34" charset="0"/>
              <a:cs typeface="Arial" panose="020B0604020202020204" pitchFamily="34" charset="0"/>
            </a:rPr>
            <a:t>peuvent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raviver</a:t>
          </a:r>
          <a:r>
            <a:rPr lang="en-US" sz="2400" dirty="0">
              <a:latin typeface="Arial" panose="020B0604020202020204" pitchFamily="34" charset="0"/>
              <a:cs typeface="Arial" panose="020B0604020202020204" pitchFamily="34" charset="0"/>
            </a:rPr>
            <a:t> le </a:t>
          </a:r>
          <a:r>
            <a:rPr lang="en-US" sz="2400" dirty="0" err="1">
              <a:latin typeface="Arial" panose="020B0604020202020204" pitchFamily="34" charset="0"/>
              <a:cs typeface="Arial" panose="020B0604020202020204" pitchFamily="34" charset="0"/>
            </a:rPr>
            <a:t>traumatisme</a:t>
          </a:r>
          <a:r>
            <a:rPr lang="en-US" sz="2400" dirty="0">
              <a:latin typeface="Arial" panose="020B0604020202020204" pitchFamily="34" charset="0"/>
              <a:cs typeface="Arial" panose="020B0604020202020204" pitchFamily="34" charset="0"/>
            </a:rPr>
            <a:t> de la </a:t>
          </a:r>
          <a:r>
            <a:rPr lang="en-US" sz="2400" dirty="0" err="1">
              <a:latin typeface="Arial" panose="020B0604020202020204" pitchFamily="34" charset="0"/>
              <a:cs typeface="Arial" panose="020B0604020202020204" pitchFamily="34" charset="0"/>
            </a:rPr>
            <a:t>personne</a:t>
          </a:r>
          <a:r>
            <a:rPr lang="en-US" sz="2400" dirty="0">
              <a:latin typeface="Arial" panose="020B0604020202020204" pitchFamily="34" charset="0"/>
              <a:cs typeface="Arial" panose="020B0604020202020204" pitchFamily="34" charset="0"/>
            </a:rPr>
            <a:t> qui </a:t>
          </a:r>
          <a:r>
            <a:rPr lang="en-US" sz="2400" dirty="0" err="1">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survécu</a:t>
          </a:r>
          <a:r>
            <a:rPr lang="en-US" sz="2400" dirty="0">
              <a:latin typeface="Arial" panose="020B0604020202020204" pitchFamily="34" charset="0"/>
              <a:cs typeface="Arial" panose="020B0604020202020204" pitchFamily="34" charset="0"/>
            </a:rPr>
            <a:t>. </a:t>
          </a:r>
          <a:endParaRPr lang="en-US" sz="2400" b="0" i="0" dirty="0">
            <a:solidFill>
              <a:schemeClr val="bg1"/>
            </a:solidFill>
            <a:latin typeface="Arial" panose="020B0604020202020204" pitchFamily="34" charset="0"/>
            <a:cs typeface="Arial" panose="020B0604020202020204" pitchFamily="34" charset="0"/>
          </a:endParaRPr>
        </a:p>
      </dgm:t>
    </dgm:pt>
    <dgm:pt modelId="{651A7642-F402-408C-AF2F-3640482943AD}" type="parTrans" cxnId="{A093A4F8-6CDD-4682-A33E-9D5C95582381}">
      <dgm:prSet/>
      <dgm:spPr/>
      <dgm:t>
        <a:bodyPr/>
        <a:lstStyle/>
        <a:p>
          <a:endParaRPr lang="en-US"/>
        </a:p>
      </dgm:t>
    </dgm:pt>
    <dgm:pt modelId="{630E0C54-E188-447D-9A89-CD89131517A5}" type="sibTrans" cxnId="{A093A4F8-6CDD-4682-A33E-9D5C95582381}">
      <dgm:prSet/>
      <dgm:spPr/>
      <dgm:t>
        <a:bodyPr/>
        <a:lstStyle/>
        <a:p>
          <a:endParaRPr lang="en-US"/>
        </a:p>
      </dgm:t>
    </dgm:pt>
    <dgm:pt modelId="{99E3FDA6-E0A3-8B44-B32B-942369095D1B}">
      <dgm:prSet custT="1"/>
      <dgm:spPr>
        <a:solidFill>
          <a:schemeClr val="bg2"/>
        </a:solidFill>
      </dgm:spPr>
      <dgm:t>
        <a:bodyPr anchor="t"/>
        <a:lstStyle/>
        <a:p>
          <a:r>
            <a:rPr lang="en-US" sz="2400" b="1" dirty="0" err="1">
              <a:latin typeface="Arial" panose="020B0604020202020204" pitchFamily="34" charset="0"/>
              <a:cs typeface="Arial" panose="020B0604020202020204" pitchFamily="34" charset="0"/>
            </a:rPr>
            <a:t>Aucun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entretien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n’est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nécessaire</a:t>
          </a:r>
          <a:r>
            <a:rPr lang="en-US" sz="2400" b="1" dirty="0">
              <a:latin typeface="Arial" panose="020B0604020202020204" pitchFamily="34" charset="0"/>
              <a:cs typeface="Arial" panose="020B0604020202020204" pitchFamily="34" charset="0"/>
            </a:rPr>
            <a:t> pour </a:t>
          </a:r>
          <a:r>
            <a:rPr lang="en-US" sz="2400" b="1" dirty="0" err="1">
              <a:latin typeface="Arial" panose="020B0604020202020204" pitchFamily="34" charset="0"/>
              <a:cs typeface="Arial" panose="020B0604020202020204" pitchFamily="34" charset="0"/>
            </a:rPr>
            <a:t>que</a:t>
          </a:r>
          <a:r>
            <a:rPr lang="en-US" sz="2400" b="1" dirty="0">
              <a:latin typeface="Arial" panose="020B0604020202020204" pitchFamily="34" charset="0"/>
              <a:cs typeface="Arial" panose="020B0604020202020204" pitchFamily="34" charset="0"/>
            </a:rPr>
            <a:t> la </a:t>
          </a:r>
          <a:r>
            <a:rPr lang="en-US" sz="2400" b="1" dirty="0" err="1">
              <a:latin typeface="Arial" panose="020B0604020202020204" pitchFamily="34" charset="0"/>
              <a:cs typeface="Arial" panose="020B0604020202020204" pitchFamily="34" charset="0"/>
            </a:rPr>
            <a:t>personne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survivante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ait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accès</a:t>
          </a:r>
          <a:r>
            <a:rPr lang="en-US" sz="2400" b="1" dirty="0">
              <a:latin typeface="Arial" panose="020B0604020202020204" pitchFamily="34" charset="0"/>
              <a:cs typeface="Arial" panose="020B0604020202020204" pitchFamily="34" charset="0"/>
            </a:rPr>
            <a:t> aux services</a:t>
          </a:r>
        </a:p>
      </dgm:t>
    </dgm:pt>
    <dgm:pt modelId="{1127431A-D1CF-A24C-A886-42DF25D70285}" type="parTrans" cxnId="{854C8501-A226-7C43-A2B6-7D0250CBA511}">
      <dgm:prSet/>
      <dgm:spPr/>
      <dgm:t>
        <a:bodyPr/>
        <a:lstStyle/>
        <a:p>
          <a:endParaRPr lang="en-US"/>
        </a:p>
      </dgm:t>
    </dgm:pt>
    <dgm:pt modelId="{48F4A016-30BA-0742-8B6D-3FFD6CE34A4F}" type="sibTrans" cxnId="{854C8501-A226-7C43-A2B6-7D0250CBA511}">
      <dgm:prSet/>
      <dgm:spPr/>
      <dgm:t>
        <a:bodyPr/>
        <a:lstStyle/>
        <a:p>
          <a:endParaRPr lang="en-US"/>
        </a:p>
      </dgm:t>
    </dgm:pt>
    <dgm:pt modelId="{7B3941F2-8C34-5442-89EF-DFDEBA6D3808}">
      <dgm:prSet custT="1"/>
      <dgm:spPr>
        <a:solidFill>
          <a:schemeClr val="bg2"/>
        </a:solidFill>
      </dgm:spPr>
      <dgm:t>
        <a:bodyPr/>
        <a:lstStyle/>
        <a:p>
          <a:r>
            <a:rPr lang="en-US" sz="2400" b="0" i="0" dirty="0">
              <a:solidFill>
                <a:schemeClr val="bg1"/>
              </a:solidFill>
              <a:latin typeface="Arial" panose="020B0604020202020204" pitchFamily="34" charset="0"/>
              <a:cs typeface="Arial" panose="020B0604020202020204" pitchFamily="34" charset="0"/>
            </a:rPr>
            <a:t>La </a:t>
          </a:r>
          <a:r>
            <a:rPr lang="en-US" sz="2400" b="0" i="0" dirty="0" err="1">
              <a:solidFill>
                <a:schemeClr val="bg1"/>
              </a:solidFill>
              <a:latin typeface="Arial" panose="020B0604020202020204" pitchFamily="34" charset="0"/>
              <a:cs typeface="Arial" panose="020B0604020202020204" pitchFamily="34" charset="0"/>
            </a:rPr>
            <a:t>sûreté</a:t>
          </a:r>
          <a:r>
            <a:rPr lang="en-US" sz="2400" b="0" i="0" dirty="0">
              <a:solidFill>
                <a:schemeClr val="bg1"/>
              </a:solidFill>
              <a:latin typeface="Arial" panose="020B0604020202020204" pitchFamily="34" charset="0"/>
              <a:cs typeface="Arial" panose="020B0604020202020204" pitchFamily="34" charset="0"/>
            </a:rPr>
            <a:t> et le </a:t>
          </a:r>
          <a:r>
            <a:rPr lang="en-US" sz="2400" b="0" i="0" dirty="0" err="1">
              <a:solidFill>
                <a:schemeClr val="bg1"/>
              </a:solidFill>
              <a:latin typeface="Arial" panose="020B0604020202020204" pitchFamily="34" charset="0"/>
              <a:cs typeface="Arial" panose="020B0604020202020204" pitchFamily="34" charset="0"/>
            </a:rPr>
            <a:t>bien-être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doivent</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être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une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priorité</a:t>
          </a:r>
          <a:endParaRPr lang="en-US" sz="2400" b="0" i="0" dirty="0">
            <a:solidFill>
              <a:schemeClr val="bg1"/>
            </a:solidFill>
            <a:latin typeface="Arial" panose="020B0604020202020204" pitchFamily="34" charset="0"/>
            <a:cs typeface="Arial" panose="020B0604020202020204" pitchFamily="34" charset="0"/>
          </a:endParaRPr>
        </a:p>
      </dgm:t>
    </dgm:pt>
    <dgm:pt modelId="{92E57AD7-AD91-4544-A663-BA6E4288449E}" type="parTrans" cxnId="{1A2E809A-51E5-1940-8D50-44AC152268AE}">
      <dgm:prSet/>
      <dgm:spPr/>
      <dgm:t>
        <a:bodyPr/>
        <a:lstStyle/>
        <a:p>
          <a:endParaRPr lang="en-US"/>
        </a:p>
      </dgm:t>
    </dgm:pt>
    <dgm:pt modelId="{3F673595-9292-2742-8941-367AA60CC831}" type="sibTrans" cxnId="{1A2E809A-51E5-1940-8D50-44AC152268AE}">
      <dgm:prSet/>
      <dgm:spPr/>
      <dgm:t>
        <a:bodyPr/>
        <a:lstStyle/>
        <a:p>
          <a:endParaRPr lang="en-US"/>
        </a:p>
      </dgm:t>
    </dgm:pt>
    <dgm:pt modelId="{A128BF60-6A92-4242-A07C-9DA0B8980D02}">
      <dgm:prSet custT="1"/>
      <dgm:spPr>
        <a:solidFill>
          <a:srgbClr val="23844E"/>
        </a:solidFill>
      </dgm:spPr>
      <dgm:t>
        <a:bodyPr/>
        <a:lstStyle/>
        <a:p>
          <a:r>
            <a:rPr lang="en-US" sz="2400" b="0" i="0" dirty="0" err="1">
              <a:solidFill>
                <a:schemeClr val="bg1"/>
              </a:solidFill>
              <a:latin typeface="Arial" panose="020B0604020202020204" pitchFamily="34" charset="0"/>
              <a:cs typeface="Arial" panose="020B0604020202020204" pitchFamily="34" charset="0"/>
            </a:rPr>
            <a:t>Demandez</a:t>
          </a:r>
          <a:r>
            <a:rPr lang="en-US" sz="2400" b="0" i="0" dirty="0">
              <a:solidFill>
                <a:schemeClr val="bg1"/>
              </a:solidFill>
              <a:latin typeface="Arial" panose="020B0604020202020204" pitchFamily="34" charset="0"/>
              <a:cs typeface="Arial" panose="020B0604020202020204" pitchFamily="34" charset="0"/>
            </a:rPr>
            <a:t> au client </a:t>
          </a:r>
          <a:r>
            <a:rPr lang="en-US" sz="2400" b="0" i="0" dirty="0" err="1">
              <a:solidFill>
                <a:schemeClr val="bg1"/>
              </a:solidFill>
              <a:latin typeface="Arial" panose="020B0604020202020204" pitchFamily="34" charset="0"/>
              <a:cs typeface="Arial" panose="020B0604020202020204" pitchFamily="34" charset="0"/>
            </a:rPr>
            <a:t>ou</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à</a:t>
          </a:r>
          <a:r>
            <a:rPr lang="en-US" sz="2400" b="0" i="0" dirty="0">
              <a:solidFill>
                <a:schemeClr val="bg1"/>
              </a:solidFill>
              <a:latin typeface="Arial" panose="020B0604020202020204" pitchFamily="34" charset="0"/>
              <a:cs typeface="Arial" panose="020B0604020202020204" pitchFamily="34" charset="0"/>
            </a:rPr>
            <a:t> la </a:t>
          </a:r>
          <a:r>
            <a:rPr lang="en-US" sz="2400" b="0" i="0" dirty="0" err="1">
              <a:solidFill>
                <a:schemeClr val="bg1"/>
              </a:solidFill>
              <a:latin typeface="Arial" panose="020B0604020202020204" pitchFamily="34" charset="0"/>
              <a:cs typeface="Arial" panose="020B0604020202020204" pitchFamily="34" charset="0"/>
            </a:rPr>
            <a:t>cliente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s’il</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ou</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elle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préfère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parler</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à</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une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personne</a:t>
          </a:r>
          <a:r>
            <a:rPr lang="en-US" sz="2400" b="0" i="0" dirty="0">
              <a:solidFill>
                <a:schemeClr val="bg1"/>
              </a:solidFill>
              <a:latin typeface="Arial" panose="020B0604020202020204" pitchFamily="34" charset="0"/>
              <a:cs typeface="Arial" panose="020B0604020202020204" pitchFamily="34" charset="0"/>
            </a:rPr>
            <a:t> du </a:t>
          </a:r>
          <a:r>
            <a:rPr lang="en-US" sz="2400" b="0" i="0" dirty="0" err="1">
              <a:solidFill>
                <a:schemeClr val="bg1"/>
              </a:solidFill>
              <a:latin typeface="Arial" panose="020B0604020202020204" pitchFamily="34" charset="0"/>
              <a:cs typeface="Arial" panose="020B0604020202020204" pitchFamily="34" charset="0"/>
            </a:rPr>
            <a:t>même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sexe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ou</a:t>
          </a:r>
          <a:r>
            <a:rPr lang="en-US" sz="2400" b="0" i="0" dirty="0">
              <a:solidFill>
                <a:schemeClr val="bg1"/>
              </a:solidFill>
              <a:latin typeface="Arial" panose="020B0604020202020204" pitchFamily="34" charset="0"/>
              <a:cs typeface="Arial" panose="020B0604020202020204" pitchFamily="34" charset="0"/>
            </a:rPr>
            <a:t> d’un </a:t>
          </a:r>
          <a:r>
            <a:rPr lang="en-US" sz="2400" b="0" i="0" dirty="0" err="1">
              <a:solidFill>
                <a:schemeClr val="bg1"/>
              </a:solidFill>
              <a:latin typeface="Arial" panose="020B0604020202020204" pitchFamily="34" charset="0"/>
              <a:cs typeface="Arial" panose="020B0604020202020204" pitchFamily="34" charset="0"/>
            </a:rPr>
            <a:t>autre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sexe</a:t>
          </a:r>
          <a:endParaRPr lang="en-US" sz="2400" b="0" i="0" dirty="0">
            <a:solidFill>
              <a:schemeClr val="bg1"/>
            </a:solidFill>
            <a:latin typeface="Arial" panose="020B0604020202020204" pitchFamily="34" charset="0"/>
            <a:cs typeface="Arial" panose="020B0604020202020204" pitchFamily="34" charset="0"/>
          </a:endParaRPr>
        </a:p>
      </dgm:t>
    </dgm:pt>
    <dgm:pt modelId="{E964FC33-086E-8B4B-9F6B-BE591AC155F4}" type="parTrans" cxnId="{8C7E028C-F004-CD41-8AB8-A0B9B2ABF9DC}">
      <dgm:prSet/>
      <dgm:spPr/>
      <dgm:t>
        <a:bodyPr/>
        <a:lstStyle/>
        <a:p>
          <a:endParaRPr lang="en-US"/>
        </a:p>
      </dgm:t>
    </dgm:pt>
    <dgm:pt modelId="{42F01151-3E54-7F4F-B74A-A5CE237A2C3E}" type="sibTrans" cxnId="{8C7E028C-F004-CD41-8AB8-A0B9B2ABF9DC}">
      <dgm:prSet/>
      <dgm:spPr/>
      <dgm:t>
        <a:bodyPr/>
        <a:lstStyle/>
        <a:p>
          <a:endParaRPr lang="en-US"/>
        </a:p>
      </dgm:t>
    </dgm:pt>
    <dgm:pt modelId="{E6E05FF8-C92E-174C-84B3-BD97B095C7B5}" type="pres">
      <dgm:prSet presAssocID="{113DE83E-6DD9-49E0-B59E-7D2C7B9A759B}" presName="linear" presStyleCnt="0">
        <dgm:presLayoutVars>
          <dgm:animLvl val="lvl"/>
          <dgm:resizeHandles val="exact"/>
        </dgm:presLayoutVars>
      </dgm:prSet>
      <dgm:spPr/>
    </dgm:pt>
    <dgm:pt modelId="{804683A4-C40B-C046-BD72-92C6072E6D38}" type="pres">
      <dgm:prSet presAssocID="{7B3941F2-8C34-5442-89EF-DFDEBA6D3808}" presName="parentText" presStyleLbl="node1" presStyleIdx="0" presStyleCnt="4">
        <dgm:presLayoutVars>
          <dgm:chMax val="0"/>
          <dgm:bulletEnabled val="1"/>
        </dgm:presLayoutVars>
      </dgm:prSet>
      <dgm:spPr/>
    </dgm:pt>
    <dgm:pt modelId="{5D4B2819-6B46-A14A-96B0-25A1E859EEDB}" type="pres">
      <dgm:prSet presAssocID="{3F673595-9292-2742-8941-367AA60CC831}" presName="spacer" presStyleCnt="0"/>
      <dgm:spPr/>
    </dgm:pt>
    <dgm:pt modelId="{79AA2C20-2825-E040-AD79-84BD899A6F08}" type="pres">
      <dgm:prSet presAssocID="{A128BF60-6A92-4242-A07C-9DA0B8980D02}" presName="parentText" presStyleLbl="node1" presStyleIdx="1" presStyleCnt="4">
        <dgm:presLayoutVars>
          <dgm:chMax val="0"/>
          <dgm:bulletEnabled val="1"/>
        </dgm:presLayoutVars>
      </dgm:prSet>
      <dgm:spPr/>
    </dgm:pt>
    <dgm:pt modelId="{3D2D25B0-FB16-B449-BC16-D0D2C14CD956}" type="pres">
      <dgm:prSet presAssocID="{42F01151-3E54-7F4F-B74A-A5CE237A2C3E}" presName="spacer" presStyleCnt="0"/>
      <dgm:spPr/>
    </dgm:pt>
    <dgm:pt modelId="{25A4A4EA-E8A5-A84E-81A6-C086A45D96CB}" type="pres">
      <dgm:prSet presAssocID="{6839F845-462F-4E24-9F48-4F6A22B6AD24}" presName="parentText" presStyleLbl="node1" presStyleIdx="2" presStyleCnt="4">
        <dgm:presLayoutVars>
          <dgm:chMax val="0"/>
          <dgm:bulletEnabled val="1"/>
        </dgm:presLayoutVars>
      </dgm:prSet>
      <dgm:spPr/>
    </dgm:pt>
    <dgm:pt modelId="{F95C09C2-B8DD-5B42-BBF7-143F2FFC905B}" type="pres">
      <dgm:prSet presAssocID="{630E0C54-E188-447D-9A89-CD89131517A5}" presName="spacer" presStyleCnt="0"/>
      <dgm:spPr/>
    </dgm:pt>
    <dgm:pt modelId="{855A5CDB-C037-D444-9E3C-4C17B683D8FC}" type="pres">
      <dgm:prSet presAssocID="{99E3FDA6-E0A3-8B44-B32B-942369095D1B}" presName="parentText" presStyleLbl="node1" presStyleIdx="3" presStyleCnt="4" custLinFactY="9119" custLinFactNeighborX="273" custLinFactNeighborY="100000">
        <dgm:presLayoutVars>
          <dgm:chMax val="0"/>
          <dgm:bulletEnabled val="1"/>
        </dgm:presLayoutVars>
      </dgm:prSet>
      <dgm:spPr/>
    </dgm:pt>
  </dgm:ptLst>
  <dgm:cxnLst>
    <dgm:cxn modelId="{854C8501-A226-7C43-A2B6-7D0250CBA511}" srcId="{113DE83E-6DD9-49E0-B59E-7D2C7B9A759B}" destId="{99E3FDA6-E0A3-8B44-B32B-942369095D1B}" srcOrd="3" destOrd="0" parTransId="{1127431A-D1CF-A24C-A886-42DF25D70285}" sibTransId="{48F4A016-30BA-0742-8B6D-3FFD6CE34A4F}"/>
    <dgm:cxn modelId="{8EDF501B-766C-3549-ABB4-840A1311BAE4}" type="presOf" srcId="{99E3FDA6-E0A3-8B44-B32B-942369095D1B}" destId="{855A5CDB-C037-D444-9E3C-4C17B683D8FC}" srcOrd="0" destOrd="0" presId="urn:microsoft.com/office/officeart/2005/8/layout/vList2"/>
    <dgm:cxn modelId="{884D5422-C20E-F24E-9B27-113186AAF4DC}" type="presOf" srcId="{6839F845-462F-4E24-9F48-4F6A22B6AD24}" destId="{25A4A4EA-E8A5-A84E-81A6-C086A45D96CB}" srcOrd="0" destOrd="0" presId="urn:microsoft.com/office/officeart/2005/8/layout/vList2"/>
    <dgm:cxn modelId="{8C7E028C-F004-CD41-8AB8-A0B9B2ABF9DC}" srcId="{113DE83E-6DD9-49E0-B59E-7D2C7B9A759B}" destId="{A128BF60-6A92-4242-A07C-9DA0B8980D02}" srcOrd="1" destOrd="0" parTransId="{E964FC33-086E-8B4B-9F6B-BE591AC155F4}" sibTransId="{42F01151-3E54-7F4F-B74A-A5CE237A2C3E}"/>
    <dgm:cxn modelId="{1A2E809A-51E5-1940-8D50-44AC152268AE}" srcId="{113DE83E-6DD9-49E0-B59E-7D2C7B9A759B}" destId="{7B3941F2-8C34-5442-89EF-DFDEBA6D3808}" srcOrd="0" destOrd="0" parTransId="{92E57AD7-AD91-4544-A663-BA6E4288449E}" sibTransId="{3F673595-9292-2742-8941-367AA60CC831}"/>
    <dgm:cxn modelId="{63C0FAA2-BD2C-3146-A99B-14A58EBA0684}" type="presOf" srcId="{A128BF60-6A92-4242-A07C-9DA0B8980D02}" destId="{79AA2C20-2825-E040-AD79-84BD899A6F08}" srcOrd="0" destOrd="0" presId="urn:microsoft.com/office/officeart/2005/8/layout/vList2"/>
    <dgm:cxn modelId="{8B474EC1-A473-A447-BA2D-3BAFD8FD6F06}" type="presOf" srcId="{7B3941F2-8C34-5442-89EF-DFDEBA6D3808}" destId="{804683A4-C40B-C046-BD72-92C6072E6D38}" srcOrd="0" destOrd="0" presId="urn:microsoft.com/office/officeart/2005/8/layout/vList2"/>
    <dgm:cxn modelId="{8E9942C6-C3ED-1447-9DA4-580F415798A9}" type="presOf" srcId="{113DE83E-6DD9-49E0-B59E-7D2C7B9A759B}" destId="{E6E05FF8-C92E-174C-84B3-BD97B095C7B5}" srcOrd="0" destOrd="0" presId="urn:microsoft.com/office/officeart/2005/8/layout/vList2"/>
    <dgm:cxn modelId="{A093A4F8-6CDD-4682-A33E-9D5C95582381}" srcId="{113DE83E-6DD9-49E0-B59E-7D2C7B9A759B}" destId="{6839F845-462F-4E24-9F48-4F6A22B6AD24}" srcOrd="2" destOrd="0" parTransId="{651A7642-F402-408C-AF2F-3640482943AD}" sibTransId="{630E0C54-E188-447D-9A89-CD89131517A5}"/>
    <dgm:cxn modelId="{FDE834CD-7150-AD4D-9CAF-8144C3E3909B}" type="presParOf" srcId="{E6E05FF8-C92E-174C-84B3-BD97B095C7B5}" destId="{804683A4-C40B-C046-BD72-92C6072E6D38}" srcOrd="0" destOrd="0" presId="urn:microsoft.com/office/officeart/2005/8/layout/vList2"/>
    <dgm:cxn modelId="{A1C6ECEE-6A98-3245-9797-49E371EFB4EB}" type="presParOf" srcId="{E6E05FF8-C92E-174C-84B3-BD97B095C7B5}" destId="{5D4B2819-6B46-A14A-96B0-25A1E859EEDB}" srcOrd="1" destOrd="0" presId="urn:microsoft.com/office/officeart/2005/8/layout/vList2"/>
    <dgm:cxn modelId="{BDBA8D23-8B4D-4547-A259-8D1B7F3A7196}" type="presParOf" srcId="{E6E05FF8-C92E-174C-84B3-BD97B095C7B5}" destId="{79AA2C20-2825-E040-AD79-84BD899A6F08}" srcOrd="2" destOrd="0" presId="urn:microsoft.com/office/officeart/2005/8/layout/vList2"/>
    <dgm:cxn modelId="{40560E1D-FCD3-FE49-81AD-7371C185E007}" type="presParOf" srcId="{E6E05FF8-C92E-174C-84B3-BD97B095C7B5}" destId="{3D2D25B0-FB16-B449-BC16-D0D2C14CD956}" srcOrd="3" destOrd="0" presId="urn:microsoft.com/office/officeart/2005/8/layout/vList2"/>
    <dgm:cxn modelId="{6D28D586-F197-2B4A-B82C-898D3F0C5B5B}" type="presParOf" srcId="{E6E05FF8-C92E-174C-84B3-BD97B095C7B5}" destId="{25A4A4EA-E8A5-A84E-81A6-C086A45D96CB}" srcOrd="4" destOrd="0" presId="urn:microsoft.com/office/officeart/2005/8/layout/vList2"/>
    <dgm:cxn modelId="{2A49DFB2-B4C4-BB4E-B1F3-54B019401545}" type="presParOf" srcId="{E6E05FF8-C92E-174C-84B3-BD97B095C7B5}" destId="{F95C09C2-B8DD-5B42-BBF7-143F2FFC905B}" srcOrd="5" destOrd="0" presId="urn:microsoft.com/office/officeart/2005/8/layout/vList2"/>
    <dgm:cxn modelId="{7A03D79B-A6B9-3B4F-9E51-725F90380BFB}" type="presParOf" srcId="{E6E05FF8-C92E-174C-84B3-BD97B095C7B5}" destId="{855A5CDB-C037-D444-9E3C-4C17B683D8F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6557B-70F8-154A-A45E-802B53D96E17}">
      <dsp:nvSpPr>
        <dsp:cNvPr id="0" name=""/>
        <dsp:cNvSpPr/>
      </dsp:nvSpPr>
      <dsp:spPr>
        <a:xfrm>
          <a:off x="3691390" y="3246383"/>
          <a:ext cx="1530599" cy="1530599"/>
        </a:xfrm>
        <a:prstGeom prst="ellipse">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GB" sz="2100" b="1" kern="1200" dirty="0"/>
            <a:t>Violence </a:t>
          </a:r>
          <a:r>
            <a:rPr lang="en-GB" sz="2100" b="1" kern="1200" dirty="0" err="1"/>
            <a:t>basée</a:t>
          </a:r>
          <a:r>
            <a:rPr lang="en-GB" sz="2100" b="1" kern="1200" dirty="0"/>
            <a:t> </a:t>
          </a:r>
          <a:r>
            <a:rPr lang="en-GB" sz="2100" b="1" kern="1200" dirty="0" err="1"/>
            <a:t>sur</a:t>
          </a:r>
          <a:r>
            <a:rPr lang="en-GB" sz="2100" b="1" kern="1200" dirty="0"/>
            <a:t> le genre</a:t>
          </a:r>
          <a:endParaRPr lang="en-GB" sz="2100" kern="1200" dirty="0"/>
        </a:p>
      </dsp:txBody>
      <dsp:txXfrm>
        <a:off x="3915541" y="3470534"/>
        <a:ext cx="1082297" cy="1082297"/>
      </dsp:txXfrm>
    </dsp:sp>
    <dsp:sp modelId="{6C108E2B-8C2A-D546-8445-EAE4E5BDB5D6}">
      <dsp:nvSpPr>
        <dsp:cNvPr id="0" name=""/>
        <dsp:cNvSpPr/>
      </dsp:nvSpPr>
      <dsp:spPr>
        <a:xfrm rot="10800000">
          <a:off x="875941" y="3793572"/>
          <a:ext cx="2660599" cy="436220"/>
        </a:xfrm>
        <a:prstGeom prst="leftArrow">
          <a:avLst>
            <a:gd name="adj1" fmla="val 60000"/>
            <a:gd name="adj2" fmla="val 5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 modelId="{F6F3BAC9-E96D-9341-B55E-062A275B6ABB}">
      <dsp:nvSpPr>
        <dsp:cNvPr id="0" name=""/>
        <dsp:cNvSpPr/>
      </dsp:nvSpPr>
      <dsp:spPr>
        <a:xfrm>
          <a:off x="105499" y="3583115"/>
          <a:ext cx="1540883" cy="857135"/>
        </a:xfrm>
        <a:prstGeom prst="roundRect">
          <a:avLst>
            <a:gd name="adj" fmla="val 10000"/>
          </a:avLst>
        </a:prstGeom>
        <a:solidFill>
          <a:srgbClr val="36B0E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a:t>Agents de santé</a:t>
          </a:r>
        </a:p>
      </dsp:txBody>
      <dsp:txXfrm>
        <a:off x="130604" y="3608220"/>
        <a:ext cx="1490673" cy="806925"/>
      </dsp:txXfrm>
    </dsp:sp>
    <dsp:sp modelId="{72A4BA46-0CA4-0445-A855-6658A5369A4C}">
      <dsp:nvSpPr>
        <dsp:cNvPr id="0" name=""/>
        <dsp:cNvSpPr/>
      </dsp:nvSpPr>
      <dsp:spPr>
        <a:xfrm rot="12150000">
          <a:off x="1047246" y="2932362"/>
          <a:ext cx="2660599" cy="436220"/>
        </a:xfrm>
        <a:prstGeom prst="leftArrow">
          <a:avLst>
            <a:gd name="adj1" fmla="val 600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63FFA03F-1F5B-B24C-8AD2-0EEAF2E0A797}">
      <dsp:nvSpPr>
        <dsp:cNvPr id="0" name=""/>
        <dsp:cNvSpPr/>
      </dsp:nvSpPr>
      <dsp:spPr>
        <a:xfrm>
          <a:off x="390067" y="2212821"/>
          <a:ext cx="1516883" cy="857135"/>
        </a:xfrm>
        <a:prstGeom prst="roundRect">
          <a:avLst>
            <a:gd name="adj" fmla="val 1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err="1"/>
            <a:t>Enseignant.e</a:t>
          </a:r>
          <a:endParaRPr lang="en-GB" sz="1600" kern="1200" dirty="0"/>
        </a:p>
      </dsp:txBody>
      <dsp:txXfrm>
        <a:off x="415172" y="2237926"/>
        <a:ext cx="1466673" cy="806925"/>
      </dsp:txXfrm>
    </dsp:sp>
    <dsp:sp modelId="{43AA80FD-7B21-294D-8A3D-5FFB25F71BB0}">
      <dsp:nvSpPr>
        <dsp:cNvPr id="0" name=""/>
        <dsp:cNvSpPr/>
      </dsp:nvSpPr>
      <dsp:spPr>
        <a:xfrm rot="13299852">
          <a:off x="1482885" y="2312811"/>
          <a:ext cx="2619486" cy="436220"/>
        </a:xfrm>
        <a:prstGeom prst="leftArrow">
          <a:avLst>
            <a:gd name="adj1" fmla="val 60000"/>
            <a:gd name="adj2" fmla="val 5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 modelId="{78321B55-A39F-784F-A38A-9569134919AC}">
      <dsp:nvSpPr>
        <dsp:cNvPr id="0" name=""/>
        <dsp:cNvSpPr/>
      </dsp:nvSpPr>
      <dsp:spPr>
        <a:xfrm>
          <a:off x="1022647" y="1231684"/>
          <a:ext cx="1583065" cy="857135"/>
        </a:xfrm>
        <a:prstGeom prst="roundRect">
          <a:avLst>
            <a:gd name="adj" fmla="val 10000"/>
          </a:avLst>
        </a:prstGeom>
        <a:solidFill>
          <a:srgbClr val="36B0E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err="1"/>
            <a:t>Conjoint.e</a:t>
          </a:r>
          <a:r>
            <a:rPr lang="en-GB" sz="1600" kern="1200" dirty="0"/>
            <a:t> </a:t>
          </a:r>
          <a:r>
            <a:rPr lang="en-GB" sz="1600" kern="1200" dirty="0" err="1"/>
            <a:t>ou</a:t>
          </a:r>
          <a:r>
            <a:rPr lang="en-GB" sz="1600" kern="1200" dirty="0"/>
            <a:t> </a:t>
          </a:r>
          <a:r>
            <a:rPr lang="en-GB" sz="1600" kern="1200" dirty="0" err="1"/>
            <a:t>partenaire</a:t>
          </a:r>
          <a:r>
            <a:rPr lang="en-GB" sz="1600" kern="1200" dirty="0"/>
            <a:t> </a:t>
          </a:r>
          <a:r>
            <a:rPr lang="en-GB" sz="1600" kern="1200" dirty="0" err="1"/>
            <a:t>sexuel.le</a:t>
          </a:r>
          <a:endParaRPr lang="en-GB" sz="1600" kern="1200" dirty="0"/>
        </a:p>
      </dsp:txBody>
      <dsp:txXfrm>
        <a:off x="1047752" y="1256789"/>
        <a:ext cx="1532855" cy="806925"/>
      </dsp:txXfrm>
    </dsp:sp>
    <dsp:sp modelId="{91212D7B-A217-564A-A5D1-0D7D1BF8FE4A}">
      <dsp:nvSpPr>
        <dsp:cNvPr id="0" name=""/>
        <dsp:cNvSpPr/>
      </dsp:nvSpPr>
      <dsp:spPr>
        <a:xfrm rot="14723172">
          <a:off x="2156534" y="1725061"/>
          <a:ext cx="2705028" cy="436220"/>
        </a:xfrm>
        <a:prstGeom prst="leftArrow">
          <a:avLst>
            <a:gd name="adj1" fmla="val 600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4D929049-5345-B94A-B682-7CD97E2363EA}">
      <dsp:nvSpPr>
        <dsp:cNvPr id="0" name=""/>
        <dsp:cNvSpPr/>
      </dsp:nvSpPr>
      <dsp:spPr>
        <a:xfrm>
          <a:off x="2218870" y="284984"/>
          <a:ext cx="1453713" cy="857135"/>
        </a:xfrm>
        <a:prstGeom prst="roundRect">
          <a:avLst>
            <a:gd name="adj" fmla="val 1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err="1"/>
            <a:t>Famille</a:t>
          </a:r>
          <a:endParaRPr lang="en-GB" sz="1600" kern="1200" dirty="0"/>
        </a:p>
      </dsp:txBody>
      <dsp:txXfrm>
        <a:off x="2243975" y="310089"/>
        <a:ext cx="1403503" cy="806925"/>
      </dsp:txXfrm>
    </dsp:sp>
    <dsp:sp modelId="{8E155C2C-F775-314E-8E11-6819051BB891}">
      <dsp:nvSpPr>
        <dsp:cNvPr id="0" name=""/>
        <dsp:cNvSpPr/>
      </dsp:nvSpPr>
      <dsp:spPr>
        <a:xfrm rot="16185024">
          <a:off x="3129763" y="1557783"/>
          <a:ext cx="2634375" cy="436220"/>
        </a:xfrm>
        <a:prstGeom prst="leftArrow">
          <a:avLst>
            <a:gd name="adj1" fmla="val 60000"/>
            <a:gd name="adj2" fmla="val 50000"/>
          </a:avLst>
        </a:prstGeom>
        <a:solidFill>
          <a:srgbClr val="DD1065"/>
        </a:solidFill>
        <a:ln>
          <a:noFill/>
        </a:ln>
        <a:effectLst/>
      </dsp:spPr>
      <dsp:style>
        <a:lnRef idx="0">
          <a:scrgbClr r="0" g="0" b="0"/>
        </a:lnRef>
        <a:fillRef idx="3">
          <a:scrgbClr r="0" g="0" b="0"/>
        </a:fillRef>
        <a:effectRef idx="2">
          <a:scrgbClr r="0" g="0" b="0"/>
        </a:effectRef>
        <a:fontRef idx="minor">
          <a:schemeClr val="lt1"/>
        </a:fontRef>
      </dsp:style>
    </dsp:sp>
    <dsp:sp modelId="{A31A20D0-03C9-A64C-950A-E564C670F25C}">
      <dsp:nvSpPr>
        <dsp:cNvPr id="0" name=""/>
        <dsp:cNvSpPr/>
      </dsp:nvSpPr>
      <dsp:spPr>
        <a:xfrm>
          <a:off x="3724421" y="30150"/>
          <a:ext cx="1433581" cy="857135"/>
        </a:xfrm>
        <a:prstGeom prst="roundRect">
          <a:avLst>
            <a:gd name="adj" fmla="val 10000"/>
          </a:avLst>
        </a:prstGeom>
        <a:solidFill>
          <a:srgbClr val="2EA0D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a:t>Agents de police</a:t>
          </a:r>
        </a:p>
      </dsp:txBody>
      <dsp:txXfrm>
        <a:off x="3749526" y="55255"/>
        <a:ext cx="1383371" cy="806925"/>
      </dsp:txXfrm>
    </dsp:sp>
    <dsp:sp modelId="{629A6F54-FDF1-DD45-A6FA-6B71BCC6B414}">
      <dsp:nvSpPr>
        <dsp:cNvPr id="0" name=""/>
        <dsp:cNvSpPr/>
      </dsp:nvSpPr>
      <dsp:spPr>
        <a:xfrm rot="17603136">
          <a:off x="4013452" y="1716614"/>
          <a:ext cx="2682797" cy="436220"/>
        </a:xfrm>
        <a:prstGeom prst="leftArrow">
          <a:avLst>
            <a:gd name="adj1" fmla="val 60000"/>
            <a:gd name="adj2" fmla="val 50000"/>
          </a:avLst>
        </a:prstGeom>
        <a:solidFill>
          <a:srgbClr val="2EA0DC"/>
        </a:solidFill>
        <a:ln>
          <a:noFill/>
        </a:ln>
        <a:effectLst/>
      </dsp:spPr>
      <dsp:style>
        <a:lnRef idx="0">
          <a:scrgbClr r="0" g="0" b="0"/>
        </a:lnRef>
        <a:fillRef idx="3">
          <a:scrgbClr r="0" g="0" b="0"/>
        </a:fillRef>
        <a:effectRef idx="2">
          <a:scrgbClr r="0" g="0" b="0"/>
        </a:effectRef>
        <a:fontRef idx="minor">
          <a:schemeClr val="lt1"/>
        </a:fontRef>
      </dsp:style>
    </dsp:sp>
    <dsp:sp modelId="{0D2CF150-EE33-2448-8608-58E84BEE17D3}">
      <dsp:nvSpPr>
        <dsp:cNvPr id="0" name=""/>
        <dsp:cNvSpPr/>
      </dsp:nvSpPr>
      <dsp:spPr>
        <a:xfrm>
          <a:off x="5194698" y="274948"/>
          <a:ext cx="1385152" cy="857135"/>
        </a:xfrm>
        <a:prstGeom prst="roundRect">
          <a:avLst>
            <a:gd name="adj" fmla="val 1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err="1"/>
            <a:t>Militaires</a:t>
          </a:r>
          <a:endParaRPr lang="en-GB" sz="1600" kern="1200" dirty="0"/>
        </a:p>
      </dsp:txBody>
      <dsp:txXfrm>
        <a:off x="5219803" y="300053"/>
        <a:ext cx="1334942" cy="806925"/>
      </dsp:txXfrm>
    </dsp:sp>
    <dsp:sp modelId="{EE89E9DD-F2AE-A34A-9E5B-7FFC0117BA55}">
      <dsp:nvSpPr>
        <dsp:cNvPr id="0" name=""/>
        <dsp:cNvSpPr/>
      </dsp:nvSpPr>
      <dsp:spPr>
        <a:xfrm rot="19106640">
          <a:off x="4813217" y="2313325"/>
          <a:ext cx="2626592" cy="436220"/>
        </a:xfrm>
        <a:prstGeom prst="leftArrow">
          <a:avLst>
            <a:gd name="adj1" fmla="val 60000"/>
            <a:gd name="adj2" fmla="val 50000"/>
          </a:avLst>
        </a:prstGeom>
        <a:solidFill>
          <a:srgbClr val="DD1065"/>
        </a:solidFill>
        <a:ln>
          <a:noFill/>
        </a:ln>
        <a:effectLst/>
      </dsp:spPr>
      <dsp:style>
        <a:lnRef idx="0">
          <a:scrgbClr r="0" g="0" b="0"/>
        </a:lnRef>
        <a:fillRef idx="3">
          <a:scrgbClr r="0" g="0" b="0"/>
        </a:fillRef>
        <a:effectRef idx="2">
          <a:scrgbClr r="0" g="0" b="0"/>
        </a:effectRef>
        <a:fontRef idx="minor">
          <a:schemeClr val="lt1"/>
        </a:fontRef>
      </dsp:style>
    </dsp:sp>
    <dsp:sp modelId="{FC4D9358-A0B1-3043-B472-37553E3B7B47}">
      <dsp:nvSpPr>
        <dsp:cNvPr id="0" name=""/>
        <dsp:cNvSpPr/>
      </dsp:nvSpPr>
      <dsp:spPr>
        <a:xfrm>
          <a:off x="6392660" y="1231690"/>
          <a:ext cx="1433206" cy="857135"/>
        </a:xfrm>
        <a:prstGeom prst="roundRect">
          <a:avLst>
            <a:gd name="adj" fmla="val 10000"/>
          </a:avLst>
        </a:prstGeom>
        <a:solidFill>
          <a:srgbClr val="2EA0D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err="1"/>
            <a:t>Ami.es</a:t>
          </a:r>
          <a:endParaRPr lang="en-GB" sz="1600" kern="1200" dirty="0"/>
        </a:p>
      </dsp:txBody>
      <dsp:txXfrm>
        <a:off x="6417765" y="1256795"/>
        <a:ext cx="1382996" cy="806925"/>
      </dsp:txXfrm>
    </dsp:sp>
    <dsp:sp modelId="{07F3B1B8-E947-964A-A760-FF43D3B7D4F2}">
      <dsp:nvSpPr>
        <dsp:cNvPr id="0" name=""/>
        <dsp:cNvSpPr/>
      </dsp:nvSpPr>
      <dsp:spPr>
        <a:xfrm rot="20250000">
          <a:off x="5205534" y="2932362"/>
          <a:ext cx="2660599" cy="436220"/>
        </a:xfrm>
        <a:prstGeom prst="leftArrow">
          <a:avLst>
            <a:gd name="adj1" fmla="val 60000"/>
            <a:gd name="adj2" fmla="val 50000"/>
          </a:avLst>
        </a:prstGeom>
        <a:solidFill>
          <a:srgbClr val="2EA0DC"/>
        </a:solidFill>
        <a:ln>
          <a:noFill/>
        </a:ln>
        <a:effectLst/>
      </dsp:spPr>
      <dsp:style>
        <a:lnRef idx="0">
          <a:scrgbClr r="0" g="0" b="0"/>
        </a:lnRef>
        <a:fillRef idx="3">
          <a:scrgbClr r="0" g="0" b="0"/>
        </a:fillRef>
        <a:effectRef idx="2">
          <a:scrgbClr r="0" g="0" b="0"/>
        </a:effectRef>
        <a:fontRef idx="minor">
          <a:schemeClr val="lt1"/>
        </a:fontRef>
      </dsp:style>
    </dsp:sp>
    <dsp:sp modelId="{1BC8B844-2072-6F40-B7EE-B5C8657E25DC}">
      <dsp:nvSpPr>
        <dsp:cNvPr id="0" name=""/>
        <dsp:cNvSpPr/>
      </dsp:nvSpPr>
      <dsp:spPr>
        <a:xfrm>
          <a:off x="7141187" y="2212821"/>
          <a:ext cx="1247368" cy="857135"/>
        </a:xfrm>
        <a:prstGeom prst="roundRect">
          <a:avLst>
            <a:gd name="adj" fmla="val 1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err="1"/>
            <a:t>Voisin.es</a:t>
          </a:r>
          <a:endParaRPr lang="en-GB" sz="1600" kern="1200" dirty="0"/>
        </a:p>
      </dsp:txBody>
      <dsp:txXfrm>
        <a:off x="7166292" y="2237926"/>
        <a:ext cx="1197158" cy="806925"/>
      </dsp:txXfrm>
    </dsp:sp>
    <dsp:sp modelId="{7FBE2834-6BB8-3347-8EFF-5129D2FBCBDC}">
      <dsp:nvSpPr>
        <dsp:cNvPr id="0" name=""/>
        <dsp:cNvSpPr/>
      </dsp:nvSpPr>
      <dsp:spPr>
        <a:xfrm>
          <a:off x="5376839" y="3793572"/>
          <a:ext cx="2660599" cy="436220"/>
        </a:xfrm>
        <a:prstGeom prst="leftArrow">
          <a:avLst>
            <a:gd name="adj1" fmla="val 60000"/>
            <a:gd name="adj2" fmla="val 50000"/>
          </a:avLst>
        </a:prstGeom>
        <a:solidFill>
          <a:srgbClr val="DD1065"/>
        </a:solidFill>
        <a:ln>
          <a:noFill/>
        </a:ln>
        <a:effectLst/>
      </dsp:spPr>
      <dsp:style>
        <a:lnRef idx="0">
          <a:scrgbClr r="0" g="0" b="0"/>
        </a:lnRef>
        <a:fillRef idx="3">
          <a:scrgbClr r="0" g="0" b="0"/>
        </a:fillRef>
        <a:effectRef idx="2">
          <a:scrgbClr r="0" g="0" b="0"/>
        </a:effectRef>
        <a:fontRef idx="minor">
          <a:schemeClr val="lt1"/>
        </a:fontRef>
      </dsp:style>
    </dsp:sp>
    <dsp:sp modelId="{B1237740-F39C-4D4E-AFC8-0F45F5F8A9C4}">
      <dsp:nvSpPr>
        <dsp:cNvPr id="0" name=""/>
        <dsp:cNvSpPr/>
      </dsp:nvSpPr>
      <dsp:spPr>
        <a:xfrm>
          <a:off x="7290729" y="3583115"/>
          <a:ext cx="1493419" cy="857135"/>
        </a:xfrm>
        <a:prstGeom prst="roundRect">
          <a:avLst>
            <a:gd name="adj" fmla="val 10000"/>
          </a:avLst>
        </a:prstGeom>
        <a:solidFill>
          <a:srgbClr val="2EA0D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err="1"/>
            <a:t>Représentant.es</a:t>
          </a:r>
          <a:r>
            <a:rPr lang="en-GB" sz="1600" kern="1200" dirty="0"/>
            <a:t> du </a:t>
          </a:r>
          <a:r>
            <a:rPr lang="en-GB" sz="1600" kern="1200" dirty="0" err="1"/>
            <a:t>gouvernement</a:t>
          </a:r>
          <a:endParaRPr lang="en-GB" sz="1600" kern="1200" dirty="0"/>
        </a:p>
      </dsp:txBody>
      <dsp:txXfrm>
        <a:off x="7315834" y="3608220"/>
        <a:ext cx="1443209" cy="806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1565-82A8-4445-8160-6BADAF7F7DDB}">
      <dsp:nvSpPr>
        <dsp:cNvPr id="0" name=""/>
        <dsp:cNvSpPr/>
      </dsp:nvSpPr>
      <dsp:spPr>
        <a:xfrm>
          <a:off x="311721" y="119"/>
          <a:ext cx="10193397" cy="5294715"/>
        </a:xfrm>
        <a:prstGeom prst="rect">
          <a:avLst/>
        </a:prstGeom>
        <a:solidFill>
          <a:srgbClr val="2384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l" defTabSz="1066800">
            <a:lnSpc>
              <a:spcPct val="90000"/>
            </a:lnSpc>
            <a:spcBef>
              <a:spcPct val="0"/>
            </a:spcBef>
            <a:spcAft>
              <a:spcPct val="35000"/>
            </a:spcAft>
            <a:buNone/>
          </a:pPr>
          <a:r>
            <a:rPr lang="en-US" sz="2400" b="1" kern="1200" dirty="0">
              <a:solidFill>
                <a:schemeClr val="bg1"/>
              </a:solidFill>
            </a:rPr>
            <a:t>Les conventions, les </a:t>
          </a:r>
          <a:r>
            <a:rPr lang="en-US" sz="2400" b="1" kern="1200" dirty="0" err="1">
              <a:solidFill>
                <a:schemeClr val="bg1"/>
              </a:solidFill>
            </a:rPr>
            <a:t>programmes</a:t>
          </a:r>
          <a:r>
            <a:rPr lang="en-US" sz="2400" b="1" kern="1200" dirty="0">
              <a:solidFill>
                <a:schemeClr val="bg1"/>
              </a:solidFill>
            </a:rPr>
            <a:t> </a:t>
          </a:r>
          <a:r>
            <a:rPr lang="en-US" sz="2400" b="1" kern="1200" dirty="0" err="1">
              <a:solidFill>
                <a:schemeClr val="bg1"/>
              </a:solidFill>
            </a:rPr>
            <a:t>d’action</a:t>
          </a:r>
          <a:r>
            <a:rPr lang="en-US" sz="2400" b="1" kern="1200" dirty="0">
              <a:solidFill>
                <a:schemeClr val="bg1"/>
              </a:solidFill>
            </a:rPr>
            <a:t>, les </a:t>
          </a:r>
          <a:r>
            <a:rPr lang="en-US" sz="2400" b="1" kern="1200" dirty="0" err="1">
              <a:solidFill>
                <a:schemeClr val="bg1"/>
              </a:solidFill>
            </a:rPr>
            <a:t>traités</a:t>
          </a:r>
          <a:r>
            <a:rPr lang="en-US" sz="2400" b="1" kern="1200" dirty="0">
              <a:solidFill>
                <a:schemeClr val="bg1"/>
              </a:solidFill>
            </a:rPr>
            <a:t> et les </a:t>
          </a:r>
          <a:r>
            <a:rPr lang="en-US" sz="2400" b="1" kern="1200" dirty="0" err="1">
              <a:solidFill>
                <a:schemeClr val="bg1"/>
              </a:solidFill>
            </a:rPr>
            <a:t>lois</a:t>
          </a:r>
          <a:r>
            <a:rPr lang="en-US" sz="2400" b="1" kern="1200" dirty="0">
              <a:solidFill>
                <a:schemeClr val="bg1"/>
              </a:solidFill>
            </a:rPr>
            <a:t> </a:t>
          </a:r>
          <a:r>
            <a:rPr lang="en-US" sz="2400" b="1" kern="1200" dirty="0" err="1">
              <a:solidFill>
                <a:schemeClr val="bg1"/>
              </a:solidFill>
            </a:rPr>
            <a:t>sont</a:t>
          </a:r>
          <a:r>
            <a:rPr lang="en-US" sz="2400" b="1" kern="1200" dirty="0">
              <a:solidFill>
                <a:schemeClr val="bg1"/>
              </a:solidFill>
            </a:rPr>
            <a:t> </a:t>
          </a:r>
          <a:r>
            <a:rPr lang="en-US" sz="2400" b="1" kern="1200" dirty="0" err="1">
              <a:solidFill>
                <a:schemeClr val="bg1"/>
              </a:solidFill>
            </a:rPr>
            <a:t>conçus</a:t>
          </a:r>
          <a:r>
            <a:rPr lang="en-US" sz="2400" b="1" kern="1200" dirty="0">
              <a:solidFill>
                <a:schemeClr val="bg1"/>
              </a:solidFill>
            </a:rPr>
            <a:t> pour </a:t>
          </a:r>
          <a:r>
            <a:rPr lang="en-US" sz="2400" b="1" kern="1200" dirty="0" err="1">
              <a:solidFill>
                <a:schemeClr val="bg1"/>
              </a:solidFill>
            </a:rPr>
            <a:t>protéger</a:t>
          </a:r>
          <a:r>
            <a:rPr lang="en-US" sz="2400" b="1" kern="1200" dirty="0">
              <a:solidFill>
                <a:schemeClr val="bg1"/>
              </a:solidFill>
            </a:rPr>
            <a:t> </a:t>
          </a:r>
          <a:r>
            <a:rPr lang="en-US" sz="2400" b="1" kern="1200" dirty="0" err="1">
              <a:solidFill>
                <a:schemeClr val="bg1"/>
              </a:solidFill>
            </a:rPr>
            <a:t>l’égalité</a:t>
          </a:r>
          <a:r>
            <a:rPr lang="en-US" sz="2400" b="1" kern="1200" dirty="0">
              <a:solidFill>
                <a:schemeClr val="bg1"/>
              </a:solidFill>
            </a:rPr>
            <a:t> des genres et les </a:t>
          </a:r>
          <a:r>
            <a:rPr lang="en-US" sz="2400" b="1" kern="1200" dirty="0" err="1">
              <a:solidFill>
                <a:schemeClr val="bg1"/>
              </a:solidFill>
            </a:rPr>
            <a:t>droits</a:t>
          </a:r>
          <a:r>
            <a:rPr lang="en-US" sz="2400" b="1" kern="1200" dirty="0">
              <a:solidFill>
                <a:schemeClr val="bg1"/>
              </a:solidFill>
            </a:rPr>
            <a:t> </a:t>
          </a:r>
          <a:r>
            <a:rPr lang="en-US" sz="2400" b="1" kern="1200" dirty="0" err="1">
              <a:solidFill>
                <a:schemeClr val="bg1"/>
              </a:solidFill>
            </a:rPr>
            <a:t>humains</a:t>
          </a:r>
          <a:endParaRPr lang="en-US" sz="2400" b="1" kern="1200" dirty="0">
            <a:solidFill>
              <a:schemeClr val="bg1"/>
            </a:solidFill>
          </a:endParaRPr>
        </a:p>
        <a:p>
          <a:pPr marL="0" lvl="0" algn="l" defTabSz="1066800">
            <a:lnSpc>
              <a:spcPct val="90000"/>
            </a:lnSpc>
            <a:spcBef>
              <a:spcPct val="0"/>
            </a:spcBef>
            <a:spcAft>
              <a:spcPct val="35000"/>
            </a:spcAft>
            <a:buNone/>
          </a:pPr>
          <a:r>
            <a:rPr lang="en-US" sz="2200" u="none" kern="1200" baseline="0" dirty="0">
              <a:solidFill>
                <a:schemeClr val="bg1"/>
              </a:solidFill>
              <a:effectLst/>
              <a:latin typeface="+mn-lt"/>
              <a:ea typeface="+mn-ea"/>
              <a:cs typeface="+mn-cs"/>
            </a:rPr>
            <a:t>- </a:t>
          </a:r>
          <a:r>
            <a:rPr lang="fr-FR" sz="2200" b="1" kern="1200" dirty="0"/>
            <a:t>La Déclaration universelle des droits humains </a:t>
          </a:r>
          <a:endParaRPr lang="en-US" sz="2200" u="none" kern="1200" baseline="0" dirty="0">
            <a:solidFill>
              <a:schemeClr val="bg1"/>
            </a:solidFill>
            <a:effectLst/>
            <a:latin typeface="+mn-lt"/>
            <a:ea typeface="+mn-ea"/>
            <a:cs typeface="+mn-cs"/>
          </a:endParaRPr>
        </a:p>
        <a:p>
          <a:pPr marL="0" lvl="0" indent="0" algn="l" defTabSz="1066800">
            <a:lnSpc>
              <a:spcPct val="90000"/>
            </a:lnSpc>
            <a:spcBef>
              <a:spcPct val="0"/>
            </a:spcBef>
            <a:spcAft>
              <a:spcPct val="35000"/>
            </a:spcAft>
            <a:buNone/>
            <a:tabLst>
              <a:tab pos="298450" algn="l"/>
            </a:tabLst>
          </a:pPr>
          <a:r>
            <a:rPr lang="en-US" sz="2200" u="none" kern="1200" baseline="0" dirty="0">
              <a:solidFill>
                <a:schemeClr val="bg1"/>
              </a:solidFill>
              <a:effectLst/>
              <a:latin typeface="+mn-lt"/>
              <a:ea typeface="+mn-ea"/>
              <a:cs typeface="+mn-cs"/>
            </a:rPr>
            <a:t>- </a:t>
          </a:r>
          <a:r>
            <a:rPr lang="fr-FR" sz="2200" b="1" kern="1200" dirty="0"/>
            <a:t>La Convention sur l'élimination de toutes les formes de discrimination à l'égard des femmes, </a:t>
          </a:r>
          <a:r>
            <a:rPr lang="fr-FR" sz="2200" kern="1200" dirty="0"/>
            <a:t>également connue sous le nom de </a:t>
          </a:r>
          <a:r>
            <a:rPr lang="fr-FR" sz="2200" b="1" kern="1200" dirty="0"/>
            <a:t>Déclaration internationale des droits des femmes</a:t>
          </a:r>
          <a:endParaRPr lang="en-US" sz="2200" u="none" kern="1200" baseline="0" dirty="0">
            <a:solidFill>
              <a:schemeClr val="bg1"/>
            </a:solidFill>
            <a:effectLst/>
            <a:latin typeface="+mn-lt"/>
            <a:ea typeface="+mn-ea"/>
            <a:cs typeface="+mn-cs"/>
          </a:endParaRPr>
        </a:p>
        <a:p>
          <a:pPr marL="0" lvl="0" algn="l" defTabSz="1066800">
            <a:lnSpc>
              <a:spcPct val="90000"/>
            </a:lnSpc>
            <a:spcBef>
              <a:spcPct val="0"/>
            </a:spcBef>
            <a:spcAft>
              <a:spcPct val="35000"/>
            </a:spcAft>
            <a:buNone/>
          </a:pPr>
          <a:r>
            <a:rPr lang="en-US" sz="2200" u="none" kern="1200" baseline="0" dirty="0">
              <a:solidFill>
                <a:schemeClr val="bg1"/>
              </a:solidFill>
              <a:effectLst/>
              <a:latin typeface="+mn-lt"/>
              <a:ea typeface="+mn-ea"/>
              <a:cs typeface="+mn-cs"/>
            </a:rPr>
            <a:t>- </a:t>
          </a:r>
          <a:r>
            <a:rPr lang="fr-FR" sz="2200" b="1" kern="1200" dirty="0"/>
            <a:t>La Déclaration et le Programme d’action de Beijing </a:t>
          </a:r>
          <a:endParaRPr lang="en-US" sz="2200" u="none" kern="1200" baseline="0" dirty="0">
            <a:solidFill>
              <a:schemeClr val="bg1"/>
            </a:solidFill>
            <a:effectLst/>
            <a:latin typeface="+mn-lt"/>
            <a:ea typeface="+mn-ea"/>
            <a:cs typeface="+mn-cs"/>
          </a:endParaRPr>
        </a:p>
        <a:p>
          <a:pPr marL="0" lvl="0" algn="l" defTabSz="1066800">
            <a:lnSpc>
              <a:spcPct val="90000"/>
            </a:lnSpc>
            <a:spcBef>
              <a:spcPct val="0"/>
            </a:spcBef>
            <a:spcAft>
              <a:spcPct val="35000"/>
            </a:spcAft>
            <a:buNone/>
          </a:pPr>
          <a:r>
            <a:rPr lang="en-US" sz="2200" u="none" kern="1200" baseline="0" dirty="0">
              <a:solidFill>
                <a:srgbClr val="FFFFFF"/>
              </a:solidFill>
              <a:effectLst/>
              <a:latin typeface="Calibri"/>
              <a:ea typeface="+mn-ea"/>
              <a:cs typeface="+mn-cs"/>
            </a:rPr>
            <a:t>- La </a:t>
          </a:r>
          <a:r>
            <a:rPr lang="fr-FR" sz="2200" b="1" kern="1200" dirty="0"/>
            <a:t>Déclaration sur l'élimination de la violence à l’égard des femmes </a:t>
          </a:r>
          <a:endParaRPr lang="en-US" sz="2200" u="none" kern="1200" baseline="0" dirty="0">
            <a:solidFill>
              <a:srgbClr val="FFFFFF"/>
            </a:solidFill>
            <a:effectLst/>
            <a:latin typeface="Calibri"/>
            <a:ea typeface="+mn-ea"/>
            <a:cs typeface="+mn-cs"/>
          </a:endParaRPr>
        </a:p>
        <a:p>
          <a:pPr marL="0" lvl="0" indent="0" algn="l" defTabSz="1066800">
            <a:lnSpc>
              <a:spcPct val="90000"/>
            </a:lnSpc>
            <a:spcBef>
              <a:spcPct val="0"/>
            </a:spcBef>
            <a:spcAft>
              <a:spcPct val="35000"/>
            </a:spcAft>
            <a:buNone/>
            <a:tabLst>
              <a:tab pos="211138" algn="l"/>
            </a:tabLst>
          </a:pPr>
          <a:r>
            <a:rPr lang="en-US" sz="2200" u="none" kern="1200" baseline="0" dirty="0">
              <a:solidFill>
                <a:schemeClr val="bg1"/>
              </a:solidFill>
              <a:effectLst/>
              <a:latin typeface="+mn-lt"/>
              <a:ea typeface="+mn-ea"/>
              <a:cs typeface="+mn-cs"/>
            </a:rPr>
            <a:t>- </a:t>
          </a:r>
          <a:r>
            <a:rPr lang="en-GB" sz="2200" b="1" kern="1200" dirty="0" err="1"/>
            <a:t>Objectifs</a:t>
          </a:r>
          <a:r>
            <a:rPr lang="en-GB" sz="2200" b="1" kern="1200" dirty="0"/>
            <a:t> de </a:t>
          </a:r>
          <a:r>
            <a:rPr lang="en-GB" sz="2200" b="1" kern="1200" dirty="0" err="1"/>
            <a:t>développement</a:t>
          </a:r>
          <a:r>
            <a:rPr lang="en-GB" sz="2200" b="1" kern="1200" dirty="0"/>
            <a:t> durable</a:t>
          </a:r>
          <a:r>
            <a:rPr lang="en-GB" sz="2200" kern="1200" dirty="0"/>
            <a:t> </a:t>
          </a:r>
          <a:r>
            <a:rPr lang="en-US" sz="2200" u="none" kern="1200" baseline="0" dirty="0">
              <a:solidFill>
                <a:schemeClr val="bg1"/>
              </a:solidFill>
              <a:effectLst/>
              <a:latin typeface="+mn-lt"/>
              <a:ea typeface="+mn-ea"/>
              <a:cs typeface="+mn-cs"/>
            </a:rPr>
            <a:t>(ODD5 - </a:t>
          </a:r>
          <a:r>
            <a:rPr lang="en-US" sz="2200" u="none" kern="1200" baseline="0" dirty="0" err="1">
              <a:solidFill>
                <a:schemeClr val="bg1"/>
              </a:solidFill>
              <a:effectLst/>
              <a:latin typeface="+mn-lt"/>
              <a:ea typeface="+mn-ea"/>
              <a:cs typeface="+mn-cs"/>
            </a:rPr>
            <a:t>sur</a:t>
          </a:r>
          <a:r>
            <a:rPr lang="en-US" sz="2200" u="none" kern="1200" baseline="0" dirty="0">
              <a:solidFill>
                <a:schemeClr val="bg1"/>
              </a:solidFill>
              <a:effectLst/>
              <a:latin typeface="+mn-lt"/>
              <a:ea typeface="+mn-ea"/>
              <a:cs typeface="+mn-cs"/>
            </a:rPr>
            <a:t> </a:t>
          </a:r>
          <a:r>
            <a:rPr lang="fr-FR" sz="2200" b="1" kern="1200" dirty="0"/>
            <a:t>l'égalité des genres et l’autonomisation des femmes et des filles</a:t>
          </a:r>
          <a:r>
            <a:rPr lang="en-US" sz="2200" u="none" kern="1200" baseline="0" dirty="0">
              <a:solidFill>
                <a:schemeClr val="bg1"/>
              </a:solidFill>
              <a:effectLst/>
              <a:latin typeface="+mn-lt"/>
              <a:ea typeface="+mn-ea"/>
              <a:cs typeface="+mn-cs"/>
            </a:rPr>
            <a:t>)</a:t>
          </a:r>
        </a:p>
        <a:p>
          <a:pPr marL="0" lvl="0" algn="l" defTabSz="1066800">
            <a:lnSpc>
              <a:spcPct val="90000"/>
            </a:lnSpc>
            <a:spcBef>
              <a:spcPct val="0"/>
            </a:spcBef>
            <a:spcAft>
              <a:spcPct val="35000"/>
            </a:spcAft>
            <a:buNone/>
          </a:pPr>
          <a:r>
            <a:rPr lang="en-US" sz="2200" u="none" kern="1200" baseline="0" dirty="0">
              <a:solidFill>
                <a:schemeClr val="bg1"/>
              </a:solidFill>
              <a:effectLst/>
              <a:latin typeface="+mn-lt"/>
              <a:ea typeface="+mn-ea"/>
              <a:cs typeface="+mn-cs"/>
            </a:rPr>
            <a:t>- </a:t>
          </a:r>
          <a:r>
            <a:rPr lang="fr-FR" sz="2200" b="1" kern="1200" dirty="0"/>
            <a:t>Les Principes de Jogjakarta</a:t>
          </a:r>
          <a:endParaRPr lang="en-US" sz="2200" u="none" kern="1200" baseline="0" dirty="0">
            <a:solidFill>
              <a:schemeClr val="bg1"/>
            </a:solidFill>
            <a:effectLst/>
            <a:latin typeface="+mn-lt"/>
            <a:ea typeface="+mn-ea"/>
            <a:cs typeface="+mn-cs"/>
          </a:endParaRPr>
        </a:p>
        <a:p>
          <a:pPr marL="0" lvl="0" algn="l" defTabSz="1066800">
            <a:lnSpc>
              <a:spcPct val="90000"/>
            </a:lnSpc>
            <a:spcBef>
              <a:spcPct val="0"/>
            </a:spcBef>
            <a:spcAft>
              <a:spcPct val="35000"/>
            </a:spcAft>
            <a:buNone/>
          </a:pPr>
          <a:r>
            <a:rPr lang="en-US" sz="2200" u="none" kern="1200" baseline="0" dirty="0">
              <a:solidFill>
                <a:schemeClr val="bg1"/>
              </a:solidFill>
              <a:effectLst/>
              <a:latin typeface="+mn-lt"/>
              <a:ea typeface="+mn-ea"/>
              <a:cs typeface="+mn-cs"/>
            </a:rPr>
            <a:t>- Les </a:t>
          </a:r>
          <a:r>
            <a:rPr lang="en-US" sz="2200" u="none" kern="1200" baseline="0" dirty="0" err="1">
              <a:solidFill>
                <a:schemeClr val="bg1"/>
              </a:solidFill>
              <a:effectLst/>
              <a:latin typeface="+mn-lt"/>
              <a:ea typeface="+mn-ea"/>
              <a:cs typeface="+mn-cs"/>
            </a:rPr>
            <a:t>traités</a:t>
          </a:r>
          <a:r>
            <a:rPr lang="en-US" sz="2200" u="none" kern="1200" baseline="0" dirty="0">
              <a:solidFill>
                <a:schemeClr val="bg1"/>
              </a:solidFill>
              <a:effectLst/>
              <a:latin typeface="+mn-lt"/>
              <a:ea typeface="+mn-ea"/>
              <a:cs typeface="+mn-cs"/>
            </a:rPr>
            <a:t> </a:t>
          </a:r>
          <a:r>
            <a:rPr lang="en-US" sz="2200" u="none" kern="1200" baseline="0" dirty="0" err="1">
              <a:solidFill>
                <a:schemeClr val="bg1"/>
              </a:solidFill>
              <a:effectLst/>
              <a:latin typeface="+mn-lt"/>
              <a:ea typeface="+mn-ea"/>
              <a:cs typeface="+mn-cs"/>
            </a:rPr>
            <a:t>régionaux</a:t>
          </a:r>
          <a:endParaRPr lang="en-US" sz="2200" u="none" kern="1200" baseline="0" dirty="0">
            <a:solidFill>
              <a:schemeClr val="bg1"/>
            </a:solidFill>
            <a:effectLst/>
            <a:latin typeface="+mn-lt"/>
            <a:ea typeface="+mn-ea"/>
            <a:cs typeface="+mn-cs"/>
          </a:endParaRPr>
        </a:p>
        <a:p>
          <a:pPr marL="0" lvl="0" algn="l" defTabSz="1066800">
            <a:lnSpc>
              <a:spcPct val="90000"/>
            </a:lnSpc>
            <a:spcBef>
              <a:spcPct val="0"/>
            </a:spcBef>
            <a:spcAft>
              <a:spcPct val="35000"/>
            </a:spcAft>
            <a:buNone/>
          </a:pPr>
          <a:r>
            <a:rPr lang="en-US" sz="2200" u="none" kern="1200" baseline="0" dirty="0">
              <a:solidFill>
                <a:schemeClr val="bg1"/>
              </a:solidFill>
              <a:effectLst/>
              <a:latin typeface="+mn-lt"/>
              <a:ea typeface="+mn-ea"/>
              <a:cs typeface="+mn-cs"/>
            </a:rPr>
            <a:t>- Les </a:t>
          </a:r>
          <a:r>
            <a:rPr lang="en-US" sz="2200" u="none" kern="1200" baseline="0" dirty="0" err="1">
              <a:solidFill>
                <a:schemeClr val="bg1"/>
              </a:solidFill>
              <a:effectLst/>
              <a:latin typeface="+mn-lt"/>
              <a:ea typeface="+mn-ea"/>
              <a:cs typeface="+mn-cs"/>
            </a:rPr>
            <a:t>lois</a:t>
          </a:r>
          <a:r>
            <a:rPr lang="en-US" sz="2200" u="none" kern="1200" baseline="0" dirty="0">
              <a:solidFill>
                <a:schemeClr val="bg1"/>
              </a:solidFill>
              <a:effectLst/>
              <a:latin typeface="+mn-lt"/>
              <a:ea typeface="+mn-ea"/>
              <a:cs typeface="+mn-cs"/>
            </a:rPr>
            <a:t> </a:t>
          </a:r>
          <a:r>
            <a:rPr lang="en-US" sz="2200" u="none" kern="1200" baseline="0" dirty="0" err="1">
              <a:solidFill>
                <a:schemeClr val="bg1"/>
              </a:solidFill>
              <a:effectLst/>
              <a:latin typeface="+mn-lt"/>
              <a:ea typeface="+mn-ea"/>
              <a:cs typeface="+mn-cs"/>
            </a:rPr>
            <a:t>nationales</a:t>
          </a:r>
          <a:endParaRPr lang="en-US" sz="2200" u="none" kern="1200" baseline="0" dirty="0">
            <a:solidFill>
              <a:schemeClr val="bg1"/>
            </a:solidFill>
            <a:effectLst/>
            <a:latin typeface="+mn-lt"/>
            <a:ea typeface="+mn-ea"/>
            <a:cs typeface="+mn-cs"/>
          </a:endParaRPr>
        </a:p>
      </dsp:txBody>
      <dsp:txXfrm>
        <a:off x="311721" y="119"/>
        <a:ext cx="10193397" cy="5294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A502-5B43-6D4F-9A26-388691B26F26}">
      <dsp:nvSpPr>
        <dsp:cNvPr id="0" name=""/>
        <dsp:cNvSpPr/>
      </dsp:nvSpPr>
      <dsp:spPr>
        <a:xfrm>
          <a:off x="0" y="328303"/>
          <a:ext cx="3605549" cy="2163329"/>
        </a:xfrm>
        <a:prstGeom prst="rect">
          <a:avLst/>
        </a:prstGeom>
        <a:solidFill>
          <a:srgbClr val="FFFF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a:solidFill>
              <a:srgbClr val="000000"/>
            </a:solidFill>
          </a:endParaRPr>
        </a:p>
        <a:p>
          <a:pPr marL="57150" lvl="1" indent="-57150" algn="l" defTabSz="355600">
            <a:lnSpc>
              <a:spcPct val="90000"/>
            </a:lnSpc>
            <a:spcBef>
              <a:spcPct val="0"/>
            </a:spcBef>
            <a:spcAft>
              <a:spcPct val="15000"/>
            </a:spcAft>
            <a:buChar char="•"/>
          </a:pPr>
          <a:endParaRPr lang="en-US" sz="800" kern="1200"/>
        </a:p>
      </dsp:txBody>
      <dsp:txXfrm>
        <a:off x="0" y="328303"/>
        <a:ext cx="3605549" cy="2163329"/>
      </dsp:txXfrm>
    </dsp:sp>
    <dsp:sp modelId="{924A0ACF-6A3F-D945-B007-B0C0F975BE93}">
      <dsp:nvSpPr>
        <dsp:cNvPr id="0" name=""/>
        <dsp:cNvSpPr/>
      </dsp:nvSpPr>
      <dsp:spPr>
        <a:xfrm>
          <a:off x="0" y="2827857"/>
          <a:ext cx="3605549" cy="2163329"/>
        </a:xfrm>
        <a:prstGeom prst="rect">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rgbClr val="000000"/>
            </a:solidFill>
          </a:endParaRPr>
        </a:p>
      </dsp:txBody>
      <dsp:txXfrm>
        <a:off x="0" y="2827857"/>
        <a:ext cx="3605549" cy="2163329"/>
      </dsp:txXfrm>
    </dsp:sp>
    <dsp:sp modelId="{55DC5671-08E3-D84C-861E-2A07ED2DF600}">
      <dsp:nvSpPr>
        <dsp:cNvPr id="0" name=""/>
        <dsp:cNvSpPr/>
      </dsp:nvSpPr>
      <dsp:spPr>
        <a:xfrm>
          <a:off x="0" y="0"/>
          <a:ext cx="3605549" cy="2163329"/>
        </a:xfrm>
        <a:prstGeom prst="rect">
          <a:avLst/>
        </a:prstGeom>
        <a:solidFill>
          <a:srgbClr val="E52E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5.A</a:t>
          </a:r>
          <a:r>
            <a:rPr lang="en-GB" sz="1700" kern="1200" dirty="0"/>
            <a:t> </a:t>
          </a:r>
          <a:r>
            <a:rPr lang="en-GB" sz="1700" kern="1200" dirty="0" err="1"/>
            <a:t>Entreprendre</a:t>
          </a:r>
          <a:r>
            <a:rPr lang="en-GB" sz="1700" kern="1200" dirty="0"/>
            <a:t> des </a:t>
          </a:r>
          <a:r>
            <a:rPr lang="en-GB" sz="1700" kern="1200" dirty="0" err="1"/>
            <a:t>réformes</a:t>
          </a:r>
          <a:r>
            <a:rPr lang="en-GB" sz="1700" kern="1200" dirty="0"/>
            <a:t> </a:t>
          </a:r>
          <a:r>
            <a:rPr lang="en-GB" sz="1700" kern="1200" dirty="0" err="1"/>
            <a:t>visant</a:t>
          </a:r>
          <a:r>
            <a:rPr lang="en-GB" sz="1700" kern="1200" dirty="0"/>
            <a:t> </a:t>
          </a:r>
          <a:r>
            <a:rPr lang="en-GB" sz="1700" kern="1200" dirty="0" err="1"/>
            <a:t>à</a:t>
          </a:r>
          <a:r>
            <a:rPr lang="en-GB" sz="1700" kern="1200" dirty="0"/>
            <a:t> </a:t>
          </a:r>
          <a:r>
            <a:rPr lang="en-GB" sz="1700" kern="1200" dirty="0" err="1"/>
            <a:t>donner</a:t>
          </a:r>
          <a:r>
            <a:rPr lang="en-GB" sz="1700" kern="1200" dirty="0"/>
            <a:t> aux femmes les </a:t>
          </a:r>
          <a:r>
            <a:rPr lang="en-GB" sz="1700" kern="1200" dirty="0" err="1"/>
            <a:t>mêmes</a:t>
          </a:r>
          <a:r>
            <a:rPr lang="en-GB" sz="1700" kern="1200" dirty="0"/>
            <a:t> </a:t>
          </a:r>
          <a:r>
            <a:rPr lang="en-GB" sz="1700" kern="1200" dirty="0" err="1"/>
            <a:t>droits</a:t>
          </a:r>
          <a:r>
            <a:rPr lang="en-GB" sz="1700" kern="1200" dirty="0"/>
            <a:t> aux </a:t>
          </a:r>
          <a:r>
            <a:rPr lang="en-GB" sz="1700" kern="1200" dirty="0" err="1"/>
            <a:t>ressources</a:t>
          </a:r>
          <a:r>
            <a:rPr lang="en-GB" sz="1700" kern="1200" dirty="0"/>
            <a:t> </a:t>
          </a:r>
          <a:r>
            <a:rPr lang="en-GB" sz="1700" kern="1200" dirty="0" err="1"/>
            <a:t>économiques</a:t>
          </a:r>
          <a:r>
            <a:rPr lang="en-GB" sz="1700" kern="1200" dirty="0"/>
            <a:t>, </a:t>
          </a:r>
          <a:r>
            <a:rPr lang="en-GB" sz="1700" kern="1200" dirty="0" err="1"/>
            <a:t>ainsi</a:t>
          </a:r>
          <a:r>
            <a:rPr lang="en-GB" sz="1700" kern="1200" dirty="0"/>
            <a:t> </a:t>
          </a:r>
          <a:r>
            <a:rPr lang="en-GB" sz="1700" kern="1200" dirty="0" err="1"/>
            <a:t>qu’à</a:t>
          </a:r>
          <a:r>
            <a:rPr lang="en-GB" sz="1700" kern="1200" dirty="0"/>
            <a:t> </a:t>
          </a:r>
          <a:r>
            <a:rPr lang="en-GB" sz="1700" kern="1200" dirty="0" err="1"/>
            <a:t>l’accès</a:t>
          </a:r>
          <a:r>
            <a:rPr lang="en-GB" sz="1700" kern="1200" dirty="0"/>
            <a:t> </a:t>
          </a:r>
          <a:r>
            <a:rPr lang="en-GB" sz="1700" kern="1200" dirty="0" err="1"/>
            <a:t>à</a:t>
          </a:r>
          <a:r>
            <a:rPr lang="en-GB" sz="1700" kern="1200" dirty="0"/>
            <a:t> la </a:t>
          </a:r>
          <a:r>
            <a:rPr lang="en-GB" sz="1700" kern="1200" dirty="0" err="1"/>
            <a:t>propriété</a:t>
          </a:r>
          <a:r>
            <a:rPr lang="en-GB" sz="1700" kern="1200" dirty="0"/>
            <a:t> et au </a:t>
          </a:r>
          <a:r>
            <a:rPr lang="en-GB" sz="1700" kern="1200" dirty="0" err="1"/>
            <a:t>contrôle</a:t>
          </a:r>
          <a:r>
            <a:rPr lang="en-GB" sz="1700" kern="1200" dirty="0"/>
            <a:t> des </a:t>
          </a:r>
          <a:r>
            <a:rPr lang="en-GB" sz="1700" kern="1200" dirty="0" err="1"/>
            <a:t>terres</a:t>
          </a:r>
          <a:r>
            <a:rPr lang="en-GB" sz="1700" kern="1200" dirty="0"/>
            <a:t> et </a:t>
          </a:r>
          <a:r>
            <a:rPr lang="en-GB" sz="1700" kern="1200" dirty="0" err="1"/>
            <a:t>d’autres</a:t>
          </a:r>
          <a:r>
            <a:rPr lang="en-GB" sz="1700" kern="1200" dirty="0"/>
            <a:t> </a:t>
          </a:r>
          <a:r>
            <a:rPr lang="en-GB" sz="1700" kern="1200" dirty="0" err="1"/>
            <a:t>formes</a:t>
          </a:r>
          <a:r>
            <a:rPr lang="en-GB" sz="1700" kern="1200" dirty="0"/>
            <a:t> de </a:t>
          </a:r>
          <a:r>
            <a:rPr lang="en-GB" sz="1700" kern="1200" dirty="0" err="1"/>
            <a:t>propriété</a:t>
          </a:r>
          <a:r>
            <a:rPr lang="en-GB" sz="1700" kern="1200" dirty="0"/>
            <a:t>, aux services financiers, </a:t>
          </a:r>
          <a:r>
            <a:rPr lang="en-GB" sz="1700" kern="1200" dirty="0" err="1"/>
            <a:t>à</a:t>
          </a:r>
          <a:r>
            <a:rPr lang="en-GB" sz="1700" kern="1200" dirty="0"/>
            <a:t> </a:t>
          </a:r>
          <a:r>
            <a:rPr lang="en-GB" sz="1700" kern="1200" dirty="0" err="1"/>
            <a:t>l’héritage</a:t>
          </a:r>
          <a:r>
            <a:rPr lang="en-GB" sz="1700" kern="1200" dirty="0"/>
            <a:t> et aux </a:t>
          </a:r>
          <a:r>
            <a:rPr lang="en-GB" sz="1700" kern="1200" dirty="0" err="1"/>
            <a:t>ressources</a:t>
          </a:r>
          <a:r>
            <a:rPr lang="en-GB" sz="1700" kern="1200" dirty="0"/>
            <a:t> </a:t>
          </a:r>
          <a:r>
            <a:rPr lang="en-GB" sz="1700" kern="1200" dirty="0" err="1"/>
            <a:t>naturelles</a:t>
          </a:r>
          <a:r>
            <a:rPr lang="en-GB" sz="1700" kern="1200" dirty="0"/>
            <a:t>, </a:t>
          </a:r>
          <a:r>
            <a:rPr lang="en-GB" sz="1700" kern="1200" dirty="0" err="1"/>
            <a:t>dans</a:t>
          </a:r>
          <a:r>
            <a:rPr lang="en-GB" sz="1700" kern="1200" dirty="0"/>
            <a:t> le respect du </a:t>
          </a:r>
          <a:r>
            <a:rPr lang="en-GB" sz="1700" kern="1200" dirty="0" err="1"/>
            <a:t>droit</a:t>
          </a:r>
          <a:r>
            <a:rPr lang="en-GB" sz="1700" kern="1200" dirty="0"/>
            <a:t> national</a:t>
          </a:r>
          <a:endParaRPr lang="en-US" sz="1700" kern="1200" dirty="0"/>
        </a:p>
      </dsp:txBody>
      <dsp:txXfrm>
        <a:off x="0" y="0"/>
        <a:ext cx="3605549" cy="2163329"/>
      </dsp:txXfrm>
    </dsp:sp>
    <dsp:sp modelId="{BF4AB692-42C1-9C4E-9506-C5A29DCA148A}">
      <dsp:nvSpPr>
        <dsp:cNvPr id="0" name=""/>
        <dsp:cNvSpPr/>
      </dsp:nvSpPr>
      <dsp:spPr>
        <a:xfrm>
          <a:off x="3666014" y="1585677"/>
          <a:ext cx="3930841" cy="2287374"/>
        </a:xfrm>
        <a:prstGeom prst="rect">
          <a:avLst/>
        </a:prstGeom>
        <a:solidFill>
          <a:srgbClr val="36B0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5.B </a:t>
          </a:r>
          <a:r>
            <a:rPr lang="en-GB" sz="1700" kern="1200" dirty="0" err="1"/>
            <a:t>Renforcer</a:t>
          </a:r>
          <a:r>
            <a:rPr lang="en-GB" sz="1700" kern="1200" dirty="0"/>
            <a:t> </a:t>
          </a:r>
          <a:r>
            <a:rPr lang="en-GB" sz="1700" kern="1200" dirty="0" err="1"/>
            <a:t>l’utilisation</a:t>
          </a:r>
          <a:r>
            <a:rPr lang="en-GB" sz="1700" kern="1200" dirty="0"/>
            <a:t> des technologies </a:t>
          </a:r>
          <a:r>
            <a:rPr lang="en-GB" sz="1700" kern="1200" dirty="0" err="1"/>
            <a:t>clés</a:t>
          </a:r>
          <a:r>
            <a:rPr lang="en-GB" sz="1700" kern="1200" dirty="0"/>
            <a:t>, en </a:t>
          </a:r>
          <a:r>
            <a:rPr lang="en-GB" sz="1700" kern="1200" dirty="0" err="1"/>
            <a:t>particulier</a:t>
          </a:r>
          <a:r>
            <a:rPr lang="en-GB" sz="1700" kern="1200" dirty="0"/>
            <a:t> </a:t>
          </a:r>
          <a:r>
            <a:rPr lang="en-GB" sz="1700" kern="1200" dirty="0" err="1"/>
            <a:t>l’informatique</a:t>
          </a:r>
          <a:r>
            <a:rPr lang="en-GB" sz="1700" kern="1200" dirty="0"/>
            <a:t> et les communications, pour </a:t>
          </a:r>
          <a:r>
            <a:rPr lang="en-GB" sz="1700" kern="1200" dirty="0" err="1"/>
            <a:t>promouvoir</a:t>
          </a:r>
          <a:r>
            <a:rPr lang="en-GB" sz="1700" kern="1200" dirty="0"/>
            <a:t> </a:t>
          </a:r>
          <a:r>
            <a:rPr lang="en-GB" sz="1700" kern="1200" dirty="0" err="1"/>
            <a:t>l’autonomisation</a:t>
          </a:r>
          <a:r>
            <a:rPr lang="en-GB" sz="1700" kern="1200" dirty="0"/>
            <a:t> des femmes</a:t>
          </a:r>
          <a:endParaRPr lang="en-US" sz="1700" kern="1200" dirty="0"/>
        </a:p>
      </dsp:txBody>
      <dsp:txXfrm>
        <a:off x="3666014" y="1585677"/>
        <a:ext cx="3930841" cy="2287374"/>
      </dsp:txXfrm>
    </dsp:sp>
    <dsp:sp modelId="{FDCAFB5A-C5AB-C54A-A9F5-6BADD0081391}">
      <dsp:nvSpPr>
        <dsp:cNvPr id="0" name=""/>
        <dsp:cNvSpPr/>
      </dsp:nvSpPr>
      <dsp:spPr>
        <a:xfrm>
          <a:off x="7680973" y="3180491"/>
          <a:ext cx="3856783" cy="2453929"/>
        </a:xfrm>
        <a:prstGeom prst="rect">
          <a:avLst/>
        </a:prstGeom>
        <a:solidFill>
          <a:srgbClr val="2384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5.C</a:t>
          </a:r>
          <a:r>
            <a:rPr lang="en-GB" sz="1700" kern="1200" dirty="0"/>
            <a:t> Adopter des </a:t>
          </a:r>
          <a:r>
            <a:rPr lang="en-GB" sz="1700" kern="1200" dirty="0" err="1"/>
            <a:t>politiques</a:t>
          </a:r>
          <a:r>
            <a:rPr lang="en-GB" sz="1700" kern="1200" dirty="0"/>
            <a:t> </a:t>
          </a:r>
          <a:r>
            <a:rPr lang="en-GB" sz="1700" kern="1200" dirty="0" err="1"/>
            <a:t>bien</a:t>
          </a:r>
          <a:r>
            <a:rPr lang="en-GB" sz="1700" kern="1200" dirty="0"/>
            <a:t> </a:t>
          </a:r>
          <a:r>
            <a:rPr lang="en-GB" sz="1700" kern="1200" dirty="0" err="1"/>
            <a:t>conçues</a:t>
          </a:r>
          <a:r>
            <a:rPr lang="en-GB" sz="1700" kern="1200" dirty="0"/>
            <a:t> et des dispositions </a:t>
          </a:r>
          <a:r>
            <a:rPr lang="en-GB" sz="1700" kern="1200" dirty="0" err="1"/>
            <a:t>législatives</a:t>
          </a:r>
          <a:r>
            <a:rPr lang="en-GB" sz="1700" kern="1200" dirty="0"/>
            <a:t> </a:t>
          </a:r>
          <a:r>
            <a:rPr lang="en-GB" sz="1700" kern="1200" dirty="0" err="1"/>
            <a:t>applicables</a:t>
          </a:r>
          <a:r>
            <a:rPr lang="en-GB" sz="1700" kern="1200" dirty="0"/>
            <a:t> en </a:t>
          </a:r>
          <a:r>
            <a:rPr lang="en-GB" sz="1700" kern="1200" dirty="0" err="1"/>
            <a:t>faveur</a:t>
          </a:r>
          <a:r>
            <a:rPr lang="en-GB" sz="1700" kern="1200" dirty="0"/>
            <a:t> de la promotion de </a:t>
          </a:r>
          <a:r>
            <a:rPr lang="en-GB" sz="1700" kern="1200" dirty="0" err="1"/>
            <a:t>l’égalité</a:t>
          </a:r>
          <a:r>
            <a:rPr lang="en-GB" sz="1700" kern="1200" dirty="0"/>
            <a:t> des sexes et de </a:t>
          </a:r>
          <a:r>
            <a:rPr lang="en-GB" sz="1700" kern="1200" dirty="0" err="1"/>
            <a:t>l’autonomisation</a:t>
          </a:r>
          <a:r>
            <a:rPr lang="en-GB" sz="1700" kern="1200" dirty="0"/>
            <a:t> de </a:t>
          </a:r>
          <a:r>
            <a:rPr lang="en-GB" sz="1700" kern="1200" dirty="0" err="1"/>
            <a:t>toutes</a:t>
          </a:r>
          <a:r>
            <a:rPr lang="en-GB" sz="1700" kern="1200" dirty="0"/>
            <a:t> les femmes et de </a:t>
          </a:r>
          <a:r>
            <a:rPr lang="en-GB" sz="1700" kern="1200" dirty="0" err="1"/>
            <a:t>toutes</a:t>
          </a:r>
          <a:r>
            <a:rPr lang="en-GB" sz="1700" kern="1200" dirty="0"/>
            <a:t> les </a:t>
          </a:r>
          <a:r>
            <a:rPr lang="en-GB" sz="1700" kern="1200" dirty="0" err="1"/>
            <a:t>filles</a:t>
          </a:r>
          <a:r>
            <a:rPr lang="en-GB" sz="1700" kern="1200" dirty="0"/>
            <a:t> </a:t>
          </a:r>
          <a:r>
            <a:rPr lang="en-GB" sz="1700" kern="1200" dirty="0" err="1"/>
            <a:t>à</a:t>
          </a:r>
          <a:r>
            <a:rPr lang="en-GB" sz="1700" kern="1200" dirty="0"/>
            <a:t> </a:t>
          </a:r>
          <a:r>
            <a:rPr lang="en-GB" sz="1700" kern="1200" dirty="0" err="1"/>
            <a:t>tous</a:t>
          </a:r>
          <a:r>
            <a:rPr lang="en-GB" sz="1700" kern="1200" dirty="0"/>
            <a:t> les </a:t>
          </a:r>
          <a:r>
            <a:rPr lang="en-GB" sz="1700" kern="1200" dirty="0" err="1"/>
            <a:t>niveaux</a:t>
          </a:r>
          <a:r>
            <a:rPr lang="en-GB" sz="1700" kern="1200" dirty="0"/>
            <a:t> et </a:t>
          </a:r>
          <a:r>
            <a:rPr lang="en-GB" sz="1700" kern="1200" dirty="0" err="1"/>
            <a:t>renforcer</a:t>
          </a:r>
          <a:r>
            <a:rPr lang="en-GB" sz="1700" kern="1200" dirty="0"/>
            <a:t> </a:t>
          </a:r>
          <a:r>
            <a:rPr lang="en-GB" sz="1700" kern="1200" dirty="0" err="1"/>
            <a:t>celles</a:t>
          </a:r>
          <a:r>
            <a:rPr lang="en-GB" sz="1700" kern="1200" dirty="0"/>
            <a:t> qui existent</a:t>
          </a:r>
          <a:endParaRPr lang="en-US" sz="1700" kern="1200" dirty="0"/>
        </a:p>
      </dsp:txBody>
      <dsp:txXfrm>
        <a:off x="7680973" y="3180491"/>
        <a:ext cx="3856783" cy="2453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4A4EA-E8A5-A84E-81A6-C086A45D96CB}">
      <dsp:nvSpPr>
        <dsp:cNvPr id="0" name=""/>
        <dsp:cNvSpPr/>
      </dsp:nvSpPr>
      <dsp:spPr>
        <a:xfrm>
          <a:off x="0" y="412975"/>
          <a:ext cx="8212840" cy="407745"/>
        </a:xfrm>
        <a:prstGeom prst="roundRect">
          <a:avLst/>
        </a:prstGeom>
        <a:solidFill>
          <a:srgbClr val="36B0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dirty="0">
              <a:solidFill>
                <a:schemeClr val="bg1"/>
              </a:solidFill>
            </a:rPr>
            <a:t>Services de santé/de soins médicaux/liés à la réponse aux violences basées sur le genre</a:t>
          </a:r>
          <a:endParaRPr lang="en-US" sz="1700" b="0" i="0" kern="1200" dirty="0">
            <a:solidFill>
              <a:schemeClr val="bg1"/>
            </a:solidFill>
            <a:latin typeface="Arial" panose="020B0604020202020204" pitchFamily="34" charset="0"/>
            <a:cs typeface="Arial" panose="020B0604020202020204" pitchFamily="34" charset="0"/>
          </a:endParaRPr>
        </a:p>
      </dsp:txBody>
      <dsp:txXfrm>
        <a:off x="19904" y="432879"/>
        <a:ext cx="8173032" cy="367937"/>
      </dsp:txXfrm>
    </dsp:sp>
    <dsp:sp modelId="{B7EA9A32-CA2B-8744-9243-503F938E233E}">
      <dsp:nvSpPr>
        <dsp:cNvPr id="0" name=""/>
        <dsp:cNvSpPr/>
      </dsp:nvSpPr>
      <dsp:spPr>
        <a:xfrm>
          <a:off x="0" y="878575"/>
          <a:ext cx="8212840" cy="407745"/>
        </a:xfrm>
        <a:prstGeom prst="roundRect">
          <a:avLst/>
        </a:prstGeom>
        <a:solidFill>
          <a:srgbClr val="2384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Services </a:t>
          </a:r>
          <a:r>
            <a:rPr lang="en-US" sz="1700" kern="1200" dirty="0" err="1">
              <a:solidFill>
                <a:schemeClr val="bg1"/>
              </a:solidFill>
            </a:rPr>
            <a:t>psychosociaux</a:t>
          </a:r>
          <a:r>
            <a:rPr lang="en-US" sz="1700" kern="1200" dirty="0">
              <a:solidFill>
                <a:schemeClr val="bg1"/>
              </a:solidFill>
            </a:rPr>
            <a:t> </a:t>
          </a:r>
        </a:p>
      </dsp:txBody>
      <dsp:txXfrm>
        <a:off x="19904" y="898479"/>
        <a:ext cx="8173032" cy="367937"/>
      </dsp:txXfrm>
    </dsp:sp>
    <dsp:sp modelId="{1CEB4F19-96F0-6044-9EBE-EB83136D2913}">
      <dsp:nvSpPr>
        <dsp:cNvPr id="0" name=""/>
        <dsp:cNvSpPr/>
      </dsp:nvSpPr>
      <dsp:spPr>
        <a:xfrm>
          <a:off x="0" y="1335280"/>
          <a:ext cx="8212840" cy="407745"/>
        </a:xfrm>
        <a:prstGeom prst="roundRect">
          <a:avLst/>
        </a:prstGeom>
        <a:solidFill>
          <a:srgbClr val="E52E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Refuge/</a:t>
          </a:r>
          <a:r>
            <a:rPr lang="en-US" sz="1700" kern="1200" dirty="0" err="1">
              <a:solidFill>
                <a:schemeClr val="bg1"/>
              </a:solidFill>
            </a:rPr>
            <a:t>Abri</a:t>
          </a:r>
          <a:r>
            <a:rPr lang="en-US" sz="1700" kern="1200" dirty="0">
              <a:solidFill>
                <a:schemeClr val="bg1"/>
              </a:solidFill>
            </a:rPr>
            <a:t> </a:t>
          </a:r>
          <a:r>
            <a:rPr lang="en-US" sz="1700" kern="1200" dirty="0" err="1">
              <a:solidFill>
                <a:schemeClr val="bg1"/>
              </a:solidFill>
            </a:rPr>
            <a:t>sûr</a:t>
          </a:r>
          <a:endParaRPr lang="en-US" sz="1700" kern="1200" dirty="0">
            <a:solidFill>
              <a:schemeClr val="bg1"/>
            </a:solidFill>
          </a:endParaRPr>
        </a:p>
      </dsp:txBody>
      <dsp:txXfrm>
        <a:off x="19904" y="1355184"/>
        <a:ext cx="8173032" cy="367937"/>
      </dsp:txXfrm>
    </dsp:sp>
    <dsp:sp modelId="{5B1157F7-6FD9-344A-8947-01B821C821E7}">
      <dsp:nvSpPr>
        <dsp:cNvPr id="0" name=""/>
        <dsp:cNvSpPr/>
      </dsp:nvSpPr>
      <dsp:spPr>
        <a:xfrm>
          <a:off x="0" y="1791986"/>
          <a:ext cx="8212840" cy="407745"/>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solidFill>
                <a:schemeClr val="bg1"/>
              </a:solidFill>
            </a:rPr>
            <a:t>Appui</a:t>
          </a:r>
          <a:r>
            <a:rPr lang="en-US" sz="1700" kern="1200" dirty="0">
              <a:solidFill>
                <a:schemeClr val="bg1"/>
              </a:solidFill>
            </a:rPr>
            <a:t> </a:t>
          </a:r>
          <a:r>
            <a:rPr lang="en-US" sz="1700" kern="1200" dirty="0" err="1">
              <a:solidFill>
                <a:schemeClr val="bg1"/>
              </a:solidFill>
            </a:rPr>
            <a:t>juridique</a:t>
          </a:r>
          <a:endParaRPr lang="en-US" sz="1700" kern="1200" dirty="0">
            <a:solidFill>
              <a:schemeClr val="bg1"/>
            </a:solidFill>
          </a:endParaRPr>
        </a:p>
      </dsp:txBody>
      <dsp:txXfrm>
        <a:off x="19904" y="1811890"/>
        <a:ext cx="8173032" cy="367937"/>
      </dsp:txXfrm>
    </dsp:sp>
    <dsp:sp modelId="{687C0DF9-AEB2-F94C-930B-71059E2EF98D}">
      <dsp:nvSpPr>
        <dsp:cNvPr id="0" name=""/>
        <dsp:cNvSpPr/>
      </dsp:nvSpPr>
      <dsp:spPr>
        <a:xfrm>
          <a:off x="0" y="2248691"/>
          <a:ext cx="8212840" cy="407745"/>
        </a:xfrm>
        <a:prstGeom prst="roundRect">
          <a:avLst/>
        </a:prstGeom>
        <a:solidFill>
          <a:srgbClr val="2384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solidFill>
                <a:schemeClr val="bg1"/>
              </a:solidFill>
            </a:rPr>
            <a:t>Sûreté</a:t>
          </a:r>
          <a:r>
            <a:rPr lang="en-US" sz="1700" kern="1200" dirty="0">
              <a:solidFill>
                <a:schemeClr val="bg1"/>
              </a:solidFill>
            </a:rPr>
            <a:t> et </a:t>
          </a:r>
          <a:r>
            <a:rPr lang="en-US" sz="1700" kern="1200" dirty="0" err="1">
              <a:solidFill>
                <a:schemeClr val="bg1"/>
              </a:solidFill>
            </a:rPr>
            <a:t>sécurité</a:t>
          </a:r>
          <a:endParaRPr lang="en-US" sz="1700" kern="1200" dirty="0">
            <a:solidFill>
              <a:schemeClr val="bg1"/>
            </a:solidFill>
          </a:endParaRPr>
        </a:p>
      </dsp:txBody>
      <dsp:txXfrm>
        <a:off x="19904" y="2268595"/>
        <a:ext cx="8173032" cy="367937"/>
      </dsp:txXfrm>
    </dsp:sp>
    <dsp:sp modelId="{7F574A57-763E-C947-8F43-67E3107CE9CE}">
      <dsp:nvSpPr>
        <dsp:cNvPr id="0" name=""/>
        <dsp:cNvSpPr/>
      </dsp:nvSpPr>
      <dsp:spPr>
        <a:xfrm>
          <a:off x="0" y="2705395"/>
          <a:ext cx="8212840" cy="407745"/>
        </a:xfrm>
        <a:prstGeom prst="roundRect">
          <a:avLst/>
        </a:prstGeom>
        <a:solidFill>
          <a:srgbClr val="E52E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solidFill>
                <a:schemeClr val="bg1"/>
              </a:solidFill>
            </a:rPr>
            <a:t>Moyens</a:t>
          </a:r>
          <a:r>
            <a:rPr lang="en-US" sz="1700" kern="1200" dirty="0">
              <a:solidFill>
                <a:schemeClr val="bg1"/>
              </a:solidFill>
            </a:rPr>
            <a:t> de </a:t>
          </a:r>
          <a:r>
            <a:rPr lang="en-US" sz="1700" kern="1200" dirty="0" err="1">
              <a:solidFill>
                <a:schemeClr val="bg1"/>
              </a:solidFill>
            </a:rPr>
            <a:t>subsistance</a:t>
          </a:r>
          <a:endParaRPr lang="en-US" sz="1700" kern="1200" dirty="0">
            <a:solidFill>
              <a:schemeClr val="bg1"/>
            </a:solidFill>
          </a:endParaRPr>
        </a:p>
      </dsp:txBody>
      <dsp:txXfrm>
        <a:off x="19904" y="2725299"/>
        <a:ext cx="8173032"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33289-FED1-A74B-A97E-F7BA23DF02EC}">
      <dsp:nvSpPr>
        <dsp:cNvPr id="0" name=""/>
        <dsp:cNvSpPr/>
      </dsp:nvSpPr>
      <dsp:spPr>
        <a:xfrm>
          <a:off x="7059" y="0"/>
          <a:ext cx="1205413" cy="3739660"/>
        </a:xfrm>
        <a:prstGeom prst="roundRect">
          <a:avLst>
            <a:gd name="adj" fmla="val 10000"/>
          </a:avLst>
        </a:prstGeom>
        <a:solidFill>
          <a:srgbClr val="E52E7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Ne pas </a:t>
          </a:r>
          <a:r>
            <a:rPr lang="en-US" sz="1500" b="1" kern="1200" dirty="0" err="1">
              <a:solidFill>
                <a:schemeClr val="bg1"/>
              </a:solidFill>
            </a:rPr>
            <a:t>nuire</a:t>
          </a:r>
          <a:endParaRPr lang="en-US" sz="1500" b="1" kern="1200" dirty="0">
            <a:solidFill>
              <a:schemeClr val="bg1"/>
            </a:solidFill>
          </a:endParaRPr>
        </a:p>
      </dsp:txBody>
      <dsp:txXfrm>
        <a:off x="42364" y="35305"/>
        <a:ext cx="1134803" cy="3669050"/>
      </dsp:txXfrm>
    </dsp:sp>
    <dsp:sp modelId="{FEF2F717-A13E-CF4D-912F-94189109127F}">
      <dsp:nvSpPr>
        <dsp:cNvPr id="0" name=""/>
        <dsp:cNvSpPr/>
      </dsp:nvSpPr>
      <dsp:spPr>
        <a:xfrm>
          <a:off x="1368082" y="0"/>
          <a:ext cx="1563094" cy="3739660"/>
        </a:xfrm>
        <a:prstGeom prst="roundRect">
          <a:avLst>
            <a:gd name="adj" fmla="val 10000"/>
          </a:avLst>
        </a:prstGeom>
        <a:solidFill>
          <a:srgbClr val="36B0E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bg1"/>
              </a:solidFill>
            </a:rPr>
            <a:t>Consentement</a:t>
          </a:r>
          <a:r>
            <a:rPr lang="en-US" sz="1500" b="1" kern="1200" dirty="0">
              <a:solidFill>
                <a:schemeClr val="bg1"/>
              </a:solidFill>
            </a:rPr>
            <a:t> et </a:t>
          </a:r>
          <a:r>
            <a:rPr lang="en-US" sz="1500" b="1" kern="1200" dirty="0" err="1">
              <a:solidFill>
                <a:schemeClr val="bg1"/>
              </a:solidFill>
            </a:rPr>
            <a:t>confidentialité</a:t>
          </a:r>
          <a:endParaRPr lang="en-US" sz="1500" b="1" kern="1200" dirty="0">
            <a:solidFill>
              <a:schemeClr val="bg1"/>
            </a:solidFill>
          </a:endParaRPr>
        </a:p>
      </dsp:txBody>
      <dsp:txXfrm>
        <a:off x="1413863" y="45781"/>
        <a:ext cx="1471532" cy="3648098"/>
      </dsp:txXfrm>
    </dsp:sp>
    <dsp:sp modelId="{D2CB5812-55F8-F141-B14B-28A91E69BDC7}">
      <dsp:nvSpPr>
        <dsp:cNvPr id="0" name=""/>
        <dsp:cNvSpPr/>
      </dsp:nvSpPr>
      <dsp:spPr>
        <a:xfrm>
          <a:off x="3086787" y="0"/>
          <a:ext cx="1467486" cy="3739660"/>
        </a:xfrm>
        <a:prstGeom prst="roundRect">
          <a:avLst>
            <a:gd name="adj" fmla="val 10000"/>
          </a:avLst>
        </a:prstGeom>
        <a:solidFill>
          <a:srgbClr val="23844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Transparence</a:t>
          </a:r>
        </a:p>
      </dsp:txBody>
      <dsp:txXfrm>
        <a:off x="3129768" y="42981"/>
        <a:ext cx="1381524" cy="3653698"/>
      </dsp:txXfrm>
    </dsp:sp>
    <dsp:sp modelId="{1E392EE3-C718-2F4B-B25A-71A5E3666DB3}">
      <dsp:nvSpPr>
        <dsp:cNvPr id="0" name=""/>
        <dsp:cNvSpPr/>
      </dsp:nvSpPr>
      <dsp:spPr>
        <a:xfrm>
          <a:off x="4709884" y="0"/>
          <a:ext cx="1205413" cy="3739660"/>
        </a:xfrm>
        <a:prstGeom prst="roundRect">
          <a:avLst>
            <a:gd name="adj" fmla="val 10000"/>
          </a:avLst>
        </a:prstGeom>
        <a:solidFill>
          <a:srgbClr val="E52E7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bg1"/>
              </a:solidFill>
            </a:rPr>
            <a:t>Sécurité</a:t>
          </a:r>
          <a:endParaRPr lang="en-US" sz="1500" b="1" kern="1200" dirty="0">
            <a:solidFill>
              <a:schemeClr val="bg1"/>
            </a:solidFill>
          </a:endParaRPr>
        </a:p>
      </dsp:txBody>
      <dsp:txXfrm>
        <a:off x="4745189" y="35305"/>
        <a:ext cx="1134803" cy="3669050"/>
      </dsp:txXfrm>
    </dsp:sp>
    <dsp:sp modelId="{6E2642EC-307A-9249-BD4E-8E9EBBD21CF8}">
      <dsp:nvSpPr>
        <dsp:cNvPr id="0" name=""/>
        <dsp:cNvSpPr/>
      </dsp:nvSpPr>
      <dsp:spPr>
        <a:xfrm>
          <a:off x="6070907" y="0"/>
          <a:ext cx="1205413" cy="3739660"/>
        </a:xfrm>
        <a:prstGeom prst="roundRect">
          <a:avLst>
            <a:gd name="adj" fmla="val 1000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dirty="0">
              <a:solidFill>
                <a:schemeClr val="bg1"/>
              </a:solidFill>
            </a:rPr>
            <a:t>Exactitude </a:t>
          </a:r>
          <a:endParaRPr lang="en-US" sz="1500" b="1" i="0" kern="1200" dirty="0">
            <a:solidFill>
              <a:schemeClr val="bg1"/>
            </a:solidFill>
          </a:endParaRPr>
        </a:p>
      </dsp:txBody>
      <dsp:txXfrm>
        <a:off x="6106212" y="35305"/>
        <a:ext cx="1134803" cy="3669050"/>
      </dsp:txXfrm>
    </dsp:sp>
    <dsp:sp modelId="{FF8037FB-C717-1D41-92C3-4935F008866F}">
      <dsp:nvSpPr>
        <dsp:cNvPr id="0" name=""/>
        <dsp:cNvSpPr/>
      </dsp:nvSpPr>
      <dsp:spPr>
        <a:xfrm>
          <a:off x="7431931" y="0"/>
          <a:ext cx="1300965" cy="3739660"/>
        </a:xfrm>
        <a:prstGeom prst="roundRect">
          <a:avLst>
            <a:gd name="adj" fmla="val 10000"/>
          </a:avLst>
        </a:prstGeom>
        <a:solidFill>
          <a:srgbClr val="23844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dirty="0" err="1">
              <a:solidFill>
                <a:schemeClr val="bg1"/>
              </a:solidFill>
            </a:rPr>
            <a:t>Impartialité</a:t>
          </a:r>
          <a:endParaRPr lang="en-US" sz="1500" b="1" i="0" kern="1200" dirty="0">
            <a:solidFill>
              <a:schemeClr val="bg1"/>
            </a:solidFill>
          </a:endParaRPr>
        </a:p>
      </dsp:txBody>
      <dsp:txXfrm>
        <a:off x="7470035" y="38104"/>
        <a:ext cx="1224757" cy="3663452"/>
      </dsp:txXfrm>
    </dsp:sp>
    <dsp:sp modelId="{2B2B3651-0968-A547-A72E-CCC2E7C3B15B}">
      <dsp:nvSpPr>
        <dsp:cNvPr id="0" name=""/>
        <dsp:cNvSpPr/>
      </dsp:nvSpPr>
      <dsp:spPr>
        <a:xfrm>
          <a:off x="8888506" y="0"/>
          <a:ext cx="1205413" cy="3739660"/>
        </a:xfrm>
        <a:prstGeom prst="roundRect">
          <a:avLst>
            <a:gd name="adj" fmla="val 10000"/>
          </a:avLst>
        </a:prstGeom>
        <a:solidFill>
          <a:srgbClr val="E62F7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bg1"/>
              </a:solidFill>
            </a:rPr>
            <a:t>Sensibilité</a:t>
          </a:r>
          <a:r>
            <a:rPr lang="en-US" sz="1500" b="1" kern="1200" dirty="0">
              <a:solidFill>
                <a:schemeClr val="bg1"/>
              </a:solidFill>
            </a:rPr>
            <a:t> au genre</a:t>
          </a:r>
        </a:p>
      </dsp:txBody>
      <dsp:txXfrm>
        <a:off x="8923811" y="35305"/>
        <a:ext cx="1134803" cy="3669050"/>
      </dsp:txXfrm>
    </dsp:sp>
    <dsp:sp modelId="{AFD007B6-728F-844E-9FF1-630754A27C40}">
      <dsp:nvSpPr>
        <dsp:cNvPr id="0" name=""/>
        <dsp:cNvSpPr/>
      </dsp:nvSpPr>
      <dsp:spPr>
        <a:xfrm>
          <a:off x="10249530" y="0"/>
          <a:ext cx="1205413" cy="3739660"/>
        </a:xfrm>
        <a:prstGeom prst="roundRect">
          <a:avLst>
            <a:gd name="adj" fmla="val 10000"/>
          </a:avLst>
        </a:prstGeom>
        <a:solidFill>
          <a:schemeClr val="tx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Autosoins</a:t>
          </a:r>
          <a:endParaRPr lang="en-US" sz="1500" b="1" kern="1200" dirty="0">
            <a:solidFill>
              <a:schemeClr val="bg1"/>
            </a:solidFill>
          </a:endParaRPr>
        </a:p>
      </dsp:txBody>
      <dsp:txXfrm>
        <a:off x="10284835" y="35305"/>
        <a:ext cx="1134803" cy="366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683A4-C40B-C046-BD72-92C6072E6D38}">
      <dsp:nvSpPr>
        <dsp:cNvPr id="0" name=""/>
        <dsp:cNvSpPr/>
      </dsp:nvSpPr>
      <dsp:spPr>
        <a:xfrm>
          <a:off x="0" y="10132"/>
          <a:ext cx="8097214" cy="939802"/>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bg1"/>
              </a:solidFill>
              <a:latin typeface="Arial" panose="020B0604020202020204" pitchFamily="34" charset="0"/>
              <a:cs typeface="Arial" panose="020B0604020202020204" pitchFamily="34" charset="0"/>
            </a:rPr>
            <a:t>La </a:t>
          </a:r>
          <a:r>
            <a:rPr lang="en-US" sz="2400" b="0" i="0" kern="1200" dirty="0" err="1">
              <a:solidFill>
                <a:schemeClr val="bg1"/>
              </a:solidFill>
              <a:latin typeface="Arial" panose="020B0604020202020204" pitchFamily="34" charset="0"/>
              <a:cs typeface="Arial" panose="020B0604020202020204" pitchFamily="34" charset="0"/>
            </a:rPr>
            <a:t>sûreté</a:t>
          </a:r>
          <a:r>
            <a:rPr lang="en-US" sz="2400" b="0" i="0" kern="1200" dirty="0">
              <a:solidFill>
                <a:schemeClr val="bg1"/>
              </a:solidFill>
              <a:latin typeface="Arial" panose="020B0604020202020204" pitchFamily="34" charset="0"/>
              <a:cs typeface="Arial" panose="020B0604020202020204" pitchFamily="34" charset="0"/>
            </a:rPr>
            <a:t> et le </a:t>
          </a:r>
          <a:r>
            <a:rPr lang="en-US" sz="2400" b="0" i="0" kern="1200" dirty="0" err="1">
              <a:solidFill>
                <a:schemeClr val="bg1"/>
              </a:solidFill>
              <a:latin typeface="Arial" panose="020B0604020202020204" pitchFamily="34" charset="0"/>
              <a:cs typeface="Arial" panose="020B0604020202020204" pitchFamily="34" charset="0"/>
            </a:rPr>
            <a:t>bien-être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doivent</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être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une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priorité</a:t>
          </a:r>
          <a:endParaRPr lang="en-US" sz="2400" b="0" i="0" kern="1200" dirty="0">
            <a:solidFill>
              <a:schemeClr val="bg1"/>
            </a:solidFill>
            <a:latin typeface="Arial" panose="020B0604020202020204" pitchFamily="34" charset="0"/>
            <a:cs typeface="Arial" panose="020B0604020202020204" pitchFamily="34" charset="0"/>
          </a:endParaRPr>
        </a:p>
      </dsp:txBody>
      <dsp:txXfrm>
        <a:off x="0" y="10132"/>
        <a:ext cx="8097214" cy="939802"/>
      </dsp:txXfrm>
    </dsp:sp>
    <dsp:sp modelId="{79AA2C20-2825-E040-AD79-84BD899A6F08}">
      <dsp:nvSpPr>
        <dsp:cNvPr id="0" name=""/>
        <dsp:cNvSpPr/>
      </dsp:nvSpPr>
      <dsp:spPr>
        <a:xfrm>
          <a:off x="0" y="1030575"/>
          <a:ext cx="8097214" cy="939802"/>
        </a:xfrm>
        <a:prstGeom prst="roundRect">
          <a:avLst/>
        </a:prstGeom>
        <a:solidFill>
          <a:srgbClr val="2384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solidFill>
                <a:schemeClr val="bg1"/>
              </a:solidFill>
              <a:latin typeface="Arial" panose="020B0604020202020204" pitchFamily="34" charset="0"/>
              <a:cs typeface="Arial" panose="020B0604020202020204" pitchFamily="34" charset="0"/>
            </a:rPr>
            <a:t>Demandez</a:t>
          </a:r>
          <a:r>
            <a:rPr lang="en-US" sz="2400" b="0" i="0" kern="1200" dirty="0">
              <a:solidFill>
                <a:schemeClr val="bg1"/>
              </a:solidFill>
              <a:latin typeface="Arial" panose="020B0604020202020204" pitchFamily="34" charset="0"/>
              <a:cs typeface="Arial" panose="020B0604020202020204" pitchFamily="34" charset="0"/>
            </a:rPr>
            <a:t> au client </a:t>
          </a:r>
          <a:r>
            <a:rPr lang="en-US" sz="2400" b="0" i="0" kern="1200" dirty="0" err="1">
              <a:solidFill>
                <a:schemeClr val="bg1"/>
              </a:solidFill>
              <a:latin typeface="Arial" panose="020B0604020202020204" pitchFamily="34" charset="0"/>
              <a:cs typeface="Arial" panose="020B0604020202020204" pitchFamily="34" charset="0"/>
            </a:rPr>
            <a:t>ou</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à</a:t>
          </a:r>
          <a:r>
            <a:rPr lang="en-US" sz="2400" b="0" i="0" kern="1200" dirty="0">
              <a:solidFill>
                <a:schemeClr val="bg1"/>
              </a:solidFill>
              <a:latin typeface="Arial" panose="020B0604020202020204" pitchFamily="34" charset="0"/>
              <a:cs typeface="Arial" panose="020B0604020202020204" pitchFamily="34" charset="0"/>
            </a:rPr>
            <a:t> la </a:t>
          </a:r>
          <a:r>
            <a:rPr lang="en-US" sz="2400" b="0" i="0" kern="1200" dirty="0" err="1">
              <a:solidFill>
                <a:schemeClr val="bg1"/>
              </a:solidFill>
              <a:latin typeface="Arial" panose="020B0604020202020204" pitchFamily="34" charset="0"/>
              <a:cs typeface="Arial" panose="020B0604020202020204" pitchFamily="34" charset="0"/>
            </a:rPr>
            <a:t>cliente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s’il</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ou</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elle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préfère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parler</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à</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une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personne</a:t>
          </a:r>
          <a:r>
            <a:rPr lang="en-US" sz="2400" b="0" i="0" kern="1200" dirty="0">
              <a:solidFill>
                <a:schemeClr val="bg1"/>
              </a:solidFill>
              <a:latin typeface="Arial" panose="020B0604020202020204" pitchFamily="34" charset="0"/>
              <a:cs typeface="Arial" panose="020B0604020202020204" pitchFamily="34" charset="0"/>
            </a:rPr>
            <a:t> du </a:t>
          </a:r>
          <a:r>
            <a:rPr lang="en-US" sz="2400" b="0" i="0" kern="1200" dirty="0" err="1">
              <a:solidFill>
                <a:schemeClr val="bg1"/>
              </a:solidFill>
              <a:latin typeface="Arial" panose="020B0604020202020204" pitchFamily="34" charset="0"/>
              <a:cs typeface="Arial" panose="020B0604020202020204" pitchFamily="34" charset="0"/>
            </a:rPr>
            <a:t>même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sexe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ou</a:t>
          </a:r>
          <a:r>
            <a:rPr lang="en-US" sz="2400" b="0" i="0" kern="1200" dirty="0">
              <a:solidFill>
                <a:schemeClr val="bg1"/>
              </a:solidFill>
              <a:latin typeface="Arial" panose="020B0604020202020204" pitchFamily="34" charset="0"/>
              <a:cs typeface="Arial" panose="020B0604020202020204" pitchFamily="34" charset="0"/>
            </a:rPr>
            <a:t> d’un </a:t>
          </a:r>
          <a:r>
            <a:rPr lang="en-US" sz="2400" b="0" i="0" kern="1200" dirty="0" err="1">
              <a:solidFill>
                <a:schemeClr val="bg1"/>
              </a:solidFill>
              <a:latin typeface="Arial" panose="020B0604020202020204" pitchFamily="34" charset="0"/>
              <a:cs typeface="Arial" panose="020B0604020202020204" pitchFamily="34" charset="0"/>
            </a:rPr>
            <a:t>autre</a:t>
          </a:r>
          <a:r>
            <a:rPr lang="en-US" sz="2400" b="0" i="0" kern="1200" dirty="0">
              <a:solidFill>
                <a:schemeClr val="bg1"/>
              </a:solidFill>
              <a:latin typeface="Arial" panose="020B0604020202020204" pitchFamily="34" charset="0"/>
              <a:cs typeface="Arial" panose="020B0604020202020204" pitchFamily="34" charset="0"/>
            </a:rPr>
            <a:t> </a:t>
          </a:r>
          <a:r>
            <a:rPr lang="en-US" sz="2400" b="0" i="0" kern="1200" dirty="0" err="1">
              <a:solidFill>
                <a:schemeClr val="bg1"/>
              </a:solidFill>
              <a:latin typeface="Arial" panose="020B0604020202020204" pitchFamily="34" charset="0"/>
              <a:cs typeface="Arial" panose="020B0604020202020204" pitchFamily="34" charset="0"/>
            </a:rPr>
            <a:t>sexe</a:t>
          </a:r>
          <a:endParaRPr lang="en-US" sz="2400" b="0" i="0" kern="1200" dirty="0">
            <a:solidFill>
              <a:schemeClr val="bg1"/>
            </a:solidFill>
            <a:latin typeface="Arial" panose="020B0604020202020204" pitchFamily="34" charset="0"/>
            <a:cs typeface="Arial" panose="020B0604020202020204" pitchFamily="34" charset="0"/>
          </a:endParaRPr>
        </a:p>
      </dsp:txBody>
      <dsp:txXfrm>
        <a:off x="0" y="1030575"/>
        <a:ext cx="8097214" cy="939802"/>
      </dsp:txXfrm>
    </dsp:sp>
    <dsp:sp modelId="{25A4A4EA-E8A5-A84E-81A6-C086A45D96CB}">
      <dsp:nvSpPr>
        <dsp:cNvPr id="0" name=""/>
        <dsp:cNvSpPr/>
      </dsp:nvSpPr>
      <dsp:spPr>
        <a:xfrm>
          <a:off x="0" y="2051018"/>
          <a:ext cx="8097214" cy="939802"/>
        </a:xfrm>
        <a:prstGeom prst="roundRect">
          <a:avLst/>
        </a:prstGeom>
        <a:solidFill>
          <a:srgbClr val="36B0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 multiples </a:t>
          </a:r>
          <a:r>
            <a:rPr lang="en-US" sz="2400" kern="1200" dirty="0" err="1">
              <a:latin typeface="Arial" panose="020B0604020202020204" pitchFamily="34" charset="0"/>
              <a:cs typeface="Arial" panose="020B0604020202020204" pitchFamily="34" charset="0"/>
            </a:rPr>
            <a:t>entretiens</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à</a:t>
          </a:r>
          <a:r>
            <a:rPr lang="en-US" sz="2400" kern="1200" dirty="0">
              <a:latin typeface="Arial" panose="020B0604020202020204" pitchFamily="34" charset="0"/>
              <a:cs typeface="Arial" panose="020B0604020202020204" pitchFamily="34" charset="0"/>
            </a:rPr>
            <a:t> propos d’un incident </a:t>
          </a:r>
          <a:r>
            <a:rPr lang="en-US" sz="2400" kern="1200" dirty="0" err="1">
              <a:latin typeface="Arial" panose="020B0604020202020204" pitchFamily="34" charset="0"/>
              <a:cs typeface="Arial" panose="020B0604020202020204" pitchFamily="34" charset="0"/>
            </a:rPr>
            <a:t>peuvent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raviver</a:t>
          </a:r>
          <a:r>
            <a:rPr lang="en-US" sz="2400" kern="1200" dirty="0">
              <a:latin typeface="Arial" panose="020B0604020202020204" pitchFamily="34" charset="0"/>
              <a:cs typeface="Arial" panose="020B0604020202020204" pitchFamily="34" charset="0"/>
            </a:rPr>
            <a:t> le </a:t>
          </a:r>
          <a:r>
            <a:rPr lang="en-US" sz="2400" kern="1200" dirty="0" err="1">
              <a:latin typeface="Arial" panose="020B0604020202020204" pitchFamily="34" charset="0"/>
              <a:cs typeface="Arial" panose="020B0604020202020204" pitchFamily="34" charset="0"/>
            </a:rPr>
            <a:t>traumatisme</a:t>
          </a:r>
          <a:r>
            <a:rPr lang="en-US" sz="2400" kern="1200" dirty="0">
              <a:latin typeface="Arial" panose="020B0604020202020204" pitchFamily="34" charset="0"/>
              <a:cs typeface="Arial" panose="020B0604020202020204" pitchFamily="34" charset="0"/>
            </a:rPr>
            <a:t> de la </a:t>
          </a:r>
          <a:r>
            <a:rPr lang="en-US" sz="2400" kern="1200" dirty="0" err="1">
              <a:latin typeface="Arial" panose="020B0604020202020204" pitchFamily="34" charset="0"/>
              <a:cs typeface="Arial" panose="020B0604020202020204" pitchFamily="34" charset="0"/>
            </a:rPr>
            <a:t>personne</a:t>
          </a:r>
          <a:r>
            <a:rPr lang="en-US" sz="2400" kern="1200" dirty="0">
              <a:latin typeface="Arial" panose="020B0604020202020204" pitchFamily="34" charset="0"/>
              <a:cs typeface="Arial" panose="020B0604020202020204" pitchFamily="34" charset="0"/>
            </a:rPr>
            <a:t> qui </a:t>
          </a:r>
          <a:r>
            <a:rPr lang="en-US" sz="2400" kern="1200" dirty="0" err="1">
              <a:latin typeface="Arial" panose="020B0604020202020204" pitchFamily="34" charset="0"/>
              <a:cs typeface="Arial" panose="020B0604020202020204" pitchFamily="34" charset="0"/>
            </a:rPr>
            <a:t>y</a:t>
          </a:r>
          <a:r>
            <a:rPr lang="en-US" sz="2400" kern="1200" dirty="0">
              <a:latin typeface="Arial" panose="020B0604020202020204" pitchFamily="34" charset="0"/>
              <a:cs typeface="Arial" panose="020B0604020202020204" pitchFamily="34" charset="0"/>
            </a:rPr>
            <a:t> a </a:t>
          </a:r>
          <a:r>
            <a:rPr lang="en-US" sz="2400" kern="1200" dirty="0" err="1">
              <a:latin typeface="Arial" panose="020B0604020202020204" pitchFamily="34" charset="0"/>
              <a:cs typeface="Arial" panose="020B0604020202020204" pitchFamily="34" charset="0"/>
            </a:rPr>
            <a:t>survécu</a:t>
          </a:r>
          <a:r>
            <a:rPr lang="en-US" sz="2400" kern="1200" dirty="0">
              <a:latin typeface="Arial" panose="020B0604020202020204" pitchFamily="34" charset="0"/>
              <a:cs typeface="Arial" panose="020B0604020202020204" pitchFamily="34" charset="0"/>
            </a:rPr>
            <a:t>. </a:t>
          </a:r>
          <a:endParaRPr lang="en-US" sz="2400" b="0" i="0" kern="1200" dirty="0">
            <a:solidFill>
              <a:schemeClr val="bg1"/>
            </a:solidFill>
            <a:latin typeface="Arial" panose="020B0604020202020204" pitchFamily="34" charset="0"/>
            <a:cs typeface="Arial" panose="020B0604020202020204" pitchFamily="34" charset="0"/>
          </a:endParaRPr>
        </a:p>
      </dsp:txBody>
      <dsp:txXfrm>
        <a:off x="0" y="2051018"/>
        <a:ext cx="8097214" cy="939802"/>
      </dsp:txXfrm>
    </dsp:sp>
    <dsp:sp modelId="{855A5CDB-C037-D444-9E3C-4C17B683D8FC}">
      <dsp:nvSpPr>
        <dsp:cNvPr id="0" name=""/>
        <dsp:cNvSpPr/>
      </dsp:nvSpPr>
      <dsp:spPr>
        <a:xfrm>
          <a:off x="0" y="3081593"/>
          <a:ext cx="8097214" cy="939802"/>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err="1">
              <a:latin typeface="Arial" panose="020B0604020202020204" pitchFamily="34" charset="0"/>
              <a:cs typeface="Arial" panose="020B0604020202020204" pitchFamily="34" charset="0"/>
            </a:rPr>
            <a:t>Aucun</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entretien</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n’est</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nécessaire</a:t>
          </a:r>
          <a:r>
            <a:rPr lang="en-US" sz="2400" b="1" kern="1200" dirty="0">
              <a:latin typeface="Arial" panose="020B0604020202020204" pitchFamily="34" charset="0"/>
              <a:cs typeface="Arial" panose="020B0604020202020204" pitchFamily="34" charset="0"/>
            </a:rPr>
            <a:t> pour </a:t>
          </a:r>
          <a:r>
            <a:rPr lang="en-US" sz="2400" b="1" kern="1200" dirty="0" err="1">
              <a:latin typeface="Arial" panose="020B0604020202020204" pitchFamily="34" charset="0"/>
              <a:cs typeface="Arial" panose="020B0604020202020204" pitchFamily="34" charset="0"/>
            </a:rPr>
            <a:t>que</a:t>
          </a:r>
          <a:r>
            <a:rPr lang="en-US" sz="2400" b="1" kern="1200" dirty="0">
              <a:latin typeface="Arial" panose="020B0604020202020204" pitchFamily="34" charset="0"/>
              <a:cs typeface="Arial" panose="020B0604020202020204" pitchFamily="34" charset="0"/>
            </a:rPr>
            <a:t> la </a:t>
          </a:r>
          <a:r>
            <a:rPr lang="en-US" sz="2400" b="1" kern="1200" dirty="0" err="1">
              <a:latin typeface="Arial" panose="020B0604020202020204" pitchFamily="34" charset="0"/>
              <a:cs typeface="Arial" panose="020B0604020202020204" pitchFamily="34" charset="0"/>
            </a:rPr>
            <a:t>personne</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survivante</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ait</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accès</a:t>
          </a:r>
          <a:r>
            <a:rPr lang="en-US" sz="2400" b="1" kern="1200" dirty="0">
              <a:latin typeface="Arial" panose="020B0604020202020204" pitchFamily="34" charset="0"/>
              <a:cs typeface="Arial" panose="020B0604020202020204" pitchFamily="34" charset="0"/>
            </a:rPr>
            <a:t> aux services</a:t>
          </a:r>
        </a:p>
      </dsp:txBody>
      <dsp:txXfrm>
        <a:off x="0" y="3081593"/>
        <a:ext cx="8097214" cy="93980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320550-C481-574F-B0F5-FCDEBC18E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14AA34-6240-AB43-BB0A-63414AB2E7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39D3D7-4511-9542-BF43-DDD2B53D7AEC}" type="datetimeFigureOut">
              <a:rPr lang="en-US" smtClean="0"/>
              <a:pPr/>
              <a:t>7/4/21</a:t>
            </a:fld>
            <a:endParaRPr lang="en-US"/>
          </a:p>
        </p:txBody>
      </p:sp>
      <p:sp>
        <p:nvSpPr>
          <p:cNvPr id="4" name="Footer Placeholder 3">
            <a:extLst>
              <a:ext uri="{FF2B5EF4-FFF2-40B4-BE49-F238E27FC236}">
                <a16:creationId xmlns:a16="http://schemas.microsoft.com/office/drawing/2014/main" id="{3DFD885A-4D0A-2C4F-A848-DBA159A57E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8B71B0-551F-2B42-A6A4-80E3D4F5A2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FE0192-D85E-F047-8073-F111C59D197F}" type="slidenum">
              <a:rPr lang="en-US" smtClean="0"/>
              <a:pPr/>
              <a:t>‹#›</a:t>
            </a:fld>
            <a:endParaRPr lang="en-US"/>
          </a:p>
        </p:txBody>
      </p:sp>
    </p:spTree>
    <p:extLst>
      <p:ext uri="{BB962C8B-B14F-4D97-AF65-F5344CB8AC3E}">
        <p14:creationId xmlns:p14="http://schemas.microsoft.com/office/powerpoint/2010/main" val="404093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4CB45-879B-EE4B-BA6D-24C546F9CEBF}" type="datetimeFigureOut">
              <a:rPr lang="en-GB" smtClean="0"/>
              <a:pPr/>
              <a:t>04/07/2021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4A61A-1C2F-F945-A4BE-B7E959C1BA31}" type="slidenum">
              <a:rPr lang="en-GB" smtClean="0"/>
              <a:pPr/>
              <a:t>‹#›</a:t>
            </a:fld>
            <a:endParaRPr lang="en-GB"/>
          </a:p>
        </p:txBody>
      </p:sp>
    </p:spTree>
    <p:extLst>
      <p:ext uri="{BB962C8B-B14F-4D97-AF65-F5344CB8AC3E}">
        <p14:creationId xmlns:p14="http://schemas.microsoft.com/office/powerpoint/2010/main" val="130275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ontlineaids.org/wp-content/uploads/2020/07/REAct-Guide_French_ONLINE_July20.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gbvims.com/wp/wp-content/uploads/GBVIMS-Facilitators-Guide.compressed.pdf"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err="1"/>
              <a:t>Ces</a:t>
            </a:r>
            <a:r>
              <a:rPr lang="en-GB" b="1" baseline="0" dirty="0"/>
              <a:t> </a:t>
            </a:r>
            <a:r>
              <a:rPr lang="en-GB" b="1" baseline="0" dirty="0" err="1"/>
              <a:t>diapositives</a:t>
            </a:r>
            <a:r>
              <a:rPr lang="en-GB" b="1" baseline="0" dirty="0"/>
              <a:t> </a:t>
            </a:r>
            <a:r>
              <a:rPr lang="en-GB" b="1" baseline="0" dirty="0" err="1"/>
              <a:t>sont</a:t>
            </a:r>
            <a:r>
              <a:rPr lang="en-GB" b="1" baseline="0" dirty="0"/>
              <a:t> </a:t>
            </a:r>
            <a:r>
              <a:rPr lang="en-GB" b="1" baseline="0" dirty="0" err="1"/>
              <a:t>conçues</a:t>
            </a:r>
            <a:r>
              <a:rPr lang="en-GB" b="1" baseline="0" dirty="0"/>
              <a:t> pour </a:t>
            </a:r>
            <a:r>
              <a:rPr lang="en-GB" b="1" baseline="0" dirty="0" err="1"/>
              <a:t>appuyer</a:t>
            </a:r>
            <a:r>
              <a:rPr lang="en-GB" b="1" baseline="0" dirty="0"/>
              <a:t> la formation </a:t>
            </a:r>
            <a:r>
              <a:rPr lang="en-GB" b="1" baseline="0" dirty="0" err="1"/>
              <a:t>sur</a:t>
            </a:r>
            <a:r>
              <a:rPr lang="en-GB" b="1" baseline="0" dirty="0"/>
              <a:t> </a:t>
            </a:r>
            <a:r>
              <a:rPr lang="en-GB" b="1" baseline="0" dirty="0" err="1"/>
              <a:t>REAct</a:t>
            </a:r>
            <a:r>
              <a:rPr lang="en-GB" b="1" baseline="0" dirty="0"/>
              <a:t> Genre. </a:t>
            </a:r>
            <a:r>
              <a:rPr lang="en-GB" b="1" baseline="0" dirty="0" err="1"/>
              <a:t>Veuillez</a:t>
            </a:r>
            <a:r>
              <a:rPr lang="en-GB" b="1" baseline="0" dirty="0"/>
              <a:t> </a:t>
            </a:r>
            <a:r>
              <a:rPr lang="en-GB" b="1" baseline="0" dirty="0" err="1"/>
              <a:t>noter</a:t>
            </a:r>
            <a:r>
              <a:rPr lang="en-GB" b="1" baseline="0" dirty="0"/>
              <a:t> </a:t>
            </a:r>
            <a:r>
              <a:rPr lang="en-GB" b="1" baseline="0" dirty="0" err="1"/>
              <a:t>qu’elles</a:t>
            </a:r>
            <a:r>
              <a:rPr lang="en-GB" b="1" baseline="0" dirty="0"/>
              <a:t> ne </a:t>
            </a:r>
            <a:r>
              <a:rPr lang="en-GB" b="1" baseline="0" dirty="0" err="1"/>
              <a:t>doivent</a:t>
            </a:r>
            <a:r>
              <a:rPr lang="en-GB" b="1" baseline="0" dirty="0"/>
              <a:t> PAS </a:t>
            </a:r>
            <a:r>
              <a:rPr lang="en-GB" b="1" baseline="0" dirty="0" err="1"/>
              <a:t>être</a:t>
            </a:r>
            <a:r>
              <a:rPr lang="en-GB" b="1" baseline="0" dirty="0"/>
              <a:t> </a:t>
            </a:r>
            <a:r>
              <a:rPr lang="en-GB" b="1" baseline="0" dirty="0" err="1"/>
              <a:t>utilisées</a:t>
            </a:r>
            <a:r>
              <a:rPr lang="en-GB" b="1" baseline="0" dirty="0"/>
              <a:t> </a:t>
            </a:r>
            <a:r>
              <a:rPr lang="en-GB" b="1" baseline="0" dirty="0" err="1"/>
              <a:t>comme</a:t>
            </a:r>
            <a:r>
              <a:rPr lang="en-GB" b="1" baseline="0" dirty="0"/>
              <a:t> </a:t>
            </a:r>
            <a:r>
              <a:rPr lang="en-GB" b="1" baseline="0" dirty="0" err="1"/>
              <a:t>une</a:t>
            </a:r>
            <a:r>
              <a:rPr lang="en-GB" b="1" baseline="0" dirty="0"/>
              <a:t> </a:t>
            </a:r>
            <a:r>
              <a:rPr lang="en-GB" b="1" baseline="0" dirty="0" err="1"/>
              <a:t>présentation</a:t>
            </a:r>
            <a:r>
              <a:rPr lang="en-GB" b="1" baseline="0" dirty="0"/>
              <a:t> en </a:t>
            </a:r>
            <a:r>
              <a:rPr lang="en-GB" b="1" baseline="0" dirty="0" err="1"/>
              <a:t>continu</a:t>
            </a:r>
            <a:r>
              <a:rPr lang="en-GB" b="1" baseline="0" dirty="0"/>
              <a:t>. </a:t>
            </a:r>
            <a:r>
              <a:rPr lang="en-GB" b="1" baseline="0" dirty="0" err="1"/>
              <a:t>Certaines</a:t>
            </a:r>
            <a:r>
              <a:rPr lang="en-GB" b="1" baseline="0" dirty="0"/>
              <a:t> </a:t>
            </a:r>
            <a:r>
              <a:rPr lang="en-GB" b="1" baseline="0" dirty="0" err="1"/>
              <a:t>diapositives</a:t>
            </a:r>
            <a:r>
              <a:rPr lang="en-GB" b="1" baseline="0" dirty="0"/>
              <a:t> </a:t>
            </a:r>
            <a:r>
              <a:rPr lang="en-GB" b="1" baseline="0" dirty="0" err="1"/>
              <a:t>doivent</a:t>
            </a:r>
            <a:r>
              <a:rPr lang="en-GB" b="1" baseline="0" dirty="0"/>
              <a:t> </a:t>
            </a:r>
            <a:r>
              <a:rPr lang="en-GB" b="1" baseline="0" dirty="0" err="1"/>
              <a:t>toujours</a:t>
            </a:r>
            <a:r>
              <a:rPr lang="en-GB" b="1" baseline="0" dirty="0"/>
              <a:t> </a:t>
            </a:r>
            <a:r>
              <a:rPr lang="en-GB" b="1" baseline="0" dirty="0" err="1"/>
              <a:t>être</a:t>
            </a:r>
            <a:r>
              <a:rPr lang="en-GB" b="1" baseline="0" dirty="0"/>
              <a:t> </a:t>
            </a:r>
            <a:r>
              <a:rPr lang="en-GB" b="1" baseline="0" dirty="0" err="1"/>
              <a:t>utilisées</a:t>
            </a:r>
            <a:r>
              <a:rPr lang="en-GB" b="1" baseline="0" dirty="0"/>
              <a:t> </a:t>
            </a:r>
            <a:r>
              <a:rPr lang="en-GB" b="1" baseline="0" dirty="0" err="1"/>
              <a:t>dans</a:t>
            </a:r>
            <a:r>
              <a:rPr lang="en-GB" b="1" baseline="0" dirty="0"/>
              <a:t> le cadre des </a:t>
            </a:r>
            <a:r>
              <a:rPr lang="en-GB" b="1" baseline="0" dirty="0" err="1"/>
              <a:t>activités</a:t>
            </a:r>
            <a:r>
              <a:rPr lang="en-GB" b="1" baseline="0" dirty="0"/>
              <a:t> </a:t>
            </a:r>
            <a:r>
              <a:rPr lang="en-GB" b="1" baseline="0" dirty="0" err="1"/>
              <a:t>décrites</a:t>
            </a:r>
            <a:r>
              <a:rPr lang="en-GB" b="1" baseline="0" dirty="0"/>
              <a:t> </a:t>
            </a:r>
            <a:r>
              <a:rPr lang="en-GB" b="1" baseline="0" dirty="0" err="1"/>
              <a:t>dans</a:t>
            </a:r>
            <a:r>
              <a:rPr lang="en-GB" b="1" baseline="0" dirty="0"/>
              <a:t> le module de formation du guide </a:t>
            </a:r>
            <a:r>
              <a:rPr lang="en-GB" b="1" baseline="0" dirty="0" err="1"/>
              <a:t>REAct</a:t>
            </a:r>
            <a:r>
              <a:rPr lang="en-GB" b="1" baseline="0" dirty="0"/>
              <a:t>, qui </a:t>
            </a:r>
            <a:r>
              <a:rPr lang="en-GB" b="1" baseline="0" dirty="0" err="1"/>
              <a:t>vous</a:t>
            </a:r>
            <a:r>
              <a:rPr lang="en-GB" b="1" baseline="0" dirty="0"/>
              <a:t> </a:t>
            </a:r>
            <a:r>
              <a:rPr lang="en-GB" b="1" baseline="0" dirty="0" err="1"/>
              <a:t>fournira</a:t>
            </a:r>
            <a:r>
              <a:rPr lang="en-GB" b="1" baseline="0" dirty="0"/>
              <a:t> les orientations </a:t>
            </a:r>
            <a:r>
              <a:rPr lang="en-GB" b="1" baseline="0" dirty="0" err="1"/>
              <a:t>nécessaires</a:t>
            </a:r>
            <a:r>
              <a:rPr lang="en-GB" b="1" baseline="0" dirty="0"/>
              <a:t> pour </a:t>
            </a:r>
            <a:r>
              <a:rPr lang="en-GB" b="1" baseline="0" dirty="0" err="1"/>
              <a:t>animer</a:t>
            </a:r>
            <a:r>
              <a:rPr lang="en-GB" b="1" baseline="0" dirty="0"/>
              <a:t> </a:t>
            </a:r>
            <a:r>
              <a:rPr lang="en-GB" b="1" baseline="0" dirty="0" err="1"/>
              <a:t>chaque</a:t>
            </a:r>
            <a:r>
              <a:rPr lang="en-GB" b="1" baseline="0" dirty="0"/>
              <a:t> session. Des </a:t>
            </a:r>
            <a:r>
              <a:rPr lang="en-GB" b="1" baseline="0" dirty="0" err="1"/>
              <a:t>diapositives</a:t>
            </a:r>
            <a:r>
              <a:rPr lang="en-GB" b="1" baseline="0" dirty="0"/>
              <a:t> </a:t>
            </a:r>
            <a:r>
              <a:rPr lang="en-GB" b="1" baseline="0" dirty="0" err="1"/>
              <a:t>supplémentaires</a:t>
            </a:r>
            <a:r>
              <a:rPr lang="en-GB" b="1" baseline="0" dirty="0"/>
              <a:t> </a:t>
            </a:r>
            <a:r>
              <a:rPr lang="en-GB" b="1" baseline="0" dirty="0" err="1"/>
              <a:t>sont</a:t>
            </a:r>
            <a:r>
              <a:rPr lang="en-GB" b="1" baseline="0" dirty="0"/>
              <a:t> </a:t>
            </a:r>
            <a:r>
              <a:rPr lang="en-GB" b="1" baseline="0" dirty="0" err="1"/>
              <a:t>disponibles</a:t>
            </a:r>
            <a:r>
              <a:rPr lang="en-GB" b="1" baseline="0" dirty="0"/>
              <a:t> </a:t>
            </a:r>
            <a:r>
              <a:rPr lang="en-GB" b="1" baseline="0" dirty="0" err="1"/>
              <a:t>dans</a:t>
            </a:r>
            <a:r>
              <a:rPr lang="en-GB" b="1" baseline="0" dirty="0"/>
              <a:t> la </a:t>
            </a:r>
            <a:r>
              <a:rPr lang="en-GB" b="1" baseline="0" dirty="0" err="1"/>
              <a:t>présentation</a:t>
            </a:r>
            <a:r>
              <a:rPr lang="en-GB" b="1" baseline="0" dirty="0"/>
              <a:t> PowerPoint de la formation </a:t>
            </a:r>
            <a:r>
              <a:rPr lang="en-GB" b="1" baseline="0" dirty="0" err="1"/>
              <a:t>REAct</a:t>
            </a:r>
            <a:r>
              <a:rPr lang="en-GB" b="1" baseline="0" dirty="0"/>
              <a:t> </a:t>
            </a:r>
            <a:r>
              <a:rPr lang="en-GB" b="1" baseline="0" dirty="0" err="1"/>
              <a:t>principale</a:t>
            </a:r>
            <a:r>
              <a:rPr lang="en-GB" b="1" baseline="0" dirty="0"/>
              <a:t>.</a:t>
            </a:r>
          </a:p>
        </p:txBody>
      </p:sp>
      <p:sp>
        <p:nvSpPr>
          <p:cNvPr id="4" name="Slide Number Placeholder 3"/>
          <p:cNvSpPr>
            <a:spLocks noGrp="1"/>
          </p:cNvSpPr>
          <p:nvPr>
            <p:ph type="sldNum" sz="quarter" idx="10"/>
          </p:nvPr>
        </p:nvSpPr>
        <p:spPr/>
        <p:txBody>
          <a:bodyPr/>
          <a:lstStyle/>
          <a:p>
            <a:fld id="{A014A61A-1C2F-F945-A4BE-B7E959C1BA31}" type="slidenum">
              <a:rPr lang="en-GB" smtClean="0"/>
              <a:pPr/>
              <a:t>1</a:t>
            </a:fld>
            <a:endParaRPr lang="en-GB"/>
          </a:p>
        </p:txBody>
      </p:sp>
    </p:spTree>
    <p:extLst>
      <p:ext uri="{BB962C8B-B14F-4D97-AF65-F5344CB8AC3E}">
        <p14:creationId xmlns:p14="http://schemas.microsoft.com/office/powerpoint/2010/main" val="3448929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latin typeface="+mn-lt"/>
                <a:ea typeface="+mn-ea"/>
                <a:cs typeface="+mn-cs"/>
              </a:rPr>
              <a:t>Présentez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définitions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clés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reconnaissez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auprès</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qu'il</a:t>
            </a:r>
            <a:r>
              <a:rPr lang="en-GB" sz="1200" kern="1200" dirty="0">
                <a:solidFill>
                  <a:schemeClr val="tx1"/>
                </a:solidFill>
                <a:latin typeface="+mn-lt"/>
                <a:ea typeface="+mn-ea"/>
                <a:cs typeface="+mn-cs"/>
              </a:rPr>
              <a:t> </a:t>
            </a:r>
            <a:r>
              <a:rPr lang="en-GB" sz="1200" b="1" kern="1200" dirty="0" err="1">
                <a:solidFill>
                  <a:schemeClr val="tx1"/>
                </a:solidFill>
                <a:latin typeface="+mn-lt"/>
                <a:ea typeface="+mn-ea"/>
                <a:cs typeface="+mn-cs"/>
              </a:rPr>
              <a:t>s'agit</a:t>
            </a:r>
            <a:r>
              <a:rPr lang="en-GB" sz="1200" b="1" kern="1200" dirty="0">
                <a:solidFill>
                  <a:schemeClr val="tx1"/>
                </a:solidFill>
                <a:latin typeface="+mn-lt"/>
                <a:ea typeface="+mn-ea"/>
                <a:cs typeface="+mn-cs"/>
              </a:rPr>
              <a:t> d'un </a:t>
            </a:r>
            <a:r>
              <a:rPr lang="en-GB" sz="1200" b="1" kern="1200" dirty="0" err="1">
                <a:solidFill>
                  <a:schemeClr val="tx1"/>
                </a:solidFill>
                <a:latin typeface="+mn-lt"/>
                <a:ea typeface="+mn-ea"/>
                <a:cs typeface="+mn-cs"/>
              </a:rPr>
              <a:t>sujet</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complexe</a:t>
            </a:r>
            <a:r>
              <a:rPr lang="en-GB" sz="1200" b="1" kern="1200" dirty="0">
                <a:solidFill>
                  <a:schemeClr val="tx1"/>
                </a:solidFill>
                <a:latin typeface="+mn-lt"/>
                <a:ea typeface="+mn-ea"/>
                <a:cs typeface="+mn-cs"/>
              </a:rPr>
              <a:t>! </a:t>
            </a:r>
            <a:r>
              <a:rPr lang="en-GB" sz="1200" kern="1200" dirty="0" err="1">
                <a:solidFill>
                  <a:schemeClr val="tx1"/>
                </a:solidFill>
                <a:latin typeface="+mn-lt"/>
                <a:ea typeface="+mn-ea"/>
                <a:cs typeface="+mn-cs"/>
              </a:rPr>
              <a:t>Rassurez</a:t>
            </a:r>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fait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domaine</a:t>
            </a:r>
            <a:r>
              <a:rPr lang="en-GB" sz="1200" kern="1200" dirty="0">
                <a:solidFill>
                  <a:schemeClr val="tx1"/>
                </a:solidFill>
                <a:latin typeface="+mn-lt"/>
                <a:ea typeface="+mn-ea"/>
                <a:cs typeface="+mn-cs"/>
              </a:rPr>
              <a:t> sera </a:t>
            </a:r>
            <a:r>
              <a:rPr lang="en-GB" sz="1200" kern="1200" dirty="0" err="1">
                <a:solidFill>
                  <a:schemeClr val="tx1"/>
                </a:solidFill>
                <a:latin typeface="+mn-lt"/>
                <a:ea typeface="+mn-ea"/>
                <a:cs typeface="+mn-cs"/>
              </a:rPr>
              <a:t>abordé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l’un</a:t>
            </a:r>
            <a:r>
              <a:rPr lang="en-GB" sz="1200" kern="1200" dirty="0">
                <a:solidFill>
                  <a:schemeClr val="tx1"/>
                </a:solidFill>
                <a:latin typeface="+mn-lt"/>
                <a:ea typeface="+mn-ea"/>
                <a:cs typeface="+mn-cs"/>
              </a:rPr>
              <a:t> après </a:t>
            </a:r>
            <a:r>
              <a:rPr lang="en-GB" sz="1200" kern="1200" dirty="0" err="1">
                <a:solidFill>
                  <a:schemeClr val="tx1"/>
                </a:solidFill>
                <a:latin typeface="+mn-lt"/>
                <a:ea typeface="+mn-ea"/>
                <a:cs typeface="+mn-cs"/>
              </a:rPr>
              <a:t>l’autre</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qu'il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normal de se </a:t>
            </a:r>
            <a:r>
              <a:rPr lang="en-GB" sz="1200" kern="1200" dirty="0" err="1">
                <a:solidFill>
                  <a:schemeClr val="tx1"/>
                </a:solidFill>
                <a:latin typeface="+mn-lt"/>
                <a:ea typeface="+mn-ea"/>
                <a:cs typeface="+mn-cs"/>
              </a:rPr>
              <a:t>sentir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confus.e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mal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l'aise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certaines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nouvelles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yeux</a:t>
            </a:r>
            <a:r>
              <a:rPr lang="en-GB" sz="1200" kern="1200" dirty="0">
                <a:solidFill>
                  <a:schemeClr val="tx1"/>
                </a:solidFill>
                <a:latin typeface="+mn-lt"/>
                <a:ea typeface="+mn-ea"/>
                <a:cs typeface="+mn-cs"/>
              </a:rPr>
              <a:t>. </a:t>
            </a:r>
            <a:r>
              <a:rPr lang="en-GB" sz="1200" b="1" kern="1200" dirty="0">
                <a:solidFill>
                  <a:schemeClr val="tx1"/>
                </a:solidFill>
                <a:latin typeface="+mn-lt"/>
                <a:ea typeface="+mn-ea"/>
                <a:cs typeface="+mn-cs"/>
              </a:rPr>
              <a:t>Il </a:t>
            </a:r>
            <a:r>
              <a:rPr lang="en-GB" sz="1200" b="1" kern="1200" dirty="0" err="1">
                <a:solidFill>
                  <a:schemeClr val="tx1"/>
                </a:solidFill>
                <a:latin typeface="+mn-lt"/>
                <a:ea typeface="+mn-ea"/>
                <a:cs typeface="+mn-cs"/>
              </a:rPr>
              <a:t>est</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également</a:t>
            </a:r>
            <a:r>
              <a:rPr lang="en-GB" sz="1200" b="1" kern="1200" dirty="0">
                <a:solidFill>
                  <a:schemeClr val="tx1"/>
                </a:solidFill>
                <a:latin typeface="+mn-lt"/>
                <a:ea typeface="+mn-ea"/>
                <a:cs typeface="+mn-cs"/>
              </a:rPr>
              <a:t> important de </a:t>
            </a:r>
            <a:r>
              <a:rPr lang="en-GB" sz="1200" b="1" kern="1200" dirty="0" err="1">
                <a:solidFill>
                  <a:schemeClr val="tx1"/>
                </a:solidFill>
                <a:latin typeface="+mn-lt"/>
                <a:ea typeface="+mn-ea"/>
                <a:cs typeface="+mn-cs"/>
              </a:rPr>
              <a:t>rappeler</a:t>
            </a:r>
            <a:r>
              <a:rPr lang="en-GB" sz="1200" b="1" kern="1200" dirty="0">
                <a:solidFill>
                  <a:schemeClr val="tx1"/>
                </a:solidFill>
                <a:latin typeface="+mn-lt"/>
                <a:ea typeface="+mn-ea"/>
                <a:cs typeface="+mn-cs"/>
              </a:rPr>
              <a:t> aux </a:t>
            </a:r>
            <a:r>
              <a:rPr lang="en-GB" sz="1200" b="1" kern="1200" dirty="0" err="1">
                <a:solidFill>
                  <a:schemeClr val="tx1"/>
                </a:solidFill>
                <a:latin typeface="+mn-lt"/>
                <a:ea typeface="+mn-ea"/>
                <a:cs typeface="+mn-cs"/>
              </a:rPr>
              <a:t>participant.es</a:t>
            </a:r>
            <a:r>
              <a:rPr lang="en-GB" sz="1200" b="1" kern="1200" dirty="0">
                <a:solidFill>
                  <a:schemeClr val="tx1"/>
                </a:solidFill>
                <a:latin typeface="+mn-lt"/>
                <a:ea typeface="+mn-ea"/>
                <a:cs typeface="+mn-cs"/>
              </a:rPr>
              <a:t> les </a:t>
            </a:r>
            <a:r>
              <a:rPr lang="en-GB" sz="1200" b="1" kern="1200" dirty="0" err="1">
                <a:solidFill>
                  <a:schemeClr val="tx1"/>
                </a:solidFill>
                <a:latin typeface="+mn-lt"/>
                <a:ea typeface="+mn-ea"/>
                <a:cs typeface="+mn-cs"/>
              </a:rPr>
              <a:t>règles</a:t>
            </a:r>
            <a:r>
              <a:rPr lang="en-GB" sz="1200" b="1" kern="1200" dirty="0">
                <a:solidFill>
                  <a:schemeClr val="tx1"/>
                </a:solidFill>
                <a:latin typeface="+mn-lt"/>
                <a:ea typeface="+mn-ea"/>
                <a:cs typeface="+mn-cs"/>
              </a:rPr>
              <a:t> de base </a:t>
            </a:r>
            <a:r>
              <a:rPr lang="en-GB" sz="1200" b="1" kern="1200" dirty="0" err="1">
                <a:solidFill>
                  <a:schemeClr val="tx1"/>
                </a:solidFill>
                <a:latin typeface="+mn-lt"/>
                <a:ea typeface="+mn-ea"/>
                <a:cs typeface="+mn-cs"/>
              </a:rPr>
              <a:t>concernant</a:t>
            </a:r>
            <a:r>
              <a:rPr lang="en-GB" sz="1200" b="1" kern="1200" dirty="0">
                <a:solidFill>
                  <a:schemeClr val="tx1"/>
                </a:solidFill>
                <a:latin typeface="+mn-lt"/>
                <a:ea typeface="+mn-ea"/>
                <a:cs typeface="+mn-cs"/>
              </a:rPr>
              <a:t> le respect des </a:t>
            </a:r>
            <a:r>
              <a:rPr lang="en-GB" sz="1200" b="1" kern="1200" dirty="0" err="1">
                <a:solidFill>
                  <a:schemeClr val="tx1"/>
                </a:solidFill>
                <a:latin typeface="+mn-lt"/>
                <a:ea typeface="+mn-ea"/>
                <a:cs typeface="+mn-cs"/>
              </a:rPr>
              <a:t>autres</a:t>
            </a:r>
            <a:r>
              <a:rPr lang="en-GB" sz="1200" b="1" kern="1200" dirty="0">
                <a:solidFill>
                  <a:schemeClr val="tx1"/>
                </a:solidFill>
                <a:latin typeface="+mn-lt"/>
                <a:ea typeface="+mn-ea"/>
                <a:cs typeface="+mn-cs"/>
              </a:rPr>
              <a:t> et de </a:t>
            </a:r>
            <a:r>
              <a:rPr lang="en-GB" sz="1200" b="1" kern="1200" dirty="0" err="1">
                <a:solidFill>
                  <a:schemeClr val="tx1"/>
                </a:solidFill>
                <a:latin typeface="+mn-lt"/>
                <a:ea typeface="+mn-ea"/>
                <a:cs typeface="+mn-cs"/>
              </a:rPr>
              <a:t>leurs</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expériences</a:t>
            </a:r>
            <a:r>
              <a:rPr lang="en-GB" sz="1200" b="1" kern="120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latin typeface="+mn-lt"/>
                <a:ea typeface="+mn-ea"/>
                <a:cs typeface="+mn-cs"/>
              </a:rPr>
              <a:t>Introduisez/soulignez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l'idée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 </a:t>
            </a:r>
            <a:r>
              <a:rPr lang="en-GB" sz="1200" b="1" kern="1200" dirty="0" err="1">
                <a:solidFill>
                  <a:schemeClr val="tx1"/>
                </a:solidFill>
                <a:latin typeface="+mn-lt"/>
                <a:ea typeface="+mn-ea"/>
                <a:cs typeface="+mn-cs"/>
              </a:rPr>
              <a:t>sexe</a:t>
            </a:r>
            <a:r>
              <a:rPr lang="en-GB" sz="1200" b="1" kern="1200" dirty="0">
                <a:solidFill>
                  <a:schemeClr val="tx1"/>
                </a:solidFill>
                <a:latin typeface="+mn-lt"/>
                <a:ea typeface="+mn-ea"/>
                <a:cs typeface="+mn-cs"/>
              </a:rPr>
              <a:t> et le genre </a:t>
            </a:r>
            <a:r>
              <a:rPr lang="en-GB" sz="1200" b="1" kern="1200" dirty="0" err="1">
                <a:solidFill>
                  <a:schemeClr val="tx1"/>
                </a:solidFill>
                <a:latin typeface="+mn-lt"/>
                <a:ea typeface="+mn-ea"/>
                <a:cs typeface="+mn-cs"/>
              </a:rPr>
              <a:t>sont</a:t>
            </a:r>
            <a:r>
              <a:rPr lang="en-GB" sz="1200" b="1" kern="1200" dirty="0">
                <a:solidFill>
                  <a:schemeClr val="tx1"/>
                </a:solidFill>
                <a:latin typeface="+mn-lt"/>
                <a:ea typeface="+mn-ea"/>
                <a:cs typeface="+mn-cs"/>
              </a:rPr>
              <a:t> un continuum </a:t>
            </a:r>
            <a:r>
              <a:rPr lang="en-GB" sz="1200" b="1" kern="1200" dirty="0" err="1">
                <a:solidFill>
                  <a:schemeClr val="tx1"/>
                </a:solidFill>
                <a:latin typeface="+mn-lt"/>
                <a:ea typeface="+mn-ea"/>
                <a:cs typeface="+mn-cs"/>
              </a:rPr>
              <a:t>plutôt</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que</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binaires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Souvent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savent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 genre (en </a:t>
            </a:r>
            <a:r>
              <a:rPr lang="en-GB" sz="1200" kern="1200" dirty="0" err="1">
                <a:solidFill>
                  <a:schemeClr val="tx1"/>
                </a:solidFill>
                <a:latin typeface="+mn-lt"/>
                <a:ea typeface="+mn-ea"/>
                <a:cs typeface="+mn-cs"/>
              </a:rPr>
              <a:t>tant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construction </a:t>
            </a:r>
            <a:r>
              <a:rPr lang="en-GB" sz="1200" kern="1200" dirty="0" err="1">
                <a:solidFill>
                  <a:schemeClr val="tx1"/>
                </a:solidFill>
                <a:latin typeface="+mn-lt"/>
                <a:ea typeface="+mn-ea"/>
                <a:cs typeface="+mn-cs"/>
              </a:rPr>
              <a:t>sociale</a:t>
            </a:r>
            <a:r>
              <a:rPr lang="en-GB" sz="1200" kern="1200" dirty="0">
                <a:solidFill>
                  <a:schemeClr val="tx1"/>
                </a:solidFill>
                <a:latin typeface="+mn-lt"/>
                <a:ea typeface="+mn-ea"/>
                <a:cs typeface="+mn-cs"/>
              </a:rPr>
              <a:t>) change au </a:t>
            </a:r>
            <a:r>
              <a:rPr lang="en-GB" sz="1200" kern="1200" dirty="0" err="1">
                <a:solidFill>
                  <a:schemeClr val="tx1"/>
                </a:solidFill>
                <a:latin typeface="+mn-lt"/>
                <a:ea typeface="+mn-ea"/>
                <a:cs typeface="+mn-cs"/>
              </a:rPr>
              <a:t>fil</a:t>
            </a:r>
            <a:r>
              <a:rPr lang="en-GB" sz="1200" kern="1200" dirty="0">
                <a:solidFill>
                  <a:schemeClr val="tx1"/>
                </a:solidFill>
                <a:latin typeface="+mn-lt"/>
                <a:ea typeface="+mn-ea"/>
                <a:cs typeface="+mn-cs"/>
              </a:rPr>
              <a:t> du temps et d'un </a:t>
            </a:r>
            <a:r>
              <a:rPr lang="en-GB" sz="1200" kern="1200" dirty="0" err="1">
                <a:solidFill>
                  <a:schemeClr val="tx1"/>
                </a:solidFill>
                <a:latin typeface="+mn-lt"/>
                <a:ea typeface="+mn-ea"/>
                <a:cs typeface="+mn-cs"/>
              </a:rPr>
              <a:t>endroit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l’autre</a:t>
            </a:r>
            <a:r>
              <a:rPr lang="en-GB" sz="1200" kern="1200" dirty="0">
                <a:solidFill>
                  <a:schemeClr val="tx1"/>
                </a:solidFill>
                <a:latin typeface="+mn-lt"/>
                <a:ea typeface="+mn-ea"/>
                <a:cs typeface="+mn-cs"/>
              </a:rPr>
              <a:t> - </a:t>
            </a:r>
            <a:r>
              <a:rPr lang="en-GB" sz="1200" kern="1200" dirty="0" err="1">
                <a:solidFill>
                  <a:schemeClr val="tx1"/>
                </a:solidFill>
                <a:latin typeface="+mn-lt"/>
                <a:ea typeface="+mn-ea"/>
                <a:cs typeface="+mn-cs"/>
              </a:rPr>
              <a:t>mais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certain.es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ne pas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au courant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sexe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aussi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changer - </a:t>
            </a:r>
            <a:r>
              <a:rPr lang="en-GB" sz="1200" kern="1200" dirty="0" err="1">
                <a:solidFill>
                  <a:schemeClr val="tx1"/>
                </a:solidFill>
                <a:latin typeface="+mn-lt"/>
                <a:ea typeface="+mn-ea"/>
                <a:cs typeface="+mn-cs"/>
              </a:rPr>
              <a:t>grâce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l'utilisation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d'hormones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chirurgie</a:t>
            </a:r>
            <a:r>
              <a:rPr lang="en-GB" sz="1200" kern="1200" dirty="0">
                <a:solidFill>
                  <a:schemeClr val="tx1"/>
                </a:solidFill>
                <a:latin typeface="+mn-lt"/>
                <a:ea typeface="+mn-ea"/>
                <a:cs typeface="+mn-cs"/>
              </a:rPr>
              <a:t> – et </a:t>
            </a:r>
            <a:r>
              <a:rPr lang="en-GB" sz="1200" kern="1200" dirty="0" err="1">
                <a:solidFill>
                  <a:schemeClr val="tx1"/>
                </a:solidFill>
                <a:latin typeface="+mn-lt"/>
                <a:ea typeface="+mn-ea"/>
                <a:cs typeface="+mn-cs"/>
              </a:rPr>
              <a:t>qu’il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existe</a:t>
            </a:r>
            <a:r>
              <a:rPr lang="en-GB" sz="1200" kern="1200" dirty="0">
                <a:solidFill>
                  <a:schemeClr val="tx1"/>
                </a:solidFill>
                <a:latin typeface="+mn-lt"/>
                <a:ea typeface="+mn-ea"/>
                <a:cs typeface="+mn-cs"/>
              </a:rPr>
              <a:t> plus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seules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catégories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homme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femme. Par </a:t>
            </a:r>
            <a:r>
              <a:rPr lang="en-GB" sz="1200" kern="1200" dirty="0" err="1">
                <a:solidFill>
                  <a:schemeClr val="tx1"/>
                </a:solidFill>
                <a:latin typeface="+mn-lt"/>
                <a:ea typeface="+mn-ea"/>
                <a:cs typeface="+mn-cs"/>
              </a:rPr>
              <a:t>conséquent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assurez-vous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lorsque</a:t>
            </a:r>
            <a:r>
              <a:rPr lang="en-GB" sz="1200" kern="1200" dirty="0">
                <a:solidFill>
                  <a:schemeClr val="tx1"/>
                </a:solidFill>
                <a:latin typeface="+mn-lt"/>
                <a:ea typeface="+mn-ea"/>
                <a:cs typeface="+mn-cs"/>
              </a:rPr>
              <a:t> nous </a:t>
            </a:r>
            <a:r>
              <a:rPr lang="en-GB" sz="1200" kern="1200" dirty="0" err="1">
                <a:solidFill>
                  <a:schemeClr val="tx1"/>
                </a:solidFill>
                <a:latin typeface="+mn-lt"/>
                <a:ea typeface="+mn-ea"/>
                <a:cs typeface="+mn-cs"/>
              </a:rPr>
              <a:t>parlons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sexe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biologique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ne </a:t>
            </a:r>
            <a:r>
              <a:rPr lang="en-GB" sz="1200" kern="1200" dirty="0" err="1">
                <a:solidFill>
                  <a:schemeClr val="tx1"/>
                </a:solidFill>
                <a:latin typeface="+mn-lt"/>
                <a:ea typeface="+mn-ea"/>
                <a:cs typeface="+mn-cs"/>
              </a:rPr>
              <a:t>soit</a:t>
            </a:r>
            <a:r>
              <a:rPr lang="en-GB" sz="1200" kern="1200" dirty="0">
                <a:solidFill>
                  <a:schemeClr val="tx1"/>
                </a:solidFill>
                <a:latin typeface="+mn-lt"/>
                <a:ea typeface="+mn-ea"/>
                <a:cs typeface="+mn-cs"/>
              </a:rPr>
              <a:t> pas </a:t>
            </a:r>
            <a:r>
              <a:rPr lang="en-GB" sz="1200" kern="1200" dirty="0" err="1">
                <a:solidFill>
                  <a:schemeClr val="tx1"/>
                </a:solidFill>
                <a:latin typeface="+mn-lt"/>
                <a:ea typeface="+mn-ea"/>
                <a:cs typeface="+mn-cs"/>
              </a:rPr>
              <a:t>présenté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comme</a:t>
            </a:r>
            <a:r>
              <a:rPr lang="en-GB" sz="1200" kern="1200" dirty="0">
                <a:solidFill>
                  <a:schemeClr val="tx1"/>
                </a:solidFill>
                <a:latin typeface="+mn-lt"/>
                <a:ea typeface="+mn-ea"/>
                <a:cs typeface="+mn-cs"/>
              </a:rPr>
              <a:t> un concept </a:t>
            </a:r>
            <a:r>
              <a:rPr lang="en-GB" sz="1200" kern="1200" dirty="0" err="1">
                <a:solidFill>
                  <a:schemeClr val="tx1"/>
                </a:solidFill>
                <a:latin typeface="+mn-lt"/>
                <a:ea typeface="+mn-ea"/>
                <a:cs typeface="+mn-cs"/>
              </a:rPr>
              <a:t>binaire</a:t>
            </a:r>
            <a:r>
              <a:rPr lang="en-GB" sz="1200" kern="1200" dirty="0">
                <a:solidFill>
                  <a:schemeClr val="tx1"/>
                </a:solidFill>
                <a:latin typeface="+mn-lt"/>
                <a:ea typeface="+mn-ea"/>
                <a:cs typeface="+mn-cs"/>
              </a:rPr>
              <a:t> fixe. De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lorsque</a:t>
            </a:r>
            <a:r>
              <a:rPr lang="en-GB" sz="1200" kern="1200" dirty="0">
                <a:solidFill>
                  <a:schemeClr val="tx1"/>
                </a:solidFill>
                <a:latin typeface="+mn-lt"/>
                <a:ea typeface="+mn-ea"/>
                <a:cs typeface="+mn-cs"/>
              </a:rPr>
              <a:t> nous </a:t>
            </a:r>
            <a:r>
              <a:rPr lang="en-GB" sz="1200" kern="1200" dirty="0" err="1">
                <a:solidFill>
                  <a:schemeClr val="tx1"/>
                </a:solidFill>
                <a:latin typeface="+mn-lt"/>
                <a:ea typeface="+mn-ea"/>
                <a:cs typeface="+mn-cs"/>
              </a:rPr>
              <a:t>parlons</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caractéristiques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biologiques</a:t>
            </a:r>
            <a:r>
              <a:rPr lang="en-GB" sz="1200" kern="1200" dirty="0">
                <a:solidFill>
                  <a:schemeClr val="tx1"/>
                </a:solidFill>
                <a:latin typeface="+mn-lt"/>
                <a:ea typeface="+mn-ea"/>
                <a:cs typeface="+mn-cs"/>
              </a:rPr>
              <a:t> des femmes et des </a:t>
            </a:r>
            <a:r>
              <a:rPr lang="en-GB" sz="1200" kern="1200" dirty="0" err="1">
                <a:solidFill>
                  <a:schemeClr val="tx1"/>
                </a:solidFill>
                <a:latin typeface="+mn-lt"/>
                <a:ea typeface="+mn-ea"/>
                <a:cs typeface="+mn-cs"/>
              </a:rPr>
              <a:t>hommes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le fait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femmes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avoir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règles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concevoir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enceintes et </a:t>
            </a:r>
            <a:r>
              <a:rPr lang="en-GB" sz="1200" kern="1200" dirty="0" err="1">
                <a:solidFill>
                  <a:schemeClr val="tx1"/>
                </a:solidFill>
                <a:latin typeface="+mn-lt"/>
                <a:ea typeface="+mn-ea"/>
                <a:cs typeface="+mn-cs"/>
              </a:rPr>
              <a:t>accoucher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sachez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certains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hommes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transgenres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certaines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intersexes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diverses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identités</a:t>
            </a:r>
            <a:r>
              <a:rPr lang="en-GB" sz="1200" kern="1200" dirty="0">
                <a:solidFill>
                  <a:schemeClr val="tx1"/>
                </a:solidFill>
                <a:latin typeface="+mn-lt"/>
                <a:ea typeface="+mn-ea"/>
                <a:cs typeface="+mn-cs"/>
              </a:rPr>
              <a:t> de genre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également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avoir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caractéristiques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corporelles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permettant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d’exécuter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fonctions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err="1">
                <a:solidFill>
                  <a:schemeClr val="tx1"/>
                </a:solidFill>
                <a:effectLst/>
                <a:latin typeface="+mn-lt"/>
                <a:cs typeface="Calibri"/>
              </a:rPr>
              <a:t>Voir</a:t>
            </a:r>
            <a:r>
              <a:rPr lang="en-US" sz="1200" kern="1200" baseline="0" dirty="0">
                <a:solidFill>
                  <a:schemeClr val="tx1"/>
                </a:solidFill>
                <a:effectLst/>
                <a:latin typeface="+mn-lt"/>
                <a:cs typeface="Calibri"/>
              </a:rPr>
              <a:t> les notes de la </a:t>
            </a:r>
            <a:r>
              <a:rPr lang="en-US" sz="1200" kern="1200" baseline="0" dirty="0" err="1">
                <a:solidFill>
                  <a:schemeClr val="tx1"/>
                </a:solidFill>
                <a:effectLst/>
                <a:latin typeface="+mn-lt"/>
                <a:cs typeface="Calibri"/>
              </a:rPr>
              <a:t>diapositive</a:t>
            </a:r>
            <a:r>
              <a:rPr lang="en-US" sz="1200" kern="1200" baseline="0" dirty="0">
                <a:solidFill>
                  <a:schemeClr val="tx1"/>
                </a:solidFill>
                <a:effectLst/>
                <a:latin typeface="+mn-lt"/>
                <a:cs typeface="Calibri"/>
              </a:rPr>
              <a:t> 12</a:t>
            </a:r>
          </a:p>
        </p:txBody>
      </p:sp>
      <p:sp>
        <p:nvSpPr>
          <p:cNvPr id="4" name="Slide Number Placeholder 3"/>
          <p:cNvSpPr>
            <a:spLocks noGrp="1"/>
          </p:cNvSpPr>
          <p:nvPr>
            <p:ph type="sldNum" sz="quarter" idx="10"/>
          </p:nvPr>
        </p:nvSpPr>
        <p:spPr/>
        <p:txBody>
          <a:bodyPr/>
          <a:lstStyle/>
          <a:p>
            <a:fld id="{A014A61A-1C2F-F945-A4BE-B7E959C1BA31}" type="slidenum">
              <a:rPr lang="en-GB" smtClean="0"/>
              <a:pPr/>
              <a:t>11</a:t>
            </a:fld>
            <a:endParaRPr lang="en-GB"/>
          </a:p>
        </p:txBody>
      </p:sp>
    </p:spTree>
    <p:extLst>
      <p:ext uri="{BB962C8B-B14F-4D97-AF65-F5344CB8AC3E}">
        <p14:creationId xmlns:p14="http://schemas.microsoft.com/office/powerpoint/2010/main" val="3677295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200" b="0" kern="1200" baseline="0" dirty="0" err="1">
                <a:solidFill>
                  <a:schemeClr val="tx1"/>
                </a:solidFill>
                <a:effectLst/>
                <a:latin typeface="+mn-lt"/>
                <a:cs typeface="Calibri"/>
              </a:rPr>
              <a:t>Cette</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diapositive</a:t>
            </a:r>
            <a:r>
              <a:rPr lang="en-GB" sz="1200" b="0" kern="1200" baseline="0" dirty="0">
                <a:solidFill>
                  <a:schemeClr val="tx1"/>
                </a:solidFill>
                <a:effectLst/>
                <a:latin typeface="+mn-lt"/>
                <a:cs typeface="Calibri"/>
              </a:rPr>
              <a:t> a </a:t>
            </a:r>
            <a:r>
              <a:rPr lang="en-GB" sz="1200" b="0" kern="1200" baseline="0" dirty="0" err="1">
                <a:solidFill>
                  <a:schemeClr val="tx1"/>
                </a:solidFill>
                <a:effectLst/>
                <a:latin typeface="+mn-lt"/>
                <a:cs typeface="Calibri"/>
              </a:rPr>
              <a:t>été</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conçue</a:t>
            </a:r>
            <a:r>
              <a:rPr lang="en-GB" sz="1200" b="0" kern="1200" baseline="0" dirty="0">
                <a:solidFill>
                  <a:schemeClr val="tx1"/>
                </a:solidFill>
                <a:effectLst/>
                <a:latin typeface="+mn-lt"/>
                <a:cs typeface="Calibri"/>
              </a:rPr>
              <a:t> pour </a:t>
            </a:r>
            <a:r>
              <a:rPr lang="en-GB" sz="1200" b="0" kern="1200" baseline="0" dirty="0" err="1">
                <a:solidFill>
                  <a:schemeClr val="tx1"/>
                </a:solidFill>
                <a:effectLst/>
                <a:latin typeface="+mn-lt"/>
                <a:cs typeface="Calibri"/>
              </a:rPr>
              <a:t>vous</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permettre</a:t>
            </a:r>
            <a:r>
              <a:rPr lang="en-GB" sz="1200" b="0" kern="1200" baseline="0" dirty="0">
                <a:solidFill>
                  <a:schemeClr val="tx1"/>
                </a:solidFill>
                <a:effectLst/>
                <a:latin typeface="+mn-lt"/>
                <a:cs typeface="Calibri"/>
              </a:rPr>
              <a:t> de commencer par </a:t>
            </a:r>
            <a:r>
              <a:rPr lang="en-GB" sz="1200" b="0" kern="1200" baseline="0" dirty="0" err="1">
                <a:solidFill>
                  <a:schemeClr val="tx1"/>
                </a:solidFill>
                <a:effectLst/>
                <a:latin typeface="+mn-lt"/>
                <a:cs typeface="Calibri"/>
              </a:rPr>
              <a:t>projeter</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d’abord</a:t>
            </a:r>
            <a:r>
              <a:rPr lang="en-GB" sz="1200" b="0" kern="1200" baseline="0" dirty="0">
                <a:solidFill>
                  <a:schemeClr val="tx1"/>
                </a:solidFill>
                <a:effectLst/>
                <a:latin typeface="+mn-lt"/>
                <a:cs typeface="Calibri"/>
              </a:rPr>
              <a:t> les </a:t>
            </a:r>
            <a:r>
              <a:rPr lang="en-GB" sz="1200" b="0" kern="1200" baseline="0" dirty="0" err="1">
                <a:solidFill>
                  <a:schemeClr val="tx1"/>
                </a:solidFill>
                <a:effectLst/>
                <a:latin typeface="+mn-lt"/>
                <a:cs typeface="Calibri"/>
              </a:rPr>
              <a:t>quatre</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catégories</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principales</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Sexe</a:t>
            </a:r>
            <a:r>
              <a:rPr lang="en-GB" sz="1200" b="0" kern="1200" baseline="0" dirty="0">
                <a:solidFill>
                  <a:schemeClr val="tx1"/>
                </a:solidFill>
                <a:effectLst/>
                <a:latin typeface="+mn-lt"/>
                <a:cs typeface="Calibri"/>
              </a:rPr>
              <a:t>, Genre, Orientation </a:t>
            </a:r>
            <a:r>
              <a:rPr lang="en-GB" sz="1200" b="0" kern="1200" baseline="0" dirty="0" err="1">
                <a:solidFill>
                  <a:schemeClr val="tx1"/>
                </a:solidFill>
                <a:effectLst/>
                <a:latin typeface="+mn-lt"/>
                <a:cs typeface="Calibri"/>
              </a:rPr>
              <a:t>sexuelle</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Pratiques</a:t>
            </a:r>
            <a:r>
              <a:rPr lang="en-GB" sz="1200" b="0" kern="1200" baseline="0" dirty="0">
                <a:solidFill>
                  <a:schemeClr val="tx1"/>
                </a:solidFill>
                <a:effectLst/>
                <a:latin typeface="+mn-lt"/>
                <a:cs typeface="Calibri"/>
              </a:rPr>
              <a:t> </a:t>
            </a:r>
            <a:r>
              <a:rPr lang="en-GB" sz="1200" b="0" kern="1200" baseline="0" dirty="0" err="1">
                <a:solidFill>
                  <a:schemeClr val="tx1"/>
                </a:solidFill>
                <a:effectLst/>
                <a:latin typeface="+mn-lt"/>
                <a:cs typeface="Calibri"/>
              </a:rPr>
              <a:t>sexuelles</a:t>
            </a:r>
            <a:r>
              <a:rPr lang="en-GB" sz="1200" b="0" kern="1200" baseline="0" dirty="0">
                <a:solidFill>
                  <a:schemeClr val="tx1"/>
                </a:solidFill>
                <a:effectLst/>
                <a:latin typeface="+mn-lt"/>
                <a:cs typeface="Calibri"/>
              </a:rPr>
              <a:t>)</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Activité</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Remplir</a:t>
            </a:r>
            <a:r>
              <a:rPr lang="en-US" sz="1200" b="1" kern="1200" dirty="0">
                <a:solidFill>
                  <a:schemeClr val="tx1"/>
                </a:solidFill>
                <a:effectLst/>
                <a:latin typeface="+mn-lt"/>
                <a:ea typeface="+mn-ea"/>
                <a:cs typeface="+mn-cs"/>
              </a:rPr>
              <a:t> la </a:t>
            </a:r>
            <a:r>
              <a:rPr lang="en-US" sz="1200" b="1" kern="1200" dirty="0" err="1">
                <a:solidFill>
                  <a:schemeClr val="tx1"/>
                </a:solidFill>
                <a:effectLst/>
                <a:latin typeface="+mn-lt"/>
                <a:ea typeface="+mn-ea"/>
                <a:cs typeface="+mn-cs"/>
              </a:rPr>
              <a:t>matrice</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Demandez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de travailler en petits groupes pour énumérer quelles sont les options, à leurs yeux, pour chacune des quatre catégories principales, avant de cliquer ensuite pour afficher les listes ci-dessous.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Assurez-vous que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comprennent bien et sont à l'aise avec les concepts de sexe, de</a:t>
            </a:r>
            <a:r>
              <a:rPr lang="fr-FR" sz="1200" kern="1200" baseline="0" dirty="0">
                <a:solidFill>
                  <a:schemeClr val="tx1"/>
                </a:solidFill>
                <a:latin typeface="+mn-lt"/>
                <a:ea typeface="+mn-ea"/>
                <a:cs typeface="+mn-cs"/>
              </a:rPr>
              <a:t> genre/identité de genre, de transgenre et </a:t>
            </a:r>
            <a:r>
              <a:rPr lang="fr-FR" sz="1200" kern="1200" dirty="0">
                <a:solidFill>
                  <a:schemeClr val="tx1"/>
                </a:solidFill>
                <a:latin typeface="+mn-lt"/>
                <a:ea typeface="+mn-ea"/>
                <a:cs typeface="+mn-cs"/>
              </a:rPr>
              <a:t>d’orientation sexuelle.</a:t>
            </a:r>
          </a:p>
          <a:p>
            <a:pPr marL="171450" indent="-171450">
              <a:buFont typeface="Arial" panose="020B0604020202020204" pitchFamily="34" charset="0"/>
              <a:buNone/>
            </a:pPr>
            <a:endParaRPr lang="en-US" sz="1200" kern="1200" baseline="0" dirty="0">
              <a:solidFill>
                <a:schemeClr val="tx1"/>
              </a:solidFill>
              <a:effectLst/>
              <a:latin typeface="+mn-lt"/>
              <a:cs typeface="Calibri"/>
            </a:endParaRPr>
          </a:p>
          <a:p>
            <a:r>
              <a:rPr lang="en-US" dirty="0">
                <a:cs typeface="Calibri"/>
              </a:rPr>
              <a:t>Remarque </a:t>
            </a:r>
            <a:r>
              <a:rPr lang="en-US" dirty="0" err="1">
                <a:cs typeface="Calibri"/>
              </a:rPr>
              <a:t>à</a:t>
            </a:r>
            <a:r>
              <a:rPr lang="en-US" dirty="0">
                <a:cs typeface="Calibri"/>
              </a:rPr>
              <a:t> propos de la case Genre :</a:t>
            </a:r>
          </a:p>
          <a:p>
            <a:pPr marL="342900" indent="-342900"/>
            <a:r>
              <a:rPr lang="en-US" dirty="0" err="1"/>
              <a:t>Identité</a:t>
            </a:r>
            <a:r>
              <a:rPr lang="en-US" dirty="0"/>
              <a:t> </a:t>
            </a:r>
            <a:r>
              <a:rPr lang="en-US" dirty="0" err="1"/>
              <a:t>féminine</a:t>
            </a:r>
            <a:r>
              <a:rPr lang="en-US" dirty="0"/>
              <a:t> – par </a:t>
            </a:r>
            <a:r>
              <a:rPr lang="en-US" dirty="0" err="1"/>
              <a:t>exemple</a:t>
            </a:r>
            <a:r>
              <a:rPr lang="en-US" dirty="0"/>
              <a:t>, femme </a:t>
            </a:r>
            <a:r>
              <a:rPr lang="en-US" dirty="0" err="1"/>
              <a:t>cisgenre</a:t>
            </a:r>
            <a:r>
              <a:rPr lang="en-US" baseline="0" dirty="0"/>
              <a:t> </a:t>
            </a:r>
            <a:r>
              <a:rPr lang="en-US" baseline="0" dirty="0" err="1"/>
              <a:t>ou</a:t>
            </a:r>
            <a:r>
              <a:rPr lang="en-US" baseline="0" dirty="0"/>
              <a:t> </a:t>
            </a:r>
            <a:r>
              <a:rPr lang="en-US" baseline="0" dirty="0" err="1"/>
              <a:t>transgenre</a:t>
            </a:r>
            <a:r>
              <a:rPr lang="en-US" baseline="0" dirty="0"/>
              <a:t>, </a:t>
            </a:r>
            <a:r>
              <a:rPr lang="en-US" baseline="0" dirty="0" err="1"/>
              <a:t>transféminine</a:t>
            </a:r>
            <a:r>
              <a:rPr lang="en-US" baseline="0" dirty="0"/>
              <a:t>, queer, </a:t>
            </a:r>
            <a:r>
              <a:rPr lang="en-US" baseline="0" dirty="0" err="1"/>
              <a:t>demifille</a:t>
            </a:r>
            <a:r>
              <a:rPr lang="en-US" baseline="0" dirty="0"/>
              <a:t>, non </a:t>
            </a:r>
            <a:r>
              <a:rPr lang="en-US" baseline="0" dirty="0" err="1"/>
              <a:t>binaire</a:t>
            </a:r>
            <a:endParaRPr lang="en-US" baseline="0" dirty="0"/>
          </a:p>
          <a:p>
            <a:pPr marL="342900" indent="-342900"/>
            <a:r>
              <a:rPr lang="en-US" baseline="0" dirty="0" err="1"/>
              <a:t>Identité</a:t>
            </a:r>
            <a:r>
              <a:rPr lang="en-US" baseline="0" dirty="0"/>
              <a:t> m</a:t>
            </a:r>
            <a:r>
              <a:rPr lang="en-US" dirty="0"/>
              <a:t>asculine – par </a:t>
            </a:r>
            <a:r>
              <a:rPr lang="en-US" dirty="0" err="1"/>
              <a:t>exemple</a:t>
            </a:r>
            <a:r>
              <a:rPr lang="en-US" dirty="0"/>
              <a:t>, </a:t>
            </a:r>
            <a:r>
              <a:rPr lang="en-US" dirty="0" err="1"/>
              <a:t>homme</a:t>
            </a:r>
            <a:r>
              <a:rPr lang="en-US" dirty="0"/>
              <a:t> </a:t>
            </a:r>
            <a:r>
              <a:rPr lang="en-US" dirty="0" err="1"/>
              <a:t>cisgenre</a:t>
            </a:r>
            <a:r>
              <a:rPr lang="en-US" baseline="0" dirty="0"/>
              <a:t> </a:t>
            </a:r>
            <a:r>
              <a:rPr lang="en-US" baseline="0" dirty="0" err="1"/>
              <a:t>ou</a:t>
            </a:r>
            <a:r>
              <a:rPr lang="en-US" baseline="0" dirty="0"/>
              <a:t> </a:t>
            </a:r>
            <a:r>
              <a:rPr lang="en-US" baseline="0" dirty="0" err="1"/>
              <a:t>transgenre</a:t>
            </a:r>
            <a:r>
              <a:rPr lang="en-US" dirty="0"/>
              <a:t>, </a:t>
            </a:r>
            <a:r>
              <a:rPr lang="en-US" dirty="0" err="1"/>
              <a:t>transmasculin</a:t>
            </a:r>
            <a:r>
              <a:rPr lang="en-US" dirty="0"/>
              <a:t>, </a:t>
            </a:r>
            <a:r>
              <a:rPr lang="en-US" dirty="0" err="1"/>
              <a:t>demigarçon</a:t>
            </a:r>
            <a:r>
              <a:rPr lang="en-US" dirty="0"/>
              <a:t>, non </a:t>
            </a:r>
            <a:r>
              <a:rPr lang="en-US" dirty="0" err="1"/>
              <a:t>binaire</a:t>
            </a:r>
            <a:endParaRPr lang="en-US" dirty="0"/>
          </a:p>
          <a:p>
            <a:pPr marL="342900" indent="-342900"/>
            <a:r>
              <a:rPr lang="en-US" dirty="0" err="1"/>
              <a:t>Diverses</a:t>
            </a:r>
            <a:r>
              <a:rPr lang="en-US" dirty="0"/>
              <a:t> </a:t>
            </a:r>
            <a:r>
              <a:rPr lang="en-US" dirty="0" err="1"/>
              <a:t>identités</a:t>
            </a:r>
            <a:r>
              <a:rPr lang="en-US" dirty="0"/>
              <a:t> de genre – par </a:t>
            </a:r>
            <a:r>
              <a:rPr lang="en-US" dirty="0" err="1"/>
              <a:t>exemple</a:t>
            </a:r>
            <a:r>
              <a:rPr lang="en-US" dirty="0"/>
              <a:t>, </a:t>
            </a:r>
            <a:r>
              <a:rPr lang="en-US" dirty="0" err="1"/>
              <a:t>agenre</a:t>
            </a:r>
            <a:r>
              <a:rPr lang="en-US" dirty="0"/>
              <a:t>, bi-genre, “gender fluid”</a:t>
            </a:r>
          </a:p>
          <a:p>
            <a:pPr marL="342900" indent="-342900"/>
            <a:endParaRPr lang="en-US" dirty="0"/>
          </a:p>
          <a:p>
            <a:pPr marL="342900" indent="-342900"/>
            <a:r>
              <a:rPr lang="en-US" dirty="0"/>
              <a:t>Les </a:t>
            </a:r>
            <a:r>
              <a:rPr lang="en-US" dirty="0" err="1"/>
              <a:t>personnes</a:t>
            </a:r>
            <a:r>
              <a:rPr lang="en-US" dirty="0"/>
              <a:t> </a:t>
            </a:r>
            <a:r>
              <a:rPr lang="en-US" dirty="0" err="1"/>
              <a:t>transgenres</a:t>
            </a:r>
            <a:r>
              <a:rPr lang="en-US" dirty="0"/>
              <a:t> se </a:t>
            </a:r>
            <a:r>
              <a:rPr lang="en-US" dirty="0" err="1"/>
              <a:t>situent</a:t>
            </a:r>
            <a:r>
              <a:rPr lang="en-US" baseline="0" dirty="0"/>
              <a:t> </a:t>
            </a:r>
            <a:r>
              <a:rPr lang="en-US" baseline="0" dirty="0" err="1"/>
              <a:t>à</a:t>
            </a:r>
            <a:r>
              <a:rPr lang="en-US" baseline="0" dirty="0"/>
              <a:t> cheval entre </a:t>
            </a:r>
            <a:r>
              <a:rPr lang="en-US" baseline="0" dirty="0" err="1"/>
              <a:t>sexe</a:t>
            </a:r>
            <a:r>
              <a:rPr lang="en-US" baseline="0" dirty="0"/>
              <a:t> et genre, </a:t>
            </a:r>
            <a:r>
              <a:rPr lang="en-US" baseline="0" dirty="0" err="1"/>
              <a:t>parce</a:t>
            </a:r>
            <a:r>
              <a:rPr lang="en-US" baseline="0" dirty="0"/>
              <a:t> </a:t>
            </a:r>
            <a:r>
              <a:rPr lang="en-US" baseline="0" dirty="0" err="1"/>
              <a:t>qu’une</a:t>
            </a:r>
            <a:r>
              <a:rPr lang="en-US" baseline="0" dirty="0"/>
              <a:t> transition </a:t>
            </a:r>
            <a:r>
              <a:rPr lang="en-US" baseline="0" dirty="0" err="1"/>
              <a:t>médicale</a:t>
            </a:r>
            <a:r>
              <a:rPr lang="en-US" baseline="0" dirty="0"/>
              <a:t> change le </a:t>
            </a:r>
            <a:r>
              <a:rPr lang="en-US" baseline="0" dirty="0" err="1"/>
              <a:t>sexe</a:t>
            </a:r>
            <a:r>
              <a:rPr lang="en-US" baseline="0" dirty="0"/>
              <a:t> </a:t>
            </a:r>
            <a:r>
              <a:rPr lang="en-US" baseline="0" dirty="0" err="1"/>
              <a:t>d’une</a:t>
            </a:r>
            <a:r>
              <a:rPr lang="en-US" baseline="0" dirty="0"/>
              <a:t> </a:t>
            </a:r>
            <a:r>
              <a:rPr lang="en-US" baseline="0" dirty="0" err="1"/>
              <a:t>personne</a:t>
            </a:r>
            <a:r>
              <a:rPr lang="en-US" baseline="0" dirty="0"/>
              <a:t>, en </a:t>
            </a:r>
            <a:r>
              <a:rPr lang="en-US" baseline="0" dirty="0" err="1"/>
              <a:t>apportant</a:t>
            </a:r>
            <a:r>
              <a:rPr lang="en-US" baseline="0" dirty="0"/>
              <a:t> des </a:t>
            </a:r>
            <a:r>
              <a:rPr lang="en-US" baseline="0" dirty="0" err="1"/>
              <a:t>changements</a:t>
            </a:r>
            <a:r>
              <a:rPr lang="en-US" baseline="0" dirty="0"/>
              <a:t> </a:t>
            </a:r>
            <a:r>
              <a:rPr lang="en-US" baseline="0" dirty="0" err="1"/>
              <a:t>à</a:t>
            </a:r>
            <a:r>
              <a:rPr lang="en-US" baseline="0" dirty="0"/>
              <a:t> </a:t>
            </a:r>
            <a:r>
              <a:rPr lang="en-US" baseline="0" dirty="0" err="1"/>
              <a:t>ses</a:t>
            </a:r>
            <a:r>
              <a:rPr lang="en-US" baseline="0" dirty="0"/>
              <a:t> </a:t>
            </a:r>
            <a:r>
              <a:rPr lang="en-US" baseline="0" dirty="0" err="1"/>
              <a:t>caractéristiques</a:t>
            </a:r>
            <a:r>
              <a:rPr lang="en-US" baseline="0" dirty="0"/>
              <a:t> </a:t>
            </a:r>
            <a:r>
              <a:rPr lang="en-US" baseline="0" dirty="0" err="1"/>
              <a:t>sexuelles</a:t>
            </a:r>
            <a:r>
              <a:rPr lang="en-US" baseline="0" dirty="0"/>
              <a:t> </a:t>
            </a:r>
            <a:r>
              <a:rPr lang="en-US" baseline="0" dirty="0" err="1"/>
              <a:t>primaires</a:t>
            </a:r>
            <a:r>
              <a:rPr lang="en-US" baseline="0" dirty="0"/>
              <a:t> et/</a:t>
            </a:r>
            <a:r>
              <a:rPr lang="en-US" baseline="0" dirty="0" err="1"/>
              <a:t>ou</a:t>
            </a:r>
            <a:r>
              <a:rPr lang="en-US" baseline="0" dirty="0"/>
              <a:t> </a:t>
            </a:r>
            <a:r>
              <a:rPr lang="en-US" baseline="0" dirty="0" err="1"/>
              <a:t>secondaires</a:t>
            </a:r>
            <a:r>
              <a:rPr lang="en-US" dirty="0"/>
              <a:t> et/</a:t>
            </a:r>
            <a:r>
              <a:rPr lang="en-US" dirty="0" err="1"/>
              <a:t>ou</a:t>
            </a:r>
            <a:r>
              <a:rPr lang="en-US" dirty="0"/>
              <a:t> </a:t>
            </a:r>
            <a:r>
              <a:rPr lang="en-US" dirty="0" err="1"/>
              <a:t>à</a:t>
            </a:r>
            <a:r>
              <a:rPr lang="en-US" dirty="0"/>
              <a:t> </a:t>
            </a:r>
            <a:r>
              <a:rPr lang="en-US" dirty="0" err="1"/>
              <a:t>ses</a:t>
            </a:r>
            <a:r>
              <a:rPr lang="en-US" dirty="0"/>
              <a:t> hormones,</a:t>
            </a:r>
            <a:r>
              <a:rPr lang="en-US" baseline="0" dirty="0"/>
              <a:t> </a:t>
            </a:r>
            <a:r>
              <a:rPr lang="en-US" baseline="0" dirty="0" err="1"/>
              <a:t>ce</a:t>
            </a:r>
            <a:r>
              <a:rPr lang="en-US" baseline="0" dirty="0"/>
              <a:t> qui – avec les chromosomes, </a:t>
            </a:r>
            <a:r>
              <a:rPr lang="en-US" baseline="0" dirty="0" err="1"/>
              <a:t>constitue</a:t>
            </a:r>
            <a:r>
              <a:rPr lang="en-US" baseline="0" dirty="0"/>
              <a:t> le </a:t>
            </a:r>
            <a:r>
              <a:rPr lang="en-US" baseline="0" dirty="0" err="1"/>
              <a:t>sexe</a:t>
            </a:r>
            <a:r>
              <a:rPr lang="en-US" baseline="0" dirty="0"/>
              <a:t> </a:t>
            </a:r>
            <a:r>
              <a:rPr lang="en-US" baseline="0" dirty="0" err="1"/>
              <a:t>d’une</a:t>
            </a:r>
            <a:r>
              <a:rPr lang="en-US" baseline="0" dirty="0"/>
              <a:t> </a:t>
            </a:r>
            <a:r>
              <a:rPr lang="en-US" baseline="0" dirty="0" err="1"/>
              <a:t>personne</a:t>
            </a:r>
            <a:r>
              <a:rPr lang="en-US" baseline="0" dirty="0"/>
              <a:t>.</a:t>
            </a:r>
          </a:p>
          <a:p>
            <a:pPr marL="342900" indent="-342900"/>
            <a:endParaRPr lang="en-US" dirty="0">
              <a:cs typeface="Calibri"/>
            </a:endParaRPr>
          </a:p>
          <a:p>
            <a:pPr>
              <a:buFont typeface="Arial"/>
            </a:pPr>
            <a:r>
              <a:rPr lang="en-GB" b="1" dirty="0" err="1"/>
              <a:t>Assurez-vous</a:t>
            </a:r>
            <a:r>
              <a:rPr lang="en-GB" b="1" dirty="0"/>
              <a:t> </a:t>
            </a:r>
            <a:r>
              <a:rPr lang="en-GB" b="1" dirty="0" err="1"/>
              <a:t>que</a:t>
            </a:r>
            <a:r>
              <a:rPr lang="en-GB" b="1" dirty="0"/>
              <a:t> </a:t>
            </a:r>
            <a:r>
              <a:rPr lang="en-GB" b="1" dirty="0" err="1"/>
              <a:t>ces</a:t>
            </a:r>
            <a:r>
              <a:rPr lang="en-GB" b="1" dirty="0"/>
              <a:t> messages</a:t>
            </a:r>
            <a:r>
              <a:rPr lang="en-GB" b="1" baseline="0" dirty="0"/>
              <a:t> </a:t>
            </a:r>
            <a:r>
              <a:rPr lang="en-GB" b="1" baseline="0" dirty="0" err="1"/>
              <a:t>clés</a:t>
            </a:r>
            <a:r>
              <a:rPr lang="en-GB" b="1" baseline="0" dirty="0"/>
              <a:t> </a:t>
            </a:r>
            <a:r>
              <a:rPr lang="en-GB" b="1" baseline="0" dirty="0" err="1"/>
              <a:t>à</a:t>
            </a:r>
            <a:r>
              <a:rPr lang="en-GB" b="1" baseline="0" dirty="0"/>
              <a:t> propos du </a:t>
            </a:r>
            <a:r>
              <a:rPr lang="en-GB" b="1" baseline="0" dirty="0" err="1"/>
              <a:t>sexe</a:t>
            </a:r>
            <a:r>
              <a:rPr lang="en-GB" b="1" baseline="0" dirty="0"/>
              <a:t>, du genre, de la </a:t>
            </a:r>
            <a:r>
              <a:rPr lang="en-GB" b="1" baseline="0" dirty="0" err="1"/>
              <a:t>sexualité</a:t>
            </a:r>
            <a:r>
              <a:rPr lang="en-GB" b="1" baseline="0" dirty="0"/>
              <a:t>/de </a:t>
            </a:r>
            <a:r>
              <a:rPr lang="en-GB" b="1" baseline="0" dirty="0" err="1"/>
              <a:t>l’orientation</a:t>
            </a:r>
            <a:r>
              <a:rPr lang="en-GB" b="1" baseline="0" dirty="0"/>
              <a:t> </a:t>
            </a:r>
            <a:r>
              <a:rPr lang="en-GB" b="1" baseline="0" dirty="0" err="1"/>
              <a:t>sexuelle</a:t>
            </a:r>
            <a:r>
              <a:rPr lang="en-GB" b="1" baseline="0" dirty="0"/>
              <a:t> </a:t>
            </a:r>
            <a:r>
              <a:rPr lang="en-GB" b="1" baseline="0" dirty="0" err="1"/>
              <a:t>sont</a:t>
            </a:r>
            <a:r>
              <a:rPr lang="en-GB" b="1" baseline="0" dirty="0"/>
              <a:t> </a:t>
            </a:r>
            <a:r>
              <a:rPr lang="en-GB" b="1" baseline="0" dirty="0" err="1"/>
              <a:t>bien</a:t>
            </a:r>
            <a:r>
              <a:rPr lang="en-GB" b="1" baseline="0" dirty="0"/>
              <a:t> </a:t>
            </a:r>
            <a:r>
              <a:rPr lang="en-GB" b="1" baseline="0" dirty="0" err="1"/>
              <a:t>abordés</a:t>
            </a:r>
            <a:r>
              <a:rPr lang="en-GB" b="1" baseline="0" dirty="0"/>
              <a: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Le mot « </a:t>
            </a:r>
            <a:r>
              <a:rPr lang="fr-FR" sz="1200" b="1" kern="1200" dirty="0">
                <a:solidFill>
                  <a:schemeClr val="tx1"/>
                </a:solidFill>
                <a:latin typeface="+mn-lt"/>
                <a:ea typeface="+mn-ea"/>
                <a:cs typeface="+mn-cs"/>
              </a:rPr>
              <a:t>sexe » </a:t>
            </a:r>
            <a:r>
              <a:rPr lang="fr-FR" sz="1200" kern="1200" dirty="0">
                <a:solidFill>
                  <a:schemeClr val="tx1"/>
                </a:solidFill>
                <a:latin typeface="+mn-lt"/>
                <a:ea typeface="+mn-ea"/>
                <a:cs typeface="+mn-cs"/>
              </a:rPr>
              <a:t>est une étiquette qui fait référence au </a:t>
            </a:r>
            <a:r>
              <a:rPr lang="fr-FR" sz="1200" b="1" kern="1200" dirty="0">
                <a:solidFill>
                  <a:schemeClr val="tx1"/>
                </a:solidFill>
                <a:latin typeface="+mn-lt"/>
                <a:ea typeface="+mn-ea"/>
                <a:cs typeface="+mn-cs"/>
              </a:rPr>
              <a:t>corps ou à l'anatomie </a:t>
            </a:r>
            <a:r>
              <a:rPr lang="fr-FR" sz="1200" kern="1200" dirty="0">
                <a:solidFill>
                  <a:schemeClr val="tx1"/>
                </a:solidFill>
                <a:latin typeface="+mn-lt"/>
                <a:ea typeface="+mn-ea"/>
                <a:cs typeface="+mn-cs"/>
              </a:rPr>
              <a:t>- une combinaison d'organes reproducteurs, de caractéristiques corporelles, d'hormones et de différences génétiques (les chromosomes) avec lesquelles une personne naît et qui se développent au moment de la puberté.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Les personnes sont généralement censées s'identifier à l'</a:t>
            </a:r>
            <a:r>
              <a:rPr lang="fr-FR" sz="1200" b="1" kern="1200" dirty="0">
                <a:solidFill>
                  <a:schemeClr val="tx1"/>
                </a:solidFill>
                <a:latin typeface="+mn-lt"/>
                <a:ea typeface="+mn-ea"/>
                <a:cs typeface="+mn-cs"/>
              </a:rPr>
              <a:t>identité de genre </a:t>
            </a:r>
            <a:r>
              <a:rPr lang="fr-FR" sz="1200" kern="1200" dirty="0">
                <a:solidFill>
                  <a:schemeClr val="tx1"/>
                </a:solidFill>
                <a:latin typeface="+mn-lt"/>
                <a:ea typeface="+mn-ea"/>
                <a:cs typeface="+mn-cs"/>
              </a:rPr>
              <a:t>qui leur a été attribuée à la naissance selon leur anatomie externe (leur sexe). </a:t>
            </a:r>
            <a:r>
              <a:rPr lang="fr-FR" sz="1200" b="1" kern="1200" dirty="0">
                <a:solidFill>
                  <a:schemeClr val="tx1"/>
                </a:solidFill>
                <a:latin typeface="+mn-lt"/>
                <a:ea typeface="+mn-ea"/>
                <a:cs typeface="+mn-cs"/>
              </a:rPr>
              <a:t>Les sociétés attribuent des rôles, des comportements, des activités, des caractéristiques et des opportunités selon ce qu’elles jugent être adapté à chaque identité de genre</a:t>
            </a:r>
            <a:r>
              <a:rPr lang="fr-FR" sz="1200" kern="1200" dirty="0">
                <a:solidFill>
                  <a:schemeClr val="tx1"/>
                </a:solidFill>
                <a:latin typeface="+mn-lt"/>
                <a:ea typeface="+mn-ea"/>
                <a:cs typeface="+mn-cs"/>
              </a:rPr>
              <a:t>. Par exemple, on apprend aux garçons à être durs et aux filles à être gentilles et bienveillantes. Parfois, ces attentes ne correspondent pas à la façon dont une personne s'identifie ou se sent et cette personne peut s'exprimer autrement que ce que les normes, les traditions ou les coutumes lui dictent au sein d'une société.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Ces </a:t>
            </a:r>
            <a:r>
              <a:rPr lang="fr-FR" sz="1200" b="1" kern="1200" dirty="0">
                <a:solidFill>
                  <a:schemeClr val="tx1"/>
                </a:solidFill>
                <a:latin typeface="+mn-lt"/>
                <a:ea typeface="+mn-ea"/>
                <a:cs typeface="+mn-cs"/>
              </a:rPr>
              <a:t>rôles et comportements sont réitérés tout au long de la vie d'une personne</a:t>
            </a:r>
            <a:r>
              <a:rPr lang="fr-FR" sz="1200" kern="1200" dirty="0">
                <a:solidFill>
                  <a:schemeClr val="tx1"/>
                </a:solidFill>
                <a:latin typeface="+mn-lt"/>
                <a:ea typeface="+mn-ea"/>
                <a:cs typeface="+mn-cs"/>
              </a:rPr>
              <a:t>, et la façon dont les filles sont sociabilisées pour être «féminines» et les garçons pour être «masculins» (ou la façon dont elles et ils apprennent à se conformer aux normes de genre) est appelée «genre».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Il est important de comprendre que </a:t>
            </a:r>
            <a:r>
              <a:rPr lang="fr-FR" sz="1200" b="1" kern="1200" dirty="0">
                <a:solidFill>
                  <a:schemeClr val="tx1"/>
                </a:solidFill>
                <a:latin typeface="+mn-lt"/>
                <a:ea typeface="+mn-ea"/>
                <a:cs typeface="+mn-cs"/>
              </a:rPr>
              <a:t>les rôles et les normes de genre ne sont pas fixes</a:t>
            </a:r>
            <a:r>
              <a:rPr lang="fr-FR" sz="1200" kern="1200" dirty="0">
                <a:solidFill>
                  <a:schemeClr val="tx1"/>
                </a:solidFill>
                <a:latin typeface="+mn-lt"/>
                <a:ea typeface="+mn-ea"/>
                <a:cs typeface="+mn-cs"/>
              </a:rPr>
              <a:t>. Ce que «signifie» être un «homme» ou une «femme» est variable et peut changer au fil du temps, d’une culture à l’autre, d’une sous-culture à l’autre.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Il est important de </a:t>
            </a:r>
            <a:r>
              <a:rPr lang="fr-FR" sz="1200" b="1" kern="1200" dirty="0">
                <a:solidFill>
                  <a:schemeClr val="tx1"/>
                </a:solidFill>
                <a:latin typeface="+mn-lt"/>
                <a:ea typeface="+mn-ea"/>
                <a:cs typeface="+mn-cs"/>
              </a:rPr>
              <a:t>faire la distinction entre ce que la société a construit/créé pour chaque identité de genre par le biais de rôles de genre </a:t>
            </a:r>
            <a:r>
              <a:rPr lang="fr-FR" sz="1200" b="1" kern="1200" dirty="0" err="1">
                <a:solidFill>
                  <a:schemeClr val="tx1"/>
                </a:solidFill>
                <a:latin typeface="+mn-lt"/>
                <a:ea typeface="+mn-ea"/>
                <a:cs typeface="+mn-cs"/>
              </a:rPr>
              <a:t>pré-établis</a:t>
            </a:r>
            <a:r>
              <a:rPr lang="fr-FR" sz="1200" b="1" kern="1200" dirty="0">
                <a:solidFill>
                  <a:schemeClr val="tx1"/>
                </a:solidFill>
                <a:latin typeface="+mn-lt"/>
                <a:ea typeface="+mn-ea"/>
                <a:cs typeface="+mn-cs"/>
              </a:rPr>
              <a:t>, et ce qui est l’objet de caractéristiques corporelles ou anatomiques</a:t>
            </a:r>
            <a:r>
              <a:rPr lang="fr-FR" sz="1200" kern="1200" dirty="0">
                <a:solidFill>
                  <a:schemeClr val="tx1"/>
                </a:solidFill>
                <a:latin typeface="+mn-lt"/>
                <a:ea typeface="+mn-ea"/>
                <a:cs typeface="+mn-cs"/>
              </a:rPr>
              <a: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«L'orientation sexuelle» </a:t>
            </a:r>
            <a:r>
              <a:rPr lang="fr-FR" sz="1200" kern="1200" dirty="0">
                <a:solidFill>
                  <a:schemeClr val="tx1"/>
                </a:solidFill>
                <a:latin typeface="+mn-lt"/>
                <a:ea typeface="+mn-ea"/>
                <a:cs typeface="+mn-cs"/>
              </a:rPr>
              <a:t>indique par qui une personne est attirée, par exemple : par des personnes d'un sexe différent du leur (pour les personnes hétérosexuelles); par le même sexe (pour les personnes lesbiennes ou gays); par les deux sexes ou plus (les personnes bisexuelles), en plus de nombreuses autres orientations sexuelles possibles. L'injonction selon laquelle les hommes devraient être attirés par les femmes et les femmes par les hommes est appelée </a:t>
            </a:r>
            <a:r>
              <a:rPr lang="fr-FR" sz="1200" kern="1200" dirty="0" err="1">
                <a:solidFill>
                  <a:schemeClr val="tx1"/>
                </a:solidFill>
                <a:latin typeface="+mn-lt"/>
                <a:ea typeface="+mn-ea"/>
                <a:cs typeface="+mn-cs"/>
              </a:rPr>
              <a:t>l’</a:t>
            </a:r>
            <a:r>
              <a:rPr lang="fr-FR" sz="1200" b="1" kern="1200" dirty="0" err="1">
                <a:solidFill>
                  <a:schemeClr val="tx1"/>
                </a:solidFill>
                <a:latin typeface="+mn-lt"/>
                <a:ea typeface="+mn-ea"/>
                <a:cs typeface="+mn-cs"/>
              </a:rPr>
              <a:t>«hétéronormativité</a:t>
            </a:r>
            <a:r>
              <a:rPr lang="fr-FR" sz="1200" b="1" kern="1200" dirty="0">
                <a:solidFill>
                  <a:schemeClr val="tx1"/>
                </a:solidFill>
                <a:latin typeface="+mn-lt"/>
                <a:ea typeface="+mn-ea"/>
                <a:cs typeface="+mn-cs"/>
              </a:rPr>
              <a:t>».</a:t>
            </a:r>
            <a:r>
              <a:rPr lang="fr-FR" sz="1200" kern="1200" dirty="0">
                <a:solidFill>
                  <a:schemeClr val="tx1"/>
                </a:solidFill>
                <a:latin typeface="+mn-lt"/>
                <a:ea typeface="+mn-ea"/>
                <a:cs typeface="+mn-cs"/>
              </a:rPr>
              <a: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L'identité de genre </a:t>
            </a:r>
            <a:r>
              <a:rPr lang="fr-FR" sz="1200" kern="1200" dirty="0">
                <a:solidFill>
                  <a:schemeClr val="tx1"/>
                </a:solidFill>
                <a:latin typeface="+mn-lt"/>
                <a:ea typeface="+mn-ea"/>
                <a:cs typeface="+mn-cs"/>
              </a:rPr>
              <a:t>est  la façon dont nous nous sentons profondément, dont nous expérimentons notre propre genre. Lorsque l’identité de genre d’une personne  est la même que celle qui lui a été attribuée à la naissance selon ses caractéristiques sexuelles, elle est </a:t>
            </a:r>
            <a:r>
              <a:rPr lang="fr-FR" sz="1200" b="1" kern="1200" dirty="0" err="1">
                <a:solidFill>
                  <a:schemeClr val="tx1"/>
                </a:solidFill>
                <a:latin typeface="+mn-lt"/>
                <a:ea typeface="+mn-ea"/>
                <a:cs typeface="+mn-cs"/>
              </a:rPr>
              <a:t>cisgenre</a:t>
            </a:r>
            <a:r>
              <a:rPr lang="fr-FR" sz="1200" kern="1200" dirty="0">
                <a:solidFill>
                  <a:schemeClr val="tx1"/>
                </a:solidFill>
                <a:latin typeface="+mn-lt"/>
                <a:ea typeface="+mn-ea"/>
                <a:cs typeface="+mn-cs"/>
              </a:rPr>
              <a:t>. Lorsque ce n’est pas le cas, la personne est </a:t>
            </a:r>
            <a:r>
              <a:rPr lang="fr-FR" sz="1200" b="1" kern="1200" dirty="0">
                <a:solidFill>
                  <a:schemeClr val="tx1"/>
                </a:solidFill>
                <a:latin typeface="+mn-lt"/>
                <a:ea typeface="+mn-ea"/>
                <a:cs typeface="+mn-cs"/>
              </a:rPr>
              <a:t>transgenre</a:t>
            </a:r>
            <a:r>
              <a:rPr lang="fr-FR" sz="1200" kern="1200" dirty="0">
                <a:solidFill>
                  <a:schemeClr val="tx1"/>
                </a:solidFill>
                <a:latin typeface="+mn-lt"/>
                <a:ea typeface="+mn-ea"/>
                <a:cs typeface="+mn-cs"/>
              </a:rPr>
              <a:t>. L'identité de genre se situe sur un large spectre qui va au-delà du binaire masculin et féminin, et qui comprend les personnes qui n'ont pas de genre et les personnes qui en ont plusieurs. </a:t>
            </a:r>
            <a:r>
              <a:rPr lang="fr-FR" sz="1200" b="1" kern="1200" dirty="0">
                <a:solidFill>
                  <a:schemeClr val="tx1"/>
                </a:solidFill>
                <a:latin typeface="+mn-lt"/>
                <a:ea typeface="+mn-ea"/>
                <a:cs typeface="+mn-cs"/>
              </a:rPr>
              <a:t>Les personnes qui ont diverses identités de genre </a:t>
            </a:r>
            <a:r>
              <a:rPr lang="fr-FR" sz="1200" kern="1200" dirty="0">
                <a:solidFill>
                  <a:schemeClr val="tx1"/>
                </a:solidFill>
                <a:latin typeface="+mn-lt"/>
                <a:ea typeface="+mn-ea"/>
                <a:cs typeface="+mn-cs"/>
              </a:rPr>
              <a:t>constituent un groupe qui inclut des personnes qui se situent sur toute l‘étendue du spectre des identités de genre.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On peut confondre le fait d’être transgenre avec le fait d'être gay, en particulier dans les sociétés où les deux sont considérés comme illégaux. Cependant, être transgenre ne présuppose pas une orientation sexuelle spécifique - quelle que soit leur identité de genre, les personnes peuvent être hétérosexuelles (« hétéros »), lesbiennes, gays, bisexuelles, </a:t>
            </a:r>
            <a:r>
              <a:rPr lang="fr-FR" sz="1200" kern="1200" dirty="0" err="1">
                <a:solidFill>
                  <a:schemeClr val="tx1"/>
                </a:solidFill>
                <a:latin typeface="+mn-lt"/>
                <a:ea typeface="+mn-ea"/>
                <a:cs typeface="+mn-cs"/>
              </a:rPr>
              <a:t>queer</a:t>
            </a:r>
            <a:r>
              <a:rPr lang="fr-FR" sz="1200" kern="1200" dirty="0">
                <a:solidFill>
                  <a:schemeClr val="tx1"/>
                </a:solidFill>
                <a:latin typeface="+mn-lt"/>
                <a:ea typeface="+mn-ea"/>
                <a:cs typeface="+mn-cs"/>
              </a:rPr>
              <a:t>, asexuelles, entre autres possibilités.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On prend de plus en plus conscience du fait que non seulement l'identité de genre peut changer, mais également le sexe biologique, et plutôt que d'être </a:t>
            </a:r>
            <a:r>
              <a:rPr lang="fr-FR" sz="1200" b="1" kern="1200" dirty="0">
                <a:solidFill>
                  <a:schemeClr val="tx1"/>
                </a:solidFill>
                <a:latin typeface="+mn-lt"/>
                <a:ea typeface="+mn-ea"/>
                <a:cs typeface="+mn-cs"/>
              </a:rPr>
              <a:t>binaires  </a:t>
            </a:r>
            <a:r>
              <a:rPr lang="fr-FR" sz="1200" kern="1200" dirty="0">
                <a:solidFill>
                  <a:schemeClr val="tx1"/>
                </a:solidFill>
                <a:latin typeface="+mn-lt"/>
                <a:ea typeface="+mn-ea"/>
                <a:cs typeface="+mn-cs"/>
              </a:rPr>
              <a:t>(c'est-à-dire avec seulement deux options), </a:t>
            </a:r>
            <a:r>
              <a:rPr lang="fr-FR" sz="1200" b="1" kern="1200" dirty="0">
                <a:solidFill>
                  <a:schemeClr val="tx1"/>
                </a:solidFill>
                <a:latin typeface="+mn-lt"/>
                <a:ea typeface="+mn-ea"/>
                <a:cs typeface="+mn-cs"/>
              </a:rPr>
              <a:t>les concepts de sexe, d'identité de genre et d'expression de genre sont considérés comme appartenant à un continuum.</a:t>
            </a:r>
            <a:r>
              <a:rPr lang="fr-FR" sz="1200" kern="1200" dirty="0">
                <a:solidFill>
                  <a:schemeClr val="tx1"/>
                </a:solidFill>
                <a:latin typeface="+mn-lt"/>
                <a:ea typeface="+mn-ea"/>
                <a:cs typeface="+mn-cs"/>
              </a:rPr>
              <a: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 sexe peut être changé grâce à une intervention médicale </a:t>
            </a:r>
            <a:r>
              <a:rPr lang="fr-FR" sz="1200" kern="1200" dirty="0">
                <a:solidFill>
                  <a:schemeClr val="tx1"/>
                </a:solidFill>
                <a:latin typeface="+mn-lt"/>
                <a:ea typeface="+mn-ea"/>
                <a:cs typeface="+mn-cs"/>
              </a:rPr>
              <a:t>(le traitement hormonal, la chirurgie d'affirmation de genre).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De même, les présupposés concernant les </a:t>
            </a:r>
            <a:r>
              <a:rPr lang="fr-FR" sz="1200" b="1" kern="1200" dirty="0">
                <a:solidFill>
                  <a:schemeClr val="tx1"/>
                </a:solidFill>
                <a:latin typeface="+mn-lt"/>
                <a:ea typeface="+mn-ea"/>
                <a:cs typeface="+mn-cs"/>
              </a:rPr>
              <a:t>préférences et les comportements sexuels (l’orientation sexuelle) des hommes et des femmes sont également plus fluides que ne le suppose l’</a:t>
            </a:r>
            <a:r>
              <a:rPr lang="fr-FR" sz="1200" b="1" kern="1200" dirty="0" err="1">
                <a:solidFill>
                  <a:schemeClr val="tx1"/>
                </a:solidFill>
                <a:latin typeface="+mn-lt"/>
                <a:ea typeface="+mn-ea"/>
                <a:cs typeface="+mn-cs"/>
              </a:rPr>
              <a:t>hétéronormativité</a:t>
            </a:r>
            <a:r>
              <a:rPr lang="fr-FR" sz="1200" b="1" kern="1200" dirty="0">
                <a:solidFill>
                  <a:schemeClr val="tx1"/>
                </a:solidFill>
                <a:latin typeface="+mn-lt"/>
                <a:ea typeface="+mn-ea"/>
                <a:cs typeface="+mn-cs"/>
              </a:rPr>
              <a:t> binaire, </a:t>
            </a:r>
            <a:r>
              <a:rPr lang="fr-FR" sz="1200" kern="1200" dirty="0">
                <a:solidFill>
                  <a:schemeClr val="tx1"/>
                </a:solidFill>
                <a:latin typeface="+mn-lt"/>
                <a:ea typeface="+mn-ea"/>
                <a:cs typeface="+mn-cs"/>
              </a:rPr>
              <a:t>selon laquelle les hommes devraient ressentir une attirance sexuelle envers les femmes et les femmes envers les hommes.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Il existe tout </a:t>
            </a:r>
            <a:r>
              <a:rPr lang="fr-FR" sz="1200" b="1" kern="1200" dirty="0">
                <a:solidFill>
                  <a:schemeClr val="tx1"/>
                </a:solidFill>
                <a:latin typeface="+mn-lt"/>
                <a:ea typeface="+mn-ea"/>
                <a:cs typeface="+mn-cs"/>
              </a:rPr>
              <a:t>un éventail d'identités de genre, d'orientations sexuelles et d'expressions de genre</a:t>
            </a:r>
            <a:r>
              <a:rPr lang="fr-FR" sz="1200" kern="1200" dirty="0">
                <a:solidFill>
                  <a:schemeClr val="tx1"/>
                </a:solidFill>
                <a:latin typeface="+mn-lt"/>
                <a:ea typeface="+mn-ea"/>
                <a:cs typeface="+mn-cs"/>
              </a:rPr>
              <a:t>. En ce sens, le genre au sens large se réfère non seulement à l'identité de genre, mais aussi aux normes et aux rôles de genre qui définissent les relations et les dynamiques de pouvoir entre les personnes en raison de la façon dont leurs communautés les définissent et de la façon dont elles identifient et comprennent elles-mêmes leur identité de genre.        </a:t>
            </a:r>
          </a:p>
        </p:txBody>
      </p:sp>
      <p:sp>
        <p:nvSpPr>
          <p:cNvPr id="4" name="Slide Number Placeholder 3"/>
          <p:cNvSpPr>
            <a:spLocks noGrp="1"/>
          </p:cNvSpPr>
          <p:nvPr>
            <p:ph type="sldNum" sz="quarter" idx="10"/>
          </p:nvPr>
        </p:nvSpPr>
        <p:spPr/>
        <p:txBody>
          <a:bodyPr/>
          <a:lstStyle/>
          <a:p>
            <a:fld id="{A014A61A-1C2F-F945-A4BE-B7E959C1BA31}" type="slidenum">
              <a:rPr lang="en-GB" smtClean="0"/>
              <a:pPr/>
              <a:t>12</a:t>
            </a:fld>
            <a:endParaRPr lang="en-GB"/>
          </a:p>
        </p:txBody>
      </p:sp>
    </p:spTree>
    <p:extLst>
      <p:ext uri="{BB962C8B-B14F-4D97-AF65-F5344CB8AC3E}">
        <p14:creationId xmlns:p14="http://schemas.microsoft.com/office/powerpoint/2010/main" val="328132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err="1"/>
              <a:t>Assurez-vous</a:t>
            </a:r>
            <a:r>
              <a:rPr lang="en-GB" b="1" baseline="0" dirty="0"/>
              <a:t> </a:t>
            </a:r>
            <a:r>
              <a:rPr lang="en-GB" b="1" baseline="0" dirty="0" err="1"/>
              <a:t>que</a:t>
            </a:r>
            <a:r>
              <a:rPr lang="en-GB" b="1" baseline="0" dirty="0"/>
              <a:t> les messages </a:t>
            </a:r>
            <a:r>
              <a:rPr lang="en-GB" b="1" baseline="0" dirty="0" err="1"/>
              <a:t>clés</a:t>
            </a:r>
            <a:r>
              <a:rPr lang="en-GB" b="1" baseline="0" dirty="0"/>
              <a:t> </a:t>
            </a:r>
            <a:r>
              <a:rPr lang="en-GB" b="1" baseline="0" dirty="0" err="1"/>
              <a:t>à</a:t>
            </a:r>
            <a:r>
              <a:rPr lang="en-GB" b="1" baseline="0" dirty="0"/>
              <a:t> propos de </a:t>
            </a:r>
            <a:r>
              <a:rPr lang="en-GB" b="1" baseline="0" dirty="0" err="1"/>
              <a:t>l’égalité</a:t>
            </a:r>
            <a:r>
              <a:rPr lang="en-GB" b="1" baseline="0" dirty="0"/>
              <a:t> des genres </a:t>
            </a:r>
            <a:r>
              <a:rPr lang="en-GB" b="1" baseline="0" dirty="0" err="1"/>
              <a:t>sont</a:t>
            </a:r>
            <a:r>
              <a:rPr lang="en-GB" b="1" baseline="0" dirty="0"/>
              <a:t> </a:t>
            </a:r>
            <a:r>
              <a:rPr lang="en-GB" b="1" baseline="0" dirty="0" err="1"/>
              <a:t>abordés</a:t>
            </a:r>
            <a:r>
              <a:rPr lang="en-GB" b="1" baseline="0" dirty="0"/>
              <a:t> :</a:t>
            </a:r>
            <a:endParaRPr lang="fr-FR" sz="1200" kern="1200" dirty="0">
              <a:solidFill>
                <a:schemeClr val="tx1"/>
              </a:solidFill>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L'égalité des genres </a:t>
            </a:r>
            <a:r>
              <a:rPr lang="fr-FR" sz="1200" kern="1200" dirty="0">
                <a:solidFill>
                  <a:schemeClr val="tx1"/>
                </a:solidFill>
                <a:latin typeface="+mn-lt"/>
                <a:ea typeface="+mn-ea"/>
                <a:cs typeface="+mn-cs"/>
              </a:rPr>
              <a:t>signifie que les enfants, les jeunes et les adultes, quels que soient leur âge, leur orientation sexuelle et leur identité de genre, ont les mêmes droits et les mêmes opportunités.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Cela signifie que les personnes ont la même valeur, qu'elles ont le même pouvoir de faire des choix et qu'elles ne sont pas limitées par leur genre. Par exemple, toute personne, que ce soit une fille, un garçon, une personne de diverses identités de genre, peut aller à l'école de la même façon et s’attendre à recevoir une éducation de qualité identique et des possibilités d'apprentissage similaires.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Les communautés bénéficient de l'égalité des genres</a:t>
            </a:r>
            <a:r>
              <a:rPr lang="fr-FR" sz="1200" i="1" kern="1200" dirty="0">
                <a:solidFill>
                  <a:schemeClr val="tx1"/>
                </a:solidFill>
                <a:latin typeface="+mn-lt"/>
                <a:ea typeface="+mn-ea"/>
                <a:cs typeface="+mn-cs"/>
              </a:rPr>
              <a:t>. </a:t>
            </a:r>
            <a:r>
              <a:rPr lang="fr-FR" sz="1200" kern="1200" dirty="0">
                <a:solidFill>
                  <a:schemeClr val="tx1"/>
                </a:solidFill>
                <a:latin typeface="+mn-lt"/>
                <a:ea typeface="+mn-ea"/>
                <a:cs typeface="+mn-cs"/>
              </a:rPr>
              <a:t>L'égalité est importante car elle permet de prévenir la discrimination, la stigmatisation et la violence. Elle permet aux communautés d’être plus sûres et plus saines, avec les personnes traitées avec dignité, respect et équité dans toute leur diversité.       </a:t>
            </a:r>
          </a:p>
          <a:p>
            <a:pPr marL="171450" indent="-171450">
              <a:buFont typeface="Arial"/>
              <a:buChar char="•"/>
            </a:pPr>
            <a:endParaRPr lang="en-US" dirty="0">
              <a:cs typeface="Calibri"/>
            </a:endParaRPr>
          </a:p>
          <a:p>
            <a:pPr marL="171450" indent="-171450">
              <a:buFont typeface="Arial"/>
              <a:buChar char="•"/>
            </a:pPr>
            <a:r>
              <a:rPr lang="en-US" sz="1200" kern="1200" dirty="0" err="1">
                <a:solidFill>
                  <a:schemeClr val="tx1"/>
                </a:solidFill>
                <a:effectLst/>
                <a:latin typeface="+mn-lt"/>
                <a:ea typeface="+mn-ea"/>
                <a:cs typeface="+mn-cs"/>
              </a:rPr>
              <a:t>Posez</a:t>
            </a:r>
            <a:r>
              <a:rPr lang="en-US" sz="1200" kern="1200" dirty="0">
                <a:solidFill>
                  <a:schemeClr val="tx1"/>
                </a:solidFill>
                <a:effectLst/>
                <a:latin typeface="+mn-lt"/>
                <a:ea typeface="+mn-ea"/>
                <a:cs typeface="+mn-cs"/>
              </a:rPr>
              <a:t> la question </a:t>
            </a:r>
            <a:r>
              <a:rPr lang="en-US" sz="1200" kern="1200" dirty="0" err="1">
                <a:solidFill>
                  <a:schemeClr val="tx1"/>
                </a:solidFill>
                <a:effectLst/>
                <a:latin typeface="+mn-lt"/>
                <a:ea typeface="+mn-ea"/>
                <a:cs typeface="+mn-cs"/>
              </a:rPr>
              <a:t>suivante</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groupe</a:t>
            </a:r>
            <a:r>
              <a:rPr lang="en-US" sz="1200"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Maintenant</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que</a:t>
            </a:r>
            <a:r>
              <a:rPr lang="en-US" sz="1200" i="1" kern="1200" dirty="0">
                <a:solidFill>
                  <a:schemeClr val="tx1"/>
                </a:solidFill>
                <a:effectLst/>
                <a:latin typeface="+mn-lt"/>
                <a:ea typeface="+mn-ea"/>
                <a:cs typeface="+mn-cs"/>
              </a:rPr>
              <a:t> nous </a:t>
            </a:r>
            <a:r>
              <a:rPr lang="en-US" sz="1200" i="1" kern="1200" dirty="0" err="1">
                <a:solidFill>
                  <a:schemeClr val="tx1"/>
                </a:solidFill>
                <a:effectLst/>
                <a:latin typeface="+mn-lt"/>
                <a:ea typeface="+mn-ea"/>
                <a:cs typeface="+mn-cs"/>
              </a:rPr>
              <a:t>avons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abordé</a:t>
            </a:r>
            <a:r>
              <a:rPr lang="en-US" sz="1200" i="1" kern="1200" dirty="0">
                <a:solidFill>
                  <a:schemeClr val="tx1"/>
                </a:solidFill>
                <a:effectLst/>
                <a:latin typeface="+mn-lt"/>
                <a:ea typeface="+mn-ea"/>
                <a:cs typeface="+mn-cs"/>
              </a:rPr>
              <a:t> la question</a:t>
            </a:r>
            <a:r>
              <a:rPr lang="en-US" sz="1200" i="1" kern="1200" baseline="0" dirty="0">
                <a:solidFill>
                  <a:schemeClr val="tx1"/>
                </a:solidFill>
                <a:effectLst/>
                <a:latin typeface="+mn-lt"/>
                <a:ea typeface="+mn-ea"/>
                <a:cs typeface="+mn-cs"/>
              </a:rPr>
              <a:t> de </a:t>
            </a:r>
            <a:r>
              <a:rPr lang="en-US" sz="1200" i="1" kern="1200" baseline="0" dirty="0" err="1">
                <a:solidFill>
                  <a:schemeClr val="tx1"/>
                </a:solidFill>
                <a:effectLst/>
                <a:latin typeface="+mn-lt"/>
                <a:ea typeface="+mn-ea"/>
                <a:cs typeface="+mn-cs"/>
              </a:rPr>
              <a:t>l’égalité</a:t>
            </a:r>
            <a:r>
              <a:rPr lang="en-US" sz="1200" i="1" kern="1200" baseline="0" dirty="0">
                <a:solidFill>
                  <a:schemeClr val="tx1"/>
                </a:solidFill>
                <a:effectLst/>
                <a:latin typeface="+mn-lt"/>
                <a:ea typeface="+mn-ea"/>
                <a:cs typeface="+mn-cs"/>
              </a:rPr>
              <a:t> des genres – qui </a:t>
            </a:r>
            <a:r>
              <a:rPr lang="en-US" sz="1200" i="1" kern="1200" baseline="0" dirty="0" err="1">
                <a:solidFill>
                  <a:schemeClr val="tx1"/>
                </a:solidFill>
                <a:effectLst/>
                <a:latin typeface="+mn-lt"/>
                <a:ea typeface="+mn-ea"/>
                <a:cs typeface="+mn-cs"/>
              </a:rPr>
              <a:t>peut</a:t>
            </a:r>
            <a:r>
              <a:rPr lang="en-US" sz="1200" i="1" kern="1200" baseline="0" dirty="0">
                <a:solidFill>
                  <a:schemeClr val="tx1"/>
                </a:solidFill>
                <a:effectLst/>
                <a:latin typeface="+mn-lt"/>
                <a:ea typeface="+mn-ea"/>
                <a:cs typeface="+mn-cs"/>
              </a:rPr>
              <a:t> </a:t>
            </a:r>
            <a:r>
              <a:rPr lang="en-US" sz="1200" i="1" kern="1200" baseline="0" dirty="0" err="1">
                <a:solidFill>
                  <a:schemeClr val="tx1"/>
                </a:solidFill>
                <a:effectLst/>
                <a:latin typeface="+mn-lt"/>
                <a:ea typeface="+mn-ea"/>
                <a:cs typeface="+mn-cs"/>
              </a:rPr>
              <a:t>expliquer</a:t>
            </a:r>
            <a:r>
              <a:rPr lang="en-US" sz="1200" i="1" kern="1200" baseline="0" dirty="0">
                <a:solidFill>
                  <a:schemeClr val="tx1"/>
                </a:solidFill>
                <a:effectLst/>
                <a:latin typeface="+mn-lt"/>
                <a:ea typeface="+mn-ea"/>
                <a:cs typeface="+mn-cs"/>
              </a:rPr>
              <a:t> </a:t>
            </a:r>
            <a:r>
              <a:rPr lang="en-US" sz="1200" i="1" kern="1200" baseline="0" dirty="0" err="1">
                <a:solidFill>
                  <a:schemeClr val="tx1"/>
                </a:solidFill>
                <a:effectLst/>
                <a:latin typeface="+mn-lt"/>
                <a:ea typeface="+mn-ea"/>
                <a:cs typeface="+mn-cs"/>
              </a:rPr>
              <a:t>ce</a:t>
            </a:r>
            <a:r>
              <a:rPr lang="en-US" sz="1200" i="1" kern="1200" baseline="0" dirty="0">
                <a:solidFill>
                  <a:schemeClr val="tx1"/>
                </a:solidFill>
                <a:effectLst/>
                <a:latin typeface="+mn-lt"/>
                <a:ea typeface="+mn-ea"/>
                <a:cs typeface="+mn-cs"/>
              </a:rPr>
              <a:t> </a:t>
            </a:r>
            <a:r>
              <a:rPr lang="en-US" sz="1200" i="1" kern="1200" baseline="0" dirty="0" err="1">
                <a:solidFill>
                  <a:schemeClr val="tx1"/>
                </a:solidFill>
                <a:effectLst/>
                <a:latin typeface="+mn-lt"/>
                <a:ea typeface="+mn-ea"/>
                <a:cs typeface="+mn-cs"/>
              </a:rPr>
              <a:t>qu’est</a:t>
            </a:r>
            <a:r>
              <a:rPr lang="en-US" sz="1200" i="1" kern="1200" baseline="0" dirty="0">
                <a:solidFill>
                  <a:schemeClr val="tx1"/>
                </a:solidFill>
                <a:effectLst/>
                <a:latin typeface="+mn-lt"/>
                <a:ea typeface="+mn-ea"/>
                <a:cs typeface="+mn-cs"/>
              </a:rPr>
              <a:t> </a:t>
            </a:r>
            <a:r>
              <a:rPr lang="en-US" sz="1200" b="1" i="1" kern="1200" baseline="0" dirty="0" err="1">
                <a:solidFill>
                  <a:schemeClr val="tx1"/>
                </a:solidFill>
                <a:effectLst/>
                <a:latin typeface="+mn-lt"/>
                <a:ea typeface="+mn-ea"/>
                <a:cs typeface="+mn-cs"/>
              </a:rPr>
              <a:t>l’inégalité</a:t>
            </a:r>
            <a:r>
              <a:rPr lang="en-US" sz="1200" b="1" i="1" kern="1200" baseline="0" dirty="0">
                <a:solidFill>
                  <a:schemeClr val="tx1"/>
                </a:solidFill>
                <a:effectLst/>
                <a:latin typeface="+mn-lt"/>
                <a:ea typeface="+mn-ea"/>
                <a:cs typeface="+mn-cs"/>
              </a:rPr>
              <a:t> entre les genres </a:t>
            </a:r>
            <a:r>
              <a:rPr lang="en-US" sz="1200" i="1" kern="1200" baseline="0" dirty="0">
                <a:solidFill>
                  <a:schemeClr val="tx1"/>
                </a:solidFill>
                <a:effectLst/>
                <a:latin typeface="+mn-lt"/>
                <a:ea typeface="+mn-ea"/>
                <a:cs typeface="+mn-cs"/>
              </a:rPr>
              <a:t>?</a:t>
            </a:r>
            <a:endParaRPr lang="en-US" sz="1200" i="1" kern="1200" baseline="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Posez</a:t>
            </a:r>
            <a:r>
              <a:rPr lang="en-GB" sz="1200" kern="1200" dirty="0">
                <a:solidFill>
                  <a:schemeClr val="tx1"/>
                </a:solidFill>
                <a:effectLst/>
                <a:latin typeface="+mn-lt"/>
                <a:ea typeface="+mn-ea"/>
                <a:cs typeface="+mn-cs"/>
              </a:rPr>
              <a:t> les questions </a:t>
            </a:r>
            <a:r>
              <a:rPr lang="en-GB" sz="1200" kern="1200" dirty="0" err="1">
                <a:solidFill>
                  <a:schemeClr val="tx1"/>
                </a:solidFill>
                <a:effectLst/>
                <a:latin typeface="+mn-lt"/>
                <a:ea typeface="+mn-ea"/>
                <a:cs typeface="+mn-cs"/>
              </a:rPr>
              <a:t>suivantes</a:t>
            </a:r>
            <a:r>
              <a:rPr lang="en-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Calibri"/>
            </a:endParaRPr>
          </a:p>
          <a:p>
            <a:pPr marL="628650" lvl="1" indent="-171450">
              <a:buFont typeface="Arial" panose="020B0604020202020204" pitchFamily="34" charset="0"/>
              <a:buChar char="•"/>
            </a:pPr>
            <a:r>
              <a:rPr lang="fr-FR" sz="1200" kern="1200" dirty="0">
                <a:solidFill>
                  <a:schemeClr val="tx1"/>
                </a:solidFill>
                <a:latin typeface="+mn-lt"/>
                <a:ea typeface="+mn-ea"/>
                <a:cs typeface="+mn-cs"/>
              </a:rPr>
              <a:t>De quelles manières, entre autres, l'inégalité entre les genres se manifeste-t-elle dans votre société ?</a:t>
            </a:r>
            <a:endParaRPr lang="fr-FR" sz="1400" kern="1200" dirty="0">
              <a:solidFill>
                <a:schemeClr val="tx1"/>
              </a:solidFill>
              <a:latin typeface="+mn-lt"/>
              <a:ea typeface="+mn-ea"/>
              <a:cs typeface="+mn-cs"/>
            </a:endParaRPr>
          </a:p>
          <a:p>
            <a:pPr marL="628650" lvl="1" indent="-171450">
              <a:buFont typeface="Arial" panose="020B0604020202020204" pitchFamily="34" charset="0"/>
              <a:buChar char="•"/>
            </a:pPr>
            <a:r>
              <a:rPr lang="fr-FR" sz="1200" kern="1200" dirty="0">
                <a:solidFill>
                  <a:schemeClr val="tx1"/>
                </a:solidFill>
                <a:latin typeface="+mn-lt"/>
                <a:ea typeface="+mn-ea"/>
                <a:cs typeface="+mn-cs"/>
              </a:rPr>
              <a:t>Quels emplois sont considérés comme des emplois typiquement masculins ou typiquement féminins ? Parmi ces emplois, lequel a le statut le plus important, lequel inspire le plus de respect et permet d’obtenir le meilleur salaire ?</a:t>
            </a:r>
            <a:endParaRPr lang="fr-FR" sz="1400" kern="1200" dirty="0">
              <a:solidFill>
                <a:schemeClr val="tx1"/>
              </a:solidFill>
              <a:latin typeface="+mn-lt"/>
              <a:ea typeface="+mn-ea"/>
              <a:cs typeface="+mn-cs"/>
            </a:endParaRPr>
          </a:p>
          <a:p>
            <a:pPr marL="628650" lvl="1" indent="-171450">
              <a:buFont typeface="Arial" panose="020B0604020202020204" pitchFamily="34" charset="0"/>
              <a:buChar char="•"/>
            </a:pPr>
            <a:r>
              <a:rPr lang="fr-FR" sz="1200" kern="1200" dirty="0">
                <a:solidFill>
                  <a:schemeClr val="tx1"/>
                </a:solidFill>
                <a:latin typeface="+mn-lt"/>
                <a:ea typeface="+mn-ea"/>
                <a:cs typeface="+mn-cs"/>
              </a:rPr>
              <a:t>Comment les rôles et les responsabilités domestiques sont-ils répartis entre les hommes, les garçons, les femmes et les filles ? Quel impact cela a t’il sur ce que les personnes de différents genres peuvent ou ne peuvent pas faire ?</a:t>
            </a:r>
            <a:endParaRPr lang="fr-FR" sz="1400" kern="1200" dirty="0">
              <a:solidFill>
                <a:schemeClr val="tx1"/>
              </a:solidFill>
              <a:latin typeface="+mn-lt"/>
              <a:ea typeface="+mn-ea"/>
              <a:cs typeface="+mn-cs"/>
            </a:endParaRPr>
          </a:p>
          <a:p>
            <a:pPr marL="628650" lvl="1" indent="-171450">
              <a:buFont typeface="Arial" panose="020B0604020202020204" pitchFamily="34" charset="0"/>
              <a:buChar char="•"/>
            </a:pPr>
            <a:r>
              <a:rPr lang="fr-FR" sz="1200" kern="1200" dirty="0">
                <a:solidFill>
                  <a:schemeClr val="tx1"/>
                </a:solidFill>
                <a:latin typeface="+mn-lt"/>
                <a:ea typeface="+mn-ea"/>
                <a:cs typeface="+mn-cs"/>
              </a:rPr>
              <a:t>Comment la religion, les pratiques traditionnelles et les lois affectent-elles les femmes, les hommes et les personnes de diverses identités de genre ?</a:t>
            </a:r>
            <a:endParaRPr lang="fr-FR" sz="1400" kern="1200" dirty="0">
              <a:solidFill>
                <a:schemeClr val="tx1"/>
              </a:solidFill>
              <a:latin typeface="+mn-lt"/>
              <a:ea typeface="+mn-ea"/>
              <a:cs typeface="+mn-cs"/>
            </a:endParaRPr>
          </a:p>
          <a:p>
            <a:pPr marL="171450" indent="-171450">
              <a:buFont typeface="Arial"/>
              <a:buChar char="•"/>
            </a:pPr>
            <a:endParaRPr lang="en-US" sz="1200" i="0" kern="1200" baseline="0" dirty="0">
              <a:solidFill>
                <a:schemeClr val="tx1"/>
              </a:solidFill>
              <a:effectLst/>
              <a:latin typeface="+mn-lt"/>
              <a:ea typeface="+mn-ea"/>
              <a:cs typeface="+mn-cs"/>
            </a:endParaRPr>
          </a:p>
          <a:p>
            <a:pPr marL="171450" indent="-171450">
              <a:buFont typeface="Arial"/>
              <a:buChar char="•"/>
            </a:pPr>
            <a:r>
              <a:rPr lang="en-US" sz="1200" i="0" kern="1200" baseline="0" dirty="0" err="1">
                <a:solidFill>
                  <a:schemeClr val="tx1"/>
                </a:solidFill>
                <a:effectLst/>
                <a:latin typeface="+mn-lt"/>
                <a:ea typeface="+mn-ea"/>
                <a:cs typeface="+mn-cs"/>
              </a:rPr>
              <a:t>Une</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fois</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que</a:t>
            </a:r>
            <a:r>
              <a:rPr lang="en-US" sz="1200" i="0" kern="1200" baseline="0" dirty="0">
                <a:solidFill>
                  <a:schemeClr val="tx1"/>
                </a:solidFill>
                <a:effectLst/>
                <a:latin typeface="+mn-lt"/>
                <a:ea typeface="+mn-ea"/>
                <a:cs typeface="+mn-cs"/>
              </a:rPr>
              <a:t> le </a:t>
            </a:r>
            <a:r>
              <a:rPr lang="en-US" sz="1200" i="0" kern="1200" baseline="0" dirty="0" err="1">
                <a:solidFill>
                  <a:schemeClr val="tx1"/>
                </a:solidFill>
                <a:effectLst/>
                <a:latin typeface="+mn-lt"/>
                <a:ea typeface="+mn-ea"/>
                <a:cs typeface="+mn-cs"/>
              </a:rPr>
              <a:t>groupe</a:t>
            </a:r>
            <a:r>
              <a:rPr lang="en-US" sz="1200" i="0" kern="1200" baseline="0" dirty="0">
                <a:solidFill>
                  <a:schemeClr val="tx1"/>
                </a:solidFill>
                <a:effectLst/>
                <a:latin typeface="+mn-lt"/>
                <a:ea typeface="+mn-ea"/>
                <a:cs typeface="+mn-cs"/>
              </a:rPr>
              <a:t> a </a:t>
            </a:r>
            <a:r>
              <a:rPr lang="en-US" sz="1200" i="0" kern="1200" baseline="0" dirty="0" err="1">
                <a:solidFill>
                  <a:schemeClr val="tx1"/>
                </a:solidFill>
                <a:effectLst/>
                <a:latin typeface="+mn-lt"/>
                <a:ea typeface="+mn-ea"/>
                <a:cs typeface="+mn-cs"/>
              </a:rPr>
              <a:t>répondu</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allez</a:t>
            </a:r>
            <a:r>
              <a:rPr lang="en-US" sz="1200" i="0" kern="1200" baseline="0" dirty="0">
                <a:solidFill>
                  <a:schemeClr val="tx1"/>
                </a:solidFill>
                <a:effectLst/>
                <a:latin typeface="+mn-lt"/>
                <a:ea typeface="+mn-ea"/>
                <a:cs typeface="+mn-cs"/>
              </a:rPr>
              <a:t> </a:t>
            </a:r>
            <a:r>
              <a:rPr lang="en-US" sz="1200" i="0" kern="1200" baseline="0" dirty="0" err="1">
                <a:solidFill>
                  <a:schemeClr val="tx1"/>
                </a:solidFill>
                <a:effectLst/>
                <a:latin typeface="+mn-lt"/>
                <a:ea typeface="+mn-ea"/>
                <a:cs typeface="+mn-cs"/>
              </a:rPr>
              <a:t>à</a:t>
            </a:r>
            <a:r>
              <a:rPr lang="en-US" sz="1200" i="0" kern="1200" baseline="0" dirty="0">
                <a:solidFill>
                  <a:schemeClr val="tx1"/>
                </a:solidFill>
                <a:effectLst/>
                <a:latin typeface="+mn-lt"/>
                <a:ea typeface="+mn-ea"/>
                <a:cs typeface="+mn-cs"/>
              </a:rPr>
              <a:t> la </a:t>
            </a:r>
            <a:r>
              <a:rPr lang="en-US" sz="1200" i="0" kern="1200" baseline="0" dirty="0" err="1">
                <a:solidFill>
                  <a:schemeClr val="tx1"/>
                </a:solidFill>
                <a:effectLst/>
                <a:latin typeface="+mn-lt"/>
                <a:ea typeface="+mn-ea"/>
                <a:cs typeface="+mn-cs"/>
              </a:rPr>
              <a:t>diapositive</a:t>
            </a:r>
            <a:r>
              <a:rPr lang="en-US" sz="1200" i="0" kern="1200" baseline="0" dirty="0">
                <a:solidFill>
                  <a:schemeClr val="tx1"/>
                </a:solidFill>
                <a:effectLst/>
                <a:latin typeface="+mn-lt"/>
                <a:ea typeface="+mn-ea"/>
                <a:cs typeface="+mn-cs"/>
              </a:rPr>
              <a:t> 14</a:t>
            </a:r>
            <a:endParaRPr lang="en-US" sz="1200" i="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13</a:t>
            </a:fld>
            <a:endParaRPr lang="en-GB"/>
          </a:p>
        </p:txBody>
      </p:sp>
    </p:spTree>
    <p:extLst>
      <p:ext uri="{BB962C8B-B14F-4D97-AF65-F5344CB8AC3E}">
        <p14:creationId xmlns:p14="http://schemas.microsoft.com/office/powerpoint/2010/main" val="265402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kern="1200" dirty="0" err="1">
                <a:solidFill>
                  <a:schemeClr val="tx1"/>
                </a:solidFill>
                <a:effectLst/>
                <a:latin typeface="+mn-lt"/>
                <a:ea typeface="+mn-ea"/>
                <a:cs typeface="+mn-cs"/>
              </a:rPr>
              <a:t>Assurez-vous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que</a:t>
            </a:r>
            <a:r>
              <a:rPr lang="en-GB" sz="1200" b="1" kern="1200" dirty="0">
                <a:solidFill>
                  <a:schemeClr val="tx1"/>
                </a:solidFill>
                <a:effectLst/>
                <a:latin typeface="+mn-lt"/>
                <a:ea typeface="+mn-ea"/>
                <a:cs typeface="+mn-cs"/>
              </a:rPr>
              <a:t> les messages </a:t>
            </a:r>
            <a:r>
              <a:rPr lang="en-GB" sz="1200" b="1" kern="1200" dirty="0" err="1">
                <a:solidFill>
                  <a:schemeClr val="tx1"/>
                </a:solidFill>
                <a:effectLst/>
                <a:latin typeface="+mn-lt"/>
                <a:ea typeface="+mn-ea"/>
                <a:cs typeface="+mn-cs"/>
              </a:rPr>
              <a:t>clés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à</a:t>
            </a:r>
            <a:r>
              <a:rPr lang="en-GB" sz="1200" b="1" kern="1200" dirty="0">
                <a:solidFill>
                  <a:schemeClr val="tx1"/>
                </a:solidFill>
                <a:effectLst/>
                <a:latin typeface="+mn-lt"/>
                <a:ea typeface="+mn-ea"/>
                <a:cs typeface="+mn-cs"/>
              </a:rPr>
              <a:t> propos</a:t>
            </a:r>
            <a:r>
              <a:rPr lang="en-GB" sz="1200" b="1" kern="1200" baseline="0" dirty="0">
                <a:solidFill>
                  <a:schemeClr val="tx1"/>
                </a:solidFill>
                <a:effectLst/>
                <a:latin typeface="+mn-lt"/>
                <a:ea typeface="+mn-ea"/>
                <a:cs typeface="+mn-cs"/>
              </a:rPr>
              <a:t> de </a:t>
            </a:r>
            <a:r>
              <a:rPr lang="en-GB" sz="1200" b="1" kern="1200" baseline="0" dirty="0" err="1">
                <a:solidFill>
                  <a:schemeClr val="tx1"/>
                </a:solidFill>
                <a:effectLst/>
                <a:latin typeface="+mn-lt"/>
                <a:ea typeface="+mn-ea"/>
                <a:cs typeface="+mn-cs"/>
              </a:rPr>
              <a:t>l’inégalité</a:t>
            </a:r>
            <a:r>
              <a:rPr lang="en-GB" sz="1200" b="1" kern="1200" baseline="0" dirty="0">
                <a:solidFill>
                  <a:schemeClr val="tx1"/>
                </a:solidFill>
                <a:effectLst/>
                <a:latin typeface="+mn-lt"/>
                <a:ea typeface="+mn-ea"/>
                <a:cs typeface="+mn-cs"/>
              </a:rPr>
              <a:t> entre les genres </a:t>
            </a:r>
            <a:r>
              <a:rPr lang="en-GB" sz="1200" b="1" kern="1200" baseline="0" dirty="0" err="1">
                <a:solidFill>
                  <a:schemeClr val="tx1"/>
                </a:solidFill>
                <a:effectLst/>
                <a:latin typeface="+mn-lt"/>
                <a:ea typeface="+mn-ea"/>
                <a:cs typeface="+mn-cs"/>
              </a:rPr>
              <a:t>sont</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abordés</a:t>
            </a:r>
            <a:r>
              <a:rPr lang="en-GB" sz="1200" b="1" kern="1200" baseline="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rtl="0"/>
            <a:endParaRPr lang="en-GB" sz="1200" b="1" kern="1200" dirty="0">
              <a:solidFill>
                <a:schemeClr val="tx1"/>
              </a:solidFill>
              <a:effectLst/>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 L</a:t>
            </a:r>
            <a:r>
              <a:rPr lang="fr-FR" sz="1200" b="1" i="1" kern="1200" dirty="0">
                <a:solidFill>
                  <a:schemeClr val="tx1"/>
                </a:solidFill>
                <a:latin typeface="+mn-lt"/>
                <a:ea typeface="+mn-ea"/>
                <a:cs typeface="+mn-cs"/>
              </a:rPr>
              <a:t>’in</a:t>
            </a:r>
            <a:r>
              <a:rPr lang="fr-FR" sz="1200" b="1" kern="1200" dirty="0">
                <a:solidFill>
                  <a:schemeClr val="tx1"/>
                </a:solidFill>
                <a:latin typeface="+mn-lt"/>
                <a:ea typeface="+mn-ea"/>
                <a:cs typeface="+mn-cs"/>
              </a:rPr>
              <a:t>égalité entre les genres » </a:t>
            </a:r>
            <a:r>
              <a:rPr lang="fr-FR" sz="1200" kern="1200" dirty="0">
                <a:solidFill>
                  <a:schemeClr val="tx1"/>
                </a:solidFill>
                <a:latin typeface="+mn-lt"/>
                <a:ea typeface="+mn-ea"/>
                <a:cs typeface="+mn-cs"/>
              </a:rPr>
              <a:t>décrit la situation où certaines personnes ont plus de pouvoir, de valeur et d’importance que d'autres en raison de leur genre.</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Le système qui valorise et attribue un plus grand pouvoir aux hommes par rapport aux femmes est appelé « </a:t>
            </a:r>
            <a:r>
              <a:rPr lang="fr-FR" sz="1200" b="1" kern="1200" dirty="0">
                <a:solidFill>
                  <a:schemeClr val="tx1"/>
                </a:solidFill>
                <a:latin typeface="+mn-lt"/>
                <a:ea typeface="+mn-ea"/>
                <a:cs typeface="+mn-cs"/>
              </a:rPr>
              <a:t>patriarcat ».</a:t>
            </a:r>
            <a:r>
              <a:rPr lang="fr-FR" sz="1200" kern="1200" dirty="0">
                <a:solidFill>
                  <a:schemeClr val="tx1"/>
                </a:solidFill>
                <a:latin typeface="+mn-lt"/>
                <a:ea typeface="+mn-ea"/>
                <a:cs typeface="+mn-cs"/>
              </a:rPr>
              <a: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 patriarcat est sous-tendu par des structures et des normes qui privilégient les hommes par rapport aux femmes</a:t>
            </a:r>
            <a:r>
              <a:rPr lang="fr-FR" sz="1200" kern="1200" dirty="0">
                <a:solidFill>
                  <a:schemeClr val="tx1"/>
                </a:solidFill>
                <a:latin typeface="+mn-lt"/>
                <a:ea typeface="+mn-ea"/>
                <a:cs typeface="+mn-cs"/>
              </a:rPr>
              <a:t> : ils ont un meilleur accès et un meilleur contrôle sur les ressources, tandis que le travail (et le corps) des femmes sont considérés comme ayant moins de valeur.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Dans une société patriarcale, les normes de genre, les exigences sociales et les croyances traditionnelles </a:t>
            </a:r>
            <a:r>
              <a:rPr lang="fr-FR" sz="1200" b="1" kern="1200" dirty="0">
                <a:solidFill>
                  <a:schemeClr val="tx1"/>
                </a:solidFill>
                <a:latin typeface="+mn-lt"/>
                <a:ea typeface="+mn-ea"/>
                <a:cs typeface="+mn-cs"/>
              </a:rPr>
              <a:t>limitent le pouvoir et le rôle des femmes dans la prise de décision,</a:t>
            </a:r>
            <a:r>
              <a:rPr lang="fr-FR" sz="1200" kern="1200" dirty="0">
                <a:solidFill>
                  <a:schemeClr val="tx1"/>
                </a:solidFill>
                <a:latin typeface="+mn-lt"/>
                <a:ea typeface="+mn-ea"/>
                <a:cs typeface="+mn-cs"/>
              </a:rPr>
              <a:t> dans leur capacité à s'exprimer, à participer à la vie publique et à influencer leur vie personnelle et celle de leurs enfants.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Souvent, le patriarcat rend les </a:t>
            </a:r>
            <a:r>
              <a:rPr lang="fr-FR" sz="1200" b="1" kern="1200" dirty="0">
                <a:solidFill>
                  <a:schemeClr val="tx1"/>
                </a:solidFill>
                <a:latin typeface="+mn-lt"/>
                <a:ea typeface="+mn-ea"/>
                <a:cs typeface="+mn-cs"/>
              </a:rPr>
              <a:t>femmes dépendantes socialement et économiquement de leur mari</a:t>
            </a:r>
            <a:r>
              <a:rPr lang="fr-FR" sz="1200" kern="1200" dirty="0">
                <a:solidFill>
                  <a:schemeClr val="tx1"/>
                </a:solidFill>
                <a:latin typeface="+mn-lt"/>
                <a:ea typeface="+mn-ea"/>
                <a:cs typeface="+mn-cs"/>
              </a:rPr>
              <a:t> ou des membres masculins de la famille.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Les femmes</a:t>
            </a:r>
            <a:r>
              <a:rPr lang="fr-FR" sz="1200" kern="1200" dirty="0">
                <a:solidFill>
                  <a:schemeClr val="tx1"/>
                </a:solidFill>
                <a:latin typeface="+mn-lt"/>
                <a:ea typeface="+mn-ea"/>
                <a:cs typeface="+mn-cs"/>
              </a:rPr>
              <a:t> peuvent ne pas être en mesure de prendre des décisions concernant leur propre corps ou leur santé (ou celle de leurs enfants) et </a:t>
            </a:r>
            <a:r>
              <a:rPr lang="fr-FR" sz="1200" b="1" kern="1200" dirty="0">
                <a:solidFill>
                  <a:schemeClr val="tx1"/>
                </a:solidFill>
                <a:latin typeface="+mn-lt"/>
                <a:ea typeface="+mn-ea"/>
                <a:cs typeface="+mn-cs"/>
              </a:rPr>
              <a:t>peuvent être soumises à des pratiques traditionnelles malsaines ou dangereuses</a:t>
            </a:r>
            <a:r>
              <a:rPr lang="fr-FR" sz="1200" kern="1200" dirty="0">
                <a:solidFill>
                  <a:schemeClr val="tx1"/>
                </a:solidFill>
                <a:latin typeface="+mn-lt"/>
                <a:ea typeface="+mn-ea"/>
                <a:cs typeface="+mn-cs"/>
              </a:rPr>
              <a:t>, telles que les mutilations génitales féminines/l'excision, les mariages d’enfants, les mariages précoces ou forcés. Ces pratiques discriminatoires et néfastes sont souvent normalisées et acceptées - parfois même protégées par la société en tant que normes culturelles, et elles peuvent être extrêmement difficiles à changer.</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De même, </a:t>
            </a:r>
            <a:r>
              <a:rPr lang="fr-FR" sz="1200" b="1" kern="1200" dirty="0">
                <a:solidFill>
                  <a:schemeClr val="tx1"/>
                </a:solidFill>
                <a:latin typeface="+mn-lt"/>
                <a:ea typeface="+mn-ea"/>
                <a:cs typeface="+mn-cs"/>
              </a:rPr>
              <a:t>les personnes dont le genre ou l'identité sexuelle et/ou les pratiques ne sont pas conformes aux normes de la société sont souvent confrontées à l'exclusion et à la discrimination</a:t>
            </a:r>
            <a:r>
              <a:rPr lang="fr-FR" sz="1200" kern="120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kern="1200" dirty="0" err="1">
                <a:solidFill>
                  <a:schemeClr val="tx1"/>
                </a:solidFill>
                <a:latin typeface="+mn-lt"/>
                <a:ea typeface="+mn-ea"/>
                <a:cs typeface="+mn-cs"/>
              </a:rPr>
              <a:t>Faites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sorte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comprennent</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s’accordent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fait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bien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entendu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l'inégalité</a:t>
            </a:r>
            <a:r>
              <a:rPr lang="en-GB" sz="1200" kern="1200" dirty="0">
                <a:solidFill>
                  <a:schemeClr val="tx1"/>
                </a:solidFill>
                <a:latin typeface="+mn-lt"/>
                <a:ea typeface="+mn-ea"/>
                <a:cs typeface="+mn-cs"/>
              </a:rPr>
              <a:t> entre les genres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avoir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répercussions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négatives</a:t>
            </a:r>
            <a:r>
              <a:rPr lang="en-GB" sz="1200" kern="1200" dirty="0">
                <a:solidFill>
                  <a:schemeClr val="tx1"/>
                </a:solidFill>
                <a:latin typeface="+mn-lt"/>
                <a:ea typeface="+mn-ea"/>
                <a:cs typeface="+mn-cs"/>
              </a:rPr>
              <a:t> pour tout le </a:t>
            </a:r>
            <a:r>
              <a:rPr lang="en-GB" sz="1200" kern="1200" dirty="0" err="1">
                <a:solidFill>
                  <a:schemeClr val="tx1"/>
                </a:solidFill>
                <a:latin typeface="+mn-lt"/>
                <a:ea typeface="+mn-ea"/>
                <a:cs typeface="+mn-cs"/>
              </a:rPr>
              <a:t>monde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y</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compris</a:t>
            </a:r>
            <a:r>
              <a:rPr lang="en-GB" sz="1200" kern="1200" dirty="0">
                <a:solidFill>
                  <a:schemeClr val="tx1"/>
                </a:solidFill>
                <a:latin typeface="+mn-lt"/>
                <a:ea typeface="+mn-ea"/>
                <a:cs typeface="+mn-cs"/>
              </a:rPr>
              <a:t> pour les </a:t>
            </a:r>
            <a:r>
              <a:rPr lang="en-GB" sz="1200" kern="1200" dirty="0" err="1">
                <a:solidFill>
                  <a:schemeClr val="tx1"/>
                </a:solidFill>
                <a:latin typeface="+mn-lt"/>
                <a:ea typeface="+mn-ea"/>
                <a:cs typeface="+mn-cs"/>
              </a:rPr>
              <a:t>hommes</a:t>
            </a:r>
            <a:r>
              <a:rPr lang="en-GB" sz="1200" kern="1200" dirty="0">
                <a:solidFill>
                  <a:schemeClr val="tx1"/>
                </a:solidFill>
                <a:latin typeface="+mn-lt"/>
                <a:ea typeface="+mn-ea"/>
                <a:cs typeface="+mn-cs"/>
              </a:rPr>
              <a:t> et les </a:t>
            </a:r>
            <a:r>
              <a:rPr lang="en-GB" sz="1200" kern="1200" dirty="0" err="1">
                <a:solidFill>
                  <a:schemeClr val="tx1"/>
                </a:solidFill>
                <a:latin typeface="+mn-lt"/>
                <a:ea typeface="+mn-ea"/>
                <a:cs typeface="+mn-cs"/>
              </a:rPr>
              <a:t>garçons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Cependant</a:t>
            </a:r>
            <a:r>
              <a:rPr lang="en-GB" sz="1200" kern="1200" dirty="0">
                <a:solidFill>
                  <a:schemeClr val="tx1"/>
                </a:solidFill>
                <a:latin typeface="+mn-lt"/>
                <a:ea typeface="+mn-ea"/>
                <a:cs typeface="+mn-cs"/>
              </a:rPr>
              <a:t>, </a:t>
            </a:r>
            <a:r>
              <a:rPr lang="en-GB" sz="1200" b="1" kern="1200" dirty="0" err="1">
                <a:solidFill>
                  <a:schemeClr val="tx1"/>
                </a:solidFill>
                <a:latin typeface="+mn-lt"/>
                <a:ea typeface="+mn-ea"/>
                <a:cs typeface="+mn-cs"/>
              </a:rPr>
              <a:t>ce</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sont</a:t>
            </a:r>
            <a:r>
              <a:rPr lang="en-GB" sz="1200" b="1" kern="1200" dirty="0">
                <a:solidFill>
                  <a:schemeClr val="tx1"/>
                </a:solidFill>
                <a:latin typeface="+mn-lt"/>
                <a:ea typeface="+mn-ea"/>
                <a:cs typeface="+mn-cs"/>
              </a:rPr>
              <a:t> les femmes et les </a:t>
            </a:r>
            <a:r>
              <a:rPr lang="en-GB" sz="1200" b="1" kern="1200" dirty="0" err="1">
                <a:solidFill>
                  <a:schemeClr val="tx1"/>
                </a:solidFill>
                <a:latin typeface="+mn-lt"/>
                <a:ea typeface="+mn-ea"/>
                <a:cs typeface="+mn-cs"/>
              </a:rPr>
              <a:t>filles</a:t>
            </a:r>
            <a:r>
              <a:rPr lang="en-GB" sz="1200" b="1" kern="1200" dirty="0">
                <a:solidFill>
                  <a:schemeClr val="tx1"/>
                </a:solidFill>
                <a:latin typeface="+mn-lt"/>
                <a:ea typeface="+mn-ea"/>
                <a:cs typeface="+mn-cs"/>
              </a:rPr>
              <a:t> qui portent le plus </a:t>
            </a:r>
            <a:r>
              <a:rPr lang="en-GB" sz="1200" b="1" kern="1200" dirty="0" err="1">
                <a:solidFill>
                  <a:schemeClr val="tx1"/>
                </a:solidFill>
                <a:latin typeface="+mn-lt"/>
                <a:ea typeface="+mn-ea"/>
                <a:cs typeface="+mn-cs"/>
              </a:rPr>
              <a:t>lourd</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fardeau</a:t>
            </a:r>
            <a:r>
              <a:rPr lang="en-GB" sz="1200" b="1" kern="1200" dirty="0">
                <a:solidFill>
                  <a:schemeClr val="tx1"/>
                </a:solidFill>
                <a:latin typeface="+mn-lt"/>
                <a:ea typeface="+mn-ea"/>
                <a:cs typeface="+mn-cs"/>
              </a:rPr>
              <a:t> en </a:t>
            </a:r>
            <a:r>
              <a:rPr lang="en-GB" sz="1200" b="1" kern="1200" dirty="0" err="1">
                <a:solidFill>
                  <a:schemeClr val="tx1"/>
                </a:solidFill>
                <a:latin typeface="+mn-lt"/>
                <a:ea typeface="+mn-ea"/>
                <a:cs typeface="+mn-cs"/>
              </a:rPr>
              <a:t>matière</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d'inégalité</a:t>
            </a:r>
            <a:r>
              <a:rPr lang="en-GB" sz="1200" b="1" kern="1200" dirty="0">
                <a:solidFill>
                  <a:schemeClr val="tx1"/>
                </a:solidFill>
                <a:latin typeface="+mn-lt"/>
                <a:ea typeface="+mn-ea"/>
                <a:cs typeface="+mn-cs"/>
              </a:rPr>
              <a:t> entre les genres, </a:t>
            </a:r>
            <a:r>
              <a:rPr lang="en-GB" sz="1200" b="1" kern="1200" dirty="0" err="1">
                <a:solidFill>
                  <a:schemeClr val="tx1"/>
                </a:solidFill>
                <a:latin typeface="+mn-lt"/>
                <a:ea typeface="+mn-ea"/>
                <a:cs typeface="+mn-cs"/>
              </a:rPr>
              <a:t>ainsi</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que</a:t>
            </a:r>
            <a:r>
              <a:rPr lang="en-GB" sz="1200" b="1" kern="1200" dirty="0">
                <a:solidFill>
                  <a:schemeClr val="tx1"/>
                </a:solidFill>
                <a:latin typeface="+mn-lt"/>
                <a:ea typeface="+mn-ea"/>
                <a:cs typeface="+mn-cs"/>
              </a:rPr>
              <a:t> les </a:t>
            </a:r>
            <a:r>
              <a:rPr lang="en-GB" sz="1200" b="1" kern="1200" dirty="0" err="1">
                <a:solidFill>
                  <a:schemeClr val="tx1"/>
                </a:solidFill>
                <a:latin typeface="+mn-lt"/>
                <a:ea typeface="+mn-ea"/>
                <a:cs typeface="+mn-cs"/>
              </a:rPr>
              <a:t>personnes</a:t>
            </a:r>
            <a:r>
              <a:rPr lang="en-GB" sz="1200" b="1" kern="1200" dirty="0">
                <a:solidFill>
                  <a:schemeClr val="tx1"/>
                </a:solidFill>
                <a:latin typeface="+mn-lt"/>
                <a:ea typeface="+mn-ea"/>
                <a:cs typeface="+mn-cs"/>
              </a:rPr>
              <a:t> qui </a:t>
            </a:r>
            <a:r>
              <a:rPr lang="en-GB" sz="1200" b="1" kern="1200" dirty="0" err="1">
                <a:solidFill>
                  <a:schemeClr val="tx1"/>
                </a:solidFill>
                <a:latin typeface="+mn-lt"/>
                <a:ea typeface="+mn-ea"/>
                <a:cs typeface="+mn-cs"/>
              </a:rPr>
              <a:t>transgressent</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ou</a:t>
            </a:r>
            <a:r>
              <a:rPr lang="en-GB" sz="1200" b="1" kern="1200" dirty="0">
                <a:solidFill>
                  <a:schemeClr val="tx1"/>
                </a:solidFill>
                <a:latin typeface="+mn-lt"/>
                <a:ea typeface="+mn-ea"/>
                <a:cs typeface="+mn-cs"/>
              </a:rPr>
              <a:t> ne se </a:t>
            </a:r>
            <a:r>
              <a:rPr lang="en-GB" sz="1200" b="1" kern="1200" dirty="0" err="1">
                <a:solidFill>
                  <a:schemeClr val="tx1"/>
                </a:solidFill>
                <a:latin typeface="+mn-lt"/>
                <a:ea typeface="+mn-ea"/>
                <a:cs typeface="+mn-cs"/>
              </a:rPr>
              <a:t>conforment</a:t>
            </a:r>
            <a:r>
              <a:rPr lang="en-GB" sz="1200" b="1" kern="1200" dirty="0">
                <a:solidFill>
                  <a:schemeClr val="tx1"/>
                </a:solidFill>
                <a:latin typeface="+mn-lt"/>
                <a:ea typeface="+mn-ea"/>
                <a:cs typeface="+mn-cs"/>
              </a:rPr>
              <a:t> pas aux </a:t>
            </a:r>
            <a:r>
              <a:rPr lang="en-GB" sz="1200" b="1" kern="1200" dirty="0" err="1">
                <a:solidFill>
                  <a:schemeClr val="tx1"/>
                </a:solidFill>
                <a:latin typeface="+mn-lt"/>
                <a:ea typeface="+mn-ea"/>
                <a:cs typeface="+mn-cs"/>
              </a:rPr>
              <a:t>normes</a:t>
            </a:r>
            <a:r>
              <a:rPr lang="en-GB" sz="1200" b="1" kern="1200" dirty="0">
                <a:solidFill>
                  <a:schemeClr val="tx1"/>
                </a:solidFill>
                <a:latin typeface="+mn-lt"/>
                <a:ea typeface="+mn-ea"/>
                <a:cs typeface="+mn-cs"/>
              </a:rPr>
              <a:t> de genre/</a:t>
            </a:r>
            <a:r>
              <a:rPr lang="en-GB" sz="1200" b="1" kern="1200" dirty="0" err="1">
                <a:solidFill>
                  <a:schemeClr val="tx1"/>
                </a:solidFill>
                <a:latin typeface="+mn-lt"/>
                <a:ea typeface="+mn-ea"/>
                <a:cs typeface="+mn-cs"/>
              </a:rPr>
              <a:t>normes</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sexuelles</a:t>
            </a:r>
            <a:r>
              <a:rPr lang="en-GB" sz="1200" b="1" kern="1200" dirty="0">
                <a:solidFill>
                  <a:schemeClr val="tx1"/>
                </a:solidFill>
                <a:latin typeface="+mn-lt"/>
                <a:ea typeface="+mn-ea"/>
                <a:cs typeface="+mn-cs"/>
              </a:rPr>
              <a:t> - </a:t>
            </a:r>
            <a:r>
              <a:rPr lang="en-GB" sz="1200" b="1" kern="1200" dirty="0" err="1">
                <a:solidFill>
                  <a:schemeClr val="tx1"/>
                </a:solidFill>
                <a:latin typeface="+mn-lt"/>
                <a:ea typeface="+mn-ea"/>
                <a:cs typeface="+mn-cs"/>
              </a:rPr>
              <a:t>y</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compris</a:t>
            </a:r>
            <a:r>
              <a:rPr lang="en-GB" sz="1200" b="1" kern="1200" dirty="0">
                <a:solidFill>
                  <a:schemeClr val="tx1"/>
                </a:solidFill>
                <a:latin typeface="+mn-lt"/>
                <a:ea typeface="+mn-ea"/>
                <a:cs typeface="+mn-cs"/>
              </a:rPr>
              <a:t> les </a:t>
            </a:r>
            <a:r>
              <a:rPr lang="en-GB" sz="1200" b="1" kern="1200" dirty="0" err="1">
                <a:solidFill>
                  <a:schemeClr val="tx1"/>
                </a:solidFill>
                <a:latin typeface="+mn-lt"/>
                <a:ea typeface="+mn-ea"/>
                <a:cs typeface="+mn-cs"/>
              </a:rPr>
              <a:t>personnes</a:t>
            </a:r>
            <a:r>
              <a:rPr lang="en-GB" sz="1200" b="1" kern="1200" dirty="0">
                <a:solidFill>
                  <a:schemeClr val="tx1"/>
                </a:solidFill>
                <a:latin typeface="+mn-lt"/>
                <a:ea typeface="+mn-ea"/>
                <a:cs typeface="+mn-cs"/>
              </a:rPr>
              <a:t> de </a:t>
            </a:r>
            <a:r>
              <a:rPr lang="en-GB" sz="1200" b="1" kern="1200" dirty="0" err="1">
                <a:solidFill>
                  <a:schemeClr val="tx1"/>
                </a:solidFill>
                <a:latin typeface="+mn-lt"/>
                <a:ea typeface="+mn-ea"/>
                <a:cs typeface="+mn-cs"/>
              </a:rPr>
              <a:t>diverses</a:t>
            </a:r>
            <a:r>
              <a:rPr lang="en-GB" sz="1200" b="1" kern="1200" dirty="0">
                <a:solidFill>
                  <a:schemeClr val="tx1"/>
                </a:solidFill>
                <a:latin typeface="+mn-lt"/>
                <a:ea typeface="+mn-ea"/>
                <a:cs typeface="+mn-cs"/>
              </a:rPr>
              <a:t> orientations </a:t>
            </a:r>
            <a:r>
              <a:rPr lang="en-GB" sz="1200" b="1" kern="1200" dirty="0" err="1">
                <a:solidFill>
                  <a:schemeClr val="tx1"/>
                </a:solidFill>
                <a:latin typeface="+mn-lt"/>
                <a:ea typeface="+mn-ea"/>
                <a:cs typeface="+mn-cs"/>
              </a:rPr>
              <a:t>sexuelles</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identités</a:t>
            </a:r>
            <a:r>
              <a:rPr lang="en-GB" sz="1200" b="1" kern="1200" dirty="0">
                <a:solidFill>
                  <a:schemeClr val="tx1"/>
                </a:solidFill>
                <a:latin typeface="+mn-lt"/>
                <a:ea typeface="+mn-ea"/>
                <a:cs typeface="+mn-cs"/>
              </a:rPr>
              <a:t> et expressions de genre, et </a:t>
            </a:r>
            <a:r>
              <a:rPr lang="en-GB" sz="1200" b="1" kern="1200" dirty="0" err="1">
                <a:solidFill>
                  <a:schemeClr val="tx1"/>
                </a:solidFill>
                <a:latin typeface="+mn-lt"/>
                <a:ea typeface="+mn-ea"/>
                <a:cs typeface="+mn-cs"/>
              </a:rPr>
              <a:t>celles</a:t>
            </a:r>
            <a:r>
              <a:rPr lang="en-GB" sz="1200" b="1" kern="1200" dirty="0">
                <a:solidFill>
                  <a:schemeClr val="tx1"/>
                </a:solidFill>
                <a:latin typeface="+mn-lt"/>
                <a:ea typeface="+mn-ea"/>
                <a:cs typeface="+mn-cs"/>
              </a:rPr>
              <a:t> qui </a:t>
            </a:r>
            <a:r>
              <a:rPr lang="en-GB" sz="1200" b="1" kern="1200" dirty="0" err="1">
                <a:solidFill>
                  <a:schemeClr val="tx1"/>
                </a:solidFill>
                <a:latin typeface="+mn-lt"/>
                <a:ea typeface="+mn-ea"/>
                <a:cs typeface="+mn-cs"/>
              </a:rPr>
              <a:t>ont</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diverses</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caractéristiques</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sexuelles</a:t>
            </a:r>
            <a:r>
              <a:rPr lang="en-GB" sz="1200" b="1" kern="1200" dirty="0">
                <a:solidFill>
                  <a:schemeClr val="tx1"/>
                </a:solidFill>
                <a:latin typeface="+mn-lt"/>
                <a:ea typeface="+mn-ea"/>
                <a:cs typeface="+mn-cs"/>
              </a:rPr>
              <a:t>, les </a:t>
            </a:r>
            <a:r>
              <a:rPr lang="en-GB" sz="1200" b="1" kern="1200" dirty="0" err="1">
                <a:solidFill>
                  <a:schemeClr val="tx1"/>
                </a:solidFill>
                <a:latin typeface="+mn-lt"/>
                <a:ea typeface="+mn-ea"/>
                <a:cs typeface="+mn-cs"/>
              </a:rPr>
              <a:t>professionnel.les</a:t>
            </a:r>
            <a:r>
              <a:rPr lang="en-GB" sz="1200" b="1" kern="1200" dirty="0">
                <a:solidFill>
                  <a:schemeClr val="tx1"/>
                </a:solidFill>
                <a:latin typeface="+mn-lt"/>
                <a:ea typeface="+mn-ea"/>
                <a:cs typeface="+mn-cs"/>
              </a:rPr>
              <a:t> du sexes et les femmes </a:t>
            </a:r>
            <a:r>
              <a:rPr lang="en-GB" sz="1200" b="1" kern="1200" dirty="0" err="1">
                <a:solidFill>
                  <a:schemeClr val="tx1"/>
                </a:solidFill>
                <a:latin typeface="+mn-lt"/>
                <a:ea typeface="+mn-ea"/>
                <a:cs typeface="+mn-cs"/>
              </a:rPr>
              <a:t>usagères</a:t>
            </a:r>
            <a:r>
              <a:rPr lang="en-GB" sz="1200" b="1" kern="1200" dirty="0">
                <a:solidFill>
                  <a:schemeClr val="tx1"/>
                </a:solidFill>
                <a:latin typeface="+mn-lt"/>
                <a:ea typeface="+mn-ea"/>
                <a:cs typeface="+mn-cs"/>
              </a:rPr>
              <a:t> de drogues</a:t>
            </a:r>
            <a:r>
              <a:rPr lang="en-GB" sz="1200" b="1" kern="1200" baseline="0" dirty="0">
                <a:solidFill>
                  <a:schemeClr val="tx1"/>
                </a:solidFill>
                <a:latin typeface="+mn-lt"/>
                <a:ea typeface="+mn-ea"/>
                <a:cs typeface="+mn-cs"/>
              </a:rPr>
              <a:t> et les </a:t>
            </a:r>
            <a:r>
              <a:rPr lang="en-GB" sz="1200" b="1" kern="1200" baseline="0" dirty="0" err="1">
                <a:solidFill>
                  <a:schemeClr val="tx1"/>
                </a:solidFill>
                <a:latin typeface="+mn-lt"/>
                <a:ea typeface="+mn-ea"/>
                <a:cs typeface="+mn-cs"/>
              </a:rPr>
              <a:t>personnes</a:t>
            </a:r>
            <a:r>
              <a:rPr lang="en-GB" sz="1200" b="1" kern="1200" baseline="0" dirty="0">
                <a:solidFill>
                  <a:schemeClr val="tx1"/>
                </a:solidFill>
                <a:latin typeface="+mn-lt"/>
                <a:ea typeface="+mn-ea"/>
                <a:cs typeface="+mn-cs"/>
              </a:rPr>
              <a:t> LGBT+.</a:t>
            </a:r>
          </a:p>
        </p:txBody>
      </p:sp>
      <p:sp>
        <p:nvSpPr>
          <p:cNvPr id="4" name="Slide Number Placeholder 3"/>
          <p:cNvSpPr>
            <a:spLocks noGrp="1"/>
          </p:cNvSpPr>
          <p:nvPr>
            <p:ph type="sldNum" sz="quarter" idx="10"/>
          </p:nvPr>
        </p:nvSpPr>
        <p:spPr/>
        <p:txBody>
          <a:bodyPr/>
          <a:lstStyle/>
          <a:p>
            <a:fld id="{A014A61A-1C2F-F945-A4BE-B7E959C1BA31}" type="slidenum">
              <a:rPr lang="en-GB" smtClean="0"/>
              <a:pPr/>
              <a:t>14</a:t>
            </a:fld>
            <a:endParaRPr lang="en-GB"/>
          </a:p>
        </p:txBody>
      </p:sp>
    </p:spTree>
    <p:extLst>
      <p:ext uri="{BB962C8B-B14F-4D97-AF65-F5344CB8AC3E}">
        <p14:creationId xmlns:p14="http://schemas.microsoft.com/office/powerpoint/2010/main" val="265402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latin typeface="+mn-lt"/>
                <a:ea typeface="+mn-ea"/>
                <a:cs typeface="+mn-cs"/>
              </a:rPr>
              <a:t>Demandez aux participantes et aux participants de se mettre par deux ou trois et de réfléchir aux éventuels avantages et inconvénients d’intégrer une perspective de genre à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et à leur programme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a:t>
            </a:r>
          </a:p>
          <a:p>
            <a:pPr marL="171450" lvl="0" indent="-171450">
              <a:buFont typeface="Arial" panose="020B0604020202020204" pitchFamily="34" charset="0"/>
              <a:buChar char="•"/>
            </a:pPr>
            <a:endParaRPr lang="fr-FR" sz="1200" kern="1200" dirty="0">
              <a:solidFill>
                <a:schemeClr val="tx1"/>
              </a:solidFill>
              <a:latin typeface="+mn-lt"/>
              <a:ea typeface="+mn-ea"/>
              <a:cs typeface="+mn-cs"/>
            </a:endParaRPr>
          </a:p>
          <a:p>
            <a:pPr marL="171450" lvl="0" indent="-171450">
              <a:buFont typeface="Arial" panose="020B0604020202020204" pitchFamily="34" charset="0"/>
              <a:buChar char="•"/>
            </a:pPr>
            <a:r>
              <a:rPr lang="fr-FR" sz="1200" kern="1200" dirty="0">
                <a:solidFill>
                  <a:schemeClr val="tx1"/>
                </a:solidFill>
                <a:latin typeface="+mn-lt"/>
                <a:ea typeface="+mn-ea"/>
                <a:cs typeface="+mn-cs"/>
              </a:rPr>
              <a:t>Discutez des réponses en plénière et, le cas échéant, ajoutez les idées inscrites dans le Tableau 3 (diapositive 16) si elles ne sont pas mentionnées par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Demandez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de proposer des idées sur la façon dont les inconvénients peuvent être abordés/surmontés.</a:t>
            </a:r>
          </a:p>
          <a:p>
            <a:pPr marL="171450" indent="-171450">
              <a:buFont typeface="Arial"/>
              <a:buChar char="•"/>
            </a:pPr>
            <a:endParaRPr lang="en-US" sz="1200" dirty="0">
              <a:latin typeface="Arial"/>
              <a:cs typeface="Arial"/>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15</a:t>
            </a:fld>
            <a:endParaRPr lang="en-GB"/>
          </a:p>
        </p:txBody>
      </p:sp>
    </p:spTree>
    <p:extLst>
      <p:ext uri="{BB962C8B-B14F-4D97-AF65-F5344CB8AC3E}">
        <p14:creationId xmlns:p14="http://schemas.microsoft.com/office/powerpoint/2010/main" val="351346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a:t>Une</a:t>
            </a:r>
            <a:r>
              <a:rPr lang="en-US" dirty="0"/>
              <a:t> </a:t>
            </a:r>
            <a:r>
              <a:rPr lang="en-US" dirty="0" err="1"/>
              <a:t>fois</a:t>
            </a:r>
            <a:r>
              <a:rPr lang="en-US" dirty="0"/>
              <a:t> </a:t>
            </a:r>
            <a:r>
              <a:rPr lang="en-US" dirty="0" err="1"/>
              <a:t>que</a:t>
            </a:r>
            <a:r>
              <a:rPr lang="en-US" dirty="0"/>
              <a:t> le </a:t>
            </a:r>
            <a:r>
              <a:rPr lang="en-US" dirty="0" err="1"/>
              <a:t>groupe</a:t>
            </a:r>
            <a:r>
              <a:rPr lang="en-US" baseline="0" dirty="0"/>
              <a:t> a </a:t>
            </a:r>
            <a:r>
              <a:rPr lang="en-US" baseline="0" dirty="0" err="1"/>
              <a:t>partagé</a:t>
            </a:r>
            <a:r>
              <a:rPr lang="en-US" baseline="0" dirty="0"/>
              <a:t> </a:t>
            </a:r>
            <a:r>
              <a:rPr lang="en-US" baseline="0" dirty="0" err="1"/>
              <a:t>ses</a:t>
            </a:r>
            <a:r>
              <a:rPr lang="en-US" baseline="0" dirty="0"/>
              <a:t> </a:t>
            </a:r>
            <a:r>
              <a:rPr lang="en-US" baseline="0" dirty="0" err="1"/>
              <a:t>exemples</a:t>
            </a:r>
            <a:r>
              <a:rPr lang="en-US" baseline="0" dirty="0"/>
              <a:t>, </a:t>
            </a:r>
            <a:r>
              <a:rPr lang="en-US" baseline="0" dirty="0" err="1"/>
              <a:t>montrez</a:t>
            </a:r>
            <a:r>
              <a:rPr lang="en-US" baseline="0" dirty="0"/>
              <a:t> </a:t>
            </a:r>
            <a:r>
              <a:rPr lang="en-US" baseline="0" dirty="0" err="1"/>
              <a:t>cette</a:t>
            </a:r>
            <a:r>
              <a:rPr lang="en-US" baseline="0" dirty="0"/>
              <a:t> </a:t>
            </a:r>
            <a:r>
              <a:rPr lang="en-US" baseline="0" dirty="0" err="1"/>
              <a:t>diapositive</a:t>
            </a:r>
            <a:r>
              <a:rPr lang="en-US" baseline="0" dirty="0"/>
              <a:t> et </a:t>
            </a:r>
            <a:r>
              <a:rPr lang="en-US" baseline="0" dirty="0" err="1"/>
              <a:t>partagez</a:t>
            </a:r>
            <a:r>
              <a:rPr lang="en-US" baseline="0" dirty="0"/>
              <a:t> des </a:t>
            </a:r>
            <a:r>
              <a:rPr lang="en-US" baseline="0" dirty="0" err="1"/>
              <a:t>exemples</a:t>
            </a:r>
            <a:r>
              <a:rPr lang="en-US" baseline="0" dirty="0"/>
              <a:t> </a:t>
            </a:r>
            <a:r>
              <a:rPr lang="en-US" baseline="0" dirty="0" err="1"/>
              <a:t>supplémentaires</a:t>
            </a:r>
            <a:r>
              <a:rPr lang="en-US" baseline="0" dirty="0"/>
              <a:t> </a:t>
            </a:r>
            <a:r>
              <a:rPr lang="en-US" baseline="0" dirty="0" err="1"/>
              <a:t>s’ils</a:t>
            </a:r>
            <a:r>
              <a:rPr lang="en-US" baseline="0" dirty="0"/>
              <a:t> </a:t>
            </a:r>
            <a:r>
              <a:rPr lang="en-US" baseline="0" dirty="0" err="1"/>
              <a:t>n’ont</a:t>
            </a:r>
            <a:r>
              <a:rPr lang="en-US" baseline="0" dirty="0"/>
              <a:t> pas déjà </a:t>
            </a:r>
            <a:r>
              <a:rPr lang="en-US" baseline="0" dirty="0" err="1"/>
              <a:t>été</a:t>
            </a:r>
            <a:r>
              <a:rPr lang="en-US" baseline="0" dirty="0"/>
              <a:t> </a:t>
            </a:r>
            <a:r>
              <a:rPr lang="en-US" baseline="0" dirty="0" err="1"/>
              <a:t>mentionnés</a:t>
            </a:r>
            <a:r>
              <a:rPr lang="en-US" baseline="0" dirty="0"/>
              <a:t>.</a:t>
            </a:r>
          </a:p>
          <a:p>
            <a:pPr marL="171450" indent="-171450">
              <a:buFont typeface="Arial"/>
              <a:buChar char="•"/>
            </a:pPr>
            <a:r>
              <a:rPr lang="fr-FR" sz="1200" kern="1200" dirty="0">
                <a:solidFill>
                  <a:schemeClr val="tx1"/>
                </a:solidFill>
                <a:latin typeface="+mn-lt"/>
                <a:ea typeface="+mn-ea"/>
                <a:cs typeface="+mn-cs"/>
              </a:rPr>
              <a:t>Demandez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de proposer des idées sur la façon dont les inconvénients peuvent être abordés/surmontés.</a:t>
            </a: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16</a:t>
            </a:fld>
            <a:endParaRPr lang="en-GB"/>
          </a:p>
        </p:txBody>
      </p:sp>
    </p:spTree>
    <p:extLst>
      <p:ext uri="{BB962C8B-B14F-4D97-AF65-F5344CB8AC3E}">
        <p14:creationId xmlns:p14="http://schemas.microsoft.com/office/powerpoint/2010/main" val="3753297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domaines ont bien été abordés.</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17</a:t>
            </a:fld>
            <a:endParaRPr lang="en-GB"/>
          </a:p>
        </p:txBody>
      </p:sp>
    </p:spTree>
    <p:extLst>
      <p:ext uri="{BB962C8B-B14F-4D97-AF65-F5344CB8AC3E}">
        <p14:creationId xmlns:p14="http://schemas.microsoft.com/office/powerpoint/2010/main" val="396969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Cette session vise à positionner l’égalité et les inégalités entre les genres dans le contexte du pays en examinant les principales formes de discrimination et de violences basées sur le genre au sein des communautés des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ainsi que leurs causes et leur impact.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discutent également des recommandations à faire pour que cela change et de ce que leurs organisations peuvent faire pour contribuer à faire progresser l'égalité des genres. </a:t>
            </a:r>
            <a:endParaRPr lang="fr-FR"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18</a:t>
            </a:fld>
            <a:endParaRPr lang="en-GB"/>
          </a:p>
        </p:txBody>
      </p:sp>
    </p:spTree>
    <p:extLst>
      <p:ext uri="{BB962C8B-B14F-4D97-AF65-F5344CB8AC3E}">
        <p14:creationId xmlns:p14="http://schemas.microsoft.com/office/powerpoint/2010/main" val="1743670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Demandez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de travailler en petits groupes. Sur un tableau à feuilles mobiles,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doivent écrire une définition de la violence ou des violences basées sur le genre. Ci-dessous, elles et ils doivent ajouter des colonnes pour « Qui est exposé au risque de violence ? », « Qui commet la violence ?</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 et « </a:t>
            </a:r>
            <a:r>
              <a:rPr lang="fr-FR" sz="1200" dirty="0"/>
              <a:t>Quelles sont les répercussions de la violence basée sur le genre ?</a:t>
            </a:r>
            <a:r>
              <a:rPr lang="fr-FR" sz="1200" kern="1200" dirty="0">
                <a:solidFill>
                  <a:schemeClr val="tx1"/>
                </a:solidFill>
                <a:latin typeface="+mn-lt"/>
                <a:ea typeface="+mn-ea"/>
                <a:cs typeface="+mn-cs"/>
              </a:rPr>
              <a:t> ».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groupes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échanger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propos des </a:t>
            </a:r>
            <a:r>
              <a:rPr lang="en-US" sz="1200" kern="1200" baseline="0" dirty="0" err="1">
                <a:solidFill>
                  <a:schemeClr val="tx1"/>
                </a:solidFill>
                <a:effectLst/>
                <a:latin typeface="+mn-lt"/>
                <a:ea typeface="+mn-ea"/>
                <a:cs typeface="+mn-cs"/>
              </a:rPr>
              <a:t>définitions</a:t>
            </a:r>
            <a:r>
              <a:rPr lang="en-US" sz="1200" kern="1200" baseline="0" dirty="0">
                <a:solidFill>
                  <a:schemeClr val="tx1"/>
                </a:solidFill>
                <a:effectLst/>
                <a:latin typeface="+mn-lt"/>
                <a:ea typeface="+mn-ea"/>
                <a:cs typeface="+mn-cs"/>
              </a:rPr>
              <a:t> et </a:t>
            </a:r>
            <a:r>
              <a:rPr lang="en-US" sz="1200" kern="1200" baseline="0" dirty="0" err="1">
                <a:solidFill>
                  <a:schemeClr val="tx1"/>
                </a:solidFill>
                <a:effectLst/>
                <a:latin typeface="+mn-lt"/>
                <a:ea typeface="+mn-ea"/>
                <a:cs typeface="+mn-cs"/>
              </a:rPr>
              <a:t>partager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leurs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idées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allez</a:t>
            </a:r>
            <a:r>
              <a:rPr lang="en-US" sz="1200" kern="1200" baseline="0" dirty="0">
                <a:solidFill>
                  <a:schemeClr val="tx1"/>
                </a:solidFill>
                <a:effectLst/>
                <a:latin typeface="+mn-lt"/>
                <a:ea typeface="+mn-ea"/>
                <a:cs typeface="+mn-cs"/>
              </a:rPr>
              <a:t> aux </a:t>
            </a:r>
            <a:r>
              <a:rPr lang="en-US" sz="1200" kern="1200" baseline="0" dirty="0" err="1">
                <a:solidFill>
                  <a:schemeClr val="tx1"/>
                </a:solidFill>
                <a:effectLst/>
                <a:latin typeface="+mn-lt"/>
                <a:ea typeface="+mn-ea"/>
                <a:cs typeface="+mn-cs"/>
              </a:rPr>
              <a:t>diapositives</a:t>
            </a:r>
            <a:r>
              <a:rPr lang="en-US" sz="1200" kern="1200" baseline="0" dirty="0">
                <a:solidFill>
                  <a:schemeClr val="tx1"/>
                </a:solidFill>
                <a:effectLst/>
                <a:latin typeface="+mn-lt"/>
                <a:ea typeface="+mn-ea"/>
                <a:cs typeface="+mn-cs"/>
              </a:rPr>
              <a:t> 20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23.</a:t>
            </a:r>
          </a:p>
          <a:p>
            <a:pPr marL="171450" lvl="0" indent="-171450">
              <a:buFont typeface="Arial" panose="020B0604020202020204" pitchFamily="34" charset="0"/>
              <a:buChar char="•"/>
            </a:pPr>
            <a:r>
              <a:rPr lang="en-US" sz="1200" kern="1200" baseline="0" dirty="0" err="1">
                <a:solidFill>
                  <a:schemeClr val="tx1"/>
                </a:solidFill>
                <a:effectLst/>
                <a:latin typeface="+mn-lt"/>
                <a:ea typeface="+mn-ea"/>
                <a:cs typeface="+mn-cs"/>
              </a:rPr>
              <a:t>Demandez</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y</a:t>
            </a:r>
            <a:r>
              <a:rPr lang="en-US" sz="1200" kern="1200" baseline="0" dirty="0">
                <a:solidFill>
                  <a:schemeClr val="tx1"/>
                </a:solidFill>
                <a:effectLst/>
                <a:latin typeface="+mn-lt"/>
                <a:ea typeface="+mn-ea"/>
                <a:cs typeface="+mn-cs"/>
              </a:rPr>
              <a:t> a des questions et </a:t>
            </a:r>
            <a:r>
              <a:rPr lang="en-US" sz="1200" kern="1200" baseline="0" dirty="0" err="1">
                <a:solidFill>
                  <a:schemeClr val="tx1"/>
                </a:solidFill>
                <a:effectLst/>
                <a:latin typeface="+mn-lt"/>
                <a:ea typeface="+mn-ea"/>
                <a:cs typeface="+mn-cs"/>
              </a:rPr>
              <a:t>apportez</a:t>
            </a:r>
            <a:r>
              <a:rPr lang="en-US" sz="1200" kern="1200" baseline="0" dirty="0">
                <a:solidFill>
                  <a:schemeClr val="tx1"/>
                </a:solidFill>
                <a:effectLst/>
                <a:latin typeface="+mn-lt"/>
                <a:ea typeface="+mn-ea"/>
                <a:cs typeface="+mn-cs"/>
              </a:rPr>
              <a:t> des explications </a:t>
            </a:r>
            <a:r>
              <a:rPr lang="en-US" sz="1200" kern="1200" baseline="0" dirty="0" err="1">
                <a:solidFill>
                  <a:schemeClr val="tx1"/>
                </a:solidFill>
                <a:effectLst/>
                <a:latin typeface="+mn-lt"/>
                <a:ea typeface="+mn-ea"/>
                <a:cs typeface="+mn-cs"/>
              </a:rPr>
              <a:t>si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nécessaire</a:t>
            </a:r>
            <a:r>
              <a:rPr lang="en-US" sz="1200" kern="1200" baseline="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latin typeface="+mn-lt"/>
                <a:ea typeface="+mn-ea"/>
                <a:cs typeface="+mn-cs"/>
              </a:rPr>
              <a:t>Posez les questions suivantes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 Est-ce que quelque chose vous surprend? Que nous disent nos réactions sur les idées relatives au genre que nous avons internalisées au cours de notre vie ? (par exemple, il est « naturel » que les hommes soient violents, les femmes doivent endurer la violence dans le cadre d'une relation, etc.)</a:t>
            </a: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19</a:t>
            </a:fld>
            <a:endParaRPr lang="en-GB"/>
          </a:p>
        </p:txBody>
      </p:sp>
    </p:spTree>
    <p:extLst>
      <p:ext uri="{BB962C8B-B14F-4D97-AF65-F5344CB8AC3E}">
        <p14:creationId xmlns:p14="http://schemas.microsoft.com/office/powerpoint/2010/main" val="361967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Assurez-vous</a:t>
            </a:r>
            <a:r>
              <a:rPr lang="en-GB" b="1" dirty="0"/>
              <a:t> </a:t>
            </a:r>
            <a:r>
              <a:rPr lang="en-GB" b="1" dirty="0" err="1"/>
              <a:t>que</a:t>
            </a:r>
            <a:r>
              <a:rPr lang="en-GB" b="1" dirty="0"/>
              <a:t> </a:t>
            </a:r>
            <a:r>
              <a:rPr lang="en-GB" b="1" dirty="0" err="1"/>
              <a:t>ces</a:t>
            </a:r>
            <a:r>
              <a:rPr lang="en-GB" b="1" dirty="0"/>
              <a:t> messages </a:t>
            </a:r>
            <a:r>
              <a:rPr lang="en-GB" b="1" dirty="0" err="1"/>
              <a:t>clés</a:t>
            </a:r>
            <a:r>
              <a:rPr lang="en-GB" b="1" dirty="0"/>
              <a:t> </a:t>
            </a:r>
            <a:r>
              <a:rPr lang="en-GB" b="1" dirty="0" err="1"/>
              <a:t>à</a:t>
            </a:r>
            <a:r>
              <a:rPr lang="en-GB" b="1" dirty="0"/>
              <a:t> propos de la violence </a:t>
            </a:r>
            <a:r>
              <a:rPr lang="en-GB" b="1" dirty="0" err="1"/>
              <a:t>basée</a:t>
            </a:r>
            <a:r>
              <a:rPr lang="en-GB" b="1" dirty="0"/>
              <a:t> </a:t>
            </a:r>
            <a:r>
              <a:rPr lang="en-GB" b="1" dirty="0" err="1"/>
              <a:t>sur</a:t>
            </a:r>
            <a:r>
              <a:rPr lang="en-GB" b="1" dirty="0"/>
              <a:t> le genre </a:t>
            </a:r>
            <a:r>
              <a:rPr lang="en-GB" b="1" dirty="0" err="1"/>
              <a:t>sont</a:t>
            </a:r>
            <a:r>
              <a:rPr lang="en-GB" b="1" dirty="0"/>
              <a:t> </a:t>
            </a:r>
            <a:r>
              <a:rPr lang="en-GB" b="1" dirty="0" err="1"/>
              <a:t>abordés</a:t>
            </a:r>
            <a:r>
              <a:rPr lang="en-GB" b="1" dirty="0"/>
              <a:t> :</a:t>
            </a:r>
          </a:p>
          <a:p>
            <a:endParaRPr lang="en-US" sz="1200" kern="1200" dirty="0">
              <a:solidFill>
                <a:schemeClr val="tx1"/>
              </a:solidFill>
              <a:effectLst/>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La violence basée sur le genre </a:t>
            </a:r>
            <a:r>
              <a:rPr lang="fr-FR" sz="1200" kern="1200" dirty="0">
                <a:solidFill>
                  <a:schemeClr val="tx1"/>
                </a:solidFill>
                <a:latin typeface="+mn-lt"/>
                <a:ea typeface="+mn-ea"/>
                <a:cs typeface="+mn-cs"/>
              </a:rPr>
              <a:t>est une violation des droits humains et est tout acte préjudiciable commis contre une personne en raison de son sexe biologique ou de son identité de genre. Cela comprend les abus physiques, sexuels, émotionnels et psychologiques; les menaces, la coercition, et le fait de se voir refuser des ressources (par exemple, des moyens de subsistance et l’éducation) ou l’accès aux services (les services de santé et juridiques, par exemple).</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La violence basée sur le genre est l’expression de l'inégalité </a:t>
            </a:r>
            <a:r>
              <a:rPr lang="fr-FR" sz="1200" kern="1200" dirty="0">
                <a:solidFill>
                  <a:schemeClr val="tx1"/>
                </a:solidFill>
                <a:latin typeface="+mn-lt"/>
                <a:ea typeface="+mn-ea"/>
                <a:cs typeface="+mn-cs"/>
              </a:rPr>
              <a:t>au sein d’une relation de pouvoir. Nous devons comprendre les relations de pouvoir basées sur le genre des personnes impliquées (mari/femme, client/</a:t>
            </a:r>
            <a:r>
              <a:rPr lang="fr-FR" sz="1200" kern="1200" dirty="0" err="1">
                <a:solidFill>
                  <a:schemeClr val="tx1"/>
                </a:solidFill>
                <a:latin typeface="+mn-lt"/>
                <a:ea typeface="+mn-ea"/>
                <a:cs typeface="+mn-cs"/>
              </a:rPr>
              <a:t>professionnel.le</a:t>
            </a:r>
            <a:r>
              <a:rPr lang="fr-FR" sz="1200" kern="1200" dirty="0">
                <a:solidFill>
                  <a:schemeClr val="tx1"/>
                </a:solidFill>
                <a:latin typeface="+mn-lt"/>
                <a:ea typeface="+mn-ea"/>
                <a:cs typeface="+mn-cs"/>
              </a:rPr>
              <a:t> du sexe, agent de santé/femme, homme </a:t>
            </a:r>
            <a:r>
              <a:rPr lang="fr-FR" sz="1200" kern="1200" dirty="0" err="1">
                <a:solidFill>
                  <a:schemeClr val="tx1"/>
                </a:solidFill>
                <a:latin typeface="+mn-lt"/>
                <a:ea typeface="+mn-ea"/>
                <a:cs typeface="+mn-cs"/>
              </a:rPr>
              <a:t>cisgenre</a:t>
            </a:r>
            <a:r>
              <a:rPr lang="fr-FR" sz="1200" kern="1200" dirty="0">
                <a:solidFill>
                  <a:schemeClr val="tx1"/>
                </a:solidFill>
                <a:latin typeface="+mn-lt"/>
                <a:ea typeface="+mn-ea"/>
                <a:cs typeface="+mn-cs"/>
              </a:rPr>
              <a:t> /homme transgenre, groupe d'hommes/femme lesbienne).</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L'inégalité entre les genres est sous-tendue par un système de «règles» sociétales (normes de genre), ce qui fait que </a:t>
            </a:r>
            <a:r>
              <a:rPr lang="fr-FR" sz="1200" b="1" kern="1200" dirty="0">
                <a:solidFill>
                  <a:schemeClr val="tx1"/>
                </a:solidFill>
                <a:latin typeface="+mn-lt"/>
                <a:ea typeface="+mn-ea"/>
                <a:cs typeface="+mn-cs"/>
              </a:rPr>
              <a:t>la violence basée sur le genre est largement tolérée, excusée ou jugée acceptable - et normale</a:t>
            </a:r>
            <a:r>
              <a:rPr lang="fr-FR" sz="1200" kern="1200" dirty="0">
                <a:solidFill>
                  <a:schemeClr val="tx1"/>
                </a:solidFill>
                <a:latin typeface="+mn-lt"/>
                <a:ea typeface="+mn-ea"/>
                <a:cs typeface="+mn-cs"/>
              </a:rPr>
              <a:t>. Dans les enquêtes, les hommes comme les femmes conviennent que la violence à l'égard des femmes est acceptable dans certaines situations</a:t>
            </a:r>
            <a:r>
              <a:rPr lang="fr-FR" sz="1200" b="1" kern="1200" dirty="0">
                <a:solidFill>
                  <a:schemeClr val="tx1"/>
                </a:solidFill>
                <a:latin typeface="+mn-lt"/>
                <a:ea typeface="+mn-ea"/>
                <a:cs typeface="+mn-cs"/>
              </a:rPr>
              <a:t>.</a:t>
            </a:r>
            <a:r>
              <a:rPr lang="fr-FR" sz="1200" kern="1200" dirty="0">
                <a:solidFill>
                  <a:schemeClr val="tx1"/>
                </a:solidFill>
                <a:latin typeface="+mn-lt"/>
                <a:ea typeface="+mn-ea"/>
                <a:cs typeface="+mn-cs"/>
              </a:rPr>
              <a: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Les systèmes juridiques et sociaux </a:t>
            </a:r>
            <a:r>
              <a:rPr lang="fr-FR" sz="1200" kern="1200" dirty="0">
                <a:solidFill>
                  <a:schemeClr val="tx1"/>
                </a:solidFill>
                <a:latin typeface="+mn-lt"/>
                <a:ea typeface="+mn-ea"/>
                <a:cs typeface="+mn-cs"/>
              </a:rPr>
              <a:t>sont utilisés pour contrôler le corps des femmes (en particulier) et peuvent être utilisés pour </a:t>
            </a:r>
            <a:r>
              <a:rPr lang="fr-FR" sz="1200" b="1" kern="1200" dirty="0">
                <a:solidFill>
                  <a:schemeClr val="tx1"/>
                </a:solidFill>
                <a:latin typeface="+mn-lt"/>
                <a:ea typeface="+mn-ea"/>
                <a:cs typeface="+mn-cs"/>
              </a:rPr>
              <a:t>valider les actes de violence. </a:t>
            </a:r>
            <a:r>
              <a:rPr lang="fr-FR" sz="1200" kern="1200" dirty="0">
                <a:solidFill>
                  <a:schemeClr val="tx1"/>
                </a:solidFill>
                <a:latin typeface="+mn-lt"/>
                <a:ea typeface="+mn-ea"/>
                <a:cs typeface="+mn-cs"/>
              </a:rPr>
              <a:t>Il s'agit notamment des lois qui criminalisent certains aspects du travail du sexe, les relations homosexuelles, l'avortement et des lois sur l'âge du consentement. Les lois ne reconnaissent pas non plus certaines formes de violence - par exemple, dans de nombreux pays, les systèmes juridiques ne reconnaissent pas le viol conjugal et ne parviennent donc pas à en protéger les femmes.       </a:t>
            </a:r>
          </a:p>
          <a:p>
            <a:r>
              <a:rPr lang="en-US" sz="1200" kern="1200" dirty="0">
                <a:solidFill>
                  <a:schemeClr val="tx1"/>
                </a:solidFill>
                <a:effectLst/>
                <a:latin typeface="+mn-lt"/>
                <a:ea typeface="+mn-ea"/>
                <a:cs typeface="+mn-cs"/>
              </a:rPr>
              <a:t> </a:t>
            </a:r>
            <a:endParaRPr lang="en-GB" b="1"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20</a:t>
            </a:fld>
            <a:endParaRPr lang="en-GB"/>
          </a:p>
        </p:txBody>
      </p:sp>
    </p:spTree>
    <p:extLst>
      <p:ext uri="{BB962C8B-B14F-4D97-AF65-F5344CB8AC3E}">
        <p14:creationId xmlns:p14="http://schemas.microsoft.com/office/powerpoint/2010/main" val="265402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Aperçu</a:t>
            </a:r>
            <a:r>
              <a:rPr lang="en-US" sz="1200" b="1" kern="1200" dirty="0">
                <a:solidFill>
                  <a:schemeClr val="tx1"/>
                </a:solidFill>
                <a:effectLst/>
                <a:latin typeface="+mn-lt"/>
                <a:ea typeface="+mn-ea"/>
                <a:cs typeface="+mn-cs"/>
              </a:rPr>
              <a:t> de la session : </a:t>
            </a:r>
            <a:endParaRPr lang="en-GB" sz="1200" kern="1200" dirty="0">
              <a:solidFill>
                <a:schemeClr val="tx1"/>
              </a:solidFill>
              <a:effectLst/>
              <a:latin typeface="+mn-lt"/>
              <a:ea typeface="+mn-ea"/>
              <a:cs typeface="+mn-cs"/>
            </a:endParaRPr>
          </a:p>
          <a:p>
            <a:r>
              <a:rPr lang="fr-FR" sz="1200" b="1" kern="1200" dirty="0">
                <a:solidFill>
                  <a:schemeClr val="tx1"/>
                </a:solidFill>
                <a:latin typeface="+mn-lt"/>
                <a:ea typeface="+mn-ea"/>
                <a:cs typeface="+mn-cs"/>
              </a:rPr>
              <a:t>Cette session vise à présenter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Genre aux participantes et participants pour leur permettre de commencer à réfléchir à la façon dont cette formation peut être utile à leurs organisations et à leurs communautés. Rappelez-vous qu’en amont de la formation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Genre,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ont reçu la formation générale de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et se sont </a:t>
            </a:r>
            <a:r>
              <a:rPr lang="fr-FR" sz="1200" b="1" kern="1200" dirty="0" err="1">
                <a:solidFill>
                  <a:schemeClr val="tx1"/>
                </a:solidFill>
                <a:latin typeface="+mn-lt"/>
                <a:ea typeface="+mn-ea"/>
                <a:cs typeface="+mn-cs"/>
              </a:rPr>
              <a:t>familiarisé.es</a:t>
            </a:r>
            <a:r>
              <a:rPr lang="fr-FR" sz="1200" b="1" kern="1200" dirty="0">
                <a:solidFill>
                  <a:schemeClr val="tx1"/>
                </a:solidFill>
                <a:latin typeface="+mn-lt"/>
                <a:ea typeface="+mn-ea"/>
                <a:cs typeface="+mn-cs"/>
              </a:rPr>
              <a:t> avec le</a:t>
            </a:r>
            <a:r>
              <a:rPr lang="fr-FR" sz="1200" u="sng" kern="1200" dirty="0">
                <a:solidFill>
                  <a:schemeClr val="tx1"/>
                </a:solidFill>
                <a:latin typeface="+mn-lt"/>
                <a:ea typeface="+mn-ea"/>
                <a:cs typeface="+mn-cs"/>
                <a:hlinkClick r:id="rId3"/>
              </a:rPr>
              <a:t> </a:t>
            </a:r>
            <a:r>
              <a:rPr lang="fr-FR" sz="1200" b="1" u="sng" kern="1200" dirty="0">
                <a:solidFill>
                  <a:schemeClr val="tx1"/>
                </a:solidFill>
                <a:latin typeface="+mn-lt"/>
                <a:ea typeface="+mn-ea"/>
                <a:cs typeface="+mn-cs"/>
                <a:hlinkClick r:id="rId3"/>
              </a:rPr>
              <a:t>Guide de l'utilisateur de REAct.</a:t>
            </a:r>
            <a:r>
              <a:rPr lang="fr-FR" sz="1200" u="sng" kern="1200" dirty="0">
                <a:solidFill>
                  <a:schemeClr val="tx1"/>
                </a:solidFill>
                <a:latin typeface="+mn-lt"/>
                <a:ea typeface="+mn-ea"/>
                <a:cs typeface="+mn-cs"/>
                <a:hlinkClick r:id="rId3"/>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2</a:t>
            </a:fld>
            <a:endParaRPr lang="en-GB"/>
          </a:p>
        </p:txBody>
      </p:sp>
    </p:spTree>
    <p:extLst>
      <p:ext uri="{BB962C8B-B14F-4D97-AF65-F5344CB8AC3E}">
        <p14:creationId xmlns:p14="http://schemas.microsoft.com/office/powerpoint/2010/main" val="203607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err="1">
                <a:solidFill>
                  <a:schemeClr val="tx1"/>
                </a:solidFill>
                <a:effectLst/>
                <a:latin typeface="+mn-lt"/>
                <a:ea typeface="+mn-ea"/>
                <a:cs typeface="+mn-cs"/>
              </a:rPr>
              <a:t>Assurez-vous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ces</a:t>
            </a:r>
            <a:r>
              <a:rPr lang="en-US" sz="1200" b="1" kern="1200" baseline="0" dirty="0">
                <a:solidFill>
                  <a:schemeClr val="tx1"/>
                </a:solidFill>
                <a:effectLst/>
                <a:latin typeface="+mn-lt"/>
                <a:ea typeface="+mn-ea"/>
                <a:cs typeface="+mn-cs"/>
              </a:rPr>
              <a:t> messages </a:t>
            </a:r>
            <a:r>
              <a:rPr lang="en-US" sz="1200" b="1" kern="1200" baseline="0" dirty="0" err="1">
                <a:solidFill>
                  <a:schemeClr val="tx1"/>
                </a:solidFill>
                <a:effectLst/>
                <a:latin typeface="+mn-lt"/>
                <a:ea typeface="+mn-ea"/>
                <a:cs typeface="+mn-cs"/>
              </a:rPr>
              <a:t>clés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à</a:t>
            </a:r>
            <a:r>
              <a:rPr lang="en-US" sz="1200" b="1" kern="1200" baseline="0" dirty="0">
                <a:solidFill>
                  <a:schemeClr val="tx1"/>
                </a:solidFill>
                <a:effectLst/>
                <a:latin typeface="+mn-lt"/>
                <a:ea typeface="+mn-ea"/>
                <a:cs typeface="+mn-cs"/>
              </a:rPr>
              <a:t> propos des </a:t>
            </a:r>
            <a:r>
              <a:rPr lang="en-US" sz="1200" b="1" kern="1200" baseline="0" dirty="0" err="1">
                <a:solidFill>
                  <a:schemeClr val="tx1"/>
                </a:solidFill>
                <a:effectLst/>
                <a:latin typeface="+mn-lt"/>
                <a:ea typeface="+mn-ea"/>
                <a:cs typeface="+mn-cs"/>
              </a:rPr>
              <a:t>personnes</a:t>
            </a:r>
            <a:r>
              <a:rPr lang="en-US" sz="1200" b="1" kern="1200" baseline="0" dirty="0">
                <a:solidFill>
                  <a:schemeClr val="tx1"/>
                </a:solidFill>
                <a:effectLst/>
                <a:latin typeface="+mn-lt"/>
                <a:ea typeface="+mn-ea"/>
                <a:cs typeface="+mn-cs"/>
              </a:rPr>
              <a:t> qui </a:t>
            </a:r>
            <a:r>
              <a:rPr lang="en-US" sz="1200" b="1" kern="1200" baseline="0" dirty="0" err="1">
                <a:solidFill>
                  <a:schemeClr val="tx1"/>
                </a:solidFill>
                <a:effectLst/>
                <a:latin typeface="+mn-lt"/>
                <a:ea typeface="+mn-ea"/>
                <a:cs typeface="+mn-cs"/>
              </a:rPr>
              <a:t>sont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exposées</a:t>
            </a:r>
            <a:r>
              <a:rPr lang="en-US" sz="1200" b="1" kern="1200" baseline="0" dirty="0">
                <a:solidFill>
                  <a:schemeClr val="tx1"/>
                </a:solidFill>
                <a:effectLst/>
                <a:latin typeface="+mn-lt"/>
                <a:ea typeface="+mn-ea"/>
                <a:cs typeface="+mn-cs"/>
              </a:rPr>
              <a:t> au </a:t>
            </a:r>
            <a:r>
              <a:rPr lang="en-US" sz="1200" b="1" kern="1200" baseline="0" dirty="0" err="1">
                <a:solidFill>
                  <a:schemeClr val="tx1"/>
                </a:solidFill>
                <a:effectLst/>
                <a:latin typeface="+mn-lt"/>
                <a:ea typeface="+mn-ea"/>
                <a:cs typeface="+mn-cs"/>
              </a:rPr>
              <a:t>risque</a:t>
            </a:r>
            <a:r>
              <a:rPr lang="en-US" sz="1200" b="1" kern="1200" baseline="0" dirty="0">
                <a:solidFill>
                  <a:schemeClr val="tx1"/>
                </a:solidFill>
                <a:effectLst/>
                <a:latin typeface="+mn-lt"/>
                <a:ea typeface="+mn-ea"/>
                <a:cs typeface="+mn-cs"/>
              </a:rPr>
              <a:t> de </a:t>
            </a:r>
            <a:r>
              <a:rPr lang="en-US" sz="1200" b="1" kern="1200" baseline="0" dirty="0" err="1">
                <a:solidFill>
                  <a:schemeClr val="tx1"/>
                </a:solidFill>
                <a:effectLst/>
                <a:latin typeface="+mn-lt"/>
                <a:ea typeface="+mn-ea"/>
                <a:cs typeface="+mn-cs"/>
              </a:rPr>
              <a:t>violences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basées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sur</a:t>
            </a:r>
            <a:r>
              <a:rPr lang="en-US" sz="1200" b="1" kern="1200" baseline="0" dirty="0">
                <a:solidFill>
                  <a:schemeClr val="tx1"/>
                </a:solidFill>
                <a:effectLst/>
                <a:latin typeface="+mn-lt"/>
                <a:ea typeface="+mn-ea"/>
                <a:cs typeface="+mn-cs"/>
              </a:rPr>
              <a:t> le genre </a:t>
            </a:r>
            <a:r>
              <a:rPr lang="en-US" sz="1200" b="1" kern="1200" baseline="0" dirty="0" err="1">
                <a:solidFill>
                  <a:schemeClr val="tx1"/>
                </a:solidFill>
                <a:effectLst/>
                <a:latin typeface="+mn-lt"/>
                <a:ea typeface="+mn-ea"/>
                <a:cs typeface="+mn-cs"/>
              </a:rPr>
              <a:t>sont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bien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abordés</a:t>
            </a:r>
            <a:r>
              <a:rPr lang="en-US" sz="1200" b="1" kern="1200" baseline="0" dirty="0">
                <a:solidFill>
                  <a:schemeClr val="tx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effectLst/>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Le </a:t>
            </a:r>
            <a:r>
              <a:rPr lang="fr-FR" sz="1200" b="1" kern="1200" dirty="0">
                <a:solidFill>
                  <a:schemeClr val="tx1"/>
                </a:solidFill>
                <a:latin typeface="+mn-lt"/>
                <a:ea typeface="+mn-ea"/>
                <a:cs typeface="+mn-cs"/>
              </a:rPr>
              <a:t>type de violence à l’égard des personnes peut être différente </a:t>
            </a:r>
            <a:r>
              <a:rPr lang="fr-FR" sz="1200" kern="1200" dirty="0">
                <a:solidFill>
                  <a:schemeClr val="tx1"/>
                </a:solidFill>
                <a:latin typeface="+mn-lt"/>
                <a:ea typeface="+mn-ea"/>
                <a:cs typeface="+mn-cs"/>
              </a:rPr>
              <a:t>selon le sexe de la personne, son âge, son orientation sexuelle, son identité et son expression de genre, et selon qu’elle est </a:t>
            </a:r>
            <a:r>
              <a:rPr lang="fr-FR" sz="1200" kern="1200" dirty="0" err="1">
                <a:solidFill>
                  <a:schemeClr val="tx1"/>
                </a:solidFill>
                <a:latin typeface="+mn-lt"/>
                <a:ea typeface="+mn-ea"/>
                <a:cs typeface="+mn-cs"/>
              </a:rPr>
              <a:t>professionnel.le</a:t>
            </a:r>
            <a:r>
              <a:rPr lang="fr-FR" sz="1200" kern="1200" dirty="0">
                <a:solidFill>
                  <a:schemeClr val="tx1"/>
                </a:solidFill>
                <a:latin typeface="+mn-lt"/>
                <a:ea typeface="+mn-ea"/>
                <a:cs typeface="+mn-cs"/>
              </a:rPr>
              <a:t> du sexe et/ou selon son statut sérologique. Par exemple, les femmes vivant avec le VIH ou les femmes handicapées peuvent être exposées à une stérilisation contrainte ou forcée, à laquelle les adolescentes ou les femmes de la population générale ne seraient normalement pas exposées. Les professionnelles du sexe et les femmes usagères de drogues sont plus susceptibles d'être exposées au harcèlement policier, à l'extorsion ou aux arrestations arbitraires.</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Dans la plupart des sociétés, </a:t>
            </a:r>
            <a:r>
              <a:rPr lang="fr-FR" sz="1200" b="1" kern="1200" dirty="0">
                <a:solidFill>
                  <a:schemeClr val="tx1"/>
                </a:solidFill>
                <a:latin typeface="+mn-lt"/>
                <a:ea typeface="+mn-ea"/>
                <a:cs typeface="+mn-cs"/>
              </a:rPr>
              <a:t>les valeurs et les normes patriarcales sont utilisées pour justifier les actes de violence </a:t>
            </a:r>
            <a:r>
              <a:rPr lang="fr-FR" sz="1200" kern="1200" dirty="0">
                <a:solidFill>
                  <a:schemeClr val="tx1"/>
                </a:solidFill>
                <a:latin typeface="+mn-lt"/>
                <a:ea typeface="+mn-ea"/>
                <a:cs typeface="+mn-cs"/>
              </a:rPr>
              <a:t>et pour imposer l'oppression basée sur le genre à l’égard des femmes et des filles.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La sexualité des femmes, par exemple, reste l'une des plus grandes menaces pour le patriarcat</a:t>
            </a:r>
            <a:r>
              <a:rPr lang="fr-FR" sz="1200" kern="1200" dirty="0">
                <a:solidFill>
                  <a:schemeClr val="tx1"/>
                </a:solidFill>
                <a:latin typeface="+mn-lt"/>
                <a:ea typeface="+mn-ea"/>
                <a:cs typeface="+mn-cs"/>
              </a:rPr>
              <a:t>, car elle remet en question l'essence même de la croyance selon laquelle les hommes contrôlent les femmes et leur corps. Dans ce cas, la violence devient un outil pour contrôler et faire taire les femmes.</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Bien souvent, la violence basée sur le genre naît de la</a:t>
            </a:r>
            <a:r>
              <a:rPr lang="fr-FR" sz="1200" b="1" kern="1200" dirty="0">
                <a:solidFill>
                  <a:schemeClr val="tx1"/>
                </a:solidFill>
                <a:latin typeface="+mn-lt"/>
                <a:ea typeface="+mn-ea"/>
                <a:cs typeface="+mn-cs"/>
              </a:rPr>
              <a:t> réaction de la personne qui commet l’acte de violence, suite à une transgression - </a:t>
            </a:r>
            <a:r>
              <a:rPr lang="fr-FR" sz="1200" kern="1200" dirty="0">
                <a:solidFill>
                  <a:schemeClr val="tx1"/>
                </a:solidFill>
                <a:latin typeface="+mn-lt"/>
                <a:ea typeface="+mn-ea"/>
                <a:cs typeface="+mn-cs"/>
              </a:rPr>
              <a:t>de la part de la personne qui subit la violence - des normes</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sociales, religieuses et de genre au sein d’une communauté. Les formes de transgression peuvent inclure la façon de se vêtir, l'expression de la féminité, de la masculinité ou de la sexualité. Par exemple :</a:t>
            </a:r>
          </a:p>
          <a:p>
            <a:pPr lvl="0"/>
            <a:r>
              <a:rPr lang="fr-FR" sz="1200" b="1" kern="1200" dirty="0">
                <a:solidFill>
                  <a:schemeClr val="tx1"/>
                </a:solidFill>
                <a:latin typeface="+mn-lt"/>
                <a:ea typeface="+mn-ea"/>
                <a:cs typeface="+mn-cs"/>
              </a:rPr>
              <a:t>- Les filles devraient être modestes </a:t>
            </a:r>
            <a:r>
              <a:rPr lang="fr-FR" sz="1200" kern="1200" dirty="0">
                <a:solidFill>
                  <a:schemeClr val="tx1"/>
                </a:solidFill>
                <a:latin typeface="+mn-lt"/>
                <a:ea typeface="+mn-ea"/>
                <a:cs typeface="+mn-cs"/>
              </a:rPr>
              <a:t>- ne pas être trop ouvertement sexuelles; celles qui s'habillent de façon «provocante» peuvent être perçues comme faisant un «appel au viol».</a:t>
            </a:r>
          </a:p>
          <a:p>
            <a:pPr lvl="0"/>
            <a:r>
              <a:rPr lang="fr-FR" sz="1200" b="1" kern="1200" dirty="0">
                <a:solidFill>
                  <a:schemeClr val="tx1"/>
                </a:solidFill>
                <a:latin typeface="+mn-lt"/>
                <a:ea typeface="+mn-ea"/>
                <a:cs typeface="+mn-cs"/>
              </a:rPr>
              <a:t>- Les garçons </a:t>
            </a:r>
            <a:r>
              <a:rPr lang="fr-FR" sz="1200" kern="1200" dirty="0">
                <a:solidFill>
                  <a:schemeClr val="tx1"/>
                </a:solidFill>
                <a:latin typeface="+mn-lt"/>
                <a:ea typeface="+mn-ea"/>
                <a:cs typeface="+mn-cs"/>
              </a:rPr>
              <a:t>dont l'apparence est trop féminine ou les filles dont l'apparence est trop masculine </a:t>
            </a:r>
            <a:r>
              <a:rPr lang="fr-FR" sz="1200" b="1" kern="1200" dirty="0">
                <a:solidFill>
                  <a:schemeClr val="tx1"/>
                </a:solidFill>
                <a:latin typeface="+mn-lt"/>
                <a:ea typeface="+mn-ea"/>
                <a:cs typeface="+mn-cs"/>
              </a:rPr>
              <a:t>peuvent être « </a:t>
            </a:r>
            <a:r>
              <a:rPr lang="fr-FR" sz="1200" b="1" kern="1200" dirty="0" err="1">
                <a:solidFill>
                  <a:schemeClr val="tx1"/>
                </a:solidFill>
                <a:latin typeface="+mn-lt"/>
                <a:ea typeface="+mn-ea"/>
                <a:cs typeface="+mn-cs"/>
              </a:rPr>
              <a:t>puni.es</a:t>
            </a:r>
            <a:r>
              <a:rPr lang="fr-FR" sz="1200" b="1" kern="1200" dirty="0">
                <a:solidFill>
                  <a:schemeClr val="tx1"/>
                </a:solidFill>
                <a:latin typeface="+mn-lt"/>
                <a:ea typeface="+mn-ea"/>
                <a:cs typeface="+mn-cs"/>
              </a:rPr>
              <a:t> » de ne pas se conformer aux caractéristiques de genre appropriées</a:t>
            </a:r>
            <a:r>
              <a:rPr lang="fr-FR" sz="1200" kern="1200" dirty="0">
                <a:solidFill>
                  <a:schemeClr val="tx1"/>
                </a:solidFill>
                <a:latin typeface="+mn-lt"/>
                <a:ea typeface="+mn-ea"/>
                <a:cs typeface="+mn-cs"/>
              </a:rPr>
              <a:t>.</a:t>
            </a:r>
          </a:p>
          <a:p>
            <a:pPr lvl="0"/>
            <a:r>
              <a:rPr lang="fr-FR" sz="1200" b="1" kern="1200" dirty="0">
                <a:solidFill>
                  <a:schemeClr val="tx1"/>
                </a:solidFill>
                <a:latin typeface="+mn-lt"/>
                <a:ea typeface="+mn-ea"/>
                <a:cs typeface="+mn-cs"/>
              </a:rPr>
              <a:t>- Les personnes transgenres et les autres personnes de diverses identités sexuelles et de genre </a:t>
            </a:r>
            <a:r>
              <a:rPr lang="fr-FR" sz="1200" kern="1200" dirty="0">
                <a:solidFill>
                  <a:schemeClr val="tx1"/>
                </a:solidFill>
                <a:latin typeface="+mn-lt"/>
                <a:ea typeface="+mn-ea"/>
                <a:cs typeface="+mn-cs"/>
              </a:rPr>
              <a:t>sont </a:t>
            </a:r>
            <a:r>
              <a:rPr lang="fr-FR" sz="1200" b="1" kern="1200" dirty="0">
                <a:solidFill>
                  <a:schemeClr val="tx1"/>
                </a:solidFill>
                <a:latin typeface="+mn-lt"/>
                <a:ea typeface="+mn-ea"/>
                <a:cs typeface="+mn-cs"/>
              </a:rPr>
              <a:t>fréquemment la cible </a:t>
            </a:r>
            <a:r>
              <a:rPr lang="fr-FR" sz="1200" kern="1200" dirty="0">
                <a:solidFill>
                  <a:schemeClr val="tx1"/>
                </a:solidFill>
                <a:latin typeface="+mn-lt"/>
                <a:ea typeface="+mn-ea"/>
                <a:cs typeface="+mn-cs"/>
              </a:rPr>
              <a:t>de violences basées sur le genre, souvent des plus extrêmes.</a:t>
            </a:r>
          </a:p>
          <a:p>
            <a:pPr lvl="0"/>
            <a:r>
              <a:rPr lang="fr-FR" sz="1200" b="1" kern="1200" dirty="0">
                <a:solidFill>
                  <a:schemeClr val="tx1"/>
                </a:solidFill>
                <a:latin typeface="+mn-lt"/>
                <a:ea typeface="+mn-ea"/>
                <a:cs typeface="+mn-cs"/>
              </a:rPr>
              <a:t>- Les femmes usagères de drogues sont souvent plus stigmatisées que les hommes </a:t>
            </a:r>
            <a:r>
              <a:rPr lang="fr-FR" sz="1200" kern="1200" dirty="0">
                <a:solidFill>
                  <a:schemeClr val="tx1"/>
                </a:solidFill>
                <a:latin typeface="+mn-lt"/>
                <a:ea typeface="+mn-ea"/>
                <a:cs typeface="+mn-cs"/>
              </a:rPr>
              <a:t>usagers de drogues, parce que l’usage de drogues est considéré comme allant à l’encontre des attentes qui pèsent sur les femmes, qui doivent être celles qui sont bienveillantes et qui procurent les soins. L’usage de drogues de la part de mères de famille est considéré comme étant une transgression particulièrement forte.</a:t>
            </a:r>
          </a:p>
          <a:p>
            <a:pPr lvl="0"/>
            <a:r>
              <a:rPr lang="fr-FR" sz="1200" b="1" kern="1200" dirty="0">
                <a:solidFill>
                  <a:schemeClr val="tx1"/>
                </a:solidFill>
                <a:latin typeface="+mn-lt"/>
                <a:ea typeface="+mn-ea"/>
                <a:cs typeface="+mn-cs"/>
              </a:rPr>
              <a:t>- Les </a:t>
            </a:r>
            <a:r>
              <a:rPr lang="fr-FR" sz="1200" b="1" kern="1200" dirty="0" err="1">
                <a:solidFill>
                  <a:schemeClr val="tx1"/>
                </a:solidFill>
                <a:latin typeface="+mn-lt"/>
                <a:ea typeface="+mn-ea"/>
                <a:cs typeface="+mn-cs"/>
              </a:rPr>
              <a:t>professionnel.les</a:t>
            </a:r>
            <a:r>
              <a:rPr lang="fr-FR" sz="1200" b="1" kern="1200" dirty="0">
                <a:solidFill>
                  <a:schemeClr val="tx1"/>
                </a:solidFill>
                <a:latin typeface="+mn-lt"/>
                <a:ea typeface="+mn-ea"/>
                <a:cs typeface="+mn-cs"/>
              </a:rPr>
              <a:t> du sexe </a:t>
            </a:r>
            <a:r>
              <a:rPr lang="fr-FR" sz="1200" kern="1200" dirty="0">
                <a:solidFill>
                  <a:schemeClr val="tx1"/>
                </a:solidFill>
                <a:latin typeface="+mn-lt"/>
                <a:ea typeface="+mn-ea"/>
                <a:cs typeface="+mn-cs"/>
              </a:rPr>
              <a:t>et les </a:t>
            </a:r>
            <a:r>
              <a:rPr lang="fr-FR" sz="1200" b="1" kern="1200" dirty="0">
                <a:solidFill>
                  <a:schemeClr val="tx1"/>
                </a:solidFill>
                <a:latin typeface="+mn-lt"/>
                <a:ea typeface="+mn-ea"/>
                <a:cs typeface="+mn-cs"/>
              </a:rPr>
              <a:t>femmes usagères de drogues </a:t>
            </a:r>
            <a:r>
              <a:rPr lang="fr-FR" sz="1200" kern="1200" dirty="0">
                <a:solidFill>
                  <a:schemeClr val="tx1"/>
                </a:solidFill>
                <a:latin typeface="+mn-lt"/>
                <a:ea typeface="+mn-ea"/>
                <a:cs typeface="+mn-cs"/>
              </a:rPr>
              <a:t>sont plus susceptibles d'être </a:t>
            </a:r>
            <a:r>
              <a:rPr lang="fr-FR" sz="1200" b="1" kern="1200" dirty="0">
                <a:solidFill>
                  <a:schemeClr val="tx1"/>
                </a:solidFill>
                <a:latin typeface="+mn-lt"/>
                <a:ea typeface="+mn-ea"/>
                <a:cs typeface="+mn-cs"/>
              </a:rPr>
              <a:t>exposées au harcèlement policier</a:t>
            </a:r>
            <a:r>
              <a:rPr lang="fr-FR" sz="1200" kern="1200" dirty="0">
                <a:solidFill>
                  <a:schemeClr val="tx1"/>
                </a:solidFill>
                <a:latin typeface="+mn-lt"/>
                <a:ea typeface="+mn-ea"/>
                <a:cs typeface="+mn-cs"/>
              </a:rPr>
              <a:t>, à l'extorsion ou aux arrestations arbitraires.</a:t>
            </a:r>
          </a:p>
          <a:p>
            <a:pPr lvl="0"/>
            <a:r>
              <a:rPr lang="fr-FR" sz="1200" b="1" kern="1200" dirty="0">
                <a:solidFill>
                  <a:schemeClr val="tx1"/>
                </a:solidFill>
                <a:latin typeface="+mn-lt"/>
                <a:ea typeface="+mn-ea"/>
                <a:cs typeface="+mn-cs"/>
              </a:rPr>
              <a:t>- Les enfants qui vendent des services sexuels </a:t>
            </a:r>
            <a:r>
              <a:rPr lang="fr-FR" sz="1200" kern="1200" dirty="0">
                <a:solidFill>
                  <a:schemeClr val="tx1"/>
                </a:solidFill>
                <a:latin typeface="+mn-lt"/>
                <a:ea typeface="+mn-ea"/>
                <a:cs typeface="+mn-cs"/>
              </a:rPr>
              <a:t>peuvent être particulièrement </a:t>
            </a:r>
            <a:r>
              <a:rPr lang="fr-FR" sz="1200" b="1" kern="1200" dirty="0">
                <a:solidFill>
                  <a:schemeClr val="tx1"/>
                </a:solidFill>
                <a:latin typeface="+mn-lt"/>
                <a:ea typeface="+mn-ea"/>
                <a:cs typeface="+mn-cs"/>
              </a:rPr>
              <a:t>vulnérables aux abus </a:t>
            </a:r>
            <a:r>
              <a:rPr lang="fr-FR" sz="1200" kern="1200" dirty="0">
                <a:solidFill>
                  <a:schemeClr val="tx1"/>
                </a:solidFill>
                <a:latin typeface="+mn-lt"/>
                <a:ea typeface="+mn-ea"/>
                <a:cs typeface="+mn-cs"/>
              </a:rPr>
              <a:t>et à la violence de la part des proxénètes, des clients, de la police et du grand public.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21</a:t>
            </a:fld>
            <a:endParaRPr lang="en-GB"/>
          </a:p>
        </p:txBody>
      </p:sp>
    </p:spTree>
    <p:extLst>
      <p:ext uri="{BB962C8B-B14F-4D97-AF65-F5344CB8AC3E}">
        <p14:creationId xmlns:p14="http://schemas.microsoft.com/office/powerpoint/2010/main" val="2936801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err="1">
                <a:solidFill>
                  <a:schemeClr val="tx1"/>
                </a:solidFill>
                <a:effectLst/>
                <a:latin typeface="+mn-lt"/>
                <a:ea typeface="+mn-ea"/>
                <a:cs typeface="+mn-cs"/>
              </a:rPr>
              <a:t>Assurez-vous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ces</a:t>
            </a:r>
            <a:r>
              <a:rPr lang="en-US" sz="1200" b="1" kern="1200" baseline="0" dirty="0">
                <a:solidFill>
                  <a:schemeClr val="tx1"/>
                </a:solidFill>
                <a:effectLst/>
                <a:latin typeface="+mn-lt"/>
                <a:ea typeface="+mn-ea"/>
                <a:cs typeface="+mn-cs"/>
              </a:rPr>
              <a:t> messages </a:t>
            </a:r>
            <a:r>
              <a:rPr lang="en-US" sz="1200" b="1" kern="1200" baseline="0" dirty="0" err="1">
                <a:solidFill>
                  <a:schemeClr val="tx1"/>
                </a:solidFill>
                <a:effectLst/>
                <a:latin typeface="+mn-lt"/>
                <a:ea typeface="+mn-ea"/>
                <a:cs typeface="+mn-cs"/>
              </a:rPr>
              <a:t>clés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à</a:t>
            </a:r>
            <a:r>
              <a:rPr lang="en-US" sz="1200" b="1" kern="1200" baseline="0" dirty="0">
                <a:solidFill>
                  <a:schemeClr val="tx1"/>
                </a:solidFill>
                <a:effectLst/>
                <a:latin typeface="+mn-lt"/>
                <a:ea typeface="+mn-ea"/>
                <a:cs typeface="+mn-cs"/>
              </a:rPr>
              <a:t> propos des </a:t>
            </a:r>
            <a:r>
              <a:rPr lang="en-US" sz="1200" b="1" kern="1200" baseline="0" dirty="0" err="1">
                <a:solidFill>
                  <a:schemeClr val="tx1"/>
                </a:solidFill>
                <a:effectLst/>
                <a:latin typeface="+mn-lt"/>
                <a:ea typeface="+mn-ea"/>
                <a:cs typeface="+mn-cs"/>
              </a:rPr>
              <a:t>personnes</a:t>
            </a:r>
            <a:r>
              <a:rPr lang="en-US" sz="1200" b="1" kern="1200" baseline="0" dirty="0">
                <a:solidFill>
                  <a:schemeClr val="tx1"/>
                </a:solidFill>
                <a:effectLst/>
                <a:latin typeface="+mn-lt"/>
                <a:ea typeface="+mn-ea"/>
                <a:cs typeface="+mn-cs"/>
              </a:rPr>
              <a:t> qui </a:t>
            </a:r>
            <a:r>
              <a:rPr lang="en-US" sz="1200" b="1" kern="1200" baseline="0" dirty="0" err="1">
                <a:solidFill>
                  <a:schemeClr val="tx1"/>
                </a:solidFill>
                <a:effectLst/>
                <a:latin typeface="+mn-lt"/>
                <a:ea typeface="+mn-ea"/>
                <a:cs typeface="+mn-cs"/>
              </a:rPr>
              <a:t>commettent</a:t>
            </a:r>
            <a:r>
              <a:rPr lang="en-US" sz="1200" b="1" kern="1200" baseline="0" dirty="0">
                <a:solidFill>
                  <a:schemeClr val="tx1"/>
                </a:solidFill>
                <a:effectLst/>
                <a:latin typeface="+mn-lt"/>
                <a:ea typeface="+mn-ea"/>
                <a:cs typeface="+mn-cs"/>
              </a:rPr>
              <a:t> les </a:t>
            </a:r>
            <a:r>
              <a:rPr lang="en-US" sz="1200" b="1" kern="1200" baseline="0" dirty="0" err="1">
                <a:solidFill>
                  <a:schemeClr val="tx1"/>
                </a:solidFill>
                <a:effectLst/>
                <a:latin typeface="+mn-lt"/>
                <a:ea typeface="+mn-ea"/>
                <a:cs typeface="+mn-cs"/>
              </a:rPr>
              <a:t>actes</a:t>
            </a:r>
            <a:r>
              <a:rPr lang="en-US" sz="1200" b="1" kern="1200" baseline="0" dirty="0">
                <a:solidFill>
                  <a:schemeClr val="tx1"/>
                </a:solidFill>
                <a:effectLst/>
                <a:latin typeface="+mn-lt"/>
                <a:ea typeface="+mn-ea"/>
                <a:cs typeface="+mn-cs"/>
              </a:rPr>
              <a:t> de violence </a:t>
            </a:r>
            <a:r>
              <a:rPr lang="en-US" sz="1200" b="1" kern="1200" baseline="0" dirty="0" err="1">
                <a:solidFill>
                  <a:schemeClr val="tx1"/>
                </a:solidFill>
                <a:effectLst/>
                <a:latin typeface="+mn-lt"/>
                <a:ea typeface="+mn-ea"/>
                <a:cs typeface="+mn-cs"/>
              </a:rPr>
              <a:t>basée</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sur</a:t>
            </a:r>
            <a:r>
              <a:rPr lang="en-US" sz="1200" b="1" kern="1200" baseline="0" dirty="0">
                <a:solidFill>
                  <a:schemeClr val="tx1"/>
                </a:solidFill>
                <a:effectLst/>
                <a:latin typeface="+mn-lt"/>
                <a:ea typeface="+mn-ea"/>
                <a:cs typeface="+mn-cs"/>
              </a:rPr>
              <a:t> le genre </a:t>
            </a:r>
            <a:r>
              <a:rPr lang="en-US" sz="1200" b="1" kern="1200" baseline="0" dirty="0" err="1">
                <a:solidFill>
                  <a:schemeClr val="tx1"/>
                </a:solidFill>
                <a:effectLst/>
                <a:latin typeface="+mn-lt"/>
                <a:ea typeface="+mn-ea"/>
                <a:cs typeface="+mn-cs"/>
              </a:rPr>
              <a:t>sont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bien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abordés</a:t>
            </a:r>
            <a:r>
              <a:rPr lang="en-US" sz="1200" b="1" kern="1200" baseline="0" dirty="0">
                <a:solidFill>
                  <a:schemeClr val="tx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La violence basée sur le genre reflète les inégalités de pouvoir </a:t>
            </a:r>
            <a:r>
              <a:rPr lang="fr-FR" sz="1200" kern="1200" dirty="0">
                <a:solidFill>
                  <a:schemeClr val="tx1"/>
                </a:solidFill>
                <a:latin typeface="+mn-lt"/>
                <a:ea typeface="+mn-ea"/>
                <a:cs typeface="+mn-cs"/>
              </a:rPr>
              <a:t>et est généralement perpétrée par des personnes qui occupent une position de pouvoir ou de contrôle sur les autres.       </a:t>
            </a:r>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Dans la </a:t>
            </a:r>
            <a:r>
              <a:rPr lang="fr-FR" sz="1200" b="1" kern="1200" dirty="0">
                <a:solidFill>
                  <a:schemeClr val="tx1"/>
                </a:solidFill>
                <a:latin typeface="+mn-lt"/>
                <a:ea typeface="+mn-ea"/>
                <a:cs typeface="+mn-cs"/>
              </a:rPr>
              <a:t>majorité des cas, la personne qui agresse est connue de la personne qui subit la violence</a:t>
            </a:r>
            <a:r>
              <a:rPr lang="fr-FR" sz="1200" kern="1200" dirty="0">
                <a:solidFill>
                  <a:schemeClr val="tx1"/>
                </a:solidFill>
                <a:latin typeface="+mn-lt"/>
                <a:ea typeface="+mn-ea"/>
                <a:cs typeface="+mn-cs"/>
              </a:rPr>
              <a:t>, y compris des partenaires intimes (conjoint/partenaire sexuel), des membres de la famille, des </a:t>
            </a:r>
            <a:r>
              <a:rPr lang="fr-FR" sz="1200" kern="1200" dirty="0" err="1">
                <a:solidFill>
                  <a:schemeClr val="tx1"/>
                </a:solidFill>
                <a:latin typeface="+mn-lt"/>
                <a:ea typeface="+mn-ea"/>
                <a:cs typeface="+mn-cs"/>
              </a:rPr>
              <a:t>ami.es</a:t>
            </a:r>
            <a:r>
              <a:rPr lang="fr-FR" sz="1200" kern="1200" dirty="0">
                <a:solidFill>
                  <a:schemeClr val="tx1"/>
                </a:solidFill>
                <a:latin typeface="+mn-lt"/>
                <a:ea typeface="+mn-ea"/>
                <a:cs typeface="+mn-cs"/>
              </a:rPr>
              <a:t>, des </a:t>
            </a:r>
            <a:r>
              <a:rPr lang="fr-FR" sz="1200" kern="1200" dirty="0" err="1">
                <a:solidFill>
                  <a:schemeClr val="tx1"/>
                </a:solidFill>
                <a:latin typeface="+mn-lt"/>
                <a:ea typeface="+mn-ea"/>
                <a:cs typeface="+mn-cs"/>
              </a:rPr>
              <a:t>voisin.es</a:t>
            </a:r>
            <a:r>
              <a:rPr lang="fr-FR" sz="1200" kern="1200" dirty="0">
                <a:solidFill>
                  <a:schemeClr val="tx1"/>
                </a:solidFill>
                <a:latin typeface="+mn-lt"/>
                <a:ea typeface="+mn-ea"/>
                <a:cs typeface="+mn-cs"/>
              </a:rPr>
              <a:t>, des </a:t>
            </a:r>
            <a:r>
              <a:rPr lang="fr-FR" sz="1200" kern="1200" dirty="0" err="1">
                <a:solidFill>
                  <a:schemeClr val="tx1"/>
                </a:solidFill>
                <a:latin typeface="+mn-lt"/>
                <a:ea typeface="+mn-ea"/>
                <a:cs typeface="+mn-cs"/>
              </a:rPr>
              <a:t>enseignant.es</a:t>
            </a:r>
            <a:r>
              <a:rPr lang="fr-FR" sz="1200" kern="1200" dirty="0">
                <a:solidFill>
                  <a:schemeClr val="tx1"/>
                </a:solidFill>
                <a:latin typeface="+mn-lt"/>
                <a:ea typeface="+mn-ea"/>
                <a:cs typeface="+mn-cs"/>
              </a:rPr>
              <a:t>, des </a:t>
            </a:r>
            <a:r>
              <a:rPr lang="fr-FR" sz="1200" kern="1200" dirty="0" err="1">
                <a:solidFill>
                  <a:schemeClr val="tx1"/>
                </a:solidFill>
                <a:latin typeface="+mn-lt"/>
                <a:ea typeface="+mn-ea"/>
                <a:cs typeface="+mn-cs"/>
              </a:rPr>
              <a:t>dirigeant.es</a:t>
            </a:r>
            <a:r>
              <a:rPr lang="fr-FR" sz="1200" kern="1200" dirty="0">
                <a:solidFill>
                  <a:schemeClr val="tx1"/>
                </a:solidFill>
                <a:latin typeface="+mn-lt"/>
                <a:ea typeface="+mn-ea"/>
                <a:cs typeface="+mn-cs"/>
              </a:rPr>
              <a:t> communautaires, des agents de santé, des agents de police/des forces de l’ordre, des militaires, des </a:t>
            </a:r>
            <a:r>
              <a:rPr lang="fr-FR" sz="1200" kern="1200" dirty="0" err="1">
                <a:solidFill>
                  <a:schemeClr val="tx1"/>
                </a:solidFill>
                <a:latin typeface="+mn-lt"/>
                <a:ea typeface="+mn-ea"/>
                <a:cs typeface="+mn-cs"/>
              </a:rPr>
              <a:t>représentant.es</a:t>
            </a:r>
            <a:r>
              <a:rPr lang="fr-FR" sz="1200" kern="1200" dirty="0">
                <a:solidFill>
                  <a:schemeClr val="tx1"/>
                </a:solidFill>
                <a:latin typeface="+mn-lt"/>
                <a:ea typeface="+mn-ea"/>
                <a:cs typeface="+mn-cs"/>
              </a:rPr>
              <a:t> du gouvernement et autres.       </a:t>
            </a:r>
          </a:p>
          <a:p>
            <a:pPr marL="17145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22</a:t>
            </a:fld>
            <a:endParaRPr lang="en-GB"/>
          </a:p>
        </p:txBody>
      </p:sp>
    </p:spTree>
    <p:extLst>
      <p:ext uri="{BB962C8B-B14F-4D97-AF65-F5344CB8AC3E}">
        <p14:creationId xmlns:p14="http://schemas.microsoft.com/office/powerpoint/2010/main" val="293680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Assurez-vous</a:t>
            </a:r>
            <a:r>
              <a:rPr lang="en-GB" b="1" dirty="0"/>
              <a:t> </a:t>
            </a:r>
            <a:r>
              <a:rPr lang="en-GB" b="1" dirty="0" err="1"/>
              <a:t>que</a:t>
            </a:r>
            <a:r>
              <a:rPr lang="en-GB" b="1" dirty="0"/>
              <a:t> </a:t>
            </a:r>
            <a:r>
              <a:rPr lang="en-GB" b="1" dirty="0" err="1"/>
              <a:t>ces</a:t>
            </a:r>
            <a:r>
              <a:rPr lang="en-GB" b="1" dirty="0"/>
              <a:t> messages </a:t>
            </a:r>
            <a:r>
              <a:rPr lang="en-GB" b="1" dirty="0" err="1"/>
              <a:t>clés</a:t>
            </a:r>
            <a:r>
              <a:rPr lang="en-GB" b="1" dirty="0"/>
              <a:t> </a:t>
            </a:r>
            <a:r>
              <a:rPr lang="en-GB" b="1" dirty="0" err="1"/>
              <a:t>à</a:t>
            </a:r>
            <a:r>
              <a:rPr lang="en-GB" b="1" dirty="0"/>
              <a:t> propos des</a:t>
            </a:r>
            <a:r>
              <a:rPr lang="en-GB" b="1" baseline="0" dirty="0"/>
              <a:t> </a:t>
            </a:r>
            <a:r>
              <a:rPr lang="en-GB" b="1" baseline="0" dirty="0" err="1"/>
              <a:t>répercussions</a:t>
            </a:r>
            <a:r>
              <a:rPr lang="en-GB" b="1" baseline="0" dirty="0"/>
              <a:t> des</a:t>
            </a:r>
            <a:r>
              <a:rPr lang="en-GB" b="1" dirty="0"/>
              <a:t> </a:t>
            </a:r>
            <a:r>
              <a:rPr lang="en-GB" b="1" dirty="0" err="1"/>
              <a:t>violences</a:t>
            </a:r>
            <a:r>
              <a:rPr lang="en-GB" b="1" baseline="0" dirty="0"/>
              <a:t> </a:t>
            </a:r>
            <a:r>
              <a:rPr lang="en-GB" b="1" baseline="0" dirty="0" err="1"/>
              <a:t>b</a:t>
            </a:r>
            <a:r>
              <a:rPr lang="en-GB" b="1" dirty="0" err="1"/>
              <a:t>asées</a:t>
            </a:r>
            <a:r>
              <a:rPr lang="en-GB" b="1" dirty="0"/>
              <a:t> </a:t>
            </a:r>
            <a:r>
              <a:rPr lang="en-GB" b="1" dirty="0" err="1"/>
              <a:t>sur</a:t>
            </a:r>
            <a:r>
              <a:rPr lang="en-GB" b="1" dirty="0"/>
              <a:t> le genre </a:t>
            </a:r>
            <a:r>
              <a:rPr lang="en-GB" b="1" dirty="0" err="1"/>
              <a:t>sont</a:t>
            </a:r>
            <a:r>
              <a:rPr lang="en-GB" b="1" dirty="0"/>
              <a:t> </a:t>
            </a:r>
            <a:r>
              <a:rPr lang="en-GB" b="1" dirty="0" err="1"/>
              <a:t>abordés</a:t>
            </a:r>
            <a:r>
              <a:rPr lang="en-GB" b="1" dirty="0"/>
              <a:t> :</a:t>
            </a:r>
          </a:p>
          <a:p>
            <a:pPr marL="0" indent="0">
              <a:buFont typeface="Arial"/>
              <a:buNone/>
            </a:pPr>
            <a:endParaRPr lang="en-US" sz="1200" kern="1200" dirty="0">
              <a:solidFill>
                <a:schemeClr val="tx1"/>
              </a:solidFill>
              <a:effectLst/>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Les</a:t>
            </a:r>
            <a:r>
              <a:rPr lang="fr-FR" sz="1200" b="1" kern="1200" dirty="0">
                <a:solidFill>
                  <a:schemeClr val="tx1"/>
                </a:solidFill>
                <a:latin typeface="+mn-lt"/>
                <a:ea typeface="+mn-ea"/>
                <a:cs typeface="+mn-cs"/>
              </a:rPr>
              <a:t> conséquences des violences basées sur le genre sont nombreuses </a:t>
            </a:r>
            <a:r>
              <a:rPr lang="fr-FR" sz="1200" kern="1200" dirty="0">
                <a:solidFill>
                  <a:schemeClr val="tx1"/>
                </a:solidFill>
                <a:latin typeface="+mn-lt"/>
                <a:ea typeface="+mn-ea"/>
                <a:cs typeface="+mn-cs"/>
              </a:rPr>
              <a:t>: l'exposition aux infections sexuellement transmissibles (y compris le VIH), les grossesses non désirées, la dépression, la peur, la stigmatisation, la violence par les membres de la famille, les blessures physiques pouvant entraîner la mort, et la mort.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La violence basée sur le genre peut constituer un </a:t>
            </a:r>
            <a:r>
              <a:rPr lang="fr-FR" sz="1200" b="1" kern="1200" dirty="0">
                <a:solidFill>
                  <a:schemeClr val="tx1"/>
                </a:solidFill>
                <a:latin typeface="+mn-lt"/>
                <a:ea typeface="+mn-ea"/>
                <a:cs typeface="+mn-cs"/>
              </a:rPr>
              <a:t>obstacle aux services de santé de base</a:t>
            </a:r>
            <a:r>
              <a:rPr lang="fr-FR" sz="1200" kern="1200" dirty="0">
                <a:solidFill>
                  <a:schemeClr val="tx1"/>
                </a:solidFill>
                <a:latin typeface="+mn-lt"/>
                <a:ea typeface="+mn-ea"/>
                <a:cs typeface="+mn-cs"/>
              </a:rPr>
              <a:t>.</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La violence basée sur le genre a un </a:t>
            </a:r>
            <a:r>
              <a:rPr lang="fr-FR" sz="1200" b="1" kern="1200" dirty="0">
                <a:solidFill>
                  <a:schemeClr val="tx1"/>
                </a:solidFill>
                <a:latin typeface="+mn-lt"/>
                <a:ea typeface="+mn-ea"/>
                <a:cs typeface="+mn-cs"/>
              </a:rPr>
              <a:t>impact négatif sur le droit à la santé, le droit à la sécurité et le droit à la dignité</a:t>
            </a:r>
            <a:r>
              <a:rPr lang="fr-FR" sz="1200" kern="1200" dirty="0">
                <a:solidFill>
                  <a:schemeClr val="tx1"/>
                </a:solidFill>
                <a:latin typeface="+mn-lt"/>
                <a:ea typeface="+mn-ea"/>
                <a:cs typeface="+mn-cs"/>
              </a:rPr>
              <a:t>. Les États ont le devoir de prendre des mesures positives pour prévenir et protéger de la violence toutes les personnes - les femmes, les adolescentes, les personnes qui s'identifient comme LGBT +, les </a:t>
            </a:r>
            <a:r>
              <a:rPr lang="fr-FR" sz="1200" kern="1200" dirty="0" err="1">
                <a:solidFill>
                  <a:schemeClr val="tx1"/>
                </a:solidFill>
                <a:latin typeface="+mn-lt"/>
                <a:ea typeface="+mn-ea"/>
                <a:cs typeface="+mn-cs"/>
              </a:rPr>
              <a:t>professionnel.les</a:t>
            </a:r>
            <a:r>
              <a:rPr lang="fr-FR" sz="1200" kern="1200" dirty="0">
                <a:solidFill>
                  <a:schemeClr val="tx1"/>
                </a:solidFill>
                <a:latin typeface="+mn-lt"/>
                <a:ea typeface="+mn-ea"/>
                <a:cs typeface="+mn-cs"/>
              </a:rPr>
              <a:t> du sexe quel que soit leur genre, les enfants qui vendent des services sexuels, les femmes et les filles usagères de drogue et les femmes et les filles qui vivent avec le VIH - de punir les personnes qui commettent des actes de violence et d’offrir une réparation aux personnes victimes de violence.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 soutien pour réduire l'impact de ces violences comprend l'orientation vers des services </a:t>
            </a:r>
            <a:r>
              <a:rPr lang="fr-FR" sz="1200" kern="1200" dirty="0">
                <a:solidFill>
                  <a:schemeClr val="tx1"/>
                </a:solidFill>
                <a:latin typeface="+mn-lt"/>
                <a:ea typeface="+mn-ea"/>
                <a:cs typeface="+mn-cs"/>
              </a:rPr>
              <a:t>tels que les </a:t>
            </a:r>
            <a:r>
              <a:rPr lang="fr-FR" sz="1200" b="1" kern="1200" dirty="0">
                <a:solidFill>
                  <a:schemeClr val="tx1"/>
                </a:solidFill>
                <a:latin typeface="+mn-lt"/>
                <a:ea typeface="+mn-ea"/>
                <a:cs typeface="+mn-cs"/>
              </a:rPr>
              <a:t>services </a:t>
            </a:r>
            <a:r>
              <a:rPr lang="fr-FR" sz="1200" kern="1200" dirty="0">
                <a:solidFill>
                  <a:schemeClr val="tx1"/>
                </a:solidFill>
                <a:latin typeface="+mn-lt"/>
                <a:ea typeface="+mn-ea"/>
                <a:cs typeface="+mn-cs"/>
              </a:rPr>
              <a:t>de santé et médicaux, les services psychosociaux, un refuge/un abri sûr, un soutien juridique, les services de police ou d'autres garanties de sécurité et un moyen de subsistance. Cela sera abordé plus en détail dans une session ultérieure.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23</a:t>
            </a:fld>
            <a:endParaRPr lang="en-GB"/>
          </a:p>
        </p:txBody>
      </p:sp>
    </p:spTree>
    <p:extLst>
      <p:ext uri="{BB962C8B-B14F-4D97-AF65-F5344CB8AC3E}">
        <p14:creationId xmlns:p14="http://schemas.microsoft.com/office/powerpoint/2010/main" val="2936801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tx1"/>
                </a:solidFill>
                <a:latin typeface="+mn-lt"/>
                <a:ea typeface="+mn-ea"/>
                <a:cs typeface="+mn-cs"/>
              </a:rPr>
              <a:t>Invitez </a:t>
            </a:r>
            <a:r>
              <a:rPr lang="fr-FR" sz="1200" b="1" kern="1200" dirty="0" err="1">
                <a:solidFill>
                  <a:schemeClr val="tx1"/>
                </a:solidFill>
                <a:latin typeface="+mn-lt"/>
                <a:ea typeface="+mn-ea"/>
                <a:cs typeface="+mn-cs"/>
              </a:rPr>
              <a:t>un.e</a:t>
            </a:r>
            <a:r>
              <a:rPr lang="fr-FR" sz="1200" b="1" kern="1200" dirty="0">
                <a:solidFill>
                  <a:schemeClr val="tx1"/>
                </a:solidFill>
                <a:latin typeface="+mn-lt"/>
                <a:ea typeface="+mn-ea"/>
                <a:cs typeface="+mn-cs"/>
              </a:rPr>
              <a:t> </a:t>
            </a:r>
            <a:r>
              <a:rPr lang="fr-FR" sz="1200" b="1" kern="1200" dirty="0" err="1">
                <a:solidFill>
                  <a:schemeClr val="tx1"/>
                </a:solidFill>
                <a:latin typeface="+mn-lt"/>
                <a:ea typeface="+mn-ea"/>
                <a:cs typeface="+mn-cs"/>
              </a:rPr>
              <a:t>expert.e</a:t>
            </a:r>
            <a:r>
              <a:rPr lang="fr-FR" sz="1200" b="1" kern="1200" dirty="0">
                <a:solidFill>
                  <a:schemeClr val="tx1"/>
                </a:solidFill>
                <a:latin typeface="+mn-lt"/>
                <a:ea typeface="+mn-ea"/>
                <a:cs typeface="+mn-cs"/>
              </a:rPr>
              <a:t> </a:t>
            </a:r>
            <a:r>
              <a:rPr lang="fr-FR" sz="1200" b="1" kern="1200" dirty="0" err="1">
                <a:solidFill>
                  <a:schemeClr val="tx1"/>
                </a:solidFill>
                <a:latin typeface="+mn-lt"/>
                <a:ea typeface="+mn-ea"/>
                <a:cs typeface="+mn-cs"/>
              </a:rPr>
              <a:t>local.e</a:t>
            </a:r>
            <a:r>
              <a:rPr lang="fr-FR" sz="1200" b="1" kern="1200" dirty="0">
                <a:solidFill>
                  <a:schemeClr val="tx1"/>
                </a:solidFill>
                <a:latin typeface="+mn-lt"/>
                <a:ea typeface="+mn-ea"/>
                <a:cs typeface="+mn-cs"/>
              </a:rPr>
              <a:t> sur le genre/les droits humains</a:t>
            </a:r>
            <a:r>
              <a:rPr lang="fr-FR" sz="1200" kern="1200" dirty="0">
                <a:solidFill>
                  <a:schemeClr val="tx1"/>
                </a:solidFill>
                <a:latin typeface="+mn-lt"/>
                <a:ea typeface="+mn-ea"/>
                <a:cs typeface="+mn-cs"/>
              </a:rPr>
              <a:t> afin qu’il ou elle présente une analyse de la situation relative au genre et aux violences basées sur le genre dans le pays. La présentation doit aborder l’ensemble des points ci-dessus.</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S'il n'y a pas de présentation de la part d’</a:t>
            </a:r>
            <a:r>
              <a:rPr lang="fr-FR" sz="1200" kern="1200" dirty="0" err="1">
                <a:solidFill>
                  <a:schemeClr val="tx1"/>
                </a:solidFill>
                <a:latin typeface="+mn-lt"/>
                <a:ea typeface="+mn-ea"/>
                <a:cs typeface="+mn-cs"/>
              </a:rPr>
              <a:t>un.e</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intervenant.e</a:t>
            </a:r>
            <a:r>
              <a:rPr lang="fr-FR" sz="1200" kern="1200" dirty="0">
                <a:solidFill>
                  <a:schemeClr val="tx1"/>
                </a:solidFill>
                <a:latin typeface="+mn-lt"/>
                <a:ea typeface="+mn-ea"/>
                <a:cs typeface="+mn-cs"/>
              </a:rPr>
              <a:t> externe, les points ci-dessous peuvent être utilisés pour stimuler la discussion en plénière ou en </a:t>
            </a:r>
            <a:r>
              <a:rPr lang="fr-FR" sz="1200" kern="1200" dirty="0" err="1">
                <a:solidFill>
                  <a:schemeClr val="tx1"/>
                </a:solidFill>
                <a:latin typeface="+mn-lt"/>
                <a:ea typeface="+mn-ea"/>
                <a:cs typeface="+mn-cs"/>
              </a:rPr>
              <a:t>buzz-groupes</a:t>
            </a:r>
            <a:r>
              <a:rPr lang="fr-FR" sz="1200" kern="120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r>
              <a:rPr lang="fr-FR" sz="1200" b="1" kern="1200" dirty="0">
                <a:solidFill>
                  <a:schemeClr val="tx1"/>
                </a:solidFill>
                <a:latin typeface="+mn-lt"/>
                <a:ea typeface="+mn-ea"/>
                <a:cs typeface="+mn-cs"/>
              </a:rPr>
              <a:t>Discussion en plénière :</a:t>
            </a:r>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Animez une discussion en plénière pour que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partagent leurs expériences sur le fait de travailler sur les questions de discrimination et de violence basées sur le genre, et sur les types de violence auxquelles sont confrontées les communautés où ils et elles travaillent. Comment apporter son soutien aux personnes qui y sont confrontées ? Quel(s) type(s) de preuves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aimeraient-ils ou elles recueillir dans le cadre de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et utiliser pour faire progresser l'égalité des genres dans les programmes, les politiques et les lois ?       </a:t>
            </a:r>
          </a:p>
          <a:p>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24</a:t>
            </a:fld>
            <a:endParaRPr lang="en-GB"/>
          </a:p>
        </p:txBody>
      </p:sp>
    </p:spTree>
    <p:extLst>
      <p:ext uri="{BB962C8B-B14F-4D97-AF65-F5344CB8AC3E}">
        <p14:creationId xmlns:p14="http://schemas.microsoft.com/office/powerpoint/2010/main" val="48055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28457A5-D277-4EA4-B4D8-6DA2DC7BC9A2}" type="slidenum">
              <a:rPr lang="en-US" smtClean="0"/>
              <a:pPr/>
              <a:t>25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Pts val="1200"/>
              <a:buFontTx/>
              <a:buChar char="•"/>
              <a:tabLst/>
              <a:defRPr/>
            </a:pPr>
            <a:r>
              <a:rPr lang="fr-FR" sz="1200" kern="1200" dirty="0">
                <a:solidFill>
                  <a:schemeClr val="tx1"/>
                </a:solidFill>
                <a:latin typeface="+mn-lt"/>
                <a:ea typeface="+mn-ea"/>
                <a:cs typeface="+mn-cs"/>
              </a:rPr>
              <a:t>L’Arbre est tiré des Directives de l’IAWG sur la prise en charge clinique des </a:t>
            </a:r>
            <a:r>
              <a:rPr lang="fr-FR" sz="1200" kern="1200" dirty="0" err="1">
                <a:solidFill>
                  <a:schemeClr val="tx1"/>
                </a:solidFill>
                <a:latin typeface="+mn-lt"/>
                <a:ea typeface="+mn-ea"/>
                <a:cs typeface="+mn-cs"/>
              </a:rPr>
              <a:t>survivant.es</a:t>
            </a:r>
            <a:r>
              <a:rPr lang="fr-FR" sz="1200" kern="1200" dirty="0">
                <a:solidFill>
                  <a:schemeClr val="tx1"/>
                </a:solidFill>
                <a:latin typeface="+mn-lt"/>
                <a:ea typeface="+mn-ea"/>
                <a:cs typeface="+mn-cs"/>
              </a:rPr>
              <a:t> de violence sexuelle : les concepts clés de la violence sexuelle et basée sur le genre</a:t>
            </a:r>
            <a:endParaRPr lang="en-US" sz="800" b="1" i="0" u="none" strike="noStrike" kern="1200" baseline="0" dirty="0">
              <a:solidFill>
                <a:srgbClr val="44546A"/>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Char char="•"/>
              <a:tabLst/>
              <a:defRPr/>
            </a:pPr>
            <a:endParaRPr lang="en-US" sz="800" b="1" i="0" u="none" strike="noStrike" kern="1200" baseline="0" dirty="0">
              <a:solidFill>
                <a:srgbClr val="44546A"/>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1200"/>
              <a:buFontTx/>
              <a:buChar char="•"/>
              <a:tabLst/>
              <a:defRPr/>
            </a:pPr>
            <a:r>
              <a:rPr lang="en-US" sz="800" b="1" i="0" u="none" strike="noStrike" kern="1200" baseline="0" dirty="0">
                <a:solidFill>
                  <a:srgbClr val="44546A"/>
                </a:solidFill>
                <a:latin typeface="+mn-lt"/>
                <a:ea typeface="+mn-ea"/>
                <a:cs typeface="+mn-cs"/>
              </a:rPr>
              <a:t> </a:t>
            </a:r>
            <a:r>
              <a:rPr lang="fr-FR" sz="1200" kern="1200" dirty="0">
                <a:solidFill>
                  <a:schemeClr val="tx1"/>
                </a:solidFill>
                <a:latin typeface="+mn-lt"/>
                <a:ea typeface="+mn-ea"/>
                <a:cs typeface="+mn-cs"/>
              </a:rPr>
              <a:t>En groupes, demandez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de choisir un groupe de population marginalisée sur lequel ils et elles jugent pertinent de se concentrer : les femmes, les </a:t>
            </a:r>
            <a:r>
              <a:rPr lang="fr-FR" sz="1200" kern="1200" dirty="0" err="1">
                <a:solidFill>
                  <a:schemeClr val="tx1"/>
                </a:solidFill>
                <a:latin typeface="+mn-lt"/>
                <a:ea typeface="+mn-ea"/>
                <a:cs typeface="+mn-cs"/>
              </a:rPr>
              <a:t>professionnel.les</a:t>
            </a:r>
            <a:r>
              <a:rPr lang="fr-FR" sz="1200" kern="1200" dirty="0">
                <a:solidFill>
                  <a:schemeClr val="tx1"/>
                </a:solidFill>
                <a:latin typeface="+mn-lt"/>
                <a:ea typeface="+mn-ea"/>
                <a:cs typeface="+mn-cs"/>
              </a:rPr>
              <a:t> du sexe, les adolescentes, les personnes LGBT +, les personnes réfugiées et en demande d'asile, les minorités ethniques et religieuses, les personnes handicapées. Ce groupe sera utilisé dans les exemples tout au long de l'atelier.</a:t>
            </a:r>
          </a:p>
          <a:p>
            <a:pPr marL="0" marR="0" lvl="0" indent="0" algn="l" defTabSz="914400" rtl="0" eaLnBrk="1" fontAlgn="auto" latinLnBrk="0" hangingPunct="1">
              <a:lnSpc>
                <a:spcPct val="100000"/>
              </a:lnSpc>
              <a:spcBef>
                <a:spcPts val="0"/>
              </a:spcBef>
              <a:spcAft>
                <a:spcPts val="0"/>
              </a:spcAft>
              <a:buClrTx/>
              <a:buSzPts val="1200"/>
              <a:buFontTx/>
              <a:buChar char="•"/>
              <a:tabLst/>
              <a:defRPr/>
            </a:pP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Expliquez en quoi consiste l’Arbre de la violence basée sur le genre.</a:t>
            </a:r>
          </a:p>
          <a:p>
            <a:pPr marL="0" marR="0" lvl="0" indent="0" algn="l" defTabSz="914400" rtl="0" eaLnBrk="1" fontAlgn="auto" latinLnBrk="0" hangingPunct="1">
              <a:lnSpc>
                <a:spcPct val="100000"/>
              </a:lnSpc>
              <a:spcBef>
                <a:spcPts val="0"/>
              </a:spcBef>
              <a:spcAft>
                <a:spcPts val="0"/>
              </a:spcAft>
              <a:buClrTx/>
              <a:buSzPts val="1200"/>
              <a:buFontTx/>
              <a:buChar char="•"/>
              <a:tabLst/>
              <a:defRPr/>
            </a:pP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En vous servant de l'Arbre de la violence basée sur le genre sur cette diapositive, demandez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de dessiner un grand arbre sur un tableau à feuilles mobiles et d'écrire le nom du groupe de population choisi au-dessus de l'arbre.       </a:t>
            </a:r>
          </a:p>
          <a:p>
            <a:pPr lvl="1"/>
            <a:r>
              <a:rPr lang="en-US" sz="1200" kern="1200" dirty="0">
                <a:solidFill>
                  <a:schemeClr val="tx1"/>
                </a:solidFill>
                <a:effectLst/>
                <a:latin typeface="+mn-lt"/>
                <a:ea typeface="+mn-ea"/>
                <a:cs typeface="+mn-cs"/>
              </a:rPr>
              <a:t> </a:t>
            </a:r>
          </a:p>
          <a:p>
            <a:pPr lvl="1"/>
            <a:r>
              <a:rPr lang="fr-FR" sz="1200" b="1" kern="1200" dirty="0">
                <a:solidFill>
                  <a:schemeClr val="tx1"/>
                </a:solidFill>
                <a:latin typeface="+mn-lt"/>
                <a:ea typeface="+mn-ea"/>
                <a:cs typeface="+mn-cs"/>
              </a:rPr>
              <a:t>Sur les branches </a:t>
            </a:r>
            <a:r>
              <a:rPr lang="fr-FR" sz="1200" kern="1200" dirty="0">
                <a:solidFill>
                  <a:schemeClr val="tx1"/>
                </a:solidFill>
                <a:latin typeface="+mn-lt"/>
                <a:ea typeface="+mn-ea"/>
                <a:cs typeface="+mn-cs"/>
              </a:rPr>
              <a:t>: inscrivez des </a:t>
            </a:r>
            <a:r>
              <a:rPr lang="fr-FR" sz="1200" b="1" kern="1200" dirty="0">
                <a:solidFill>
                  <a:schemeClr val="tx1"/>
                </a:solidFill>
                <a:latin typeface="+mn-lt"/>
                <a:ea typeface="+mn-ea"/>
                <a:cs typeface="+mn-cs"/>
              </a:rPr>
              <a:t>exemples de violences basées sur le genre </a:t>
            </a:r>
            <a:r>
              <a:rPr lang="fr-FR" sz="1200" kern="1200" dirty="0">
                <a:solidFill>
                  <a:schemeClr val="tx1"/>
                </a:solidFill>
                <a:latin typeface="+mn-lt"/>
                <a:ea typeface="+mn-ea"/>
                <a:cs typeface="+mn-cs"/>
              </a:rPr>
              <a:t>que ce groupe peut subir (par exemple, les </a:t>
            </a:r>
            <a:r>
              <a:rPr lang="fr-FR" sz="1200" kern="1200" dirty="0" err="1">
                <a:solidFill>
                  <a:schemeClr val="tx1"/>
                </a:solidFill>
                <a:latin typeface="+mn-lt"/>
                <a:ea typeface="+mn-ea"/>
                <a:cs typeface="+mn-cs"/>
              </a:rPr>
              <a:t>professionnel.les</a:t>
            </a:r>
            <a:r>
              <a:rPr lang="fr-FR" sz="1200" kern="1200" dirty="0">
                <a:solidFill>
                  <a:schemeClr val="tx1"/>
                </a:solidFill>
                <a:latin typeface="+mn-lt"/>
                <a:ea typeface="+mn-ea"/>
                <a:cs typeface="+mn-cs"/>
              </a:rPr>
              <a:t> du sexe peuvent être victimes d'agression ou de harcèlement sexuel).</a:t>
            </a:r>
            <a:endParaRPr lang="fr-FR" sz="14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Sur le tronc : </a:t>
            </a:r>
            <a:r>
              <a:rPr lang="fr-FR" sz="1200" kern="1200" dirty="0">
                <a:solidFill>
                  <a:schemeClr val="tx1"/>
                </a:solidFill>
                <a:latin typeface="+mn-lt"/>
                <a:ea typeface="+mn-ea"/>
                <a:cs typeface="+mn-cs"/>
              </a:rPr>
              <a:t>inscrivez tout </a:t>
            </a:r>
            <a:r>
              <a:rPr lang="fr-FR" sz="1200" b="1" kern="1200" dirty="0">
                <a:solidFill>
                  <a:schemeClr val="tx1"/>
                </a:solidFill>
                <a:latin typeface="+mn-lt"/>
                <a:ea typeface="+mn-ea"/>
                <a:cs typeface="+mn-cs"/>
              </a:rPr>
              <a:t>facteur </a:t>
            </a:r>
            <a:r>
              <a:rPr lang="fr-FR" sz="1200" kern="1200" dirty="0">
                <a:solidFill>
                  <a:schemeClr val="tx1"/>
                </a:solidFill>
                <a:latin typeface="+mn-lt"/>
                <a:ea typeface="+mn-ea"/>
                <a:cs typeface="+mn-cs"/>
              </a:rPr>
              <a:t>qui,</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selon vous, pourrait augmenter le risque pour ce groupe d’être exposé à des actes de violence basée sur le genre. Par exemple, la perte de moyens de subsistance peut contribuer au travail du sexe qui expose les personnes à des situations à risque.</a:t>
            </a:r>
            <a:endParaRPr lang="fr-FR" sz="14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Sur les racines </a:t>
            </a:r>
            <a:r>
              <a:rPr lang="fr-FR" sz="1200" kern="1200" dirty="0">
                <a:solidFill>
                  <a:schemeClr val="tx1"/>
                </a:solidFill>
                <a:latin typeface="+mn-lt"/>
                <a:ea typeface="+mn-ea"/>
                <a:cs typeface="+mn-cs"/>
              </a:rPr>
              <a:t>: inscrivez les </a:t>
            </a:r>
            <a:r>
              <a:rPr lang="fr-FR" sz="1200" b="1" kern="1200" dirty="0">
                <a:solidFill>
                  <a:schemeClr val="tx1"/>
                </a:solidFill>
                <a:latin typeface="+mn-lt"/>
                <a:ea typeface="+mn-ea"/>
                <a:cs typeface="+mn-cs"/>
              </a:rPr>
              <a:t>causes profondes </a:t>
            </a:r>
            <a:r>
              <a:rPr lang="fr-FR" sz="1200" kern="1200" dirty="0">
                <a:solidFill>
                  <a:schemeClr val="tx1"/>
                </a:solidFill>
                <a:latin typeface="+mn-lt"/>
                <a:ea typeface="+mn-ea"/>
                <a:cs typeface="+mn-cs"/>
              </a:rPr>
              <a:t>de la violence basée sur le genre (l’abus de pouvoir, par exemple)</a:t>
            </a:r>
            <a:endParaRPr lang="fr-FR" sz="14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Sur les feuilles </a:t>
            </a:r>
            <a:r>
              <a:rPr lang="fr-FR" sz="1200" kern="1200" dirty="0">
                <a:solidFill>
                  <a:schemeClr val="tx1"/>
                </a:solidFill>
                <a:latin typeface="+mn-lt"/>
                <a:ea typeface="+mn-ea"/>
                <a:cs typeface="+mn-cs"/>
              </a:rPr>
              <a:t>: inscrivez les </a:t>
            </a:r>
            <a:r>
              <a:rPr lang="fr-FR" sz="1200" b="1" kern="1200" dirty="0">
                <a:solidFill>
                  <a:schemeClr val="tx1"/>
                </a:solidFill>
                <a:latin typeface="+mn-lt"/>
                <a:ea typeface="+mn-ea"/>
                <a:cs typeface="+mn-cs"/>
              </a:rPr>
              <a:t>conséquences </a:t>
            </a:r>
            <a:r>
              <a:rPr lang="fr-FR" sz="1200" kern="1200" dirty="0">
                <a:solidFill>
                  <a:schemeClr val="tx1"/>
                </a:solidFill>
                <a:latin typeface="+mn-lt"/>
                <a:ea typeface="+mn-ea"/>
                <a:cs typeface="+mn-cs"/>
              </a:rPr>
              <a:t>de la violence basée sur le genre pour les personnes survivantes, pour leur famille et pour la communauté.</a:t>
            </a:r>
          </a:p>
          <a:p>
            <a:pPr lvl="1"/>
            <a:endParaRPr lang="fr-FR" sz="1400" kern="1200" dirty="0">
              <a:solidFill>
                <a:schemeClr val="tx1"/>
              </a:solidFill>
              <a:latin typeface="+mn-lt"/>
              <a:ea typeface="+mn-ea"/>
              <a:cs typeface="+mn-cs"/>
            </a:endParaRPr>
          </a:p>
          <a:p>
            <a:pPr marL="628650" lvl="1" indent="-171450">
              <a:buFont typeface="Arial" panose="020B0604020202020204" pitchFamily="34" charset="0"/>
              <a:buChar char="•"/>
            </a:pPr>
            <a:r>
              <a:rPr lang="fr-FR" sz="1200" kern="1200" dirty="0">
                <a:solidFill>
                  <a:schemeClr val="tx1"/>
                </a:solidFill>
                <a:latin typeface="+mn-lt"/>
                <a:ea typeface="+mn-ea"/>
                <a:cs typeface="+mn-cs"/>
              </a:rPr>
              <a:t>Demandez à chaque groupe de présenter son arbre et invitez les autres groupes à suggérer des ajouts.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70308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  Demandez aux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d’échanger en groupe sur les points suivants, en vous appuyant sur les réponses de l'activité précédente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a:t>
            </a:r>
            <a:r>
              <a:rPr lang="fr-FR"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Qui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commettent</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actes</a:t>
            </a:r>
            <a:r>
              <a:rPr lang="en-GB" sz="1200" kern="1200" dirty="0">
                <a:solidFill>
                  <a:schemeClr val="tx1"/>
                </a:solidFill>
                <a:latin typeface="+mn-lt"/>
                <a:ea typeface="+mn-ea"/>
                <a:cs typeface="+mn-cs"/>
              </a:rPr>
              <a:t> de violence et de discrimination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 ?</a:t>
            </a:r>
            <a:endParaRPr lang="fr-FR" sz="1200" kern="1200" dirty="0">
              <a:solidFill>
                <a:schemeClr val="tx1"/>
              </a:solidFill>
              <a:latin typeface="+mn-lt"/>
              <a:ea typeface="+mn-ea"/>
              <a:cs typeface="+mn-cs"/>
            </a:endParaRPr>
          </a:p>
          <a:p>
            <a:pPr lvl="0">
              <a:buFontTx/>
              <a:buChar char="-"/>
            </a:pPr>
            <a:r>
              <a:rPr lang="fr-FR" sz="1200" kern="1200" dirty="0">
                <a:solidFill>
                  <a:schemeClr val="tx1"/>
                </a:solidFill>
                <a:latin typeface="+mn-lt"/>
                <a:ea typeface="+mn-ea"/>
                <a:cs typeface="+mn-cs"/>
              </a:rPr>
              <a:t> Quelles sont les répercussions </a:t>
            </a:r>
            <a:r>
              <a:rPr lang="en-GB" sz="1200" kern="1200" dirty="0">
                <a:solidFill>
                  <a:schemeClr val="tx1"/>
                </a:solidFill>
                <a:latin typeface="+mn-lt"/>
                <a:ea typeface="+mn-ea"/>
                <a:cs typeface="+mn-cs"/>
              </a:rPr>
              <a:t>de la violence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capacité</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membres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accéder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des services de santé et </a:t>
            </a:r>
            <a:r>
              <a:rPr lang="en-GB" sz="1200" kern="1200" dirty="0" err="1">
                <a:solidFill>
                  <a:schemeClr val="tx1"/>
                </a:solidFill>
                <a:latin typeface="+mn-lt"/>
                <a:ea typeface="+mn-ea"/>
                <a:cs typeface="+mn-cs"/>
              </a:rPr>
              <a:t>juridiques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liés</a:t>
            </a:r>
            <a:r>
              <a:rPr lang="en-GB" sz="1200" kern="1200" dirty="0">
                <a:solidFill>
                  <a:schemeClr val="tx1"/>
                </a:solidFill>
                <a:latin typeface="+mn-lt"/>
                <a:ea typeface="+mn-ea"/>
                <a:cs typeface="+mn-cs"/>
              </a:rPr>
              <a:t> au VIH ?</a:t>
            </a:r>
          </a:p>
          <a:p>
            <a:pPr lvl="0">
              <a:buFontTx/>
              <a:buChar char="-"/>
            </a:pPr>
            <a:endParaRPr lang="en-GB" sz="1200" kern="1200" dirty="0">
              <a:solidFill>
                <a:schemeClr val="tx1"/>
              </a:solidFill>
              <a:latin typeface="+mn-lt"/>
              <a:ea typeface="+mn-ea"/>
              <a:cs typeface="+mn-cs"/>
            </a:endParaRPr>
          </a:p>
          <a:p>
            <a:pPr lvl="0">
              <a:buFontTx/>
              <a:buChar char="-"/>
            </a:pP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de faire un retour en </a:t>
            </a:r>
            <a:r>
              <a:rPr lang="en-GB" sz="1200" kern="1200" dirty="0" err="1">
                <a:solidFill>
                  <a:schemeClr val="tx1"/>
                </a:solidFill>
                <a:latin typeface="+mn-lt"/>
                <a:ea typeface="+mn-ea"/>
                <a:cs typeface="+mn-cs"/>
              </a:rPr>
              <a:t>plénière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26</a:t>
            </a:fld>
            <a:endParaRPr lang="en-GB"/>
          </a:p>
        </p:txBody>
      </p:sp>
    </p:spTree>
    <p:extLst>
      <p:ext uri="{BB962C8B-B14F-4D97-AF65-F5344CB8AC3E}">
        <p14:creationId xmlns:p14="http://schemas.microsoft.com/office/powerpoint/2010/main" val="7619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fr-FR" sz="1200" kern="1200" dirty="0">
                <a:solidFill>
                  <a:schemeClr val="tx1"/>
                </a:solidFill>
                <a:latin typeface="+mn-lt"/>
                <a:ea typeface="+mn-ea"/>
                <a:cs typeface="+mn-cs"/>
              </a:rPr>
              <a:t> Préparez des tableaux à feuilles mobiles avec les titres suivants : les femmes (tout au long de leur vie); les femmes usagères de drogues; les femmes vivant avec le VIH; les </a:t>
            </a:r>
            <a:r>
              <a:rPr lang="fr-FR" sz="1200" kern="1200" dirty="0" err="1">
                <a:solidFill>
                  <a:schemeClr val="tx1"/>
                </a:solidFill>
                <a:latin typeface="+mn-lt"/>
                <a:ea typeface="+mn-ea"/>
                <a:cs typeface="+mn-cs"/>
              </a:rPr>
              <a:t>professionnel.les</a:t>
            </a:r>
            <a:r>
              <a:rPr lang="fr-FR" sz="1200" kern="1200" dirty="0">
                <a:solidFill>
                  <a:schemeClr val="tx1"/>
                </a:solidFill>
                <a:latin typeface="+mn-lt"/>
                <a:ea typeface="+mn-ea"/>
                <a:cs typeface="+mn-cs"/>
              </a:rPr>
              <a:t> du sexe; les adolescentes; les femmes en prison ou dans d'autres milieux fermés; les personnes de diverses identités dans la communauté LGBT +; les femmes transgenres; les personnes </a:t>
            </a:r>
            <a:r>
              <a:rPr lang="fr-FR" sz="1200" kern="1200" dirty="0" err="1">
                <a:solidFill>
                  <a:schemeClr val="tx1"/>
                </a:solidFill>
                <a:latin typeface="+mn-lt"/>
                <a:ea typeface="+mn-ea"/>
                <a:cs typeface="+mn-cs"/>
              </a:rPr>
              <a:t>réfugié.es</a:t>
            </a:r>
            <a:r>
              <a:rPr lang="fr-FR" sz="1200" kern="1200" dirty="0">
                <a:solidFill>
                  <a:schemeClr val="tx1"/>
                </a:solidFill>
                <a:latin typeface="+mn-lt"/>
                <a:ea typeface="+mn-ea"/>
                <a:cs typeface="+mn-cs"/>
              </a:rPr>
              <a:t> et en demande d'asile/les personnes issues de minorités ethniques et religieuses; les personnes handicapées; les hommes et les garçons.       </a:t>
            </a:r>
          </a:p>
          <a:p>
            <a:pPr>
              <a:buFontTx/>
              <a:buChar char="-"/>
            </a:pPr>
            <a:endParaRPr lang="fr-FR" sz="1200" kern="1200" dirty="0">
              <a:solidFill>
                <a:schemeClr val="tx1"/>
              </a:solidFill>
              <a:latin typeface="+mn-lt"/>
              <a:ea typeface="+mn-ea"/>
              <a:cs typeface="+mn-cs"/>
            </a:endParaRPr>
          </a:p>
          <a:p>
            <a:pPr>
              <a:buFontTx/>
              <a:buChar char="-"/>
            </a:pPr>
            <a:r>
              <a:rPr lang="fr-FR" sz="1200" kern="1200" dirty="0">
                <a:solidFill>
                  <a:schemeClr val="tx1"/>
                </a:solidFill>
                <a:latin typeface="+mn-lt"/>
                <a:ea typeface="+mn-ea"/>
                <a:cs typeface="+mn-cs"/>
              </a:rPr>
              <a:t> Collez les feuilles sur les murs ou disposez-les dans la pièce sur des tables ou sur le sol.</a:t>
            </a:r>
          </a:p>
          <a:p>
            <a:pPr>
              <a:buFontTx/>
              <a:buChar char="-"/>
            </a:pPr>
            <a:endParaRPr lang="fr-FR" sz="1200" kern="1200" dirty="0">
              <a:solidFill>
                <a:schemeClr val="tx1"/>
              </a:solidFill>
              <a:latin typeface="+mn-lt"/>
              <a:ea typeface="+mn-ea"/>
              <a:cs typeface="+mn-cs"/>
            </a:endParaRPr>
          </a:p>
          <a:p>
            <a:pPr>
              <a:buFontTx/>
              <a:buChar char="-"/>
            </a:pP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En formant des groupes de deux ou trois,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doivent écrire sur des </a:t>
            </a:r>
            <a:r>
              <a:rPr lang="fr-FR" sz="1200" kern="1200" dirty="0" err="1">
                <a:solidFill>
                  <a:schemeClr val="tx1"/>
                </a:solidFill>
                <a:latin typeface="+mn-lt"/>
                <a:ea typeface="+mn-ea"/>
                <a:cs typeface="+mn-cs"/>
              </a:rPr>
              <a:t>post-it</a:t>
            </a:r>
            <a:r>
              <a:rPr lang="fr-FR" sz="1200" kern="1200" dirty="0">
                <a:solidFill>
                  <a:schemeClr val="tx1"/>
                </a:solidFill>
                <a:latin typeface="+mn-lt"/>
                <a:ea typeface="+mn-ea"/>
                <a:cs typeface="+mn-cs"/>
              </a:rPr>
              <a:t> tous les facteurs qui, à leur avis, augmentent le risque que l'un des groupes soit exposé à des actes de violence, et coller les notes sur la feuille correspondante. Une fois que tout le monde a terminé, demandez-leur de faire le tour et de regarder toutes les feuilles. Y a-t-il des facteurs qui s'appliquent à plus d'un groupe ? Quels facteurs semblent très spécifiques à un groupe en particulier ?   </a:t>
            </a:r>
          </a:p>
          <a:p>
            <a:pPr>
              <a:buFontTx/>
              <a:buChar char="-"/>
            </a:pP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Orientez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vers la section suivante de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Genre : Unité 1, </a:t>
            </a:r>
            <a:r>
              <a:rPr lang="fr-FR" sz="1200" i="1" kern="1200" dirty="0">
                <a:solidFill>
                  <a:schemeClr val="tx1"/>
                </a:solidFill>
                <a:latin typeface="+mn-lt"/>
                <a:ea typeface="+mn-ea"/>
                <a:cs typeface="+mn-cs"/>
              </a:rPr>
              <a:t>Tableau 1</a:t>
            </a:r>
            <a:r>
              <a:rPr lang="fr-FR" sz="1200" kern="1200" dirty="0">
                <a:solidFill>
                  <a:schemeClr val="tx1"/>
                </a:solidFill>
                <a:latin typeface="+mn-lt"/>
                <a:ea typeface="+mn-ea"/>
                <a:cs typeface="+mn-cs"/>
              </a:rPr>
              <a:t>, et parcourez les diapositives pour y trouver des exemples de facteurs qui augmentent le risque.</a:t>
            </a:r>
          </a:p>
          <a:p>
            <a:pPr>
              <a:buFontTx/>
              <a:buChar char="-"/>
            </a:pPr>
            <a:r>
              <a:rPr lang="fr-FR" sz="1200" kern="1200" dirty="0">
                <a:solidFill>
                  <a:schemeClr val="tx1"/>
                </a:solidFill>
                <a:latin typeface="+mn-lt"/>
                <a:ea typeface="+mn-ea"/>
                <a:cs typeface="+mn-cs"/>
              </a:rPr>
              <a:t>Vérifiez le niveau de compréhension des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en demandant à des volontaires d'expliquer avec leurs propres mots comment la discrimination et les violences basées sur le genre affectent leur communauté et le travail de leur organisation.       </a:t>
            </a:r>
          </a:p>
        </p:txBody>
      </p:sp>
      <p:sp>
        <p:nvSpPr>
          <p:cNvPr id="4" name="Slide Number Placeholder 3"/>
          <p:cNvSpPr>
            <a:spLocks noGrp="1"/>
          </p:cNvSpPr>
          <p:nvPr>
            <p:ph type="sldNum" sz="quarter" idx="5"/>
          </p:nvPr>
        </p:nvSpPr>
        <p:spPr/>
        <p:txBody>
          <a:bodyPr/>
          <a:lstStyle/>
          <a:p>
            <a:fld id="{A014A61A-1C2F-F945-A4BE-B7E959C1BA31}" type="slidenum">
              <a:rPr lang="en-GB" smtClean="0"/>
              <a:pPr/>
              <a:t>27</a:t>
            </a:fld>
            <a:endParaRPr lang="en-GB"/>
          </a:p>
        </p:txBody>
      </p:sp>
    </p:spTree>
    <p:extLst>
      <p:ext uri="{BB962C8B-B14F-4D97-AF65-F5344CB8AC3E}">
        <p14:creationId xmlns:p14="http://schemas.microsoft.com/office/powerpoint/2010/main" val="1895710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en-US" dirty="0" err="1"/>
              <a:t>Reconnaissez</a:t>
            </a:r>
            <a:r>
              <a:rPr lang="en-US" dirty="0"/>
              <a:t> </a:t>
            </a:r>
            <a:r>
              <a:rPr lang="en-US" dirty="0" err="1"/>
              <a:t>qu’il</a:t>
            </a:r>
            <a:r>
              <a:rPr lang="en-US" dirty="0"/>
              <a:t> </a:t>
            </a:r>
            <a:r>
              <a:rPr lang="en-US" dirty="0" err="1"/>
              <a:t>y</a:t>
            </a:r>
            <a:r>
              <a:rPr lang="en-US" dirty="0"/>
              <a:t> a BEAUCOUP </a:t>
            </a:r>
            <a:r>
              <a:rPr lang="en-US" dirty="0" err="1"/>
              <a:t>d’information</a:t>
            </a:r>
            <a:r>
              <a:rPr lang="en-US" dirty="0"/>
              <a:t> et de </a:t>
            </a:r>
            <a:r>
              <a:rPr lang="en-US" dirty="0" err="1"/>
              <a:t>texte</a:t>
            </a:r>
            <a:r>
              <a:rPr lang="en-US" dirty="0"/>
              <a:t> </a:t>
            </a:r>
            <a:r>
              <a:rPr lang="en-US" dirty="0" err="1"/>
              <a:t>sur</a:t>
            </a:r>
            <a:r>
              <a:rPr lang="en-US" dirty="0"/>
              <a:t> </a:t>
            </a:r>
            <a:r>
              <a:rPr lang="en-US" dirty="0" err="1"/>
              <a:t>cette</a:t>
            </a:r>
            <a:r>
              <a:rPr lang="en-US" dirty="0"/>
              <a:t> </a:t>
            </a:r>
            <a:r>
              <a:rPr lang="en-US" dirty="0" err="1"/>
              <a:t>diapositive</a:t>
            </a:r>
            <a:r>
              <a:rPr lang="en-US" dirty="0"/>
              <a:t> et les </a:t>
            </a:r>
            <a:r>
              <a:rPr lang="en-US" dirty="0" err="1"/>
              <a:t>deux</a:t>
            </a:r>
            <a:r>
              <a:rPr lang="en-US" dirty="0"/>
              <a:t> </a:t>
            </a:r>
            <a:r>
              <a:rPr lang="en-US" dirty="0" err="1"/>
              <a:t>suivantes</a:t>
            </a:r>
            <a:r>
              <a:rPr lang="en-US" dirty="0"/>
              <a:t>, et </a:t>
            </a:r>
            <a:r>
              <a:rPr lang="en-US" dirty="0" err="1"/>
              <a:t>précisez</a:t>
            </a:r>
            <a:r>
              <a:rPr lang="en-US" dirty="0"/>
              <a:t> </a:t>
            </a:r>
            <a:r>
              <a:rPr lang="en-US" dirty="0" err="1"/>
              <a:t>que</a:t>
            </a:r>
            <a:r>
              <a:rPr lang="en-US" dirty="0"/>
              <a:t> les </a:t>
            </a:r>
            <a:r>
              <a:rPr lang="en-US" dirty="0" err="1"/>
              <a:t>participant.es</a:t>
            </a:r>
            <a:r>
              <a:rPr lang="en-US" dirty="0"/>
              <a:t> ne </a:t>
            </a:r>
            <a:r>
              <a:rPr lang="en-US" dirty="0" err="1"/>
              <a:t>sont</a:t>
            </a:r>
            <a:r>
              <a:rPr lang="en-US" dirty="0"/>
              <a:t> pas </a:t>
            </a:r>
            <a:r>
              <a:rPr lang="en-US" dirty="0" err="1"/>
              <a:t>censé.es</a:t>
            </a:r>
            <a:r>
              <a:rPr lang="en-US" dirty="0"/>
              <a:t> tout </a:t>
            </a:r>
            <a:r>
              <a:rPr lang="en-US" dirty="0" err="1"/>
              <a:t>intégrer</a:t>
            </a:r>
            <a:r>
              <a:rPr lang="en-US" dirty="0"/>
              <a:t> d’un coup ! </a:t>
            </a:r>
          </a:p>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en-US" dirty="0" err="1"/>
              <a:t>Précisez</a:t>
            </a:r>
            <a:r>
              <a:rPr lang="en-US" dirty="0"/>
              <a:t> </a:t>
            </a:r>
            <a:r>
              <a:rPr lang="en-US" dirty="0" err="1"/>
              <a:t>aussi</a:t>
            </a:r>
            <a:r>
              <a:rPr lang="en-US" dirty="0"/>
              <a:t> </a:t>
            </a:r>
            <a:r>
              <a:rPr lang="en-US" dirty="0" err="1"/>
              <a:t>que</a:t>
            </a:r>
            <a:r>
              <a:rPr lang="en-US" dirty="0"/>
              <a:t> </a:t>
            </a:r>
            <a:r>
              <a:rPr lang="en-US" dirty="0" err="1"/>
              <a:t>ce</a:t>
            </a:r>
            <a:r>
              <a:rPr lang="en-US" dirty="0"/>
              <a:t> tableau figure </a:t>
            </a:r>
            <a:r>
              <a:rPr lang="en-US" dirty="0" err="1"/>
              <a:t>dans</a:t>
            </a:r>
            <a:r>
              <a:rPr lang="en-US" dirty="0"/>
              <a:t> le guide </a:t>
            </a:r>
            <a:r>
              <a:rPr lang="en-US" dirty="0" err="1"/>
              <a:t>REAct</a:t>
            </a:r>
            <a:r>
              <a:rPr lang="en-US" dirty="0"/>
              <a:t> Genre, </a:t>
            </a:r>
            <a:r>
              <a:rPr lang="en-US" dirty="0" err="1"/>
              <a:t>dans</a:t>
            </a:r>
            <a:r>
              <a:rPr lang="en-US" dirty="0"/>
              <a:t> </a:t>
            </a:r>
            <a:r>
              <a:rPr lang="en-US" dirty="0" err="1"/>
              <a:t>l’Unité</a:t>
            </a:r>
            <a:r>
              <a:rPr lang="en-US" baseline="0" dirty="0"/>
              <a:t> 1, Tableau 1.</a:t>
            </a:r>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28</a:t>
            </a:fld>
            <a:endParaRPr lang="en-GB"/>
          </a:p>
        </p:txBody>
      </p:sp>
    </p:spTree>
    <p:extLst>
      <p:ext uri="{BB962C8B-B14F-4D97-AF65-F5344CB8AC3E}">
        <p14:creationId xmlns:p14="http://schemas.microsoft.com/office/powerpoint/2010/main" val="1974162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29</a:t>
            </a:fld>
            <a:endParaRPr lang="en-GB"/>
          </a:p>
        </p:txBody>
      </p:sp>
    </p:spTree>
    <p:extLst>
      <p:ext uri="{BB962C8B-B14F-4D97-AF65-F5344CB8AC3E}">
        <p14:creationId xmlns:p14="http://schemas.microsoft.com/office/powerpoint/2010/main" val="3100415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4A61A-1C2F-F945-A4BE-B7E959C1BA31}" type="slidenum">
              <a:rPr lang="en-GB" smtClean="0"/>
              <a:pPr/>
              <a:t>30</a:t>
            </a:fld>
            <a:endParaRPr lang="en-GB"/>
          </a:p>
        </p:txBody>
      </p:sp>
    </p:spTree>
    <p:extLst>
      <p:ext uri="{BB962C8B-B14F-4D97-AF65-F5344CB8AC3E}">
        <p14:creationId xmlns:p14="http://schemas.microsoft.com/office/powerpoint/2010/main" val="181534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pPr lvl="0">
              <a:buFont typeface="Arial"/>
              <a:buChar char="•"/>
            </a:pP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Accueillez</a:t>
            </a:r>
            <a:r>
              <a:rPr lang="en-GB" sz="1200" b="1" kern="1200" dirty="0">
                <a:solidFill>
                  <a:schemeClr val="tx1"/>
                </a:solidFill>
                <a:latin typeface="+mn-lt"/>
                <a:ea typeface="+mn-ea"/>
                <a:cs typeface="+mn-cs"/>
              </a:rPr>
              <a:t> </a:t>
            </a:r>
            <a:r>
              <a:rPr lang="en-GB" sz="1200" kern="1200" dirty="0">
                <a:solidFill>
                  <a:schemeClr val="tx1"/>
                </a:solidFill>
                <a:latin typeface="+mn-lt"/>
                <a:ea typeface="+mn-ea"/>
                <a:cs typeface="+mn-cs"/>
              </a:rPr>
              <a:t>les</a:t>
            </a:r>
            <a:r>
              <a:rPr lang="en-GB" sz="1200" b="1" kern="1200" dirty="0">
                <a:solidFill>
                  <a:schemeClr val="tx1"/>
                </a:solidFill>
                <a:latin typeface="+mn-lt"/>
                <a:ea typeface="+mn-ea"/>
                <a:cs typeface="+mn-cs"/>
              </a:rPr>
              <a:t>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et </a:t>
            </a:r>
            <a:r>
              <a:rPr lang="en-GB" sz="1200" b="1" kern="1200" dirty="0" err="1">
                <a:solidFill>
                  <a:schemeClr val="tx1"/>
                </a:solidFill>
                <a:latin typeface="+mn-lt"/>
                <a:ea typeface="+mn-ea"/>
                <a:cs typeface="+mn-cs"/>
              </a:rPr>
              <a:t>présentez-vous</a:t>
            </a:r>
            <a:r>
              <a:rPr lang="en-GB" sz="1200" b="1" kern="1200" dirty="0">
                <a:solidFill>
                  <a:schemeClr val="tx1"/>
                </a:solidFill>
                <a:latin typeface="+mn-lt"/>
                <a:ea typeface="+mn-ea"/>
                <a:cs typeface="+mn-cs"/>
              </a:rPr>
              <a:t> </a:t>
            </a:r>
            <a:r>
              <a:rPr lang="en-GB" sz="1200" kern="1200" dirty="0">
                <a:solidFill>
                  <a:schemeClr val="tx1"/>
                </a:solidFill>
                <a:latin typeface="+mn-lt"/>
                <a:ea typeface="+mn-ea"/>
                <a:cs typeface="+mn-cs"/>
              </a:rPr>
              <a:t>en </a:t>
            </a:r>
            <a:r>
              <a:rPr lang="en-GB" sz="1200" kern="1200" dirty="0" err="1">
                <a:solidFill>
                  <a:schemeClr val="tx1"/>
                </a:solidFill>
                <a:latin typeface="+mn-lt"/>
                <a:ea typeface="+mn-ea"/>
                <a:cs typeface="+mn-cs"/>
              </a:rPr>
              <a:t>disant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pronoms</a:t>
            </a:r>
            <a:r>
              <a:rPr lang="en-GB" sz="1200" kern="1200" dirty="0">
                <a:solidFill>
                  <a:schemeClr val="tx1"/>
                </a:solidFill>
                <a:latin typeface="+mn-lt"/>
                <a:ea typeface="+mn-ea"/>
                <a:cs typeface="+mn-cs"/>
              </a:rPr>
              <a:t> et par </a:t>
            </a:r>
            <a:r>
              <a:rPr lang="en-GB" sz="1200" kern="1200" dirty="0" err="1">
                <a:solidFill>
                  <a:schemeClr val="tx1"/>
                </a:solidFill>
                <a:latin typeface="+mn-lt"/>
                <a:ea typeface="+mn-ea"/>
                <a:cs typeface="+mn-cs"/>
              </a:rPr>
              <a:t>quel</a:t>
            </a:r>
            <a:r>
              <a:rPr lang="en-GB" sz="1200" kern="1200" dirty="0">
                <a:solidFill>
                  <a:schemeClr val="tx1"/>
                </a:solidFill>
                <a:latin typeface="+mn-lt"/>
                <a:ea typeface="+mn-ea"/>
                <a:cs typeface="+mn-cs"/>
              </a:rPr>
              <a:t> nom </a:t>
            </a:r>
            <a:r>
              <a:rPr lang="en-GB" sz="1200" kern="1200" dirty="0" err="1">
                <a:solidFill>
                  <a:schemeClr val="tx1"/>
                </a:solidFill>
                <a:latin typeface="+mn-lt"/>
                <a:ea typeface="+mn-ea"/>
                <a:cs typeface="+mn-cs"/>
              </a:rPr>
              <a:t>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aimez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appelle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Présentez</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manière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présentatrices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présentateurs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invité.es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 typeface="Arial"/>
              <a:buChar char="•"/>
            </a:pPr>
            <a:r>
              <a:rPr lang="fr-FR" sz="1200" kern="1200" baseline="0" dirty="0">
                <a:solidFill>
                  <a:schemeClr val="tx1"/>
                </a:solidFill>
                <a:latin typeface="+mn-lt"/>
                <a:ea typeface="+mn-ea"/>
                <a:cs typeface="+mn-cs"/>
              </a:rPr>
              <a:t> </a:t>
            </a:r>
            <a:r>
              <a:rPr lang="en-GB" sz="1200" kern="1200" dirty="0" err="1">
                <a:solidFill>
                  <a:schemeClr val="tx1"/>
                </a:solidFill>
                <a:latin typeface="+mn-lt"/>
                <a:ea typeface="+mn-ea"/>
                <a:cs typeface="+mn-cs"/>
              </a:rPr>
              <a:t>Proposez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b="1" kern="1200" dirty="0" err="1">
                <a:solidFill>
                  <a:schemeClr val="tx1"/>
                </a:solidFill>
                <a:latin typeface="+mn-lt"/>
                <a:ea typeface="+mn-ea"/>
                <a:cs typeface="+mn-cs"/>
              </a:rPr>
              <a:t>activité</a:t>
            </a:r>
            <a:r>
              <a:rPr lang="en-GB" sz="1200" b="1" kern="1200" dirty="0">
                <a:solidFill>
                  <a:schemeClr val="tx1"/>
                </a:solidFill>
                <a:latin typeface="+mn-lt"/>
                <a:ea typeface="+mn-ea"/>
                <a:cs typeface="+mn-cs"/>
              </a:rPr>
              <a:t> pour aider les </a:t>
            </a:r>
            <a:r>
              <a:rPr lang="en-GB" sz="1200" b="1" kern="1200" dirty="0" err="1">
                <a:solidFill>
                  <a:schemeClr val="tx1"/>
                </a:solidFill>
                <a:latin typeface="+mn-lt"/>
                <a:ea typeface="+mn-ea"/>
                <a:cs typeface="+mn-cs"/>
              </a:rPr>
              <a:t>participantes</a:t>
            </a:r>
            <a:r>
              <a:rPr lang="en-GB" sz="1200" b="1" kern="1200" dirty="0">
                <a:solidFill>
                  <a:schemeClr val="tx1"/>
                </a:solidFill>
                <a:latin typeface="+mn-lt"/>
                <a:ea typeface="+mn-ea"/>
                <a:cs typeface="+mn-cs"/>
              </a:rPr>
              <a:t> et participants </a:t>
            </a:r>
            <a:r>
              <a:rPr lang="en-GB" sz="1200" b="1" kern="1200" dirty="0" err="1">
                <a:solidFill>
                  <a:schemeClr val="tx1"/>
                </a:solidFill>
                <a:latin typeface="+mn-lt"/>
                <a:ea typeface="+mn-ea"/>
                <a:cs typeface="+mn-cs"/>
              </a:rPr>
              <a:t>à</a:t>
            </a:r>
            <a:r>
              <a:rPr lang="en-GB" sz="1200" b="1" kern="1200" dirty="0">
                <a:solidFill>
                  <a:schemeClr val="tx1"/>
                </a:solidFill>
                <a:latin typeface="+mn-lt"/>
                <a:ea typeface="+mn-ea"/>
                <a:cs typeface="+mn-cs"/>
              </a:rPr>
              <a:t> se </a:t>
            </a:r>
            <a:r>
              <a:rPr lang="en-GB" sz="1200" b="1" kern="1200" dirty="0" err="1">
                <a:solidFill>
                  <a:schemeClr val="tx1"/>
                </a:solidFill>
                <a:latin typeface="+mn-lt"/>
                <a:ea typeface="+mn-ea"/>
                <a:cs typeface="+mn-cs"/>
              </a:rPr>
              <a:t>présenter</a:t>
            </a:r>
            <a:r>
              <a:rPr lang="en-GB" sz="1200" b="1"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faire </a:t>
            </a:r>
            <a:r>
              <a:rPr lang="en-GB" sz="1200" kern="1200" dirty="0" err="1">
                <a:solidFill>
                  <a:schemeClr val="tx1"/>
                </a:solidFill>
                <a:latin typeface="+mn-lt"/>
                <a:ea typeface="+mn-ea"/>
                <a:cs typeface="+mn-cs"/>
              </a:rPr>
              <a:t>équipe</a:t>
            </a:r>
            <a:r>
              <a:rPr lang="en-GB" sz="1200" kern="1200" dirty="0">
                <a:solidFill>
                  <a:schemeClr val="tx1"/>
                </a:solidFill>
                <a:latin typeface="+mn-lt"/>
                <a:ea typeface="+mn-ea"/>
                <a:cs typeface="+mn-cs"/>
              </a:rPr>
              <a:t> avec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elles</a:t>
            </a:r>
            <a:r>
              <a:rPr lang="en-GB" sz="1200" kern="1200" dirty="0">
                <a:solidFill>
                  <a:schemeClr val="tx1"/>
                </a:solidFill>
                <a:latin typeface="+mn-lt"/>
                <a:ea typeface="+mn-ea"/>
                <a:cs typeface="+mn-cs"/>
              </a:rPr>
              <a:t> ne </a:t>
            </a:r>
            <a:r>
              <a:rPr lang="en-GB" sz="1200" kern="1200" dirty="0" err="1">
                <a:solidFill>
                  <a:schemeClr val="tx1"/>
                </a:solidFill>
                <a:latin typeface="+mn-lt"/>
                <a:ea typeface="+mn-ea"/>
                <a:cs typeface="+mn-cs"/>
              </a:rPr>
              <a:t>connaissent</a:t>
            </a:r>
            <a:r>
              <a:rPr lang="en-GB" sz="1200" kern="1200" dirty="0">
                <a:solidFill>
                  <a:schemeClr val="tx1"/>
                </a:solidFill>
                <a:latin typeface="+mn-lt"/>
                <a:ea typeface="+mn-ea"/>
                <a:cs typeface="+mn-cs"/>
              </a:rPr>
              <a:t> pas et </a:t>
            </a:r>
            <a:r>
              <a:rPr lang="en-GB" sz="1200" kern="1200" dirty="0" err="1">
                <a:solidFill>
                  <a:schemeClr val="tx1"/>
                </a:solidFill>
                <a:latin typeface="+mn-lt"/>
                <a:ea typeface="+mn-ea"/>
                <a:cs typeface="+mn-cs"/>
              </a:rPr>
              <a:t>donnez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paires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cinq</a:t>
            </a:r>
            <a:r>
              <a:rPr lang="en-GB" sz="1200" kern="1200" dirty="0">
                <a:solidFill>
                  <a:schemeClr val="tx1"/>
                </a:solidFill>
                <a:latin typeface="+mn-lt"/>
                <a:ea typeface="+mn-ea"/>
                <a:cs typeface="+mn-cs"/>
              </a:rPr>
              <a:t> minutes pour </a:t>
            </a:r>
            <a:r>
              <a:rPr lang="en-GB" sz="1200" kern="1200" dirty="0" err="1">
                <a:solidFill>
                  <a:schemeClr val="tx1"/>
                </a:solidFill>
                <a:latin typeface="+mn-lt"/>
                <a:ea typeface="+mn-ea"/>
                <a:cs typeface="+mn-cs"/>
              </a:rPr>
              <a:t>apprendre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se </a:t>
            </a:r>
            <a:r>
              <a:rPr lang="en-GB" sz="1200" kern="1200" dirty="0" err="1">
                <a:solidFill>
                  <a:schemeClr val="tx1"/>
                </a:solidFill>
                <a:latin typeface="+mn-lt"/>
                <a:ea typeface="+mn-ea"/>
                <a:cs typeface="+mn-cs"/>
              </a:rPr>
              <a:t>connaître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y</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compris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a:t>
            </a:r>
            <a:r>
              <a:rPr lang="en-GB" sz="1200" b="1" kern="1200" dirty="0" err="1">
                <a:solidFill>
                  <a:schemeClr val="tx1"/>
                </a:solidFill>
                <a:latin typeface="+mn-lt"/>
                <a:ea typeface="+mn-ea"/>
                <a:cs typeface="+mn-cs"/>
              </a:rPr>
              <a:t>pronoms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quel</a:t>
            </a:r>
            <a:r>
              <a:rPr lang="en-GB" sz="1200" kern="1200" dirty="0">
                <a:solidFill>
                  <a:schemeClr val="tx1"/>
                </a:solidFill>
                <a:latin typeface="+mn-lt"/>
                <a:ea typeface="+mn-ea"/>
                <a:cs typeface="+mn-cs"/>
              </a:rPr>
              <a:t> </a:t>
            </a:r>
            <a:r>
              <a:rPr lang="en-GB" sz="1200" b="1" kern="1200" dirty="0">
                <a:solidFill>
                  <a:schemeClr val="tx1"/>
                </a:solidFill>
                <a:latin typeface="+mn-lt"/>
                <a:ea typeface="+mn-ea"/>
                <a:cs typeface="+mn-cs"/>
              </a:rPr>
              <a:t>nom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participant.e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aimerait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appelé.e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Rassemblez</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présenter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brièvement</a:t>
            </a:r>
            <a:r>
              <a:rPr lang="en-GB" sz="1200" kern="1200" dirty="0">
                <a:solidFill>
                  <a:schemeClr val="tx1"/>
                </a:solidFill>
                <a:latin typeface="+mn-lt"/>
                <a:ea typeface="+mn-ea"/>
                <a:cs typeface="+mn-cs"/>
              </a:rPr>
              <a:t> son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partenaire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 typeface="Arial"/>
              <a:buChar char="•"/>
            </a:pPr>
            <a:r>
              <a:rPr lang="fr-FR" sz="1200" kern="1200" baseline="0" dirty="0">
                <a:solidFill>
                  <a:schemeClr val="tx1"/>
                </a:solidFill>
                <a:latin typeface="+mn-lt"/>
                <a:ea typeface="+mn-ea"/>
                <a:cs typeface="+mn-cs"/>
              </a:rPr>
              <a:t> </a:t>
            </a:r>
            <a:r>
              <a:rPr lang="en-GB" sz="1200" kern="1200" dirty="0" err="1">
                <a:solidFill>
                  <a:schemeClr val="tx1"/>
                </a:solidFill>
                <a:latin typeface="+mn-lt"/>
                <a:ea typeface="+mn-ea"/>
                <a:cs typeface="+mn-cs"/>
              </a:rPr>
              <a:t>Abordez</a:t>
            </a:r>
            <a:r>
              <a:rPr lang="en-GB" sz="1200" kern="1200" dirty="0">
                <a:solidFill>
                  <a:schemeClr val="tx1"/>
                </a:solidFill>
                <a:latin typeface="+mn-lt"/>
                <a:ea typeface="+mn-ea"/>
                <a:cs typeface="+mn-cs"/>
              </a:rPr>
              <a:t> les </a:t>
            </a:r>
            <a:r>
              <a:rPr lang="en-GB" sz="1200" b="1" kern="1200" dirty="0">
                <a:solidFill>
                  <a:schemeClr val="tx1"/>
                </a:solidFill>
                <a:latin typeface="+mn-lt"/>
                <a:ea typeface="+mn-ea"/>
                <a:cs typeface="+mn-cs"/>
              </a:rPr>
              <a:t>questions de </a:t>
            </a:r>
            <a:r>
              <a:rPr lang="en-GB" sz="1200" b="1" kern="1200" dirty="0" err="1">
                <a:solidFill>
                  <a:schemeClr val="tx1"/>
                </a:solidFill>
                <a:latin typeface="+mn-lt"/>
                <a:ea typeface="+mn-ea"/>
                <a:cs typeface="+mn-cs"/>
              </a:rPr>
              <a:t>logistiques/d’intendance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l’emplacement</a:t>
            </a:r>
            <a:r>
              <a:rPr lang="en-GB" sz="1200" kern="1200" dirty="0">
                <a:solidFill>
                  <a:schemeClr val="tx1"/>
                </a:solidFill>
                <a:latin typeface="+mn-lt"/>
                <a:ea typeface="+mn-ea"/>
                <a:cs typeface="+mn-cs"/>
              </a:rPr>
              <a:t> des toilettes, etc.</a:t>
            </a:r>
            <a:endParaRPr lang="fr-FR" sz="1200" kern="1200" dirty="0">
              <a:solidFill>
                <a:schemeClr val="tx1"/>
              </a:solidFill>
              <a:latin typeface="+mn-lt"/>
              <a:ea typeface="+mn-ea"/>
              <a:cs typeface="+mn-cs"/>
            </a:endParaRPr>
          </a:p>
          <a:p>
            <a:pPr lvl="0">
              <a:buFont typeface="Arial"/>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Assurez-vous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participant.e</a:t>
            </a:r>
            <a:r>
              <a:rPr lang="en-GB" sz="1200" kern="1200" dirty="0">
                <a:solidFill>
                  <a:schemeClr val="tx1"/>
                </a:solidFill>
                <a:latin typeface="+mn-lt"/>
                <a:ea typeface="+mn-ea"/>
                <a:cs typeface="+mn-cs"/>
              </a:rPr>
              <a:t> dispose </a:t>
            </a:r>
            <a:r>
              <a:rPr lang="en-GB" sz="1200" kern="1200" dirty="0" err="1">
                <a:solidFill>
                  <a:schemeClr val="tx1"/>
                </a:solidFill>
                <a:latin typeface="+mn-lt"/>
                <a:ea typeface="+mn-ea"/>
                <a:cs typeface="+mn-cs"/>
              </a:rPr>
              <a:t>bien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copie</a:t>
            </a:r>
            <a:r>
              <a:rPr lang="en-GB" sz="1200" kern="1200" dirty="0">
                <a:solidFill>
                  <a:schemeClr val="tx1"/>
                </a:solidFill>
                <a:latin typeface="+mn-lt"/>
                <a:ea typeface="+mn-ea"/>
                <a:cs typeface="+mn-cs"/>
              </a:rPr>
              <a:t> du programme de </a:t>
            </a:r>
            <a:r>
              <a:rPr lang="en-GB" sz="1200" kern="1200" dirty="0" err="1">
                <a:solidFill>
                  <a:schemeClr val="tx1"/>
                </a:solidFill>
                <a:latin typeface="+mn-lt"/>
                <a:ea typeface="+mn-ea"/>
                <a:cs typeface="+mn-cs"/>
              </a:rPr>
              <a:t>l’atelier</a:t>
            </a:r>
            <a:r>
              <a:rPr lang="en-GB" sz="1200" kern="1200" dirty="0">
                <a:solidFill>
                  <a:schemeClr val="tx1"/>
                </a:solidFill>
                <a:latin typeface="+mn-lt"/>
                <a:ea typeface="+mn-ea"/>
                <a:cs typeface="+mn-cs"/>
              </a:rPr>
              <a:t>, de </a:t>
            </a:r>
            <a:r>
              <a:rPr lang="en-GB" sz="1200" b="1" kern="1200" dirty="0" err="1">
                <a:solidFill>
                  <a:schemeClr val="tx1"/>
                </a:solidFill>
                <a:latin typeface="+mn-lt"/>
                <a:ea typeface="+mn-ea"/>
                <a:cs typeface="+mn-cs"/>
              </a:rPr>
              <a:t>l'introduction</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à</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REAct</a:t>
            </a:r>
            <a:r>
              <a:rPr lang="en-GB" sz="1200" b="1" kern="1200" dirty="0">
                <a:solidFill>
                  <a:schemeClr val="tx1"/>
                </a:solidFill>
                <a:latin typeface="+mn-lt"/>
                <a:ea typeface="+mn-ea"/>
                <a:cs typeface="+mn-cs"/>
              </a:rPr>
              <a:t> Genre et de </a:t>
            </a:r>
            <a:r>
              <a:rPr lang="en-GB" sz="1200" b="1" kern="1200" dirty="0" err="1">
                <a:solidFill>
                  <a:schemeClr val="tx1"/>
                </a:solidFill>
                <a:latin typeface="+mn-lt"/>
                <a:ea typeface="+mn-ea"/>
                <a:cs typeface="+mn-cs"/>
              </a:rPr>
              <a:t>l'Unité</a:t>
            </a:r>
            <a:r>
              <a:rPr lang="en-GB" sz="1200" b="1" kern="1200" dirty="0">
                <a:solidFill>
                  <a:schemeClr val="tx1"/>
                </a:solidFill>
                <a:latin typeface="+mn-lt"/>
                <a:ea typeface="+mn-ea"/>
                <a:cs typeface="+mn-cs"/>
              </a:rPr>
              <a:t> 1 : Module pour </a:t>
            </a:r>
            <a:r>
              <a:rPr lang="en-GB" sz="1200" b="1" kern="1200" dirty="0" err="1">
                <a:solidFill>
                  <a:schemeClr val="tx1"/>
                </a:solidFill>
                <a:latin typeface="+mn-lt"/>
                <a:ea typeface="+mn-ea"/>
                <a:cs typeface="+mn-cs"/>
              </a:rPr>
              <a:t>tous</a:t>
            </a:r>
            <a:r>
              <a:rPr lang="en-GB" sz="1200" b="1" kern="1200" dirty="0">
                <a:solidFill>
                  <a:schemeClr val="tx1"/>
                </a:solidFill>
                <a:latin typeface="+mn-lt"/>
                <a:ea typeface="+mn-ea"/>
                <a:cs typeface="+mn-cs"/>
              </a:rPr>
              <a:t> les </a:t>
            </a:r>
            <a:r>
              <a:rPr lang="en-GB" sz="1200" b="1" kern="1200" dirty="0" err="1">
                <a:solidFill>
                  <a:schemeClr val="tx1"/>
                </a:solidFill>
                <a:latin typeface="+mn-lt"/>
                <a:ea typeface="+mn-ea"/>
                <a:cs typeface="+mn-cs"/>
              </a:rPr>
              <a:t>utilisateurs</a:t>
            </a:r>
            <a:r>
              <a:rPr lang="en-GB" sz="1200" b="1" kern="1200" dirty="0">
                <a:solidFill>
                  <a:schemeClr val="tx1"/>
                </a:solidFill>
                <a:latin typeface="+mn-lt"/>
                <a:ea typeface="+mn-ea"/>
                <a:cs typeface="+mn-cs"/>
              </a:rPr>
              <a:t>.</a:t>
            </a:r>
          </a:p>
          <a:p>
            <a:pPr lvl="0">
              <a:buFont typeface="Arial"/>
              <a:buChar char="•"/>
            </a:pPr>
            <a:r>
              <a:rPr lang="en-GB" sz="1200" b="0" kern="1200" dirty="0">
                <a:solidFill>
                  <a:schemeClr val="tx1"/>
                </a:solidFill>
                <a:latin typeface="+mn-lt"/>
                <a:ea typeface="+mn-ea"/>
                <a:cs typeface="+mn-cs"/>
              </a:rPr>
              <a:t> </a:t>
            </a:r>
            <a:r>
              <a:rPr lang="en-GB" sz="1200" b="0" kern="1200" dirty="0" err="1">
                <a:solidFill>
                  <a:schemeClr val="tx1"/>
                </a:solidFill>
                <a:latin typeface="+mn-lt"/>
                <a:ea typeface="+mn-ea"/>
                <a:cs typeface="+mn-cs"/>
              </a:rPr>
              <a:t>Demandez</a:t>
            </a:r>
            <a:r>
              <a:rPr lang="en-GB" sz="1200" b="0" kern="1200" dirty="0">
                <a:solidFill>
                  <a:schemeClr val="tx1"/>
                </a:solidFill>
                <a:latin typeface="+mn-lt"/>
                <a:ea typeface="+mn-ea"/>
                <a:cs typeface="+mn-cs"/>
              </a:rPr>
              <a:t> </a:t>
            </a:r>
            <a:r>
              <a:rPr lang="en-GB" sz="1200" b="0" kern="1200" dirty="0" err="1">
                <a:solidFill>
                  <a:schemeClr val="tx1"/>
                </a:solidFill>
                <a:latin typeface="+mn-lt"/>
                <a:ea typeface="+mn-ea"/>
                <a:cs typeface="+mn-cs"/>
              </a:rPr>
              <a:t>s’il</a:t>
            </a:r>
            <a:r>
              <a:rPr lang="en-GB" sz="1200" b="0" kern="1200" dirty="0">
                <a:solidFill>
                  <a:schemeClr val="tx1"/>
                </a:solidFill>
                <a:latin typeface="+mn-lt"/>
                <a:ea typeface="+mn-ea"/>
                <a:cs typeface="+mn-cs"/>
              </a:rPr>
              <a:t> </a:t>
            </a:r>
            <a:r>
              <a:rPr lang="en-GB" sz="1200" b="0" kern="1200" dirty="0" err="1">
                <a:solidFill>
                  <a:schemeClr val="tx1"/>
                </a:solidFill>
                <a:latin typeface="+mn-lt"/>
                <a:ea typeface="+mn-ea"/>
                <a:cs typeface="+mn-cs"/>
              </a:rPr>
              <a:t>y</a:t>
            </a:r>
            <a:r>
              <a:rPr lang="en-GB" sz="1200" b="0" kern="1200" dirty="0">
                <a:solidFill>
                  <a:schemeClr val="tx1"/>
                </a:solidFill>
                <a:latin typeface="+mn-lt"/>
                <a:ea typeface="+mn-ea"/>
                <a:cs typeface="+mn-cs"/>
              </a:rPr>
              <a:t> a des questions </a:t>
            </a:r>
            <a:r>
              <a:rPr lang="en-GB" sz="1200" b="0" kern="1200" dirty="0" err="1">
                <a:solidFill>
                  <a:schemeClr val="tx1"/>
                </a:solidFill>
                <a:latin typeface="+mn-lt"/>
                <a:ea typeface="+mn-ea"/>
                <a:cs typeface="+mn-cs"/>
              </a:rPr>
              <a:t>sur</a:t>
            </a:r>
            <a:r>
              <a:rPr lang="en-GB" sz="1200" b="0" kern="1200" dirty="0">
                <a:solidFill>
                  <a:schemeClr val="tx1"/>
                </a:solidFill>
                <a:latin typeface="+mn-lt"/>
                <a:ea typeface="+mn-ea"/>
                <a:cs typeface="+mn-cs"/>
              </a:rPr>
              <a:t> le programme</a:t>
            </a:r>
            <a:endParaRPr lang="fr-FR" sz="1200" b="0" kern="1200" dirty="0">
              <a:solidFill>
                <a:schemeClr val="tx1"/>
              </a:solidFill>
              <a:latin typeface="+mn-lt"/>
              <a:ea typeface="+mn-ea"/>
              <a:cs typeface="+mn-cs"/>
            </a:endParaRPr>
          </a:p>
          <a:p>
            <a:pPr>
              <a:buFont typeface="Arial"/>
              <a:buChar cha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3</a:t>
            </a:fld>
            <a:endParaRPr lang="en-GB"/>
          </a:p>
        </p:txBody>
      </p:sp>
    </p:spTree>
    <p:extLst>
      <p:ext uri="{BB962C8B-B14F-4D97-AF65-F5344CB8AC3E}">
        <p14:creationId xmlns:p14="http://schemas.microsoft.com/office/powerpoint/2010/main" val="860892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domaines ont bien été abordés.</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32</a:t>
            </a:fld>
            <a:endParaRPr lang="en-GB"/>
          </a:p>
        </p:txBody>
      </p:sp>
    </p:spTree>
    <p:extLst>
      <p:ext uri="{BB962C8B-B14F-4D97-AF65-F5344CB8AC3E}">
        <p14:creationId xmlns:p14="http://schemas.microsoft.com/office/powerpoint/2010/main" val="2825469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Cette session a pour but d'aider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à comprendre les droits liés à l'égalité des genres, la manière dont ces droits sont affectés par la discrimination basée sur le genre et comment les droits liés au genre peuvent être promus par le biais de plateformes et d’instruments nationaux et internationaux.</a:t>
            </a:r>
            <a:endParaRPr lang="fr-FR" sz="120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33</a:t>
            </a:fld>
            <a:endParaRPr lang="en-GB"/>
          </a:p>
        </p:txBody>
      </p:sp>
    </p:spTree>
    <p:extLst>
      <p:ext uri="{BB962C8B-B14F-4D97-AF65-F5344CB8AC3E}">
        <p14:creationId xmlns:p14="http://schemas.microsoft.com/office/powerpoint/2010/main" val="3924977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b="1" dirty="0" err="1"/>
              <a:t>Assurez-vous</a:t>
            </a:r>
            <a:r>
              <a:rPr lang="en-GB" b="1" dirty="0"/>
              <a:t> </a:t>
            </a:r>
            <a:r>
              <a:rPr lang="en-GB" b="1" dirty="0" err="1"/>
              <a:t>que</a:t>
            </a:r>
            <a:r>
              <a:rPr lang="en-GB" b="1" dirty="0"/>
              <a:t> </a:t>
            </a:r>
            <a:r>
              <a:rPr lang="en-GB" b="1" dirty="0" err="1"/>
              <a:t>ces</a:t>
            </a:r>
            <a:r>
              <a:rPr lang="en-GB" b="1" dirty="0"/>
              <a:t> messages </a:t>
            </a:r>
            <a:r>
              <a:rPr lang="en-GB" b="1" dirty="0" err="1"/>
              <a:t>clés</a:t>
            </a:r>
            <a:r>
              <a:rPr lang="en-GB" b="1" dirty="0"/>
              <a:t> </a:t>
            </a:r>
            <a:r>
              <a:rPr lang="en-GB" b="1" dirty="0" err="1"/>
              <a:t>sur</a:t>
            </a:r>
            <a:r>
              <a:rPr lang="en-GB" b="1" dirty="0"/>
              <a:t> les liens entre les </a:t>
            </a:r>
            <a:r>
              <a:rPr lang="en-GB" b="1" dirty="0" err="1"/>
              <a:t>droits</a:t>
            </a:r>
            <a:r>
              <a:rPr lang="en-GB" b="1" dirty="0"/>
              <a:t> </a:t>
            </a:r>
            <a:r>
              <a:rPr lang="fr-FR" sz="1200" b="1" kern="1200" dirty="0">
                <a:solidFill>
                  <a:schemeClr val="tx1"/>
                </a:solidFill>
                <a:latin typeface="+mn-lt"/>
                <a:ea typeface="+mn-ea"/>
                <a:cs typeface="+mn-cs"/>
              </a:rPr>
              <a:t>humains, le VIH, le genre et la discrimination et les violences basées sur le genre ont bien</a:t>
            </a:r>
            <a:r>
              <a:rPr lang="fr-FR" sz="1200" b="1" kern="1200" baseline="0" dirty="0">
                <a:solidFill>
                  <a:schemeClr val="tx1"/>
                </a:solidFill>
                <a:latin typeface="+mn-lt"/>
                <a:ea typeface="+mn-ea"/>
                <a:cs typeface="+mn-cs"/>
              </a:rPr>
              <a:t> été abordés :</a:t>
            </a:r>
            <a:endParaRPr lang="fr-FR" sz="1200" kern="1200" dirty="0">
              <a:solidFill>
                <a:schemeClr val="tx1"/>
              </a:solidFill>
              <a:latin typeface="+mn-lt"/>
              <a:ea typeface="+mn-ea"/>
              <a:cs typeface="+mn-cs"/>
            </a:endParaRPr>
          </a:p>
          <a:p>
            <a:pPr marL="0" indent="0">
              <a:buFont typeface="Arial"/>
              <a:buNone/>
            </a:pPr>
            <a:endParaRPr lang="en-US" sz="1200" kern="1200" dirty="0">
              <a:solidFill>
                <a:schemeClr val="tx1"/>
              </a:solidFill>
              <a:effectLst/>
              <a:latin typeface="+mn-lt"/>
              <a:ea typeface="+mn-ea"/>
              <a:cs typeface="+mn-cs"/>
            </a:endParaRP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Alors que l’inégalité entre les genres affecte la vulnérabilité au VIH et l'impact du VIH, le VIH influence également l'inégalité entre les genres et les droits humains dans leur ensemble</a:t>
            </a:r>
            <a:r>
              <a:rPr lang="fr-FR" sz="1200" kern="1200" dirty="0">
                <a:solidFill>
                  <a:schemeClr val="tx1"/>
                </a:solidFill>
                <a:latin typeface="+mn-lt"/>
                <a:ea typeface="+mn-ea"/>
                <a:cs typeface="+mn-cs"/>
              </a:rPr>
              <a:t>. Une personne peut contracter le VIH à la suite de violences sexuelles ou de violence</a:t>
            </a:r>
            <a:r>
              <a:rPr lang="fr-FR" sz="1200" kern="1200" baseline="0" dirty="0">
                <a:solidFill>
                  <a:schemeClr val="tx1"/>
                </a:solidFill>
                <a:latin typeface="+mn-lt"/>
                <a:ea typeface="+mn-ea"/>
                <a:cs typeface="+mn-cs"/>
              </a:rPr>
              <a:t> commise</a:t>
            </a:r>
            <a:r>
              <a:rPr lang="fr-FR" sz="1200" kern="1200" dirty="0">
                <a:solidFill>
                  <a:schemeClr val="tx1"/>
                </a:solidFill>
                <a:latin typeface="+mn-lt"/>
                <a:ea typeface="+mn-ea"/>
                <a:cs typeface="+mn-cs"/>
              </a:rPr>
              <a:t> par un partenaire intime; et recevoir un diagnostic positif au VIH peut déclencher des formes de violence et de discrimination basées sur le genre à l’égard d’une personne.  </a:t>
            </a:r>
          </a:p>
          <a:p>
            <a:r>
              <a:rPr lang="fr-FR" sz="1200" kern="1200" dirty="0">
                <a:solidFill>
                  <a:schemeClr val="tx1"/>
                </a:solidFill>
                <a:latin typeface="+mn-lt"/>
                <a:ea typeface="+mn-ea"/>
                <a:cs typeface="+mn-cs"/>
              </a:rPr>
              <a:t>     </a:t>
            </a:r>
          </a:p>
          <a:p>
            <a:r>
              <a:rPr lang="fr-FR" sz="1200" kern="1200" dirty="0" err="1">
                <a:solidFill>
                  <a:schemeClr val="tx1"/>
                </a:solidFill>
                <a:latin typeface="+mn-lt"/>
                <a:ea typeface="+mn-ea"/>
                <a:cs typeface="+mn-cs"/>
                <a:sym typeface="Wingdings 2"/>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La violence basée sur le genre a un impact négatif sur le droit à la santé, le droit à la sécurité et le droit à la dignité</a:t>
            </a:r>
            <a:r>
              <a:rPr lang="fr-FR" sz="1200" kern="1200" dirty="0">
                <a:solidFill>
                  <a:schemeClr val="tx1"/>
                </a:solidFill>
                <a:latin typeface="+mn-lt"/>
                <a:ea typeface="+mn-ea"/>
                <a:cs typeface="+mn-cs"/>
              </a:rPr>
              <a:t>. Les États ont le devoir de prendre des mesures positives pour prévenir et protéger de la violence toutes les personnes, y compris les personnes qui s'identifient comme LGBT +; les </a:t>
            </a:r>
            <a:r>
              <a:rPr lang="fr-FR" sz="1200" kern="1200" dirty="0" err="1">
                <a:solidFill>
                  <a:schemeClr val="tx1"/>
                </a:solidFill>
                <a:latin typeface="+mn-lt"/>
                <a:ea typeface="+mn-ea"/>
                <a:cs typeface="+mn-cs"/>
              </a:rPr>
              <a:t>professionnel.les</a:t>
            </a:r>
            <a:r>
              <a:rPr lang="fr-FR" sz="1200" kern="1200" dirty="0">
                <a:solidFill>
                  <a:schemeClr val="tx1"/>
                </a:solidFill>
                <a:latin typeface="+mn-lt"/>
                <a:ea typeface="+mn-ea"/>
                <a:cs typeface="+mn-cs"/>
              </a:rPr>
              <a:t> du sexe, quel que soit leur genre; les enfants qui vendent des services sexuels; les femmes et les filles usagères de drogues; et les femmes et les filles vivant avec le VIH ou risquant d'être infectées par le VIH. Les États doivent également punir les personnes qui commettent des actes de violence et offrir réparation aux personnes victimes de violence</a:t>
            </a:r>
            <a:r>
              <a:rPr lang="fr-FR" dirty="0"/>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34</a:t>
            </a:fld>
            <a:endParaRPr lang="en-GB"/>
          </a:p>
        </p:txBody>
      </p:sp>
    </p:spTree>
    <p:extLst>
      <p:ext uri="{BB962C8B-B14F-4D97-AF65-F5344CB8AC3E}">
        <p14:creationId xmlns:p14="http://schemas.microsoft.com/office/powerpoint/2010/main" val="3873288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tx1"/>
                </a:solidFill>
                <a:effectLst/>
                <a:latin typeface="+mn-lt"/>
                <a:ea typeface="+mn-ea"/>
                <a:cs typeface="+mn-cs"/>
              </a:rPr>
              <a:t>Répartition</a:t>
            </a:r>
            <a:r>
              <a:rPr lang="en-US" sz="1200" b="0" kern="1200" dirty="0">
                <a:solidFill>
                  <a:schemeClr val="tx1"/>
                </a:solidFill>
                <a:effectLst/>
                <a:latin typeface="+mn-lt"/>
                <a:ea typeface="+mn-ea"/>
                <a:cs typeface="+mn-cs"/>
              </a:rPr>
              <a:t> des </a:t>
            </a:r>
            <a:r>
              <a:rPr lang="en-US" sz="1200" b="0" kern="1200" dirty="0" err="1">
                <a:solidFill>
                  <a:schemeClr val="tx1"/>
                </a:solidFill>
                <a:effectLst/>
                <a:latin typeface="+mn-lt"/>
                <a:ea typeface="+mn-ea"/>
                <a:cs typeface="+mn-cs"/>
              </a:rPr>
              <a:t>nouvelles</a:t>
            </a:r>
            <a:r>
              <a:rPr lang="en-US" sz="1200" b="0" kern="1200" dirty="0">
                <a:solidFill>
                  <a:schemeClr val="tx1"/>
                </a:solidFill>
                <a:effectLst/>
                <a:latin typeface="+mn-lt"/>
                <a:ea typeface="+mn-ea"/>
                <a:cs typeface="+mn-cs"/>
              </a:rPr>
              <a:t> infections </a:t>
            </a:r>
            <a:r>
              <a:rPr lang="en-US" sz="1200" b="0" kern="1200" dirty="0" err="1">
                <a:solidFill>
                  <a:schemeClr val="tx1"/>
                </a:solidFill>
                <a:effectLst/>
                <a:latin typeface="+mn-lt"/>
                <a:ea typeface="+mn-ea"/>
                <a:cs typeface="+mn-cs"/>
              </a:rPr>
              <a:t>à</a:t>
            </a:r>
            <a:r>
              <a:rPr lang="en-US" sz="1200" b="0" kern="1200" dirty="0">
                <a:solidFill>
                  <a:schemeClr val="tx1"/>
                </a:solidFill>
                <a:effectLst/>
                <a:latin typeface="+mn-lt"/>
                <a:ea typeface="+mn-ea"/>
                <a:cs typeface="+mn-cs"/>
              </a:rPr>
              <a:t> VIH </a:t>
            </a:r>
            <a:r>
              <a:rPr lang="en-US" sz="1200" b="0" kern="1200" dirty="0" err="1">
                <a:solidFill>
                  <a:schemeClr val="tx1"/>
                </a:solidFill>
                <a:effectLst/>
                <a:latin typeface="+mn-lt"/>
                <a:ea typeface="+mn-ea"/>
                <a:cs typeface="+mn-cs"/>
              </a:rPr>
              <a:t>dans</a:t>
            </a:r>
            <a:r>
              <a:rPr lang="en-US" sz="1200" b="0" kern="1200" dirty="0">
                <a:solidFill>
                  <a:schemeClr val="tx1"/>
                </a:solidFill>
                <a:effectLst/>
                <a:latin typeface="+mn-lt"/>
                <a:ea typeface="+mn-ea"/>
                <a:cs typeface="+mn-cs"/>
              </a:rPr>
              <a:t> le monde, par genre</a:t>
            </a:r>
            <a:r>
              <a:rPr lang="en-US" sz="1200" b="0" kern="1200" baseline="0" dirty="0">
                <a:solidFill>
                  <a:schemeClr val="tx1"/>
                </a:solidFill>
                <a:effectLst/>
                <a:latin typeface="+mn-lt"/>
                <a:ea typeface="+mn-ea"/>
                <a:cs typeface="+mn-cs"/>
              </a:rPr>
              <a:t> et par population, 2019</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1"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u="sng" kern="1200" dirty="0">
                <a:solidFill>
                  <a:schemeClr val="tx1"/>
                </a:solidFill>
                <a:effectLst/>
                <a:latin typeface="+mn-lt"/>
                <a:ea typeface="+mn-ea"/>
                <a:cs typeface="+mn-cs"/>
              </a:rPr>
              <a:t>Par</a:t>
            </a:r>
            <a:r>
              <a:rPr lang="en-US" sz="1200" b="1" u="sng" kern="1200" baseline="0" dirty="0">
                <a:solidFill>
                  <a:schemeClr val="tx1"/>
                </a:solidFill>
                <a:effectLst/>
                <a:latin typeface="+mn-lt"/>
                <a:ea typeface="+mn-ea"/>
                <a:cs typeface="+mn-cs"/>
              </a:rPr>
              <a:t> population</a:t>
            </a:r>
            <a:endParaRPr lang="en-US" sz="1200" b="1"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tx1"/>
                </a:solidFill>
                <a:effectLst/>
                <a:latin typeface="+mn-lt"/>
                <a:ea typeface="+mn-ea"/>
                <a:cs typeface="+mn-cs"/>
              </a:rPr>
              <a:t>Professionnel.les</a:t>
            </a:r>
            <a:r>
              <a:rPr lang="en-US" sz="1200" b="0" kern="1200" dirty="0">
                <a:solidFill>
                  <a:schemeClr val="tx1"/>
                </a:solidFill>
                <a:effectLst/>
                <a:latin typeface="+mn-lt"/>
                <a:ea typeface="+mn-ea"/>
                <a:cs typeface="+mn-cs"/>
              </a:rPr>
              <a:t> du </a:t>
            </a:r>
            <a:r>
              <a:rPr lang="en-US" sz="1200" b="0" kern="1200" dirty="0" err="1">
                <a:solidFill>
                  <a:schemeClr val="tx1"/>
                </a:solidFill>
                <a:effectLst/>
                <a:latin typeface="+mn-lt"/>
                <a:ea typeface="+mn-ea"/>
                <a:cs typeface="+mn-cs"/>
              </a:rPr>
              <a:t>sexe</a:t>
            </a:r>
            <a:r>
              <a:rPr lang="en-US" sz="1200" b="0" kern="1200" dirty="0">
                <a:solidFill>
                  <a:schemeClr val="tx1"/>
                </a:solidFill>
                <a:effectLst/>
                <a:latin typeface="+mn-lt"/>
                <a:ea typeface="+mn-ea"/>
                <a:cs typeface="+mn-cs"/>
              </a:rPr>
              <a:t> 8%</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tx1"/>
                </a:solidFill>
                <a:effectLst/>
                <a:latin typeface="+mn-lt"/>
                <a:ea typeface="+mn-ea"/>
                <a:cs typeface="+mn-cs"/>
              </a:rPr>
              <a:t>Personnes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usagères</a:t>
            </a:r>
            <a:r>
              <a:rPr lang="en-US" sz="1200" b="0" kern="1200" dirty="0">
                <a:solidFill>
                  <a:schemeClr val="tx1"/>
                </a:solidFill>
                <a:effectLst/>
                <a:latin typeface="+mn-lt"/>
                <a:ea typeface="+mn-ea"/>
                <a:cs typeface="+mn-cs"/>
              </a:rPr>
              <a:t> de drogues 10%</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tx1"/>
                </a:solidFill>
                <a:effectLst/>
                <a:latin typeface="+mn-lt"/>
                <a:ea typeface="+mn-ea"/>
                <a:cs typeface="+mn-cs"/>
              </a:rPr>
              <a:t>Hommes</a:t>
            </a:r>
            <a:r>
              <a:rPr lang="en-US" sz="1200" b="0" kern="1200" baseline="0" dirty="0">
                <a:solidFill>
                  <a:schemeClr val="tx1"/>
                </a:solidFill>
                <a:effectLst/>
                <a:latin typeface="+mn-lt"/>
                <a:ea typeface="+mn-ea"/>
                <a:cs typeface="+mn-cs"/>
              </a:rPr>
              <a:t> gays et </a:t>
            </a:r>
            <a:r>
              <a:rPr lang="en-US" sz="1200" b="0" kern="1200" baseline="0" dirty="0" err="1">
                <a:solidFill>
                  <a:schemeClr val="tx1"/>
                </a:solidFill>
                <a:effectLst/>
                <a:latin typeface="+mn-lt"/>
                <a:ea typeface="+mn-ea"/>
                <a:cs typeface="+mn-cs"/>
              </a:rPr>
              <a:t>autres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hommes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ayant</a:t>
            </a:r>
            <a:r>
              <a:rPr lang="en-US" sz="1200" b="0" kern="1200" baseline="0" dirty="0">
                <a:solidFill>
                  <a:schemeClr val="tx1"/>
                </a:solidFill>
                <a:effectLst/>
                <a:latin typeface="+mn-lt"/>
                <a:ea typeface="+mn-ea"/>
                <a:cs typeface="+mn-cs"/>
              </a:rPr>
              <a:t> des rapport </a:t>
            </a:r>
            <a:r>
              <a:rPr lang="en-US" sz="1200" b="0" kern="1200" baseline="0" dirty="0" err="1">
                <a:solidFill>
                  <a:schemeClr val="tx1"/>
                </a:solidFill>
                <a:effectLst/>
                <a:latin typeface="+mn-lt"/>
                <a:ea typeface="+mn-ea"/>
                <a:cs typeface="+mn-cs"/>
              </a:rPr>
              <a:t>sexuels</a:t>
            </a:r>
            <a:r>
              <a:rPr lang="en-US" sz="1200" b="0" kern="1200" baseline="0" dirty="0">
                <a:solidFill>
                  <a:schemeClr val="tx1"/>
                </a:solidFill>
                <a:effectLst/>
                <a:latin typeface="+mn-lt"/>
                <a:ea typeface="+mn-ea"/>
                <a:cs typeface="+mn-cs"/>
              </a:rPr>
              <a:t> avec des </a:t>
            </a:r>
            <a:r>
              <a:rPr lang="en-US" sz="1200" b="0" kern="1200" baseline="0" dirty="0" err="1">
                <a:solidFill>
                  <a:schemeClr val="tx1"/>
                </a:solidFill>
                <a:effectLst/>
                <a:latin typeface="+mn-lt"/>
                <a:ea typeface="+mn-ea"/>
                <a:cs typeface="+mn-cs"/>
              </a:rPr>
              <a:t>hommes</a:t>
            </a:r>
            <a:r>
              <a:rPr lang="en-US" sz="1200" b="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a:solidFill>
                  <a:schemeClr val="tx1"/>
                </a:solidFill>
                <a:effectLst/>
                <a:latin typeface="+mn-lt"/>
                <a:ea typeface="+mn-ea"/>
                <a:cs typeface="+mn-cs"/>
              </a:rPr>
              <a:t> 23%</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err="1">
                <a:solidFill>
                  <a:schemeClr val="tx1"/>
                </a:solidFill>
                <a:effectLst/>
                <a:latin typeface="+mn-lt"/>
                <a:ea typeface="+mn-ea"/>
                <a:cs typeface="+mn-cs"/>
              </a:rPr>
              <a:t>Personnes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transgenres</a:t>
            </a:r>
            <a:r>
              <a:rPr lang="en-US" sz="1200" b="0" kern="1200" baseline="0" dirty="0">
                <a:solidFill>
                  <a:schemeClr val="tx1"/>
                </a:solidFill>
                <a:effectLst/>
                <a:latin typeface="+mn-lt"/>
                <a:ea typeface="+mn-ea"/>
                <a:cs typeface="+mn-cs"/>
              </a:rPr>
              <a:t> 2%</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a:solidFill>
                  <a:schemeClr val="tx1"/>
                </a:solidFill>
                <a:effectLst/>
                <a:latin typeface="+mn-lt"/>
                <a:ea typeface="+mn-ea"/>
                <a:cs typeface="+mn-cs"/>
              </a:rPr>
              <a:t>Clients des </a:t>
            </a:r>
            <a:r>
              <a:rPr lang="en-US" sz="1200" b="0" kern="1200" baseline="0" dirty="0" err="1">
                <a:solidFill>
                  <a:schemeClr val="tx1"/>
                </a:solidFill>
                <a:effectLst/>
                <a:latin typeface="+mn-lt"/>
                <a:ea typeface="+mn-ea"/>
                <a:cs typeface="+mn-cs"/>
              </a:rPr>
              <a:t>professionnel.les</a:t>
            </a:r>
            <a:r>
              <a:rPr lang="en-US" sz="1200" b="0" kern="1200" baseline="0" dirty="0">
                <a:solidFill>
                  <a:schemeClr val="tx1"/>
                </a:solidFill>
                <a:effectLst/>
                <a:latin typeface="+mn-lt"/>
                <a:ea typeface="+mn-ea"/>
                <a:cs typeface="+mn-cs"/>
              </a:rPr>
              <a:t> du </a:t>
            </a:r>
            <a:r>
              <a:rPr lang="en-US" sz="1200" b="0" kern="1200" baseline="0" dirty="0" err="1">
                <a:solidFill>
                  <a:schemeClr val="tx1"/>
                </a:solidFill>
                <a:effectLst/>
                <a:latin typeface="+mn-lt"/>
                <a:ea typeface="+mn-ea"/>
                <a:cs typeface="+mn-cs"/>
              </a:rPr>
              <a:t>sexe</a:t>
            </a:r>
            <a:r>
              <a:rPr lang="en-US" sz="1200" b="0" kern="1200" baseline="0" dirty="0">
                <a:solidFill>
                  <a:schemeClr val="tx1"/>
                </a:solidFill>
                <a:effectLst/>
                <a:latin typeface="+mn-lt"/>
                <a:ea typeface="+mn-ea"/>
                <a:cs typeface="+mn-cs"/>
              </a:rPr>
              <a:t> et </a:t>
            </a:r>
            <a:r>
              <a:rPr lang="en-US" sz="1200" b="0" kern="1200" baseline="0" dirty="0" err="1">
                <a:solidFill>
                  <a:schemeClr val="tx1"/>
                </a:solidFill>
                <a:effectLst/>
                <a:latin typeface="+mn-lt"/>
                <a:ea typeface="+mn-ea"/>
                <a:cs typeface="+mn-cs"/>
              </a:rPr>
              <a:t>partenaires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sexuel.les</a:t>
            </a:r>
            <a:r>
              <a:rPr lang="en-US" sz="1200" b="0" kern="1200" baseline="0" dirty="0">
                <a:solidFill>
                  <a:schemeClr val="tx1"/>
                </a:solidFill>
                <a:effectLst/>
                <a:latin typeface="+mn-lt"/>
                <a:ea typeface="+mn-ea"/>
                <a:cs typeface="+mn-cs"/>
              </a:rPr>
              <a:t> de </a:t>
            </a:r>
            <a:r>
              <a:rPr lang="en-US" sz="1200" b="0" kern="1200" baseline="0" dirty="0" err="1">
                <a:solidFill>
                  <a:schemeClr val="tx1"/>
                </a:solidFill>
                <a:effectLst/>
                <a:latin typeface="+mn-lt"/>
                <a:ea typeface="+mn-ea"/>
                <a:cs typeface="+mn-cs"/>
              </a:rPr>
              <a:t>toutes</a:t>
            </a:r>
            <a:r>
              <a:rPr lang="en-US" sz="1200" b="0" kern="1200" baseline="0" dirty="0">
                <a:solidFill>
                  <a:schemeClr val="tx1"/>
                </a:solidFill>
                <a:effectLst/>
                <a:latin typeface="+mn-lt"/>
                <a:ea typeface="+mn-ea"/>
                <a:cs typeface="+mn-cs"/>
              </a:rPr>
              <a:t> les populations </a:t>
            </a:r>
            <a:r>
              <a:rPr lang="en-US" sz="1200" b="0" kern="1200" baseline="0" dirty="0" err="1">
                <a:solidFill>
                  <a:schemeClr val="tx1"/>
                </a:solidFill>
                <a:effectLst/>
                <a:latin typeface="+mn-lt"/>
                <a:ea typeface="+mn-ea"/>
                <a:cs typeface="+mn-cs"/>
              </a:rPr>
              <a:t>clés</a:t>
            </a:r>
            <a:r>
              <a:rPr lang="en-US" sz="1200" b="0" kern="1200" baseline="0" dirty="0">
                <a:solidFill>
                  <a:schemeClr val="tx1"/>
                </a:solidFill>
                <a:effectLst/>
                <a:latin typeface="+mn-lt"/>
                <a:ea typeface="+mn-ea"/>
                <a:cs typeface="+mn-cs"/>
              </a:rPr>
              <a:t> 19%</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err="1">
                <a:solidFill>
                  <a:schemeClr val="tx1"/>
                </a:solidFill>
                <a:effectLst/>
                <a:latin typeface="+mn-lt"/>
                <a:ea typeface="+mn-ea"/>
                <a:cs typeface="+mn-cs"/>
              </a:rPr>
              <a:t>Reste</a:t>
            </a:r>
            <a:r>
              <a:rPr lang="en-US" sz="1200" b="0" kern="1200" baseline="0" dirty="0">
                <a:solidFill>
                  <a:schemeClr val="tx1"/>
                </a:solidFill>
                <a:effectLst/>
                <a:latin typeface="+mn-lt"/>
                <a:ea typeface="+mn-ea"/>
                <a:cs typeface="+mn-cs"/>
              </a:rPr>
              <a:t> de la population 38%</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u="sng" kern="1200" dirty="0">
                <a:solidFill>
                  <a:schemeClr val="tx1"/>
                </a:solidFill>
                <a:effectLst/>
                <a:latin typeface="+mn-lt"/>
                <a:ea typeface="+mn-ea"/>
                <a:cs typeface="+mn-cs"/>
              </a:rPr>
              <a:t>Par genre</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tx1"/>
                </a:solidFill>
                <a:effectLst/>
                <a:latin typeface="+mn-lt"/>
                <a:ea typeface="+mn-ea"/>
                <a:cs typeface="+mn-cs"/>
              </a:rPr>
              <a:t>Personnes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transgenres</a:t>
            </a:r>
            <a:r>
              <a:rPr lang="en-US" sz="1200" b="0" kern="1200" baseline="0" dirty="0">
                <a:solidFill>
                  <a:schemeClr val="tx1"/>
                </a:solidFill>
                <a:effectLst/>
                <a:latin typeface="+mn-lt"/>
                <a:ea typeface="+mn-ea"/>
                <a:cs typeface="+mn-cs"/>
              </a:rPr>
              <a:t> (25-49) 1%</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tx1"/>
                </a:solidFill>
                <a:effectLst/>
                <a:latin typeface="+mn-lt"/>
                <a:ea typeface="+mn-ea"/>
                <a:cs typeface="+mn-cs"/>
              </a:rPr>
              <a:t>Personnes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transgenres</a:t>
            </a:r>
            <a:r>
              <a:rPr lang="en-US" sz="1200" b="0" kern="1200" baseline="0" dirty="0">
                <a:solidFill>
                  <a:schemeClr val="tx1"/>
                </a:solidFill>
                <a:effectLst/>
                <a:latin typeface="+mn-lt"/>
                <a:ea typeface="+mn-ea"/>
                <a:cs typeface="+mn-cs"/>
              </a:rPr>
              <a:t> (15-24) 1%</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err="1">
                <a:solidFill>
                  <a:schemeClr val="tx1"/>
                </a:solidFill>
                <a:effectLst/>
                <a:latin typeface="+mn-lt"/>
                <a:ea typeface="+mn-ea"/>
                <a:cs typeface="+mn-cs"/>
              </a:rPr>
              <a:t>Hommes</a:t>
            </a:r>
            <a:r>
              <a:rPr lang="en-US" sz="1200" b="0" kern="1200" baseline="0" dirty="0">
                <a:solidFill>
                  <a:schemeClr val="tx1"/>
                </a:solidFill>
                <a:effectLst/>
                <a:latin typeface="+mn-lt"/>
                <a:ea typeface="+mn-ea"/>
                <a:cs typeface="+mn-cs"/>
              </a:rPr>
              <a:t> cisgenres(15-24) 12%</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err="1">
                <a:solidFill>
                  <a:schemeClr val="tx1"/>
                </a:solidFill>
                <a:effectLst/>
                <a:latin typeface="+mn-lt"/>
                <a:ea typeface="+mn-ea"/>
                <a:cs typeface="+mn-cs"/>
              </a:rPr>
              <a:t>Hommes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cisgenres</a:t>
            </a:r>
            <a:r>
              <a:rPr lang="en-US" sz="1200" b="0" kern="1200" baseline="0" dirty="0">
                <a:solidFill>
                  <a:schemeClr val="tx1"/>
                </a:solidFill>
                <a:effectLst/>
                <a:latin typeface="+mn-lt"/>
                <a:ea typeface="+mn-ea"/>
                <a:cs typeface="+mn-cs"/>
              </a:rPr>
              <a:t> (25-49) 38%</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a:solidFill>
                  <a:schemeClr val="tx1"/>
                </a:solidFill>
                <a:effectLst/>
                <a:latin typeface="+mn-lt"/>
                <a:ea typeface="+mn-ea"/>
                <a:cs typeface="+mn-cs"/>
              </a:rPr>
              <a:t>Femmes </a:t>
            </a:r>
            <a:r>
              <a:rPr lang="en-US" sz="1200" b="0" kern="1200" baseline="0" dirty="0" err="1">
                <a:solidFill>
                  <a:schemeClr val="tx1"/>
                </a:solidFill>
                <a:effectLst/>
                <a:latin typeface="+mn-lt"/>
                <a:ea typeface="+mn-ea"/>
                <a:cs typeface="+mn-cs"/>
              </a:rPr>
              <a:t>cisgenres</a:t>
            </a:r>
            <a:r>
              <a:rPr lang="en-US" sz="1200" b="0" kern="1200" baseline="0" dirty="0">
                <a:solidFill>
                  <a:schemeClr val="tx1"/>
                </a:solidFill>
                <a:effectLst/>
                <a:latin typeface="+mn-lt"/>
                <a:ea typeface="+mn-ea"/>
                <a:cs typeface="+mn-cs"/>
              </a:rPr>
              <a:t> (25-49) 27%</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baseline="0" dirty="0">
                <a:solidFill>
                  <a:schemeClr val="tx1"/>
                </a:solidFill>
                <a:effectLst/>
                <a:latin typeface="+mn-lt"/>
                <a:ea typeface="+mn-ea"/>
                <a:cs typeface="+mn-cs"/>
              </a:rPr>
              <a:t>Femmes </a:t>
            </a:r>
            <a:r>
              <a:rPr lang="en-US" sz="1200" b="0" kern="1200" baseline="0" dirty="0" err="1">
                <a:solidFill>
                  <a:schemeClr val="tx1"/>
                </a:solidFill>
                <a:effectLst/>
                <a:latin typeface="+mn-lt"/>
                <a:ea typeface="+mn-ea"/>
                <a:cs typeface="+mn-cs"/>
              </a:rPr>
              <a:t>cisgenres</a:t>
            </a:r>
            <a:r>
              <a:rPr lang="en-US" sz="1200" b="0" kern="1200" baseline="0" dirty="0">
                <a:solidFill>
                  <a:schemeClr val="tx1"/>
                </a:solidFill>
                <a:effectLst/>
                <a:latin typeface="+mn-lt"/>
                <a:ea typeface="+mn-ea"/>
                <a:cs typeface="+mn-cs"/>
              </a:rPr>
              <a:t> (15-24) 20%</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a:solidFill>
                  <a:schemeClr val="tx1"/>
                </a:solidFill>
                <a:effectLst/>
                <a:latin typeface="+mn-lt"/>
                <a:ea typeface="+mn-ea"/>
                <a:cs typeface="+mn-cs"/>
              </a:rPr>
              <a:t>Nous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pouvons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voir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cette</a:t>
            </a:r>
            <a:r>
              <a:rPr lang="en-US" sz="1200" b="0" kern="1200" baseline="0" dirty="0">
                <a:solidFill>
                  <a:schemeClr val="tx1"/>
                </a:solidFill>
                <a:effectLst/>
                <a:latin typeface="+mn-lt"/>
                <a:ea typeface="+mn-ea"/>
                <a:cs typeface="+mn-cs"/>
              </a:rPr>
              <a:t> relation plus </a:t>
            </a:r>
            <a:r>
              <a:rPr lang="en-US" sz="1200" b="0" kern="1200" baseline="0" dirty="0" err="1">
                <a:solidFill>
                  <a:schemeClr val="tx1"/>
                </a:solidFill>
                <a:effectLst/>
                <a:latin typeface="+mn-lt"/>
                <a:ea typeface="+mn-ea"/>
                <a:cs typeface="+mn-cs"/>
              </a:rPr>
              <a:t>clairement</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lorsque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que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l’on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regarde</a:t>
            </a:r>
            <a:r>
              <a:rPr lang="en-US" sz="1200" b="0" kern="1200" baseline="0" dirty="0">
                <a:solidFill>
                  <a:schemeClr val="tx1"/>
                </a:solidFill>
                <a:effectLst/>
                <a:latin typeface="+mn-lt"/>
                <a:ea typeface="+mn-ea"/>
                <a:cs typeface="+mn-cs"/>
              </a:rPr>
              <a:t> qui </a:t>
            </a:r>
            <a:r>
              <a:rPr lang="en-US" sz="1200" b="0" kern="1200" baseline="0" dirty="0" err="1">
                <a:solidFill>
                  <a:schemeClr val="tx1"/>
                </a:solidFill>
                <a:effectLst/>
                <a:latin typeface="+mn-lt"/>
                <a:ea typeface="+mn-ea"/>
                <a:cs typeface="+mn-cs"/>
              </a:rPr>
              <a:t>sont</a:t>
            </a:r>
            <a:r>
              <a:rPr lang="en-US" sz="1200" b="0" kern="1200" baseline="0" dirty="0">
                <a:solidFill>
                  <a:schemeClr val="tx1"/>
                </a:solidFill>
                <a:effectLst/>
                <a:latin typeface="+mn-lt"/>
                <a:ea typeface="+mn-ea"/>
                <a:cs typeface="+mn-cs"/>
              </a:rPr>
              <a:t> les </a:t>
            </a:r>
            <a:r>
              <a:rPr lang="en-US" sz="1200" b="0" kern="1200" baseline="0" dirty="0" err="1">
                <a:solidFill>
                  <a:schemeClr val="tx1"/>
                </a:solidFill>
                <a:effectLst/>
                <a:latin typeface="+mn-lt"/>
                <a:ea typeface="+mn-ea"/>
                <a:cs typeface="+mn-cs"/>
              </a:rPr>
              <a:t>personnes</a:t>
            </a:r>
            <a:r>
              <a:rPr lang="en-US" sz="1200" b="0" kern="1200" baseline="0" dirty="0">
                <a:solidFill>
                  <a:schemeClr val="tx1"/>
                </a:solidFill>
                <a:effectLst/>
                <a:latin typeface="+mn-lt"/>
                <a:ea typeface="+mn-ea"/>
                <a:cs typeface="+mn-cs"/>
              </a:rPr>
              <a:t> les plus </a:t>
            </a:r>
            <a:r>
              <a:rPr lang="en-US" sz="1200" b="0" kern="1200" baseline="0" dirty="0" err="1">
                <a:solidFill>
                  <a:schemeClr val="tx1"/>
                </a:solidFill>
                <a:effectLst/>
                <a:latin typeface="+mn-lt"/>
                <a:ea typeface="+mn-ea"/>
                <a:cs typeface="+mn-cs"/>
              </a:rPr>
              <a:t>affectées</a:t>
            </a:r>
            <a:r>
              <a:rPr lang="en-US" sz="1200" b="0" kern="1200" baseline="0" dirty="0">
                <a:solidFill>
                  <a:schemeClr val="tx1"/>
                </a:solidFill>
                <a:effectLst/>
                <a:latin typeface="+mn-lt"/>
                <a:ea typeface="+mn-ea"/>
                <a:cs typeface="+mn-cs"/>
              </a:rPr>
              <a:t> par le VIH.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tx1"/>
                </a:solidFill>
                <a:effectLst/>
                <a:latin typeface="+mn-lt"/>
                <a:ea typeface="+mn-ea"/>
                <a:cs typeface="+mn-cs"/>
              </a:rPr>
              <a:t>Discutez</a:t>
            </a:r>
            <a:r>
              <a:rPr lang="en-US" sz="1200" b="0" kern="1200" dirty="0">
                <a:solidFill>
                  <a:schemeClr val="tx1"/>
                </a:solidFill>
                <a:effectLst/>
                <a:latin typeface="+mn-lt"/>
                <a:ea typeface="+mn-ea"/>
                <a:cs typeface="+mn-cs"/>
              </a:rPr>
              <a:t> des </a:t>
            </a:r>
            <a:r>
              <a:rPr lang="en-US" sz="1200" b="0" kern="1200" dirty="0" err="1">
                <a:solidFill>
                  <a:schemeClr val="tx1"/>
                </a:solidFill>
                <a:effectLst/>
                <a:latin typeface="+mn-lt"/>
                <a:ea typeface="+mn-ea"/>
                <a:cs typeface="+mn-cs"/>
              </a:rPr>
              <a:t>données</a:t>
            </a:r>
            <a:r>
              <a:rPr lang="en-US" sz="1200" b="0" kern="1200" dirty="0">
                <a:solidFill>
                  <a:schemeClr val="tx1"/>
                </a:solidFill>
                <a:effectLst/>
                <a:latin typeface="+mn-lt"/>
                <a:ea typeface="+mn-ea"/>
                <a:cs typeface="+mn-cs"/>
              </a:rPr>
              <a:t> pour aider les </a:t>
            </a:r>
            <a:r>
              <a:rPr lang="en-US" sz="1200" b="0" kern="1200" dirty="0" err="1">
                <a:solidFill>
                  <a:schemeClr val="tx1"/>
                </a:solidFill>
                <a:effectLst/>
                <a:latin typeface="+mn-lt"/>
                <a:ea typeface="+mn-ea"/>
                <a:cs typeface="+mn-cs"/>
              </a:rPr>
              <a:t>participant.es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voir</a:t>
            </a:r>
            <a:r>
              <a:rPr lang="en-US" sz="1200" b="0" kern="1200" dirty="0">
                <a:solidFill>
                  <a:schemeClr val="tx1"/>
                </a:solidFill>
                <a:effectLst/>
                <a:latin typeface="+mn-lt"/>
                <a:ea typeface="+mn-ea"/>
                <a:cs typeface="+mn-cs"/>
              </a:rPr>
              <a:t> le lien entre le </a:t>
            </a:r>
            <a:r>
              <a:rPr lang="en-US" sz="1200" b="0" kern="1200" dirty="0" err="1">
                <a:solidFill>
                  <a:schemeClr val="tx1"/>
                </a:solidFill>
                <a:effectLst/>
                <a:latin typeface="+mn-lt"/>
                <a:ea typeface="+mn-ea"/>
                <a:cs typeface="+mn-cs"/>
              </a:rPr>
              <a:t>sexe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l'identité</a:t>
            </a:r>
            <a:r>
              <a:rPr lang="en-US" sz="1200" b="0" kern="1200" dirty="0">
                <a:solidFill>
                  <a:schemeClr val="tx1"/>
                </a:solidFill>
                <a:effectLst/>
                <a:latin typeface="+mn-lt"/>
                <a:ea typeface="+mn-ea"/>
                <a:cs typeface="+mn-cs"/>
              </a:rPr>
              <a:t> de genre, </a:t>
            </a:r>
            <a:r>
              <a:rPr lang="en-US" sz="1200" b="0" kern="1200" dirty="0" err="1">
                <a:solidFill>
                  <a:schemeClr val="tx1"/>
                </a:solidFill>
                <a:effectLst/>
                <a:latin typeface="+mn-lt"/>
                <a:ea typeface="+mn-ea"/>
                <a:cs typeface="+mn-cs"/>
              </a:rPr>
              <a:t>l'orientation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sexuelle</a:t>
            </a:r>
            <a:r>
              <a:rPr lang="en-US" sz="1200" b="0" kern="1200" dirty="0">
                <a:solidFill>
                  <a:schemeClr val="tx1"/>
                </a:solidFill>
                <a:effectLst/>
                <a:latin typeface="+mn-lt"/>
                <a:ea typeface="+mn-ea"/>
                <a:cs typeface="+mn-cs"/>
              </a:rPr>
              <a:t> et le VIH.</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1200" b="0" kern="1200" dirty="0">
                <a:solidFill>
                  <a:schemeClr val="tx1"/>
                </a:solidFill>
                <a:effectLst/>
                <a:latin typeface="+mn-lt"/>
                <a:ea typeface="+mn-ea"/>
                <a:cs typeface="+mn-cs"/>
              </a:rPr>
              <a:t> À </a:t>
            </a:r>
            <a:r>
              <a:rPr lang="en-US" sz="1200" b="0" kern="1200" dirty="0" err="1">
                <a:solidFill>
                  <a:schemeClr val="tx1"/>
                </a:solidFill>
                <a:effectLst/>
                <a:latin typeface="+mn-lt"/>
                <a:ea typeface="+mn-ea"/>
                <a:cs typeface="+mn-cs"/>
              </a:rPr>
              <a:t>l'échelle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mondiale</a:t>
            </a:r>
            <a:r>
              <a:rPr lang="en-US" sz="1200" b="0" kern="1200" dirty="0">
                <a:solidFill>
                  <a:schemeClr val="tx1"/>
                </a:solidFill>
                <a:effectLst/>
                <a:latin typeface="+mn-lt"/>
                <a:ea typeface="+mn-ea"/>
                <a:cs typeface="+mn-cs"/>
              </a:rPr>
              <a:t>, le </a:t>
            </a:r>
            <a:r>
              <a:rPr lang="en-US" sz="1200" b="0" kern="1200" dirty="0" err="1">
                <a:solidFill>
                  <a:schemeClr val="tx1"/>
                </a:solidFill>
                <a:effectLst/>
                <a:latin typeface="+mn-lt"/>
                <a:ea typeface="+mn-ea"/>
                <a:cs typeface="+mn-cs"/>
              </a:rPr>
              <a:t>nombre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annuel</a:t>
            </a:r>
            <a:r>
              <a:rPr lang="en-US" sz="1200" b="0" kern="1200" dirty="0">
                <a:solidFill>
                  <a:schemeClr val="tx1"/>
                </a:solidFill>
                <a:effectLst/>
                <a:latin typeface="+mn-lt"/>
                <a:ea typeface="+mn-ea"/>
                <a:cs typeface="+mn-cs"/>
              </a:rPr>
              <a:t> de </a:t>
            </a:r>
            <a:r>
              <a:rPr lang="en-US" sz="1200" b="0" kern="1200" dirty="0" err="1">
                <a:solidFill>
                  <a:schemeClr val="tx1"/>
                </a:solidFill>
                <a:effectLst/>
                <a:latin typeface="+mn-lt"/>
                <a:ea typeface="+mn-ea"/>
                <a:cs typeface="+mn-cs"/>
              </a:rPr>
              <a:t>nouvelles</a:t>
            </a:r>
            <a:r>
              <a:rPr lang="en-US" sz="1200" b="0" kern="1200" dirty="0">
                <a:solidFill>
                  <a:schemeClr val="tx1"/>
                </a:solidFill>
                <a:effectLst/>
                <a:latin typeface="+mn-lt"/>
                <a:ea typeface="+mn-ea"/>
                <a:cs typeface="+mn-cs"/>
              </a:rPr>
              <a:t> infections </a:t>
            </a:r>
            <a:r>
              <a:rPr lang="en-US" sz="1200" b="0" kern="1200" dirty="0" err="1">
                <a:solidFill>
                  <a:schemeClr val="tx1"/>
                </a:solidFill>
                <a:effectLst/>
                <a:latin typeface="+mn-lt"/>
                <a:ea typeface="+mn-ea"/>
                <a:cs typeface="+mn-cs"/>
              </a:rPr>
              <a:t>diminue</a:t>
            </a:r>
            <a:r>
              <a:rPr lang="en-US" sz="1200" b="0" kern="1200" dirty="0">
                <a:solidFill>
                  <a:schemeClr val="tx1"/>
                </a:solidFill>
                <a:effectLst/>
                <a:latin typeface="+mn-lt"/>
                <a:ea typeface="+mn-ea"/>
                <a:cs typeface="+mn-cs"/>
              </a:rPr>
              <a:t> plus </a:t>
            </a:r>
            <a:r>
              <a:rPr lang="en-US" sz="1200" b="0" kern="1200" dirty="0" err="1">
                <a:solidFill>
                  <a:schemeClr val="tx1"/>
                </a:solidFill>
                <a:effectLst/>
                <a:latin typeface="+mn-lt"/>
                <a:ea typeface="+mn-ea"/>
                <a:cs typeface="+mn-cs"/>
              </a:rPr>
              <a:t>rapidement</a:t>
            </a:r>
            <a:r>
              <a:rPr lang="en-US" sz="1200" b="0" kern="1200" dirty="0">
                <a:solidFill>
                  <a:schemeClr val="tx1"/>
                </a:solidFill>
                <a:effectLst/>
                <a:latin typeface="+mn-lt"/>
                <a:ea typeface="+mn-ea"/>
                <a:cs typeface="+mn-cs"/>
              </a:rPr>
              <a:t> chez les femmes et les </a:t>
            </a:r>
            <a:r>
              <a:rPr lang="en-US" sz="1200" b="0" kern="1200" dirty="0" err="1">
                <a:solidFill>
                  <a:schemeClr val="tx1"/>
                </a:solidFill>
                <a:effectLst/>
                <a:latin typeface="+mn-lt"/>
                <a:ea typeface="+mn-ea"/>
                <a:cs typeface="+mn-cs"/>
              </a:rPr>
              <a:t>filles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une</a:t>
            </a:r>
            <a:r>
              <a:rPr lang="en-US" sz="1200" b="0" kern="1200" dirty="0">
                <a:solidFill>
                  <a:schemeClr val="tx1"/>
                </a:solidFill>
                <a:effectLst/>
                <a:latin typeface="+mn-lt"/>
                <a:ea typeface="+mn-ea"/>
                <a:cs typeface="+mn-cs"/>
              </a:rPr>
              <a:t> diminution de 27% </a:t>
            </a:r>
            <a:r>
              <a:rPr lang="en-US" sz="1200" b="0" kern="1200" dirty="0" err="1">
                <a:solidFill>
                  <a:schemeClr val="tx1"/>
                </a:solidFill>
                <a:effectLst/>
                <a:latin typeface="+mn-lt"/>
                <a:ea typeface="+mn-ea"/>
                <a:cs typeface="+mn-cs"/>
              </a:rPr>
              <a:t>depuis</a:t>
            </a:r>
            <a:r>
              <a:rPr lang="en-US" sz="1200" b="0" kern="1200" dirty="0">
                <a:solidFill>
                  <a:schemeClr val="tx1"/>
                </a:solidFill>
                <a:effectLst/>
                <a:latin typeface="+mn-lt"/>
                <a:ea typeface="+mn-ea"/>
                <a:cs typeface="+mn-cs"/>
              </a:rPr>
              <a:t> 2010) </a:t>
            </a:r>
            <a:r>
              <a:rPr lang="en-US" sz="1200" b="0" kern="1200" dirty="0" err="1">
                <a:solidFill>
                  <a:schemeClr val="tx1"/>
                </a:solidFill>
                <a:effectLst/>
                <a:latin typeface="+mn-lt"/>
                <a:ea typeface="+mn-ea"/>
                <a:cs typeface="+mn-cs"/>
              </a:rPr>
              <a:t>que</a:t>
            </a:r>
            <a:r>
              <a:rPr lang="en-US" sz="1200" b="0" kern="1200" dirty="0">
                <a:solidFill>
                  <a:schemeClr val="tx1"/>
                </a:solidFill>
                <a:effectLst/>
                <a:latin typeface="+mn-lt"/>
                <a:ea typeface="+mn-ea"/>
                <a:cs typeface="+mn-cs"/>
              </a:rPr>
              <a:t> chez les </a:t>
            </a:r>
            <a:r>
              <a:rPr lang="en-US" sz="1200" b="0" kern="1200" dirty="0" err="1">
                <a:solidFill>
                  <a:schemeClr val="tx1"/>
                </a:solidFill>
                <a:effectLst/>
                <a:latin typeface="+mn-lt"/>
                <a:ea typeface="+mn-ea"/>
                <a:cs typeface="+mn-cs"/>
              </a:rPr>
              <a:t>hommes</a:t>
            </a:r>
            <a:r>
              <a:rPr lang="en-US" sz="1200" b="0" kern="1200" dirty="0">
                <a:solidFill>
                  <a:schemeClr val="tx1"/>
                </a:solidFill>
                <a:effectLst/>
                <a:latin typeface="+mn-lt"/>
                <a:ea typeface="+mn-ea"/>
                <a:cs typeface="+mn-cs"/>
              </a:rPr>
              <a:t> et les </a:t>
            </a:r>
            <a:r>
              <a:rPr lang="en-US" sz="1200" b="0" kern="1200" dirty="0" err="1">
                <a:solidFill>
                  <a:schemeClr val="tx1"/>
                </a:solidFill>
                <a:effectLst/>
                <a:latin typeface="+mn-lt"/>
                <a:ea typeface="+mn-ea"/>
                <a:cs typeface="+mn-cs"/>
              </a:rPr>
              <a:t>garçons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une</a:t>
            </a:r>
            <a:r>
              <a:rPr lang="en-US" sz="1200" b="0" kern="1200" dirty="0">
                <a:solidFill>
                  <a:schemeClr val="tx1"/>
                </a:solidFill>
                <a:effectLst/>
                <a:latin typeface="+mn-lt"/>
                <a:ea typeface="+mn-ea"/>
                <a:cs typeface="+mn-cs"/>
              </a:rPr>
              <a:t> diminution de 18%).</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1200" b="0" kern="1200" baseline="0" dirty="0">
                <a:solidFill>
                  <a:schemeClr val="tx1"/>
                </a:solidFill>
                <a:effectLst/>
                <a:latin typeface="+mn-lt"/>
                <a:ea typeface="+mn-ea"/>
                <a:cs typeface="+mn-cs"/>
              </a:rPr>
              <a:t> La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majorité</a:t>
            </a:r>
            <a:r>
              <a:rPr lang="en-US" sz="1200" b="0" kern="1200" dirty="0">
                <a:solidFill>
                  <a:schemeClr val="tx1"/>
                </a:solidFill>
                <a:effectLst/>
                <a:latin typeface="+mn-lt"/>
                <a:ea typeface="+mn-ea"/>
                <a:cs typeface="+mn-cs"/>
              </a:rPr>
              <a:t> (62%) des </a:t>
            </a:r>
            <a:r>
              <a:rPr lang="en-US" sz="1200" b="0" kern="1200" dirty="0" err="1">
                <a:solidFill>
                  <a:schemeClr val="tx1"/>
                </a:solidFill>
                <a:effectLst/>
                <a:latin typeface="+mn-lt"/>
                <a:ea typeface="+mn-ea"/>
                <a:cs typeface="+mn-cs"/>
              </a:rPr>
              <a:t>nouvelles</a:t>
            </a:r>
            <a:r>
              <a:rPr lang="en-US" sz="1200" b="0" kern="1200" dirty="0">
                <a:solidFill>
                  <a:schemeClr val="tx1"/>
                </a:solidFill>
                <a:effectLst/>
                <a:latin typeface="+mn-lt"/>
                <a:ea typeface="+mn-ea"/>
                <a:cs typeface="+mn-cs"/>
              </a:rPr>
              <a:t> infections </a:t>
            </a:r>
            <a:r>
              <a:rPr lang="en-US" sz="1200" b="0" kern="1200" dirty="0" err="1">
                <a:solidFill>
                  <a:schemeClr val="tx1"/>
                </a:solidFill>
                <a:effectLst/>
                <a:latin typeface="+mn-lt"/>
                <a:ea typeface="+mn-ea"/>
                <a:cs typeface="+mn-cs"/>
              </a:rPr>
              <a:t>à</a:t>
            </a:r>
            <a:r>
              <a:rPr lang="en-US" sz="1200" b="0" kern="1200" dirty="0">
                <a:solidFill>
                  <a:schemeClr val="tx1"/>
                </a:solidFill>
                <a:effectLst/>
                <a:latin typeface="+mn-lt"/>
                <a:ea typeface="+mn-ea"/>
                <a:cs typeface="+mn-cs"/>
              </a:rPr>
              <a:t> VIH chez les </a:t>
            </a:r>
            <a:r>
              <a:rPr lang="en-US" sz="1200" b="0" kern="1200" dirty="0" err="1">
                <a:solidFill>
                  <a:schemeClr val="tx1"/>
                </a:solidFill>
                <a:effectLst/>
                <a:latin typeface="+mn-lt"/>
                <a:ea typeface="+mn-ea"/>
                <a:cs typeface="+mn-cs"/>
              </a:rPr>
              <a:t>adultes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dans</a:t>
            </a:r>
            <a:r>
              <a:rPr lang="en-US" sz="1200" b="0" kern="1200" dirty="0">
                <a:solidFill>
                  <a:schemeClr val="tx1"/>
                </a:solidFill>
                <a:effectLst/>
                <a:latin typeface="+mn-lt"/>
                <a:ea typeface="+mn-ea"/>
                <a:cs typeface="+mn-cs"/>
              </a:rPr>
              <a:t> le monde en 2019 </a:t>
            </a:r>
            <a:r>
              <a:rPr lang="en-US" sz="1200" b="0" kern="1200" dirty="0" err="1">
                <a:solidFill>
                  <a:schemeClr val="tx1"/>
                </a:solidFill>
                <a:effectLst/>
                <a:latin typeface="+mn-lt"/>
                <a:ea typeface="+mn-ea"/>
                <a:cs typeface="+mn-cs"/>
              </a:rPr>
              <a:t>concernait</a:t>
            </a:r>
            <a:r>
              <a:rPr lang="en-US" sz="1200" b="0" kern="1200" dirty="0">
                <a:solidFill>
                  <a:schemeClr val="tx1"/>
                </a:solidFill>
                <a:effectLst/>
                <a:latin typeface="+mn-lt"/>
                <a:ea typeface="+mn-ea"/>
                <a:cs typeface="+mn-cs"/>
              </a:rPr>
              <a:t> des populations </a:t>
            </a:r>
            <a:r>
              <a:rPr lang="en-US" sz="1200" b="0" kern="1200" dirty="0" err="1">
                <a:solidFill>
                  <a:schemeClr val="tx1"/>
                </a:solidFill>
                <a:effectLst/>
                <a:latin typeface="+mn-lt"/>
                <a:ea typeface="+mn-ea"/>
                <a:cs typeface="+mn-cs"/>
              </a:rPr>
              <a:t>clés</a:t>
            </a:r>
            <a:r>
              <a:rPr lang="en-US" sz="1200" b="0" kern="1200" dirty="0">
                <a:solidFill>
                  <a:schemeClr val="tx1"/>
                </a:solidFill>
                <a:effectLst/>
                <a:latin typeface="+mn-lt"/>
                <a:ea typeface="+mn-ea"/>
                <a:cs typeface="+mn-cs"/>
              </a:rPr>
              <a:t> et </a:t>
            </a:r>
            <a:r>
              <a:rPr lang="en-US" sz="1200" b="0" kern="1200" dirty="0" err="1">
                <a:solidFill>
                  <a:schemeClr val="tx1"/>
                </a:solidFill>
                <a:effectLst/>
                <a:latin typeface="+mn-lt"/>
                <a:ea typeface="+mn-ea"/>
                <a:cs typeface="+mn-cs"/>
              </a:rPr>
              <a:t>leurs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partenaires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sexue.l.les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Ces</a:t>
            </a:r>
            <a:r>
              <a:rPr lang="en-US" sz="1200" b="0" kern="1200" dirty="0">
                <a:solidFill>
                  <a:schemeClr val="tx1"/>
                </a:solidFill>
                <a:effectLst/>
                <a:latin typeface="+mn-lt"/>
                <a:ea typeface="+mn-ea"/>
                <a:cs typeface="+mn-cs"/>
              </a:rPr>
              <a:t> populations - qui </a:t>
            </a:r>
            <a:r>
              <a:rPr lang="en-US" sz="1200" b="0" kern="1200" dirty="0" err="1">
                <a:solidFill>
                  <a:schemeClr val="tx1"/>
                </a:solidFill>
                <a:effectLst/>
                <a:latin typeface="+mn-lt"/>
                <a:ea typeface="+mn-ea"/>
                <a:cs typeface="+mn-cs"/>
              </a:rPr>
              <a:t>comprennent</a:t>
            </a:r>
            <a:r>
              <a:rPr lang="en-US" sz="1200" b="0" kern="1200" dirty="0">
                <a:solidFill>
                  <a:schemeClr val="tx1"/>
                </a:solidFill>
                <a:effectLst/>
                <a:latin typeface="+mn-lt"/>
                <a:ea typeface="+mn-ea"/>
                <a:cs typeface="+mn-cs"/>
              </a:rPr>
              <a:t> les </a:t>
            </a:r>
            <a:r>
              <a:rPr lang="en-US" sz="1200" b="0" kern="1200" dirty="0" err="1">
                <a:solidFill>
                  <a:schemeClr val="tx1"/>
                </a:solidFill>
                <a:effectLst/>
                <a:latin typeface="+mn-lt"/>
                <a:ea typeface="+mn-ea"/>
                <a:cs typeface="+mn-cs"/>
              </a:rPr>
              <a:t>professionnel.les</a:t>
            </a:r>
            <a:r>
              <a:rPr lang="en-US" sz="1200" b="0" kern="1200" dirty="0">
                <a:solidFill>
                  <a:schemeClr val="tx1"/>
                </a:solidFill>
                <a:effectLst/>
                <a:latin typeface="+mn-lt"/>
                <a:ea typeface="+mn-ea"/>
                <a:cs typeface="+mn-cs"/>
              </a:rPr>
              <a:t> du </a:t>
            </a:r>
            <a:r>
              <a:rPr lang="en-US" sz="1200" b="0" kern="1200" dirty="0" err="1">
                <a:solidFill>
                  <a:schemeClr val="tx1"/>
                </a:solidFill>
                <a:effectLst/>
                <a:latin typeface="+mn-lt"/>
                <a:ea typeface="+mn-ea"/>
                <a:cs typeface="+mn-cs"/>
              </a:rPr>
              <a:t>sexe</a:t>
            </a:r>
            <a:r>
              <a:rPr lang="en-US" sz="1200" b="0" kern="1200" dirty="0">
                <a:solidFill>
                  <a:schemeClr val="tx1"/>
                </a:solidFill>
                <a:effectLst/>
                <a:latin typeface="+mn-lt"/>
                <a:ea typeface="+mn-ea"/>
                <a:cs typeface="+mn-cs"/>
              </a:rPr>
              <a:t>, les </a:t>
            </a:r>
            <a:r>
              <a:rPr lang="en-US" sz="1200" b="0" kern="1200" dirty="0" err="1">
                <a:solidFill>
                  <a:schemeClr val="tx1"/>
                </a:solidFill>
                <a:effectLst/>
                <a:latin typeface="+mn-lt"/>
                <a:ea typeface="+mn-ea"/>
                <a:cs typeface="+mn-cs"/>
              </a:rPr>
              <a:t>personnes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usagères</a:t>
            </a:r>
            <a:r>
              <a:rPr lang="en-US" sz="1200" b="0" kern="1200" dirty="0">
                <a:solidFill>
                  <a:schemeClr val="tx1"/>
                </a:solidFill>
                <a:effectLst/>
                <a:latin typeface="+mn-lt"/>
                <a:ea typeface="+mn-ea"/>
                <a:cs typeface="+mn-cs"/>
              </a:rPr>
              <a:t> de drogues </a:t>
            </a:r>
            <a:r>
              <a:rPr lang="en-US" sz="1200" b="0" kern="1200" dirty="0" err="1">
                <a:solidFill>
                  <a:schemeClr val="tx1"/>
                </a:solidFill>
                <a:effectLst/>
                <a:latin typeface="+mn-lt"/>
                <a:ea typeface="+mn-ea"/>
                <a:cs typeface="+mn-cs"/>
              </a:rPr>
              <a:t>injectables</a:t>
            </a:r>
            <a:r>
              <a:rPr lang="en-US" sz="1200" b="0" kern="1200" dirty="0">
                <a:solidFill>
                  <a:schemeClr val="tx1"/>
                </a:solidFill>
                <a:effectLst/>
                <a:latin typeface="+mn-lt"/>
                <a:ea typeface="+mn-ea"/>
                <a:cs typeface="+mn-cs"/>
              </a:rPr>
              <a:t>, les populations </a:t>
            </a:r>
            <a:r>
              <a:rPr lang="en-US" sz="1200" b="0" kern="1200" dirty="0" err="1">
                <a:solidFill>
                  <a:schemeClr val="tx1"/>
                </a:solidFill>
                <a:effectLst/>
                <a:latin typeface="+mn-lt"/>
                <a:ea typeface="+mn-ea"/>
                <a:cs typeface="+mn-cs"/>
              </a:rPr>
              <a:t>carcérales</a:t>
            </a:r>
            <a:r>
              <a:rPr lang="en-US" sz="1200" b="0" kern="1200" dirty="0">
                <a:solidFill>
                  <a:schemeClr val="tx1"/>
                </a:solidFill>
                <a:effectLst/>
                <a:latin typeface="+mn-lt"/>
                <a:ea typeface="+mn-ea"/>
                <a:cs typeface="+mn-cs"/>
              </a:rPr>
              <a:t>, les </a:t>
            </a:r>
            <a:r>
              <a:rPr lang="en-US" sz="1200" b="0" kern="1200" dirty="0" err="1">
                <a:solidFill>
                  <a:schemeClr val="tx1"/>
                </a:solidFill>
                <a:effectLst/>
                <a:latin typeface="+mn-lt"/>
                <a:ea typeface="+mn-ea"/>
                <a:cs typeface="+mn-cs"/>
              </a:rPr>
              <a:t>personnes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transgenres</a:t>
            </a:r>
            <a:r>
              <a:rPr lang="en-US" sz="1200" b="0" kern="1200" dirty="0">
                <a:solidFill>
                  <a:schemeClr val="tx1"/>
                </a:solidFill>
                <a:effectLst/>
                <a:latin typeface="+mn-lt"/>
                <a:ea typeface="+mn-ea"/>
                <a:cs typeface="+mn-cs"/>
              </a:rPr>
              <a:t>, les </a:t>
            </a:r>
            <a:r>
              <a:rPr lang="en-US" sz="1200" b="0" kern="1200" dirty="0" err="1">
                <a:solidFill>
                  <a:schemeClr val="tx1"/>
                </a:solidFill>
                <a:effectLst/>
                <a:latin typeface="+mn-lt"/>
                <a:ea typeface="+mn-ea"/>
                <a:cs typeface="+mn-cs"/>
              </a:rPr>
              <a:t>hommes</a:t>
            </a:r>
            <a:r>
              <a:rPr lang="en-US" sz="1200" b="0" kern="1200" dirty="0">
                <a:solidFill>
                  <a:schemeClr val="tx1"/>
                </a:solidFill>
                <a:effectLst/>
                <a:latin typeface="+mn-lt"/>
                <a:ea typeface="+mn-ea"/>
                <a:cs typeface="+mn-cs"/>
              </a:rPr>
              <a:t> gays et les </a:t>
            </a:r>
            <a:r>
              <a:rPr lang="en-US" sz="1200" b="0" kern="1200" dirty="0" err="1">
                <a:solidFill>
                  <a:schemeClr val="tx1"/>
                </a:solidFill>
                <a:effectLst/>
                <a:latin typeface="+mn-lt"/>
                <a:ea typeface="+mn-ea"/>
                <a:cs typeface="+mn-cs"/>
              </a:rPr>
              <a:t>autres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hommes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ayant</a:t>
            </a:r>
            <a:r>
              <a:rPr lang="en-US" sz="1200" b="0" kern="1200" dirty="0">
                <a:solidFill>
                  <a:schemeClr val="tx1"/>
                </a:solidFill>
                <a:effectLst/>
                <a:latin typeface="+mn-lt"/>
                <a:ea typeface="+mn-ea"/>
                <a:cs typeface="+mn-cs"/>
              </a:rPr>
              <a:t> des rapports </a:t>
            </a:r>
            <a:r>
              <a:rPr lang="en-US" sz="1200" b="0" kern="1200" dirty="0" err="1">
                <a:solidFill>
                  <a:schemeClr val="tx1"/>
                </a:solidFill>
                <a:effectLst/>
                <a:latin typeface="+mn-lt"/>
                <a:ea typeface="+mn-ea"/>
                <a:cs typeface="+mn-cs"/>
              </a:rPr>
              <a:t>sexuels</a:t>
            </a:r>
            <a:r>
              <a:rPr lang="en-US" sz="1200" b="0" kern="1200" dirty="0">
                <a:solidFill>
                  <a:schemeClr val="tx1"/>
                </a:solidFill>
                <a:effectLst/>
                <a:latin typeface="+mn-lt"/>
                <a:ea typeface="+mn-ea"/>
                <a:cs typeface="+mn-cs"/>
              </a:rPr>
              <a:t> avec des </a:t>
            </a:r>
            <a:r>
              <a:rPr lang="en-US" sz="1200" b="0" kern="1200" dirty="0" err="1">
                <a:solidFill>
                  <a:schemeClr val="tx1"/>
                </a:solidFill>
                <a:effectLst/>
                <a:latin typeface="+mn-lt"/>
                <a:ea typeface="+mn-ea"/>
                <a:cs typeface="+mn-cs"/>
              </a:rPr>
              <a:t>hommes</a:t>
            </a:r>
            <a:r>
              <a:rPr lang="en-US" sz="1200" b="0" kern="1200" dirty="0">
                <a:solidFill>
                  <a:schemeClr val="tx1"/>
                </a:solidFill>
                <a:effectLst/>
                <a:latin typeface="+mn-lt"/>
                <a:ea typeface="+mn-ea"/>
                <a:cs typeface="+mn-cs"/>
              </a:rPr>
              <a:t> - constituent un petite </a:t>
            </a:r>
            <a:r>
              <a:rPr lang="en-US" sz="1200" b="0" kern="1200" dirty="0" err="1">
                <a:solidFill>
                  <a:schemeClr val="tx1"/>
                </a:solidFill>
                <a:effectLst/>
                <a:latin typeface="+mn-lt"/>
                <a:ea typeface="+mn-ea"/>
                <a:cs typeface="+mn-cs"/>
              </a:rPr>
              <a:t>partie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de la population </a:t>
            </a:r>
            <a:r>
              <a:rPr lang="en-US" sz="1200" b="0" kern="1200" dirty="0" err="1">
                <a:solidFill>
                  <a:schemeClr val="tx1"/>
                </a:solidFill>
                <a:effectLst/>
                <a:latin typeface="+mn-lt"/>
                <a:ea typeface="+mn-ea"/>
                <a:cs typeface="+mn-cs"/>
              </a:rPr>
              <a:t>générale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mais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elles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courent</a:t>
            </a:r>
            <a:r>
              <a:rPr lang="en-US" sz="1200" b="0" kern="1200" dirty="0">
                <a:solidFill>
                  <a:schemeClr val="tx1"/>
                </a:solidFill>
                <a:effectLst/>
                <a:latin typeface="+mn-lt"/>
                <a:ea typeface="+mn-ea"/>
                <a:cs typeface="+mn-cs"/>
              </a:rPr>
              <a:t> un </a:t>
            </a:r>
            <a:r>
              <a:rPr lang="en-US" sz="1200" b="0" kern="1200" dirty="0" err="1">
                <a:solidFill>
                  <a:schemeClr val="tx1"/>
                </a:solidFill>
                <a:effectLst/>
                <a:latin typeface="+mn-lt"/>
                <a:ea typeface="+mn-ea"/>
                <a:cs typeface="+mn-cs"/>
              </a:rPr>
              <a:t>risque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élevé</a:t>
            </a:r>
            <a:r>
              <a:rPr lang="en-US" sz="1200" b="0" kern="1200" dirty="0">
                <a:solidFill>
                  <a:schemeClr val="tx1"/>
                </a:solidFill>
                <a:effectLst/>
                <a:latin typeface="+mn-lt"/>
                <a:ea typeface="+mn-ea"/>
                <a:cs typeface="+mn-cs"/>
              </a:rPr>
              <a:t> d‘être </a:t>
            </a:r>
            <a:r>
              <a:rPr lang="en-US" sz="1200" b="0" kern="1200" dirty="0" err="1">
                <a:solidFill>
                  <a:schemeClr val="tx1"/>
                </a:solidFill>
                <a:effectLst/>
                <a:latin typeface="+mn-lt"/>
                <a:ea typeface="+mn-ea"/>
                <a:cs typeface="+mn-cs"/>
              </a:rPr>
              <a:t>infectées</a:t>
            </a:r>
            <a:r>
              <a:rPr lang="en-US" sz="1200" b="0" kern="1200" dirty="0">
                <a:solidFill>
                  <a:schemeClr val="tx1"/>
                </a:solidFill>
                <a:effectLst/>
                <a:latin typeface="+mn-lt"/>
                <a:ea typeface="+mn-ea"/>
                <a:cs typeface="+mn-cs"/>
              </a:rPr>
              <a:t> par le VIH, en </a:t>
            </a:r>
            <a:r>
              <a:rPr lang="en-US" sz="1200" b="0" kern="1200" dirty="0" err="1">
                <a:solidFill>
                  <a:schemeClr val="tx1"/>
                </a:solidFill>
                <a:effectLst/>
                <a:latin typeface="+mn-lt"/>
                <a:ea typeface="+mn-ea"/>
                <a:cs typeface="+mn-cs"/>
              </a:rPr>
              <a:t>partie</a:t>
            </a:r>
            <a:r>
              <a:rPr lang="en-US" sz="1200" b="0" kern="1200" dirty="0">
                <a:solidFill>
                  <a:schemeClr val="tx1"/>
                </a:solidFill>
                <a:effectLst/>
                <a:latin typeface="+mn-lt"/>
                <a:ea typeface="+mn-ea"/>
                <a:cs typeface="+mn-cs"/>
              </a:rPr>
              <a:t> en raison de la discrimination et de </a:t>
            </a:r>
            <a:r>
              <a:rPr lang="en-US" sz="1200" b="0" kern="1200" dirty="0" err="1">
                <a:solidFill>
                  <a:schemeClr val="tx1"/>
                </a:solidFill>
                <a:effectLst/>
                <a:latin typeface="+mn-lt"/>
                <a:ea typeface="+mn-ea"/>
                <a:cs typeface="+mn-cs"/>
              </a:rPr>
              <a:t>l'exclusion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sociale</a:t>
            </a:r>
            <a:r>
              <a:rPr lang="en-US" sz="1200" b="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err="1">
                <a:solidFill>
                  <a:schemeClr val="tx1"/>
                </a:solidFill>
                <a:latin typeface="+mn-lt"/>
                <a:ea typeface="+mn-ea"/>
                <a:cs typeface="+mn-cs"/>
              </a:rPr>
              <a:t>Référence</a:t>
            </a:r>
            <a:r>
              <a:rPr lang="en-US" sz="1200" kern="1200" dirty="0">
                <a:solidFill>
                  <a:schemeClr val="tx1"/>
                </a:solidFill>
                <a:latin typeface="+mn-lt"/>
                <a:ea typeface="+mn-ea"/>
                <a:cs typeface="+mn-cs"/>
              </a:rPr>
              <a:t> https://www.unaids.org/sites/default/files/media_asset/2020_aids-data-book_en.pdf </a:t>
            </a:r>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35</a:t>
            </a:fld>
            <a:endParaRPr lang="en-GB"/>
          </a:p>
        </p:txBody>
      </p:sp>
    </p:spTree>
    <p:extLst>
      <p:ext uri="{BB962C8B-B14F-4D97-AF65-F5344CB8AC3E}">
        <p14:creationId xmlns:p14="http://schemas.microsoft.com/office/powerpoint/2010/main" val="4294468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Répartissez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sept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Attribuez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l'un</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suivants</a:t>
            </a:r>
            <a:r>
              <a:rPr lang="en-GB" sz="1200" kern="1200" dirty="0">
                <a:solidFill>
                  <a:schemeClr val="tx1"/>
                </a:solidFill>
                <a:latin typeface="+mn-lt"/>
                <a:ea typeface="+mn-ea"/>
                <a:cs typeface="+mn-cs"/>
              </a:rPr>
              <a:t> : Santé; </a:t>
            </a:r>
            <a:r>
              <a:rPr lang="en-GB" sz="1200" kern="1200" dirty="0" err="1">
                <a:solidFill>
                  <a:schemeClr val="tx1"/>
                </a:solidFill>
                <a:latin typeface="+mn-lt"/>
                <a:ea typeface="+mn-ea"/>
                <a:cs typeface="+mn-cs"/>
              </a:rPr>
              <a:t>Éducation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Identité</a:t>
            </a:r>
            <a:r>
              <a:rPr lang="en-GB" sz="1200" kern="1200" dirty="0">
                <a:solidFill>
                  <a:schemeClr val="tx1"/>
                </a:solidFill>
                <a:latin typeface="+mn-lt"/>
                <a:ea typeface="+mn-ea"/>
                <a:cs typeface="+mn-cs"/>
              </a:rPr>
              <a:t> et expression; Relations et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a:t>
            </a:r>
            <a:r>
              <a:rPr lang="en-GB" sz="1200" kern="1200" baseline="0" dirty="0">
                <a:solidFill>
                  <a:schemeClr val="tx1"/>
                </a:solidFill>
                <a:latin typeface="+mn-lt"/>
                <a:ea typeface="+mn-ea"/>
                <a:cs typeface="+mn-cs"/>
              </a:rPr>
              <a:t> </a:t>
            </a:r>
            <a:r>
              <a:rPr lang="en-GB" sz="1200" kern="1200" dirty="0" err="1">
                <a:solidFill>
                  <a:schemeClr val="tx1"/>
                </a:solidFill>
                <a:latin typeface="+mn-lt"/>
                <a:ea typeface="+mn-ea"/>
                <a:cs typeface="+mn-cs"/>
              </a:rPr>
              <a:t>Ressources</a:t>
            </a:r>
            <a:r>
              <a:rPr lang="en-GB" sz="1200" kern="1200" dirty="0">
                <a:solidFill>
                  <a:schemeClr val="tx1"/>
                </a:solidFill>
                <a:latin typeface="+mn-lt"/>
                <a:ea typeface="+mn-ea"/>
                <a:cs typeface="+mn-cs"/>
              </a:rPr>
              <a:t>; Participation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gouvernance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Sûreté</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sécurité</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 typeface="Arial"/>
              <a:buChar char="•"/>
            </a:pPr>
            <a:r>
              <a:rPr lang="fr-FR" sz="1200" kern="1200" baseline="0" dirty="0">
                <a:solidFill>
                  <a:schemeClr val="tx1"/>
                </a:solidFill>
                <a:latin typeface="+mn-lt"/>
                <a:ea typeface="+mn-ea"/>
                <a:cs typeface="+mn-cs"/>
              </a:rPr>
              <a:t> </a:t>
            </a:r>
            <a:r>
              <a:rPr lang="en-GB" sz="1200" kern="1200" dirty="0" err="1">
                <a:solidFill>
                  <a:schemeClr val="tx1"/>
                </a:solidFill>
                <a:latin typeface="+mn-lt"/>
                <a:ea typeface="+mn-ea"/>
                <a:cs typeface="+mn-cs"/>
              </a:rPr>
              <a:t>Distribuez</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feuilles</a:t>
            </a:r>
            <a:r>
              <a:rPr lang="en-GB" sz="1200" kern="1200" dirty="0">
                <a:solidFill>
                  <a:schemeClr val="tx1"/>
                </a:solidFill>
                <a:latin typeface="+mn-lt"/>
                <a:ea typeface="+mn-ea"/>
                <a:cs typeface="+mn-cs"/>
              </a:rPr>
              <a:t> mobiles et les </a:t>
            </a:r>
            <a:r>
              <a:rPr lang="en-GB" sz="1200" kern="1200" dirty="0" err="1">
                <a:solidFill>
                  <a:schemeClr val="tx1"/>
                </a:solidFill>
                <a:latin typeface="+mn-lt"/>
                <a:ea typeface="+mn-ea"/>
                <a:cs typeface="+mn-cs"/>
              </a:rPr>
              <a:t>marqueurs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définir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brièvement</a:t>
            </a:r>
            <a:r>
              <a:rPr lang="en-GB" sz="1200" kern="1200" dirty="0">
                <a:solidFill>
                  <a:schemeClr val="tx1"/>
                </a:solidFill>
                <a:latin typeface="+mn-lt"/>
                <a:ea typeface="+mn-ea"/>
                <a:cs typeface="+mn-cs"/>
              </a:rPr>
              <a:t> en quoi </a:t>
            </a:r>
            <a:r>
              <a:rPr lang="en-GB" sz="1200" kern="1200" dirty="0" err="1">
                <a:solidFill>
                  <a:schemeClr val="tx1"/>
                </a:solidFill>
                <a:latin typeface="+mn-lt"/>
                <a:ea typeface="+mn-ea"/>
                <a:cs typeface="+mn-cs"/>
              </a:rPr>
              <a:t>consiste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droit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avis, </a:t>
            </a:r>
            <a:r>
              <a:rPr lang="en-GB" sz="1200" kern="1200" dirty="0" err="1">
                <a:solidFill>
                  <a:schemeClr val="tx1"/>
                </a:solidFill>
                <a:latin typeface="+mn-lt"/>
                <a:ea typeface="+mn-ea"/>
                <a:cs typeface="+mn-cs"/>
              </a:rPr>
              <a:t>puis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donnez</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exemples</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manière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pourrait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affecté</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l'inégalité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la discrimination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a:t>
            </a:r>
            <a:endParaRPr lang="fr-FR" sz="1200" kern="1200" dirty="0">
              <a:solidFill>
                <a:schemeClr val="tx1"/>
              </a:solidFill>
              <a:latin typeface="+mn-lt"/>
              <a:ea typeface="+mn-ea"/>
              <a:cs typeface="+mn-cs"/>
            </a:endParaRPr>
          </a:p>
          <a:p>
            <a:pPr lvl="0">
              <a:buFont typeface="Arial"/>
              <a:buChar char="•"/>
            </a:pPr>
            <a:r>
              <a:rPr lang="fr-FR" sz="1200" kern="1200" baseline="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présenter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définition</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exemples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marL="0" lvl="0" indent="0">
              <a:buFont typeface="Arial"/>
              <a:buNone/>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36</a:t>
            </a:fld>
            <a:endParaRPr lang="en-GB"/>
          </a:p>
        </p:txBody>
      </p:sp>
    </p:spTree>
    <p:extLst>
      <p:ext uri="{BB962C8B-B14F-4D97-AF65-F5344CB8AC3E}">
        <p14:creationId xmlns:p14="http://schemas.microsoft.com/office/powerpoint/2010/main" val="3185701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Après </a:t>
            </a:r>
            <a:r>
              <a:rPr lang="en-US" sz="1200" b="1" kern="1200" dirty="0" err="1">
                <a:solidFill>
                  <a:schemeClr val="tx1"/>
                </a:solidFill>
                <a:effectLst/>
                <a:latin typeface="+mn-lt"/>
                <a:ea typeface="+mn-ea"/>
                <a:cs typeface="+mn-cs"/>
              </a:rPr>
              <a:t>l’activité</a:t>
            </a:r>
            <a:r>
              <a:rPr lang="en-US" sz="1200" b="1" kern="1200" dirty="0">
                <a:solidFill>
                  <a:schemeClr val="tx1"/>
                </a:solidFill>
                <a:effectLst/>
                <a:latin typeface="+mn-lt"/>
                <a:ea typeface="+mn-ea"/>
                <a:cs typeface="+mn-cs"/>
              </a:rPr>
              <a:t> : Identifier la </a:t>
            </a:r>
            <a:r>
              <a:rPr lang="en-US" sz="1200" b="1" kern="1200" dirty="0" err="1">
                <a:solidFill>
                  <a:schemeClr val="tx1"/>
                </a:solidFill>
                <a:effectLst/>
                <a:latin typeface="+mn-lt"/>
                <a:ea typeface="+mn-ea"/>
                <a:cs typeface="+mn-cs"/>
              </a:rPr>
              <a:t>façon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dont</a:t>
            </a:r>
            <a:r>
              <a:rPr lang="en-US" sz="1200" b="1" kern="1200" baseline="0" dirty="0">
                <a:solidFill>
                  <a:schemeClr val="tx1"/>
                </a:solidFill>
                <a:effectLst/>
                <a:latin typeface="+mn-lt"/>
                <a:ea typeface="+mn-ea"/>
                <a:cs typeface="+mn-cs"/>
              </a:rPr>
              <a:t> les </a:t>
            </a:r>
            <a:r>
              <a:rPr lang="en-US" sz="1200" b="1" kern="1200" baseline="0" dirty="0" err="1">
                <a:solidFill>
                  <a:schemeClr val="tx1"/>
                </a:solidFill>
                <a:effectLst/>
                <a:latin typeface="+mn-lt"/>
                <a:ea typeface="+mn-ea"/>
                <a:cs typeface="+mn-cs"/>
              </a:rPr>
              <a:t>droits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sont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affectés</a:t>
            </a:r>
            <a:r>
              <a:rPr lang="en-US" sz="1200" b="1" kern="1200" baseline="0" dirty="0">
                <a:solidFill>
                  <a:schemeClr val="tx1"/>
                </a:solidFill>
                <a:effectLst/>
                <a:latin typeface="+mn-lt"/>
                <a:ea typeface="+mn-ea"/>
                <a:cs typeface="+mn-cs"/>
              </a:rPr>
              <a:t> par la discrimination et les </a:t>
            </a:r>
            <a:r>
              <a:rPr lang="en-US" sz="1200" b="1" kern="1200" baseline="0" dirty="0" err="1">
                <a:solidFill>
                  <a:schemeClr val="tx1"/>
                </a:solidFill>
                <a:effectLst/>
                <a:latin typeface="+mn-lt"/>
                <a:ea typeface="+mn-ea"/>
                <a:cs typeface="+mn-cs"/>
              </a:rPr>
              <a:t>violences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basées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sur</a:t>
            </a:r>
            <a:r>
              <a:rPr lang="en-US" sz="1200" b="1" kern="1200" baseline="0" dirty="0">
                <a:solidFill>
                  <a:schemeClr val="tx1"/>
                </a:solidFill>
                <a:effectLst/>
                <a:latin typeface="+mn-lt"/>
                <a:ea typeface="+mn-ea"/>
                <a:cs typeface="+mn-cs"/>
              </a:rPr>
              <a:t> le genre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servez-vous</a:t>
            </a:r>
            <a:r>
              <a:rPr lang="en-US" sz="1200" b="0" kern="1200" baseline="0" dirty="0">
                <a:solidFill>
                  <a:schemeClr val="tx1"/>
                </a:solidFill>
                <a:effectLst/>
                <a:latin typeface="+mn-lt"/>
                <a:ea typeface="+mn-ea"/>
                <a:cs typeface="+mn-cs"/>
              </a:rPr>
              <a:t> de </a:t>
            </a:r>
            <a:r>
              <a:rPr lang="en-US" sz="1200" b="0" kern="1200" baseline="0" dirty="0" err="1">
                <a:solidFill>
                  <a:schemeClr val="tx1"/>
                </a:solidFill>
                <a:effectLst/>
                <a:latin typeface="+mn-lt"/>
                <a:ea typeface="+mn-ea"/>
                <a:cs typeface="+mn-cs"/>
              </a:rPr>
              <a:t>cette</a:t>
            </a:r>
            <a:r>
              <a:rPr lang="en-US" sz="1200" b="0" kern="1200" baseline="0" dirty="0">
                <a:solidFill>
                  <a:schemeClr val="tx1"/>
                </a:solidFill>
                <a:effectLst/>
                <a:latin typeface="+mn-lt"/>
                <a:ea typeface="+mn-ea"/>
                <a:cs typeface="+mn-cs"/>
              </a:rPr>
              <a:t> dispositive et des </a:t>
            </a:r>
            <a:r>
              <a:rPr lang="en-US" sz="1200" b="0" kern="1200" baseline="0" dirty="0" err="1">
                <a:solidFill>
                  <a:schemeClr val="tx1"/>
                </a:solidFill>
                <a:effectLst/>
                <a:latin typeface="+mn-lt"/>
                <a:ea typeface="+mn-ea"/>
                <a:cs typeface="+mn-cs"/>
              </a:rPr>
              <a:t>deux</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prochaines</a:t>
            </a:r>
            <a:r>
              <a:rPr lang="en-US" sz="1200" b="0" kern="1200" baseline="0" dirty="0">
                <a:solidFill>
                  <a:schemeClr val="tx1"/>
                </a:solidFill>
                <a:effectLst/>
                <a:latin typeface="+mn-lt"/>
                <a:ea typeface="+mn-ea"/>
                <a:cs typeface="+mn-cs"/>
              </a:rPr>
              <a:t> pour passer en revue des </a:t>
            </a:r>
            <a:r>
              <a:rPr lang="en-US" sz="1200" b="0" kern="1200" baseline="0" dirty="0" err="1">
                <a:solidFill>
                  <a:schemeClr val="tx1"/>
                </a:solidFill>
                <a:effectLst/>
                <a:latin typeface="+mn-lt"/>
                <a:ea typeface="+mn-ea"/>
                <a:cs typeface="+mn-cs"/>
              </a:rPr>
              <a:t>exemples</a:t>
            </a:r>
            <a:r>
              <a:rPr lang="en-US" sz="1200" b="0" kern="1200" baseline="0" dirty="0">
                <a:solidFill>
                  <a:schemeClr val="tx1"/>
                </a:solidFill>
                <a:effectLst/>
                <a:latin typeface="+mn-lt"/>
                <a:ea typeface="+mn-ea"/>
                <a:cs typeface="+mn-cs"/>
              </a:rPr>
              <a:t> pour </a:t>
            </a:r>
            <a:r>
              <a:rPr lang="en-US" sz="1200" b="0" kern="1200" baseline="0" dirty="0" err="1">
                <a:solidFill>
                  <a:schemeClr val="tx1"/>
                </a:solidFill>
                <a:effectLst/>
                <a:latin typeface="+mn-lt"/>
                <a:ea typeface="+mn-ea"/>
                <a:cs typeface="+mn-cs"/>
              </a:rPr>
              <a:t>chaque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ligne</a:t>
            </a:r>
            <a:r>
              <a:rPr lang="en-US" sz="1200" b="0" kern="1200" baseline="0" dirty="0">
                <a:solidFill>
                  <a:schemeClr val="tx1"/>
                </a:solidFill>
                <a:effectLst/>
                <a:latin typeface="+mn-lt"/>
                <a:ea typeface="+mn-ea"/>
                <a:cs typeface="+mn-cs"/>
              </a:rPr>
              <a:t>. Le tableau </a:t>
            </a:r>
            <a:r>
              <a:rPr lang="en-US" sz="1200" b="0" kern="1200" baseline="0" dirty="0" err="1">
                <a:solidFill>
                  <a:schemeClr val="tx1"/>
                </a:solidFill>
                <a:effectLst/>
                <a:latin typeface="+mn-lt"/>
                <a:ea typeface="+mn-ea"/>
                <a:cs typeface="+mn-cs"/>
              </a:rPr>
              <a:t>fournit</a:t>
            </a:r>
            <a:r>
              <a:rPr lang="en-US" sz="1200" b="0" kern="1200" baseline="0" dirty="0">
                <a:solidFill>
                  <a:schemeClr val="tx1"/>
                </a:solidFill>
                <a:effectLst/>
                <a:latin typeface="+mn-lt"/>
                <a:ea typeface="+mn-ea"/>
                <a:cs typeface="+mn-cs"/>
              </a:rPr>
              <a:t> des </a:t>
            </a:r>
            <a:r>
              <a:rPr lang="en-US" sz="1200" b="0" kern="1200" baseline="0" dirty="0" err="1">
                <a:solidFill>
                  <a:schemeClr val="tx1"/>
                </a:solidFill>
                <a:effectLst/>
                <a:latin typeface="+mn-lt"/>
                <a:ea typeface="+mn-ea"/>
                <a:cs typeface="+mn-cs"/>
              </a:rPr>
              <a:t>exemples</a:t>
            </a:r>
            <a:r>
              <a:rPr lang="en-US" sz="1200" b="0" kern="1200" baseline="0" dirty="0">
                <a:solidFill>
                  <a:schemeClr val="tx1"/>
                </a:solidFill>
                <a:effectLst/>
                <a:latin typeface="+mn-lt"/>
                <a:ea typeface="+mn-ea"/>
                <a:cs typeface="+mn-cs"/>
              </a:rPr>
              <a:t> des </a:t>
            </a:r>
            <a:r>
              <a:rPr lang="en-US" sz="1200" b="0" kern="1200" baseline="0" dirty="0" err="1">
                <a:solidFill>
                  <a:schemeClr val="tx1"/>
                </a:solidFill>
                <a:effectLst/>
                <a:latin typeface="+mn-lt"/>
                <a:ea typeface="+mn-ea"/>
                <a:cs typeface="+mn-cs"/>
              </a:rPr>
              <a:t>droits</a:t>
            </a:r>
            <a:r>
              <a:rPr lang="en-US" sz="1200" b="0" kern="1200" baseline="0" dirty="0">
                <a:solidFill>
                  <a:schemeClr val="tx1"/>
                </a:solidFill>
                <a:effectLst/>
                <a:latin typeface="+mn-lt"/>
                <a:ea typeface="+mn-ea"/>
                <a:cs typeface="+mn-cs"/>
              </a:rPr>
              <a:t> et des </a:t>
            </a:r>
            <a:r>
              <a:rPr lang="en-US" sz="1200" b="0" kern="1200" baseline="0" dirty="0" err="1">
                <a:solidFill>
                  <a:schemeClr val="tx1"/>
                </a:solidFill>
                <a:effectLst/>
                <a:latin typeface="+mn-lt"/>
                <a:ea typeface="+mn-ea"/>
                <a:cs typeface="+mn-cs"/>
              </a:rPr>
              <a:t>opportunités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dont</a:t>
            </a:r>
            <a:r>
              <a:rPr lang="en-US" sz="1200" b="0" kern="1200" baseline="0" dirty="0">
                <a:solidFill>
                  <a:schemeClr val="tx1"/>
                </a:solidFill>
                <a:effectLst/>
                <a:latin typeface="+mn-lt"/>
                <a:ea typeface="+mn-ea"/>
                <a:cs typeface="+mn-cs"/>
              </a:rPr>
              <a:t> tout le monde </a:t>
            </a:r>
            <a:r>
              <a:rPr lang="en-US" sz="1200" b="0" kern="1200" baseline="0" dirty="0" err="1">
                <a:solidFill>
                  <a:schemeClr val="tx1"/>
                </a:solidFill>
                <a:effectLst/>
                <a:latin typeface="+mn-lt"/>
                <a:ea typeface="+mn-ea"/>
                <a:cs typeface="+mn-cs"/>
              </a:rPr>
              <a:t>devrait</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pouvoir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bénéficier</a:t>
            </a:r>
            <a:r>
              <a:rPr lang="en-US" sz="1200" b="0" kern="1200" baseline="0" dirty="0">
                <a:solidFill>
                  <a:schemeClr val="tx1"/>
                </a:solidFill>
                <a:effectLst/>
                <a:latin typeface="+mn-lt"/>
                <a:ea typeface="+mn-ea"/>
                <a:cs typeface="+mn-cs"/>
              </a:rPr>
              <a:t>, et des </a:t>
            </a:r>
            <a:r>
              <a:rPr lang="en-US" sz="1200" b="0" kern="1200" baseline="0" dirty="0" err="1">
                <a:solidFill>
                  <a:schemeClr val="tx1"/>
                </a:solidFill>
                <a:effectLst/>
                <a:latin typeface="+mn-lt"/>
                <a:ea typeface="+mn-ea"/>
                <a:cs typeface="+mn-cs"/>
              </a:rPr>
              <a:t>exemples</a:t>
            </a:r>
            <a:r>
              <a:rPr lang="en-US" sz="1200" b="0" kern="1200" baseline="0" dirty="0">
                <a:solidFill>
                  <a:schemeClr val="tx1"/>
                </a:solidFill>
                <a:effectLst/>
                <a:latin typeface="+mn-lt"/>
                <a:ea typeface="+mn-ea"/>
                <a:cs typeface="+mn-cs"/>
              </a:rPr>
              <a:t> de la </a:t>
            </a:r>
            <a:r>
              <a:rPr lang="en-US" sz="1200" b="0" kern="1200" baseline="0" dirty="0" err="1">
                <a:solidFill>
                  <a:schemeClr val="tx1"/>
                </a:solidFill>
                <a:effectLst/>
                <a:latin typeface="+mn-lt"/>
                <a:ea typeface="+mn-ea"/>
                <a:cs typeface="+mn-cs"/>
              </a:rPr>
              <a:t>façon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dont</a:t>
            </a:r>
            <a:r>
              <a:rPr lang="en-US" sz="1200" b="0" kern="1200" baseline="0" dirty="0">
                <a:solidFill>
                  <a:schemeClr val="tx1"/>
                </a:solidFill>
                <a:effectLst/>
                <a:latin typeface="+mn-lt"/>
                <a:ea typeface="+mn-ea"/>
                <a:cs typeface="+mn-cs"/>
              </a:rPr>
              <a:t> la discrimination fait obstacle </a:t>
            </a:r>
            <a:r>
              <a:rPr lang="en-US" sz="1200" b="0" kern="1200" baseline="0" dirty="0" err="1">
                <a:solidFill>
                  <a:schemeClr val="tx1"/>
                </a:solidFill>
                <a:effectLst/>
                <a:latin typeface="+mn-lt"/>
                <a:ea typeface="+mn-ea"/>
                <a:cs typeface="+mn-cs"/>
              </a:rPr>
              <a:t>à</a:t>
            </a:r>
            <a:r>
              <a:rPr lang="en-US" sz="1200" b="0" kern="1200" baseline="0" dirty="0">
                <a:solidFill>
                  <a:schemeClr val="tx1"/>
                </a:solidFill>
                <a:effectLst/>
                <a:latin typeface="+mn-lt"/>
                <a:ea typeface="+mn-ea"/>
                <a:cs typeface="+mn-cs"/>
              </a:rPr>
              <a:t> la </a:t>
            </a:r>
            <a:r>
              <a:rPr lang="en-US" sz="1200" b="0" kern="1200" baseline="0" dirty="0" err="1">
                <a:solidFill>
                  <a:schemeClr val="tx1"/>
                </a:solidFill>
                <a:effectLst/>
                <a:latin typeface="+mn-lt"/>
                <a:ea typeface="+mn-ea"/>
                <a:cs typeface="+mn-cs"/>
              </a:rPr>
              <a:t>réalisation</a:t>
            </a:r>
            <a:r>
              <a:rPr lang="en-US" sz="1200" b="0" kern="1200" baseline="0" dirty="0">
                <a:solidFill>
                  <a:schemeClr val="tx1"/>
                </a:solidFill>
                <a:effectLst/>
                <a:latin typeface="+mn-lt"/>
                <a:ea typeface="+mn-ea"/>
                <a:cs typeface="+mn-cs"/>
              </a:rPr>
              <a:t> de </a:t>
            </a:r>
            <a:r>
              <a:rPr lang="en-US" sz="1200" b="0" kern="1200" baseline="0" dirty="0" err="1">
                <a:solidFill>
                  <a:schemeClr val="tx1"/>
                </a:solidFill>
                <a:effectLst/>
                <a:latin typeface="+mn-lt"/>
                <a:ea typeface="+mn-ea"/>
                <a:cs typeface="+mn-cs"/>
              </a:rPr>
              <a:t>ces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droits</a:t>
            </a:r>
            <a:r>
              <a:rPr lang="en-US" sz="1200" b="0" kern="1200" baseline="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baseline="0" dirty="0" err="1">
                <a:solidFill>
                  <a:schemeClr val="tx1"/>
                </a:solidFill>
                <a:effectLst/>
                <a:latin typeface="+mn-lt"/>
                <a:ea typeface="+mn-ea"/>
                <a:cs typeface="+mn-cs"/>
              </a:rPr>
              <a:t>Indiquez</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que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cette</a:t>
            </a:r>
            <a:r>
              <a:rPr lang="en-US" sz="1200" b="0" kern="1200" baseline="0" dirty="0">
                <a:solidFill>
                  <a:schemeClr val="tx1"/>
                </a:solidFill>
                <a:effectLst/>
                <a:latin typeface="+mn-lt"/>
                <a:ea typeface="+mn-ea"/>
                <a:cs typeface="+mn-cs"/>
              </a:rPr>
              <a:t> information </a:t>
            </a:r>
            <a:r>
              <a:rPr lang="en-US" sz="1200" b="0" kern="1200" baseline="0" dirty="0" err="1">
                <a:solidFill>
                  <a:schemeClr val="tx1"/>
                </a:solidFill>
                <a:effectLst/>
                <a:latin typeface="+mn-lt"/>
                <a:ea typeface="+mn-ea"/>
                <a:cs typeface="+mn-cs"/>
              </a:rPr>
              <a:t>est</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également</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disponible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dans</a:t>
            </a:r>
            <a:r>
              <a:rPr lang="en-US" sz="1200" b="0" kern="1200" baseline="0" dirty="0">
                <a:solidFill>
                  <a:schemeClr val="tx1"/>
                </a:solidFill>
                <a:effectLst/>
                <a:latin typeface="+mn-lt"/>
                <a:ea typeface="+mn-ea"/>
                <a:cs typeface="+mn-cs"/>
              </a:rPr>
              <a:t> le Tableau 2, </a:t>
            </a:r>
            <a:r>
              <a:rPr lang="en-US" sz="1200" b="0" kern="1200" baseline="0" dirty="0" err="1">
                <a:solidFill>
                  <a:schemeClr val="tx1"/>
                </a:solidFill>
                <a:effectLst/>
                <a:latin typeface="+mn-lt"/>
                <a:ea typeface="+mn-ea"/>
                <a:cs typeface="+mn-cs"/>
              </a:rPr>
              <a:t>Unité</a:t>
            </a:r>
            <a:r>
              <a:rPr lang="en-US" sz="1200" b="0" kern="1200" baseline="0" dirty="0">
                <a:solidFill>
                  <a:schemeClr val="tx1"/>
                </a:solidFill>
                <a:effectLst/>
                <a:latin typeface="+mn-lt"/>
                <a:ea typeface="+mn-ea"/>
                <a:cs typeface="+mn-cs"/>
              </a:rPr>
              <a:t> 1 du Module pour </a:t>
            </a:r>
            <a:r>
              <a:rPr lang="en-US" sz="1200" b="0" kern="1200" baseline="0" dirty="0" err="1">
                <a:solidFill>
                  <a:schemeClr val="tx1"/>
                </a:solidFill>
                <a:effectLst/>
                <a:latin typeface="+mn-lt"/>
                <a:ea typeface="+mn-ea"/>
                <a:cs typeface="+mn-cs"/>
              </a:rPr>
              <a:t>tous</a:t>
            </a:r>
            <a:r>
              <a:rPr lang="en-US" sz="1200" b="0" kern="1200" baseline="0" dirty="0">
                <a:solidFill>
                  <a:schemeClr val="tx1"/>
                </a:solidFill>
                <a:effectLst/>
                <a:latin typeface="+mn-lt"/>
                <a:ea typeface="+mn-ea"/>
                <a:cs typeface="+mn-cs"/>
              </a:rPr>
              <a:t> les </a:t>
            </a:r>
            <a:r>
              <a:rPr lang="en-US" sz="1200" b="0" kern="1200" baseline="0" dirty="0" err="1">
                <a:solidFill>
                  <a:schemeClr val="tx1"/>
                </a:solidFill>
                <a:effectLst/>
                <a:latin typeface="+mn-lt"/>
                <a:ea typeface="+mn-ea"/>
                <a:cs typeface="+mn-cs"/>
              </a:rPr>
              <a:t>utilisateurs</a:t>
            </a:r>
            <a:r>
              <a:rPr lang="en-US" sz="1200" b="0" kern="1200" baseline="0" dirty="0">
                <a:solidFill>
                  <a:schemeClr val="tx1"/>
                </a:solidFill>
                <a:effectLst/>
                <a:latin typeface="+mn-lt"/>
                <a:ea typeface="+mn-ea"/>
                <a:cs typeface="+mn-cs"/>
              </a:rPr>
              <a:t> du Guide </a:t>
            </a:r>
            <a:r>
              <a:rPr lang="en-US" sz="1200" b="0" kern="1200" baseline="0" dirty="0" err="1">
                <a:solidFill>
                  <a:schemeClr val="tx1"/>
                </a:solidFill>
                <a:effectLst/>
                <a:latin typeface="+mn-lt"/>
                <a:ea typeface="+mn-ea"/>
                <a:cs typeface="+mn-cs"/>
              </a:rPr>
              <a:t>REAct</a:t>
            </a:r>
            <a:r>
              <a:rPr lang="en-US" sz="1200" b="0" kern="1200" baseline="0" dirty="0">
                <a:solidFill>
                  <a:schemeClr val="tx1"/>
                </a:solidFill>
                <a:effectLst/>
                <a:latin typeface="+mn-lt"/>
                <a:ea typeface="+mn-ea"/>
                <a:cs typeface="+mn-cs"/>
              </a:rPr>
              <a:t> Genre.</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37</a:t>
            </a:fld>
            <a:endParaRPr lang="en-GB"/>
          </a:p>
        </p:txBody>
      </p:sp>
    </p:spTree>
    <p:extLst>
      <p:ext uri="{BB962C8B-B14F-4D97-AF65-F5344CB8AC3E}">
        <p14:creationId xmlns:p14="http://schemas.microsoft.com/office/powerpoint/2010/main" val="4129528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A014A61A-1C2F-F945-A4BE-B7E959C1BA31}" type="slidenum">
              <a:rPr lang="en-GB" smtClean="0"/>
              <a:pPr/>
              <a:t>38</a:t>
            </a:fld>
            <a:endParaRPr lang="en-GB"/>
          </a:p>
        </p:txBody>
      </p:sp>
    </p:spTree>
    <p:extLst>
      <p:ext uri="{BB962C8B-B14F-4D97-AF65-F5344CB8AC3E}">
        <p14:creationId xmlns:p14="http://schemas.microsoft.com/office/powerpoint/2010/main" val="1912674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14A61A-1C2F-F945-A4BE-B7E959C1BA31}" type="slidenum">
              <a:rPr lang="en-GB" smtClean="0"/>
              <a:pPr/>
              <a:t>39</a:t>
            </a:fld>
            <a:endParaRPr lang="en-GB"/>
          </a:p>
        </p:txBody>
      </p:sp>
    </p:spTree>
    <p:extLst>
      <p:ext uri="{BB962C8B-B14F-4D97-AF65-F5344CB8AC3E}">
        <p14:creationId xmlns:p14="http://schemas.microsoft.com/office/powerpoint/2010/main" val="256746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points ont bien été abordés.</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40</a:t>
            </a:fld>
            <a:endParaRPr lang="en-GB"/>
          </a:p>
        </p:txBody>
      </p:sp>
    </p:spTree>
    <p:extLst>
      <p:ext uri="{BB962C8B-B14F-4D97-AF65-F5344CB8AC3E}">
        <p14:creationId xmlns:p14="http://schemas.microsoft.com/office/powerpoint/2010/main" val="2676451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Aperçu de la session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Au cours de cette session, la formatrice ou le formateur présentera le modèle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adapté, en décrivant chacun des nouveaux incidents liés à la discrimination basée sur le genre ou à la violence sexuelle ou la violence basée sur le genre. Ensuite,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recevront un scénario et seront </a:t>
            </a:r>
            <a:r>
              <a:rPr lang="fr-FR" sz="1200" b="1" kern="1200" dirty="0" err="1">
                <a:solidFill>
                  <a:schemeClr val="tx1"/>
                </a:solidFill>
                <a:latin typeface="+mn-lt"/>
                <a:ea typeface="+mn-ea"/>
                <a:cs typeface="+mn-cs"/>
              </a:rPr>
              <a:t>invité.es</a:t>
            </a:r>
            <a:r>
              <a:rPr lang="fr-FR" sz="1200" b="1" kern="1200" dirty="0">
                <a:solidFill>
                  <a:schemeClr val="tx1"/>
                </a:solidFill>
                <a:latin typeface="+mn-lt"/>
                <a:ea typeface="+mn-ea"/>
                <a:cs typeface="+mn-cs"/>
              </a:rPr>
              <a:t> à s'exercer à documenter les incidents dans le modèle.</a:t>
            </a: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41</a:t>
            </a:fld>
            <a:endParaRPr lang="en-GB"/>
          </a:p>
        </p:txBody>
      </p:sp>
    </p:spTree>
    <p:extLst>
      <p:ext uri="{BB962C8B-B14F-4D97-AF65-F5344CB8AC3E}">
        <p14:creationId xmlns:p14="http://schemas.microsoft.com/office/powerpoint/2010/main" val="47264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RÈGLES DE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SAUTEZ</a:t>
            </a:r>
            <a:r>
              <a:rPr lang="en-GB" b="1" baseline="0" dirty="0"/>
              <a:t> CETTE DIAPOSITIVE SI CET ATELIER EST À LA SUITE DE L’ATELIER REACT PRINCIPAL – </a:t>
            </a:r>
            <a:r>
              <a:rPr lang="en-GB" b="1" baseline="0" dirty="0" err="1"/>
              <a:t>ou</a:t>
            </a:r>
            <a:r>
              <a:rPr lang="en-GB" b="1" baseline="0" dirty="0"/>
              <a:t> </a:t>
            </a:r>
            <a:r>
              <a:rPr lang="en-GB" b="1" baseline="0" dirty="0" err="1"/>
              <a:t>bien</a:t>
            </a:r>
            <a:r>
              <a:rPr lang="en-GB" b="1" baseline="0" dirty="0"/>
              <a:t> </a:t>
            </a:r>
            <a:r>
              <a:rPr lang="en-GB" b="1" baseline="0" dirty="0" err="1"/>
              <a:t>saisissez</a:t>
            </a:r>
            <a:r>
              <a:rPr lang="en-GB" b="1" baseline="0" dirty="0"/>
              <a:t> </a:t>
            </a:r>
            <a:r>
              <a:rPr lang="en-GB" b="1" baseline="0" dirty="0" err="1"/>
              <a:t>cette</a:t>
            </a:r>
            <a:r>
              <a:rPr lang="en-GB" b="1" baseline="0" dirty="0"/>
              <a:t> </a:t>
            </a:r>
            <a:r>
              <a:rPr lang="en-GB" b="1" baseline="0" dirty="0" err="1"/>
              <a:t>opportunité</a:t>
            </a:r>
            <a:r>
              <a:rPr lang="en-GB" b="1" baseline="0" dirty="0"/>
              <a:t> pour </a:t>
            </a:r>
            <a:r>
              <a:rPr lang="en-GB" b="1" baseline="0" dirty="0" err="1"/>
              <a:t>rappeler</a:t>
            </a:r>
            <a:r>
              <a:rPr lang="en-GB" b="1" baseline="0" dirty="0"/>
              <a:t> les </a:t>
            </a:r>
            <a:r>
              <a:rPr lang="en-GB" b="1" baseline="0" dirty="0" err="1"/>
              <a:t>règles</a:t>
            </a:r>
            <a:r>
              <a:rPr lang="en-GB" b="1" baseline="0" dirty="0"/>
              <a:t> de base </a:t>
            </a:r>
            <a:r>
              <a:rPr lang="en-GB" b="1" baseline="0" dirty="0" err="1"/>
              <a:t>à</a:t>
            </a:r>
            <a:r>
              <a:rPr lang="en-GB" b="1" baseline="0" dirty="0"/>
              <a:t> tout le </a:t>
            </a:r>
            <a:r>
              <a:rPr lang="en-GB" b="1" baseline="0" dirty="0" err="1"/>
              <a:t>monde</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 les </a:t>
            </a:r>
            <a:r>
              <a:rPr lang="en-US" sz="1200" kern="1200" dirty="0" err="1">
                <a:solidFill>
                  <a:schemeClr val="tx1"/>
                </a:solidFill>
                <a:effectLst/>
                <a:latin typeface="+mn-lt"/>
                <a:ea typeface="+mn-ea"/>
                <a:cs typeface="+mn-cs"/>
              </a:rPr>
              <a:t>règles</a:t>
            </a:r>
            <a:r>
              <a:rPr lang="en-US" sz="1200" kern="1200" dirty="0">
                <a:solidFill>
                  <a:schemeClr val="tx1"/>
                </a:solidFill>
                <a:effectLst/>
                <a:latin typeface="+mn-lt"/>
                <a:ea typeface="+mn-ea"/>
                <a:cs typeface="+mn-cs"/>
              </a:rPr>
              <a:t> de base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n’ont</a:t>
            </a:r>
            <a:r>
              <a:rPr lang="en-US" sz="1200" kern="1200" baseline="0" dirty="0">
                <a:solidFill>
                  <a:schemeClr val="tx1"/>
                </a:solidFill>
                <a:effectLst/>
                <a:latin typeface="+mn-lt"/>
                <a:ea typeface="+mn-ea"/>
                <a:cs typeface="+mn-cs"/>
              </a:rPr>
              <a:t> pas encore </a:t>
            </a:r>
            <a:r>
              <a:rPr lang="en-US" sz="1200" kern="1200" baseline="0" dirty="0" err="1">
                <a:solidFill>
                  <a:schemeClr val="tx1"/>
                </a:solidFill>
                <a:effectLst/>
                <a:latin typeface="+mn-lt"/>
                <a:ea typeface="+mn-ea"/>
                <a:cs typeface="+mn-cs"/>
              </a:rPr>
              <a:t>été</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établies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c’est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l’occasion</a:t>
            </a:r>
            <a:r>
              <a:rPr lang="en-US" sz="1200" kern="1200" baseline="0" dirty="0">
                <a:solidFill>
                  <a:schemeClr val="tx1"/>
                </a:solidFill>
                <a:effectLst/>
                <a:latin typeface="+mn-lt"/>
                <a:ea typeface="+mn-ea"/>
                <a:cs typeface="+mn-cs"/>
              </a:rPr>
              <a:t> pour le </a:t>
            </a:r>
            <a:r>
              <a:rPr lang="en-US" sz="1200" kern="1200" baseline="0" dirty="0" err="1">
                <a:solidFill>
                  <a:schemeClr val="tx1"/>
                </a:solidFill>
                <a:effectLst/>
                <a:latin typeface="+mn-lt"/>
                <a:ea typeface="+mn-ea"/>
                <a:cs typeface="+mn-cs"/>
              </a:rPr>
              <a:t>groupe</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créer</a:t>
            </a:r>
            <a:r>
              <a:rPr lang="en-US" sz="1200" kern="1200" baseline="0" dirty="0">
                <a:solidFill>
                  <a:schemeClr val="tx1"/>
                </a:solidFill>
                <a:effectLst/>
                <a:latin typeface="+mn-lt"/>
                <a:ea typeface="+mn-ea"/>
                <a:cs typeface="+mn-cs"/>
              </a:rPr>
              <a:t> un ensemble de </a:t>
            </a:r>
            <a:r>
              <a:rPr lang="en-US" sz="1200" kern="1200" baseline="0" dirty="0" err="1">
                <a:solidFill>
                  <a:schemeClr val="tx1"/>
                </a:solidFill>
                <a:effectLst/>
                <a:latin typeface="+mn-lt"/>
                <a:ea typeface="+mn-ea"/>
                <a:cs typeface="+mn-cs"/>
              </a:rPr>
              <a:t>règles</a:t>
            </a:r>
            <a:r>
              <a:rPr lang="en-US" sz="1200" kern="1200" baseline="0" dirty="0">
                <a:solidFill>
                  <a:schemeClr val="tx1"/>
                </a:solidFill>
                <a:effectLst/>
                <a:latin typeface="+mn-lt"/>
                <a:ea typeface="+mn-ea"/>
                <a:cs typeface="+mn-cs"/>
              </a:rPr>
              <a:t> collectives qui </a:t>
            </a:r>
            <a:r>
              <a:rPr lang="en-US" sz="1200" kern="1200" baseline="0" dirty="0" err="1">
                <a:solidFill>
                  <a:schemeClr val="tx1"/>
                </a:solidFill>
                <a:effectLst/>
                <a:latin typeface="+mn-lt"/>
                <a:ea typeface="+mn-ea"/>
                <a:cs typeface="+mn-cs"/>
              </a:rPr>
              <a:t>favorisent</a:t>
            </a:r>
            <a:r>
              <a:rPr lang="en-US" sz="1200" kern="1200" baseline="0" dirty="0">
                <a:solidFill>
                  <a:schemeClr val="tx1"/>
                </a:solidFill>
                <a:effectLst/>
                <a:latin typeface="+mn-lt"/>
                <a:ea typeface="+mn-ea"/>
                <a:cs typeface="+mn-cs"/>
              </a:rPr>
              <a:t> un </a:t>
            </a:r>
            <a:r>
              <a:rPr lang="en-US" sz="1200" kern="1200" baseline="0" dirty="0" err="1">
                <a:solidFill>
                  <a:schemeClr val="tx1"/>
                </a:solidFill>
                <a:effectLst/>
                <a:latin typeface="+mn-lt"/>
                <a:ea typeface="+mn-ea"/>
                <a:cs typeface="+mn-cs"/>
              </a:rPr>
              <a:t>espace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d’apprentissage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égalitaire</a:t>
            </a:r>
            <a:r>
              <a:rPr lang="en-US" sz="1200" kern="1200" baseline="0" dirty="0">
                <a:solidFill>
                  <a:schemeClr val="tx1"/>
                </a:solidFill>
                <a:effectLst/>
                <a:latin typeface="+mn-lt"/>
                <a:ea typeface="+mn-ea"/>
                <a:cs typeface="+mn-cs"/>
              </a:rPr>
              <a:t> et </a:t>
            </a:r>
            <a:r>
              <a:rPr lang="en-US" sz="1200" kern="1200" baseline="0" dirty="0" err="1">
                <a:solidFill>
                  <a:schemeClr val="tx1"/>
                </a:solidFill>
                <a:effectLst/>
                <a:latin typeface="+mn-lt"/>
                <a:ea typeface="+mn-ea"/>
                <a:cs typeface="+mn-cs"/>
              </a:rPr>
              <a:t>respectueux</a:t>
            </a:r>
            <a:r>
              <a:rPr lang="en-US" sz="1200" kern="1200" baseline="0" dirty="0">
                <a:solidFill>
                  <a:schemeClr val="tx1"/>
                </a:solidFill>
                <a:effectLst/>
                <a:latin typeface="+mn-lt"/>
                <a:ea typeface="+mn-ea"/>
                <a:cs typeface="+mn-cs"/>
              </a:rPr>
              <a:t> pour </a:t>
            </a:r>
            <a:r>
              <a:rPr lang="en-US" sz="1200" kern="1200" baseline="0" dirty="0" err="1">
                <a:solidFill>
                  <a:schemeClr val="tx1"/>
                </a:solidFill>
                <a:effectLst/>
                <a:latin typeface="+mn-lt"/>
                <a:ea typeface="+mn-ea"/>
                <a:cs typeface="+mn-cs"/>
              </a:rPr>
              <a:t>toutes</a:t>
            </a:r>
            <a:r>
              <a:rPr lang="en-US" sz="1200" kern="1200" baseline="0" dirty="0">
                <a:solidFill>
                  <a:schemeClr val="tx1"/>
                </a:solidFill>
                <a:effectLst/>
                <a:latin typeface="+mn-lt"/>
                <a:ea typeface="+mn-ea"/>
                <a:cs typeface="+mn-cs"/>
              </a:rPr>
              <a:t> et </a:t>
            </a:r>
            <a:r>
              <a:rPr lang="en-US" sz="1200" kern="1200" baseline="0" dirty="0" err="1">
                <a:solidFill>
                  <a:schemeClr val="tx1"/>
                </a:solidFill>
                <a:effectLst/>
                <a:latin typeface="+mn-lt"/>
                <a:ea typeface="+mn-ea"/>
                <a:cs typeface="+mn-cs"/>
              </a:rPr>
              <a:t>tous</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err="1"/>
              <a:t>Expliquez</a:t>
            </a:r>
            <a:r>
              <a:rPr lang="en-GB" baseline="0" dirty="0"/>
              <a:t> aux </a:t>
            </a:r>
            <a:r>
              <a:rPr lang="en-GB" baseline="0" dirty="0" err="1"/>
              <a:t>participant.es</a:t>
            </a:r>
            <a:r>
              <a:rPr lang="en-GB" baseline="0" dirty="0"/>
              <a:t> </a:t>
            </a:r>
            <a:r>
              <a:rPr lang="en-GB" baseline="0" dirty="0" err="1"/>
              <a:t>que</a:t>
            </a:r>
            <a:r>
              <a:rPr lang="en-GB" baseline="0" dirty="0"/>
              <a:t> pour </a:t>
            </a:r>
            <a:r>
              <a:rPr lang="en-GB" baseline="0" dirty="0" err="1"/>
              <a:t>que</a:t>
            </a:r>
            <a:r>
              <a:rPr lang="en-GB" baseline="0" dirty="0"/>
              <a:t> </a:t>
            </a:r>
            <a:r>
              <a:rPr lang="en-GB" baseline="0" dirty="0" err="1"/>
              <a:t>l’atelier</a:t>
            </a:r>
            <a:r>
              <a:rPr lang="en-GB" baseline="0" dirty="0"/>
              <a:t> </a:t>
            </a:r>
            <a:r>
              <a:rPr lang="en-GB" baseline="0" dirty="0" err="1"/>
              <a:t>soit</a:t>
            </a:r>
            <a:r>
              <a:rPr lang="en-GB" baseline="0" dirty="0"/>
              <a:t> </a:t>
            </a:r>
            <a:r>
              <a:rPr lang="en-GB" baseline="0" dirty="0" err="1"/>
              <a:t>agréable</a:t>
            </a:r>
            <a:r>
              <a:rPr lang="en-GB" baseline="0" dirty="0"/>
              <a:t> et utile pour tout le </a:t>
            </a:r>
            <a:r>
              <a:rPr lang="en-GB" baseline="0" dirty="0" err="1"/>
              <a:t>monde</a:t>
            </a:r>
            <a:r>
              <a:rPr lang="en-GB" baseline="0" dirty="0"/>
              <a:t>, et pour </a:t>
            </a:r>
            <a:r>
              <a:rPr lang="en-GB" baseline="0" dirty="0" err="1"/>
              <a:t>que</a:t>
            </a:r>
            <a:r>
              <a:rPr lang="en-GB" baseline="0" dirty="0"/>
              <a:t> les </a:t>
            </a:r>
            <a:r>
              <a:rPr lang="en-GB" baseline="0" dirty="0" err="1"/>
              <a:t>objectifs</a:t>
            </a:r>
            <a:r>
              <a:rPr lang="en-GB" baseline="0" dirty="0"/>
              <a:t> </a:t>
            </a:r>
            <a:r>
              <a:rPr lang="en-GB" baseline="0" dirty="0" err="1"/>
              <a:t>soient</a:t>
            </a:r>
            <a:r>
              <a:rPr lang="en-GB" baseline="0" dirty="0"/>
              <a:t> </a:t>
            </a:r>
            <a:r>
              <a:rPr lang="en-GB" baseline="0" dirty="0" err="1"/>
              <a:t>atteints</a:t>
            </a:r>
            <a:r>
              <a:rPr lang="en-GB" baseline="0" dirty="0"/>
              <a:t>, </a:t>
            </a:r>
            <a:r>
              <a:rPr lang="en-GB" baseline="0" dirty="0" err="1"/>
              <a:t>il</a:t>
            </a:r>
            <a:r>
              <a:rPr lang="en-GB" baseline="0" dirty="0"/>
              <a:t> </a:t>
            </a:r>
            <a:r>
              <a:rPr lang="en-GB" baseline="0" dirty="0" err="1"/>
              <a:t>est</a:t>
            </a:r>
            <a:r>
              <a:rPr lang="en-GB" baseline="0" dirty="0"/>
              <a:t> bon de </a:t>
            </a:r>
            <a:r>
              <a:rPr lang="en-GB" baseline="0" dirty="0" err="1"/>
              <a:t>s’entendre</a:t>
            </a:r>
            <a:r>
              <a:rPr lang="en-GB" baseline="0" dirty="0"/>
              <a:t> </a:t>
            </a:r>
            <a:r>
              <a:rPr lang="en-GB" baseline="0" dirty="0" err="1"/>
              <a:t>sur</a:t>
            </a:r>
            <a:r>
              <a:rPr lang="en-GB" baseline="0" dirty="0"/>
              <a:t> des </a:t>
            </a:r>
            <a:r>
              <a:rPr lang="en-GB" baseline="0" dirty="0" err="1"/>
              <a:t>règles</a:t>
            </a:r>
            <a:r>
              <a:rPr lang="en-GB" baseline="0" dirty="0"/>
              <a:t> de </a:t>
            </a:r>
            <a:r>
              <a:rPr lang="en-GB" baseline="0" dirty="0" err="1"/>
              <a:t>groupe</a:t>
            </a:r>
            <a:r>
              <a:rPr lang="en-GB" baseline="0" dirty="0"/>
              <a:t>. </a:t>
            </a:r>
            <a:r>
              <a:rPr lang="en-GB" baseline="0" dirty="0" err="1"/>
              <a:t>Demandez</a:t>
            </a:r>
            <a:r>
              <a:rPr lang="en-GB" baseline="0" dirty="0"/>
              <a:t> au </a:t>
            </a:r>
            <a:r>
              <a:rPr lang="en-GB" baseline="0" dirty="0" err="1"/>
              <a:t>groupe</a:t>
            </a:r>
            <a:r>
              <a:rPr lang="en-GB" baseline="0" dirty="0"/>
              <a:t> de proposer des </a:t>
            </a:r>
            <a:r>
              <a:rPr lang="en-GB" baseline="0" dirty="0" err="1"/>
              <a:t>règles</a:t>
            </a:r>
            <a:r>
              <a:rPr lang="en-GB" baseline="0" dirty="0"/>
              <a:t> </a:t>
            </a:r>
            <a:r>
              <a:rPr lang="en-GB" baseline="0" dirty="0" err="1"/>
              <a:t>qu’il</a:t>
            </a:r>
            <a:r>
              <a:rPr lang="en-GB" baseline="0" dirty="0"/>
              <a:t> </a:t>
            </a:r>
            <a:r>
              <a:rPr lang="en-GB" baseline="0" dirty="0" err="1"/>
              <a:t>aimerait</a:t>
            </a:r>
            <a:r>
              <a:rPr lang="en-GB" baseline="0" dirty="0"/>
              <a:t> </a:t>
            </a:r>
            <a:r>
              <a:rPr lang="en-GB" baseline="0" dirty="0" err="1"/>
              <a:t>instaurer</a:t>
            </a:r>
            <a:r>
              <a:rPr lang="en-GB" baseline="0" dirty="0"/>
              <a:t>, </a:t>
            </a:r>
            <a:r>
              <a:rPr lang="en-GB" baseline="0" dirty="0" err="1"/>
              <a:t>telles</a:t>
            </a:r>
            <a:r>
              <a:rPr lang="en-GB" baseline="0" dirty="0"/>
              <a:t> </a:t>
            </a:r>
            <a:r>
              <a:rPr lang="en-GB" baseline="0" dirty="0" err="1"/>
              <a:t>que</a:t>
            </a:r>
            <a:r>
              <a:rPr lang="en-GB" baseline="0" dirty="0"/>
              <a:t> :</a:t>
            </a:r>
          </a:p>
          <a:p>
            <a:pPr marL="628650" lvl="1" indent="-171450">
              <a:buFontTx/>
              <a:buChar char="-"/>
            </a:pPr>
            <a:r>
              <a:rPr lang="en-GB" baseline="0" dirty="0" err="1"/>
              <a:t>Une</a:t>
            </a:r>
            <a:r>
              <a:rPr lang="en-GB" baseline="0" dirty="0"/>
              <a:t> participation active</a:t>
            </a:r>
          </a:p>
          <a:p>
            <a:pPr marL="628650" lvl="1" indent="-171450">
              <a:buFontTx/>
              <a:buChar char="-"/>
            </a:pPr>
            <a:r>
              <a:rPr lang="en-GB" baseline="0" dirty="0"/>
              <a:t>Le respect des </a:t>
            </a:r>
            <a:r>
              <a:rPr lang="en-GB" baseline="0" dirty="0" err="1"/>
              <a:t>personnes</a:t>
            </a:r>
            <a:r>
              <a:rPr lang="en-GB" baseline="0" dirty="0"/>
              <a:t> et de </a:t>
            </a:r>
            <a:r>
              <a:rPr lang="en-GB" baseline="0" dirty="0" err="1"/>
              <a:t>leurs</a:t>
            </a:r>
            <a:r>
              <a:rPr lang="en-GB" baseline="0" dirty="0"/>
              <a:t> </a:t>
            </a:r>
            <a:r>
              <a:rPr lang="en-GB" baseline="0" dirty="0" err="1"/>
              <a:t>expériences</a:t>
            </a:r>
            <a:endParaRPr lang="en-GB" baseline="0" dirty="0"/>
          </a:p>
          <a:p>
            <a:pPr marL="628650" lvl="1" indent="-171450">
              <a:buFontTx/>
              <a:buChar char="-"/>
            </a:pPr>
            <a:r>
              <a:rPr lang="en-GB" baseline="0" dirty="0"/>
              <a:t>Le </a:t>
            </a:r>
            <a:r>
              <a:rPr lang="en-GB" baseline="0" dirty="0" err="1"/>
              <a:t>maintien</a:t>
            </a:r>
            <a:r>
              <a:rPr lang="en-GB" baseline="0" dirty="0"/>
              <a:t> de la </a:t>
            </a:r>
            <a:r>
              <a:rPr lang="en-GB" baseline="0" dirty="0" err="1"/>
              <a:t>confidentialité</a:t>
            </a:r>
            <a:r>
              <a:rPr lang="en-GB" baseline="0" dirty="0"/>
              <a:t> </a:t>
            </a:r>
            <a:r>
              <a:rPr lang="en-GB" baseline="0" dirty="0" err="1"/>
              <a:t>sur</a:t>
            </a:r>
            <a:r>
              <a:rPr lang="en-GB" baseline="0" dirty="0"/>
              <a:t> les </a:t>
            </a:r>
            <a:r>
              <a:rPr lang="en-GB" baseline="0" dirty="0" err="1"/>
              <a:t>informations</a:t>
            </a:r>
            <a:r>
              <a:rPr lang="en-GB" baseline="0" dirty="0"/>
              <a:t> </a:t>
            </a:r>
            <a:r>
              <a:rPr lang="en-GB" baseline="0" dirty="0" err="1"/>
              <a:t>partagées</a:t>
            </a:r>
            <a:endParaRPr lang="en-GB" baseline="0" dirty="0"/>
          </a:p>
          <a:p>
            <a:pPr marL="628650" lvl="1" indent="-171450">
              <a:buFontTx/>
              <a:buChar char="-"/>
            </a:pPr>
            <a:r>
              <a:rPr lang="en-GB" baseline="0" dirty="0" err="1"/>
              <a:t>L’écoute</a:t>
            </a:r>
            <a:endParaRPr lang="en-GB" baseline="0" dirty="0"/>
          </a:p>
          <a:p>
            <a:pPr marL="628650" lvl="1" indent="-171450">
              <a:buFontTx/>
              <a:buChar char="-"/>
            </a:pPr>
            <a:r>
              <a:rPr lang="en-GB" baseline="0" dirty="0" err="1"/>
              <a:t>Éteindre</a:t>
            </a:r>
            <a:r>
              <a:rPr lang="en-GB" baseline="0" dirty="0"/>
              <a:t> les </a:t>
            </a:r>
            <a:r>
              <a:rPr lang="en-GB" baseline="0" dirty="0" err="1"/>
              <a:t>téléphones</a:t>
            </a:r>
            <a:r>
              <a:rPr lang="en-GB" baseline="0" dirty="0"/>
              <a:t> portables</a:t>
            </a:r>
          </a:p>
          <a:p>
            <a:pPr marL="0" indent="0">
              <a:buFontTx/>
              <a:buNone/>
            </a:pPr>
            <a:endParaRPr lang="en-GB" baseline="0" dirty="0"/>
          </a:p>
          <a:p>
            <a:pPr lvl="0"/>
            <a:r>
              <a:rPr lang="en-GB" sz="1200" kern="1200" dirty="0" err="1">
                <a:solidFill>
                  <a:schemeClr val="tx1"/>
                </a:solidFill>
                <a:latin typeface="+mn-lt"/>
                <a:ea typeface="+mn-ea"/>
                <a:cs typeface="+mn-cs"/>
              </a:rPr>
              <a:t>Listez</a:t>
            </a:r>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un tableau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feuilles</a:t>
            </a:r>
            <a:r>
              <a:rPr lang="en-GB" sz="1200" kern="1200" dirty="0">
                <a:solidFill>
                  <a:schemeClr val="tx1"/>
                </a:solidFill>
                <a:latin typeface="+mn-lt"/>
                <a:ea typeface="+mn-ea"/>
                <a:cs typeface="+mn-cs"/>
              </a:rPr>
              <a:t> mobiles et </a:t>
            </a:r>
            <a:r>
              <a:rPr lang="en-GB" sz="1200" kern="1200" dirty="0" err="1">
                <a:solidFill>
                  <a:schemeClr val="tx1"/>
                </a:solidFill>
                <a:latin typeface="+mn-lt"/>
                <a:ea typeface="+mn-ea"/>
                <a:cs typeface="+mn-cs"/>
              </a:rPr>
              <a:t>collez</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liste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un </a:t>
            </a:r>
            <a:r>
              <a:rPr lang="en-GB" sz="1200" kern="1200" dirty="0" err="1">
                <a:solidFill>
                  <a:schemeClr val="tx1"/>
                </a:solidFill>
                <a:latin typeface="+mn-lt"/>
                <a:ea typeface="+mn-ea"/>
                <a:cs typeface="+mn-cs"/>
              </a:rPr>
              <a:t>endroit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où</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elle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facilement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vue</a:t>
            </a:r>
            <a:r>
              <a:rPr lang="en-GB" sz="1200" kern="1200" dirty="0">
                <a:solidFill>
                  <a:schemeClr val="tx1"/>
                </a:solidFill>
                <a:latin typeface="+mn-lt"/>
                <a:ea typeface="+mn-ea"/>
                <a:cs typeface="+mn-cs"/>
              </a:rPr>
              <a:t> pendant </a:t>
            </a:r>
            <a:r>
              <a:rPr lang="en-GB" sz="1200" kern="1200" dirty="0" err="1">
                <a:solidFill>
                  <a:schemeClr val="tx1"/>
                </a:solidFill>
                <a:latin typeface="+mn-lt"/>
                <a:ea typeface="+mn-ea"/>
                <a:cs typeface="+mn-cs"/>
              </a:rPr>
              <a:t>toute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durée</a:t>
            </a:r>
            <a:r>
              <a:rPr lang="en-GB" sz="1200" kern="1200" dirty="0">
                <a:solidFill>
                  <a:schemeClr val="tx1"/>
                </a:solidFill>
                <a:latin typeface="+mn-lt"/>
                <a:ea typeface="+mn-ea"/>
                <a:cs typeface="+mn-cs"/>
              </a:rPr>
              <a:t> de la formation.     </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4</a:t>
            </a:fld>
            <a:endParaRPr lang="en-GB"/>
          </a:p>
        </p:txBody>
      </p:sp>
    </p:spTree>
    <p:extLst>
      <p:ext uri="{BB962C8B-B14F-4D97-AF65-F5344CB8AC3E}">
        <p14:creationId xmlns:p14="http://schemas.microsoft.com/office/powerpoint/2010/main" val="3928225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latin typeface="+mn-lt"/>
                <a:ea typeface="+mn-ea"/>
                <a:cs typeface="+mn-cs"/>
              </a:rPr>
              <a:t>- Distribuez/orientez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vers le nouveau modèle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a:t>
            </a:r>
          </a:p>
          <a:p>
            <a:pPr lvl="0"/>
            <a:r>
              <a:rPr lang="fr-FR" sz="1200" kern="1200" dirty="0">
                <a:solidFill>
                  <a:schemeClr val="tx1"/>
                </a:solidFill>
                <a:latin typeface="+mn-lt"/>
                <a:ea typeface="+mn-ea"/>
                <a:cs typeface="+mn-cs"/>
              </a:rPr>
              <a:t>- Parcourez le modèle, en expliquant quels sont les nouveaux incidents et les personnes qui les commettent.</a:t>
            </a:r>
          </a:p>
          <a:p>
            <a:pPr lvl="0"/>
            <a:r>
              <a:rPr lang="fr-FR" sz="1200" kern="1200" dirty="0">
                <a:solidFill>
                  <a:schemeClr val="tx1"/>
                </a:solidFill>
                <a:latin typeface="+mn-lt"/>
                <a:ea typeface="+mn-ea"/>
                <a:cs typeface="+mn-cs"/>
              </a:rPr>
              <a:t>- Demandez s’il y a des questions et des commentaires.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014A61A-1C2F-F945-A4BE-B7E959C1BA31}" type="slidenum">
              <a:rPr lang="en-GB" smtClean="0"/>
              <a:pPr/>
              <a:t>42</a:t>
            </a:fld>
            <a:endParaRPr lang="en-GB"/>
          </a:p>
        </p:txBody>
      </p:sp>
    </p:spTree>
    <p:extLst>
      <p:ext uri="{BB962C8B-B14F-4D97-AF65-F5344CB8AC3E}">
        <p14:creationId xmlns:p14="http://schemas.microsoft.com/office/powerpoint/2010/main" val="3185701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4A61A-1C2F-F945-A4BE-B7E959C1BA31}" type="slidenum">
              <a:rPr lang="en-GB" smtClean="0"/>
              <a:pPr/>
              <a:t>43</a:t>
            </a:fld>
            <a:endParaRPr lang="en-GB"/>
          </a:p>
        </p:txBody>
      </p:sp>
    </p:spTree>
    <p:extLst>
      <p:ext uri="{BB962C8B-B14F-4D97-AF65-F5344CB8AC3E}">
        <p14:creationId xmlns:p14="http://schemas.microsoft.com/office/powerpoint/2010/main" val="4252055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Activité :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s’entraînent à identifier les incidents et les personnes qui les commettent</a:t>
            </a:r>
            <a:endParaRPr lang="fr-FR" sz="1200" kern="1200" dirty="0">
              <a:solidFill>
                <a:schemeClr val="tx1"/>
              </a:solidFill>
              <a:latin typeface="+mn-lt"/>
              <a:ea typeface="+mn-ea"/>
              <a:cs typeface="+mn-cs"/>
            </a:endParaRPr>
          </a:p>
          <a:p>
            <a:pPr lvl="0">
              <a:buFont typeface="Arial"/>
              <a:buChar char="•"/>
            </a:pPr>
            <a:r>
              <a:rPr lang="fr-FR" sz="1200" kern="1200" dirty="0">
                <a:solidFill>
                  <a:schemeClr val="tx1"/>
                </a:solidFill>
                <a:latin typeface="+mn-lt"/>
                <a:ea typeface="+mn-ea"/>
                <a:cs typeface="+mn-cs"/>
              </a:rPr>
              <a:t> Répartissez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par groupe de deux ou trois et distribuez les scénarii (diapositive 45) à chacun des groupes.</a:t>
            </a:r>
          </a:p>
          <a:p>
            <a:pPr lvl="0">
              <a:buFont typeface="Arial"/>
              <a:buChar char="•"/>
            </a:pP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Demandez-leur d'identifier les incidents et les personnes en sont responsables, comme cela est indiqué dans le modèle. </a:t>
            </a:r>
          </a:p>
          <a:p>
            <a:pPr lvl="0">
              <a:buFont typeface="Arial"/>
              <a:buChar char="•"/>
            </a:pP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Parcourez chaque scénario et écoutez les réponses des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a:t>
            </a:r>
          </a:p>
          <a:p>
            <a:pPr lvl="0">
              <a:buFont typeface="Arial"/>
              <a:buChar char="•"/>
            </a:pP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Demandez s’il y a des questions et tout autre commentaire.</a:t>
            </a:r>
          </a:p>
          <a:p>
            <a:pPr marL="171450" lvl="0" indent="-171450">
              <a:buFont typeface="Arial"/>
              <a:buChar cha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44</a:t>
            </a:fld>
            <a:endParaRPr lang="en-GB"/>
          </a:p>
        </p:txBody>
      </p:sp>
    </p:spTree>
    <p:extLst>
      <p:ext uri="{BB962C8B-B14F-4D97-AF65-F5344CB8AC3E}">
        <p14:creationId xmlns:p14="http://schemas.microsoft.com/office/powerpoint/2010/main" val="3185701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err="1">
                <a:solidFill>
                  <a:schemeClr val="tx1"/>
                </a:solidFill>
                <a:effectLst/>
                <a:latin typeface="+mn-lt"/>
                <a:ea typeface="+mn-ea"/>
                <a:cs typeface="+mn-cs"/>
              </a:rPr>
              <a:t>Jeune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garçon</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réponse</a:t>
            </a:r>
            <a:r>
              <a:rPr lang="en-US" sz="1200" kern="1200" baseline="0" dirty="0">
                <a:solidFill>
                  <a:schemeClr val="tx1"/>
                </a:solidFill>
                <a:effectLst/>
                <a:latin typeface="+mn-lt"/>
                <a:ea typeface="+mn-ea"/>
                <a:cs typeface="+mn-cs"/>
              </a:rPr>
              <a:t> : </a:t>
            </a:r>
            <a:r>
              <a:rPr lang="en-US" sz="1200" kern="1200" baseline="0" dirty="0" err="1">
                <a:solidFill>
                  <a:schemeClr val="tx1"/>
                </a:solidFill>
                <a:effectLst/>
                <a:latin typeface="+mn-lt"/>
                <a:ea typeface="+mn-ea"/>
                <a:cs typeface="+mn-cs"/>
              </a:rPr>
              <a:t>agression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sexuelle</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err="1">
                <a:solidFill>
                  <a:schemeClr val="tx1"/>
                </a:solidFill>
                <a:effectLst/>
                <a:latin typeface="+mn-lt"/>
                <a:ea typeface="+mn-ea"/>
                <a:cs typeface="+mn-cs"/>
              </a:rPr>
              <a:t>Professionnelle</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sexe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transgenre</a:t>
            </a:r>
            <a:r>
              <a:rPr lang="en-US" sz="1200" kern="1200" baseline="0" dirty="0">
                <a:solidFill>
                  <a:schemeClr val="tx1"/>
                </a:solidFill>
                <a:effectLst/>
                <a:latin typeface="+mn-lt"/>
                <a:ea typeface="+mn-ea"/>
                <a:cs typeface="+mn-cs"/>
              </a:rPr>
              <a:t> – </a:t>
            </a:r>
            <a:r>
              <a:rPr lang="en-US" sz="1200" kern="1200" baseline="0" dirty="0" err="1">
                <a:solidFill>
                  <a:schemeClr val="tx1"/>
                </a:solidFill>
                <a:effectLst/>
                <a:latin typeface="+mn-lt"/>
                <a:ea typeface="+mn-ea"/>
                <a:cs typeface="+mn-cs"/>
              </a:rPr>
              <a:t>réponse</a:t>
            </a:r>
            <a:r>
              <a:rPr lang="en-US" sz="1200" kern="1200" baseline="0" dirty="0">
                <a:solidFill>
                  <a:schemeClr val="tx1"/>
                </a:solidFill>
                <a:effectLst/>
                <a:latin typeface="+mn-lt"/>
                <a:ea typeface="+mn-ea"/>
                <a:cs typeface="+mn-cs"/>
              </a:rPr>
              <a:t> : violence </a:t>
            </a:r>
            <a:r>
              <a:rPr lang="en-US" sz="1200" kern="1200" baseline="0" dirty="0" err="1">
                <a:solidFill>
                  <a:schemeClr val="tx1"/>
                </a:solidFill>
                <a:effectLst/>
                <a:latin typeface="+mn-lt"/>
                <a:ea typeface="+mn-ea"/>
                <a:cs typeface="+mn-cs"/>
              </a:rPr>
              <a:t>émotionnelle/psychologique</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err="1">
                <a:solidFill>
                  <a:schemeClr val="tx1"/>
                </a:solidFill>
                <a:effectLst/>
                <a:latin typeface="+mn-lt"/>
                <a:ea typeface="+mn-ea"/>
                <a:cs typeface="+mn-cs"/>
              </a:rPr>
              <a:t>Fille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réponse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Viol.</a:t>
            </a:r>
          </a:p>
          <a:p>
            <a:pPr marL="228600" lvl="0" indent="-228600">
              <a:buFont typeface="+mj-lt"/>
              <a:buAutoNum type="arabicPeriod"/>
            </a:pPr>
            <a:r>
              <a:rPr lang="en-US" sz="1200" kern="1200" dirty="0" err="1">
                <a:solidFill>
                  <a:schemeClr val="tx1"/>
                </a:solidFill>
                <a:effectLst/>
                <a:latin typeface="+mn-lt"/>
                <a:ea typeface="+mn-ea"/>
                <a:cs typeface="+mn-cs"/>
              </a:rPr>
              <a:t>Professionnel</a:t>
            </a:r>
            <a:r>
              <a:rPr lang="en-US" sz="1200" kern="1200" baseline="0" dirty="0">
                <a:solidFill>
                  <a:schemeClr val="tx1"/>
                </a:solidFill>
                <a:effectLst/>
                <a:latin typeface="+mn-lt"/>
                <a:ea typeface="+mn-ea"/>
                <a:cs typeface="+mn-cs"/>
              </a:rPr>
              <a:t> du </a:t>
            </a:r>
            <a:r>
              <a:rPr lang="en-US" sz="1200" kern="1200" baseline="0" dirty="0" err="1">
                <a:solidFill>
                  <a:schemeClr val="tx1"/>
                </a:solidFill>
                <a:effectLst/>
                <a:latin typeface="+mn-lt"/>
                <a:ea typeface="+mn-ea"/>
                <a:cs typeface="+mn-cs"/>
              </a:rPr>
              <a:t>sexe</a:t>
            </a:r>
            <a:r>
              <a:rPr lang="en-US" sz="1200" kern="1200" baseline="0" dirty="0">
                <a:solidFill>
                  <a:schemeClr val="tx1"/>
                </a:solidFill>
                <a:effectLst/>
                <a:latin typeface="+mn-lt"/>
                <a:ea typeface="+mn-ea"/>
                <a:cs typeface="+mn-cs"/>
              </a:rPr>
              <a:t> – </a:t>
            </a:r>
            <a:r>
              <a:rPr lang="en-US" sz="1200" kern="1200" baseline="0" dirty="0" err="1">
                <a:solidFill>
                  <a:schemeClr val="tx1"/>
                </a:solidFill>
                <a:effectLst/>
                <a:latin typeface="+mn-lt"/>
                <a:ea typeface="+mn-ea"/>
                <a:cs typeface="+mn-cs"/>
              </a:rPr>
              <a:t>réponse</a:t>
            </a:r>
            <a:r>
              <a:rPr lang="en-US" sz="1200" kern="1200" baseline="0" dirty="0">
                <a:solidFill>
                  <a:schemeClr val="tx1"/>
                </a:solidFill>
                <a:effectLst/>
                <a:latin typeface="+mn-lt"/>
                <a:ea typeface="+mn-ea"/>
                <a:cs typeface="+mn-cs"/>
              </a:rPr>
              <a:t> : </a:t>
            </a:r>
            <a:r>
              <a:rPr lang="en-US" sz="1200" kern="1200" baseline="0" dirty="0" err="1">
                <a:solidFill>
                  <a:schemeClr val="tx1"/>
                </a:solidFill>
                <a:effectLst/>
                <a:latin typeface="+mn-lt"/>
                <a:ea typeface="+mn-ea"/>
                <a:cs typeface="+mn-cs"/>
              </a:rPr>
              <a:t>déni</a:t>
            </a:r>
            <a:r>
              <a:rPr lang="en-US" sz="1200" kern="1200" baseline="0" dirty="0">
                <a:solidFill>
                  <a:schemeClr val="tx1"/>
                </a:solidFill>
                <a:effectLst/>
                <a:latin typeface="+mn-lt"/>
                <a:ea typeface="+mn-ea"/>
                <a:cs typeface="+mn-cs"/>
              </a:rPr>
              <a:t> de </a:t>
            </a:r>
            <a:r>
              <a:rPr lang="en-US" sz="1200" kern="1200" dirty="0">
                <a:solidFill>
                  <a:schemeClr val="tx1"/>
                </a:solidFill>
                <a:effectLst/>
                <a:latin typeface="+mn-lt"/>
                <a:ea typeface="+mn-ea"/>
                <a:cs typeface="+mn-cs"/>
              </a:rPr>
              <a:t>services.</a:t>
            </a:r>
          </a:p>
          <a:p>
            <a:r>
              <a:rPr lang="en-US" sz="1200" kern="1200" dirty="0">
                <a:solidFill>
                  <a:schemeClr val="tx1"/>
                </a:solidFill>
                <a:effectLst/>
                <a:latin typeface="+mn-lt"/>
                <a:ea typeface="+mn-ea"/>
                <a:cs typeface="+mn-cs"/>
              </a:rPr>
              <a:t> </a:t>
            </a:r>
            <a:endParaRPr lang="en-US" sz="1200" b="0" i="0" u="none" strike="noStrike" baseline="0" dirty="0">
              <a:solidFill>
                <a:srgbClr val="000000"/>
              </a:solidFill>
              <a:latin typeface="Times New Roman"/>
              <a:ea typeface="ＭＳ 明朝"/>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Activité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adaptée</a:t>
            </a:r>
            <a:r>
              <a:rPr lang="en-US" sz="1200" kern="1200" dirty="0">
                <a:solidFill>
                  <a:schemeClr val="tx1"/>
                </a:solidFill>
                <a:effectLst/>
                <a:latin typeface="+mn-lt"/>
                <a:ea typeface="+mn-ea"/>
                <a:cs typeface="+mn-cs"/>
              </a:rPr>
              <a:t> 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GBV IMS</a:t>
            </a:r>
          </a:p>
          <a:p>
            <a:pPr marL="171450" lvl="0" indent="-171450">
              <a:buFont typeface="Arial"/>
              <a:buChar char="•"/>
            </a:pPr>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45</a:t>
            </a:fld>
            <a:endParaRPr lang="en-GB"/>
          </a:p>
        </p:txBody>
      </p:sp>
    </p:spTree>
    <p:extLst>
      <p:ext uri="{BB962C8B-B14F-4D97-AF65-F5344CB8AC3E}">
        <p14:creationId xmlns:p14="http://schemas.microsoft.com/office/powerpoint/2010/main" val="3457638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a:buChar char="•"/>
            </a:pPr>
            <a:r>
              <a:rPr lang="fr-FR" sz="1200" kern="1200" dirty="0">
                <a:solidFill>
                  <a:schemeClr val="tx1"/>
                </a:solidFill>
                <a:latin typeface="+mn-lt"/>
                <a:ea typeface="+mn-ea"/>
                <a:cs typeface="+mn-cs"/>
              </a:rPr>
              <a:t> Passez en revue la définition de la violence basée sur le genre ci-dessus</a:t>
            </a:r>
          </a:p>
          <a:p>
            <a:pPr lvl="0">
              <a:buFont typeface="Arial"/>
              <a:buChar char="•"/>
            </a:pPr>
            <a:r>
              <a:rPr lang="fr-FR" sz="1200" kern="1200" dirty="0">
                <a:solidFill>
                  <a:schemeClr val="tx1"/>
                </a:solidFill>
                <a:latin typeface="+mn-lt"/>
                <a:ea typeface="+mn-ea"/>
                <a:cs typeface="+mn-cs"/>
              </a:rPr>
              <a:t> Discutez en plénière de la question suivante – Y a t’il des moments où l’on ne sait pas si une situation constitue un acte de violence basée sur le genre ou non? Qu'est-ce qui peut nous aider à mettre cette définition en pratique?</a:t>
            </a:r>
          </a:p>
          <a:p>
            <a:pPr lvl="0">
              <a:buFont typeface="Arial"/>
              <a:buChar char="•"/>
            </a:pPr>
            <a:r>
              <a:rPr lang="fr-FR" sz="1200" kern="1200" dirty="0">
                <a:solidFill>
                  <a:schemeClr val="tx1"/>
                </a:solidFill>
                <a:latin typeface="+mn-lt"/>
                <a:ea typeface="+mn-ea"/>
                <a:cs typeface="+mn-cs"/>
              </a:rPr>
              <a:t> Utilisez les questions ci-dessous</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pour susciter des idées de la part du groupe et pour stimuler la discussion.</a:t>
            </a: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46</a:t>
            </a:fld>
            <a:endParaRPr lang="en-GB"/>
          </a:p>
        </p:txBody>
      </p:sp>
    </p:spTree>
    <p:extLst>
      <p:ext uri="{BB962C8B-B14F-4D97-AF65-F5344CB8AC3E}">
        <p14:creationId xmlns:p14="http://schemas.microsoft.com/office/powerpoint/2010/main" val="1270868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Vous</a:t>
            </a:r>
            <a:r>
              <a:rPr lang="en-US" baseline="0" dirty="0"/>
              <a:t> </a:t>
            </a:r>
            <a:r>
              <a:rPr lang="en-US" baseline="0" dirty="0" err="1"/>
              <a:t>pouvez</a:t>
            </a:r>
            <a:r>
              <a:rPr lang="en-US" baseline="0" dirty="0"/>
              <a:t> </a:t>
            </a:r>
            <a:r>
              <a:rPr lang="en-US" baseline="0" dirty="0" err="1"/>
              <a:t>revenir</a:t>
            </a:r>
            <a:r>
              <a:rPr lang="en-US" baseline="0" dirty="0"/>
              <a:t> au </a:t>
            </a:r>
            <a:r>
              <a:rPr lang="en-US" baseline="0" dirty="0" err="1"/>
              <a:t>scénarii</a:t>
            </a:r>
            <a:r>
              <a:rPr lang="en-US" baseline="0" dirty="0"/>
              <a:t> de la dispositive 45 pour </a:t>
            </a:r>
            <a:r>
              <a:rPr lang="en-US" baseline="0" dirty="0" err="1"/>
              <a:t>illustrer</a:t>
            </a:r>
            <a:r>
              <a:rPr lang="en-US" baseline="0" dirty="0"/>
              <a:t> </a:t>
            </a:r>
            <a:r>
              <a:rPr lang="en-US" baseline="0" dirty="0" err="1"/>
              <a:t>certaines</a:t>
            </a:r>
            <a:r>
              <a:rPr lang="en-US" baseline="0" dirty="0"/>
              <a:t> de </a:t>
            </a:r>
            <a:r>
              <a:rPr lang="en-US" baseline="0" dirty="0" err="1"/>
              <a:t>ces</a:t>
            </a:r>
            <a:r>
              <a:rPr lang="en-US" baseline="0" dirty="0"/>
              <a:t> questions.</a:t>
            </a:r>
            <a:endParaRPr lang="en-US" dirty="0"/>
          </a:p>
          <a:p>
            <a:endParaRPr lang="en-US" dirty="0"/>
          </a:p>
          <a:p>
            <a:endParaRPr lang="en-US" sz="1200" b="1"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47</a:t>
            </a:fld>
            <a:endParaRPr lang="en-GB"/>
          </a:p>
        </p:txBody>
      </p:sp>
    </p:spTree>
    <p:extLst>
      <p:ext uri="{BB962C8B-B14F-4D97-AF65-F5344CB8AC3E}">
        <p14:creationId xmlns:p14="http://schemas.microsoft.com/office/powerpoint/2010/main" val="4100068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points ont bien été </a:t>
            </a:r>
            <a:r>
              <a:rPr lang="fr-FR" sz="1200" kern="1200" dirty="0">
                <a:solidFill>
                  <a:schemeClr val="tx1"/>
                </a:solidFill>
                <a:latin typeface="+mn-lt"/>
                <a:ea typeface="+mn-ea"/>
                <a:cs typeface="+mn-cs"/>
              </a:rPr>
              <a:t>a</a:t>
            </a:r>
            <a:r>
              <a:rPr lang="fr-FR" sz="1200" i="1" kern="1200" dirty="0">
                <a:solidFill>
                  <a:schemeClr val="tx1"/>
                </a:solidFill>
                <a:latin typeface="+mn-lt"/>
                <a:ea typeface="+mn-ea"/>
                <a:cs typeface="+mn-cs"/>
              </a:rPr>
              <a:t>bordés.</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48</a:t>
            </a:fld>
            <a:endParaRPr lang="en-GB"/>
          </a:p>
        </p:txBody>
      </p:sp>
    </p:spTree>
    <p:extLst>
      <p:ext uri="{BB962C8B-B14F-4D97-AF65-F5344CB8AC3E}">
        <p14:creationId xmlns:p14="http://schemas.microsoft.com/office/powerpoint/2010/main" val="1416991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Cette session explique pourquoi il est important que les responsables de mise en œuvre de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connaissent les lois relatives au genre et à l'égalité des genres à la fois au niveau international et dans leur pays.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Au cours de cette session, </a:t>
            </a:r>
            <a:r>
              <a:rPr lang="fr-FR" sz="1200" kern="1200" dirty="0" err="1">
                <a:solidFill>
                  <a:schemeClr val="tx1"/>
                </a:solidFill>
                <a:latin typeface="+mn-lt"/>
                <a:ea typeface="+mn-ea"/>
                <a:cs typeface="+mn-cs"/>
              </a:rPr>
              <a:t>un.e</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expert.e</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local.e</a:t>
            </a:r>
            <a:r>
              <a:rPr lang="fr-FR" sz="1200" kern="1200" dirty="0">
                <a:solidFill>
                  <a:schemeClr val="tx1"/>
                </a:solidFill>
                <a:latin typeface="+mn-lt"/>
                <a:ea typeface="+mn-ea"/>
                <a:cs typeface="+mn-cs"/>
              </a:rPr>
              <a:t> sur le genre/le droit discutera des engagements juridiques et politiques que l'État a pris pour faire progresser l'égalité des genres. Ensuite, la formatrice ou le formateur fera un bref récapitulatif de ce que signifie la responsabilité de l'État par rapport à son devoir de respecter, de protéger et de promouvoir les droits humains, puis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s'entraîneront à évaluer la responsabilité de l'État en utilisant le scénario présenté dans le cadre du précédent exercice. </a:t>
            </a:r>
          </a:p>
          <a:p>
            <a:r>
              <a:rPr lang="fr-FR" sz="1200" kern="1200" dirty="0">
                <a:solidFill>
                  <a:schemeClr val="tx1"/>
                </a:solidFill>
                <a:latin typeface="+mn-lt"/>
                <a:ea typeface="+mn-ea"/>
                <a:cs typeface="+mn-cs"/>
              </a:rPr>
              <a:t> </a:t>
            </a:r>
          </a:p>
          <a:p>
            <a:r>
              <a:rPr lang="fr-FR" sz="1200" i="1" kern="1200" dirty="0">
                <a:solidFill>
                  <a:schemeClr val="tx1"/>
                </a:solidFill>
                <a:latin typeface="+mn-lt"/>
                <a:ea typeface="+mn-ea"/>
                <a:cs typeface="+mn-cs"/>
              </a:rPr>
              <a:t>Remarque : Si les </a:t>
            </a:r>
            <a:r>
              <a:rPr lang="fr-FR" sz="1200" i="1" kern="1200" dirty="0" err="1">
                <a:solidFill>
                  <a:schemeClr val="tx1"/>
                </a:solidFill>
                <a:latin typeface="+mn-lt"/>
                <a:ea typeface="+mn-ea"/>
                <a:cs typeface="+mn-cs"/>
              </a:rPr>
              <a:t>participant.es</a:t>
            </a:r>
            <a:r>
              <a:rPr lang="fr-FR" sz="1200" i="1" kern="1200" dirty="0">
                <a:solidFill>
                  <a:schemeClr val="tx1"/>
                </a:solidFill>
                <a:latin typeface="+mn-lt"/>
                <a:ea typeface="+mn-ea"/>
                <a:cs typeface="+mn-cs"/>
              </a:rPr>
              <a:t> ont du mal à évaluer la responsabilité de l'État, il est fortement recommandé de revoir les supports de formation détaillés sur ce sujet dans le guide </a:t>
            </a:r>
            <a:r>
              <a:rPr lang="fr-FR" sz="1200" i="1" kern="1200" dirty="0" err="1">
                <a:solidFill>
                  <a:schemeClr val="tx1"/>
                </a:solidFill>
                <a:latin typeface="+mn-lt"/>
                <a:ea typeface="+mn-ea"/>
                <a:cs typeface="+mn-cs"/>
              </a:rPr>
              <a:t>REAct</a:t>
            </a:r>
            <a:r>
              <a:rPr lang="fr-FR" sz="1200" i="1" kern="1200" dirty="0">
                <a:solidFill>
                  <a:schemeClr val="tx1"/>
                </a:solidFill>
                <a:latin typeface="+mn-lt"/>
                <a:ea typeface="+mn-ea"/>
                <a:cs typeface="+mn-cs"/>
              </a:rPr>
              <a:t> avant d’aborder cette section.</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49</a:t>
            </a:fld>
            <a:endParaRPr lang="en-GB"/>
          </a:p>
        </p:txBody>
      </p:sp>
    </p:spTree>
    <p:extLst>
      <p:ext uri="{BB962C8B-B14F-4D97-AF65-F5344CB8AC3E}">
        <p14:creationId xmlns:p14="http://schemas.microsoft.com/office/powerpoint/2010/main" val="400724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Préparez à l'avance ou invitez </a:t>
            </a:r>
            <a:r>
              <a:rPr lang="fr-FR" sz="1200" kern="1200" dirty="0" err="1">
                <a:solidFill>
                  <a:schemeClr val="tx1"/>
                </a:solidFill>
                <a:latin typeface="+mn-lt"/>
                <a:ea typeface="+mn-ea"/>
                <a:cs typeface="+mn-cs"/>
              </a:rPr>
              <a:t>un.e</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expert.e</a:t>
            </a:r>
            <a:r>
              <a:rPr lang="fr-FR" sz="1200" kern="1200" dirty="0">
                <a:solidFill>
                  <a:schemeClr val="tx1"/>
                </a:solidFill>
                <a:latin typeface="+mn-lt"/>
                <a:ea typeface="+mn-ea"/>
                <a:cs typeface="+mn-cs"/>
              </a:rPr>
              <a:t> sur le genre/droit pour préparer et faire une présentation sur les engagements juridiques et politiques que l'État a pris pour faire progresser l'égalité des genres. La présentation et la discussion doivent inclure les points suivants :       </a:t>
            </a:r>
          </a:p>
          <a:p>
            <a:r>
              <a:rPr lang="fr-FR" sz="1200" kern="1200" dirty="0" err="1">
                <a:solidFill>
                  <a:schemeClr val="tx1"/>
                </a:solidFill>
                <a:latin typeface="+mn-lt"/>
                <a:ea typeface="+mn-ea"/>
                <a:cs typeface="+mn-cs"/>
                <a:sym typeface="Wingdings"/>
              </a:rPr>
              <a:t></a:t>
            </a:r>
            <a:r>
              <a:rPr lang="fr-FR" sz="1200" kern="1200" dirty="0">
                <a:solidFill>
                  <a:schemeClr val="tx1"/>
                </a:solidFill>
                <a:latin typeface="+mn-lt"/>
                <a:ea typeface="+mn-ea"/>
                <a:cs typeface="+mn-cs"/>
              </a:rPr>
              <a:t> Une </a:t>
            </a:r>
            <a:r>
              <a:rPr lang="fr-FR" sz="1200" b="1" kern="1200" dirty="0">
                <a:solidFill>
                  <a:schemeClr val="tx1"/>
                </a:solidFill>
                <a:latin typeface="+mn-lt"/>
                <a:ea typeface="+mn-ea"/>
                <a:cs typeface="+mn-cs"/>
              </a:rPr>
              <a:t>évaluation de l'environnement juridique </a:t>
            </a:r>
            <a:r>
              <a:rPr lang="fr-FR" sz="1200" kern="1200" dirty="0">
                <a:solidFill>
                  <a:schemeClr val="tx1"/>
                </a:solidFill>
                <a:latin typeface="+mn-lt"/>
                <a:ea typeface="+mn-ea"/>
                <a:cs typeface="+mn-cs"/>
              </a:rPr>
              <a:t>sur les lois, les politiques, la jurisprudence et les pratiques institutionnelles en vigueur dans le pays       </a:t>
            </a:r>
          </a:p>
          <a:p>
            <a:r>
              <a:rPr lang="fr-FR" sz="1200" kern="1200" dirty="0" err="1">
                <a:solidFill>
                  <a:schemeClr val="tx1"/>
                </a:solidFill>
                <a:latin typeface="+mn-lt"/>
                <a:ea typeface="+mn-ea"/>
                <a:cs typeface="+mn-cs"/>
                <a:sym typeface="Wingdings"/>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Les engagements internationaux </a:t>
            </a:r>
            <a:r>
              <a:rPr lang="fr-FR" sz="1200" kern="1200" dirty="0">
                <a:solidFill>
                  <a:schemeClr val="tx1"/>
                </a:solidFill>
                <a:latin typeface="+mn-lt"/>
                <a:ea typeface="+mn-ea"/>
                <a:cs typeface="+mn-cs"/>
              </a:rPr>
              <a:t>que les États ont pris à l'égard des instruments régionaux et internationaux relatifs à la promotion de l'égalité des genres.</a:t>
            </a:r>
          </a:p>
          <a:p>
            <a:r>
              <a:rPr lang="fr-FR" sz="1200" kern="1200" dirty="0" err="1">
                <a:solidFill>
                  <a:schemeClr val="tx1"/>
                </a:solidFill>
                <a:latin typeface="+mn-lt"/>
                <a:ea typeface="+mn-ea"/>
                <a:cs typeface="+mn-cs"/>
                <a:sym typeface="Wingdings"/>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Les lois qui portent atteinte à l'égalité des genres</a:t>
            </a:r>
            <a:r>
              <a:rPr lang="fr-FR" sz="1200" kern="1200" dirty="0">
                <a:solidFill>
                  <a:schemeClr val="tx1"/>
                </a:solidFill>
                <a:latin typeface="+mn-lt"/>
                <a:ea typeface="+mn-ea"/>
                <a:cs typeface="+mn-cs"/>
              </a:rPr>
              <a:t>, (les lois qui criminalisent le travail du sexe et l'homosexualité, par exemple) et les lois qui ne tiennent pas compte des déséquilibres entre les genres (par exemple, celle sur la transmission volontaire du VIH car elle affecte les femmes de façon disproportionnée).       </a:t>
            </a: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50</a:t>
            </a:fld>
            <a:endParaRPr lang="en-GB"/>
          </a:p>
        </p:txBody>
      </p:sp>
    </p:spTree>
    <p:extLst>
      <p:ext uri="{BB962C8B-B14F-4D97-AF65-F5344CB8AC3E}">
        <p14:creationId xmlns:p14="http://schemas.microsoft.com/office/powerpoint/2010/main" val="689976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a:buChar char="•"/>
            </a:pPr>
            <a:r>
              <a:rPr lang="en-GB" sz="1200" kern="1200" dirty="0">
                <a:solidFill>
                  <a:schemeClr val="tx1"/>
                </a:solidFill>
                <a:latin typeface="+mn-lt"/>
                <a:ea typeface="+mn-ea"/>
                <a:cs typeface="+mn-cs"/>
              </a:rPr>
              <a:t> En séance </a:t>
            </a:r>
            <a:r>
              <a:rPr lang="en-GB" sz="1200" kern="1200" dirty="0" err="1">
                <a:solidFill>
                  <a:schemeClr val="tx1"/>
                </a:solidFill>
                <a:latin typeface="+mn-lt"/>
                <a:ea typeface="+mn-ea"/>
                <a:cs typeface="+mn-cs"/>
              </a:rPr>
              <a:t>plénière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petits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posez</a:t>
            </a:r>
            <a:r>
              <a:rPr lang="en-GB" sz="1200" kern="1200" dirty="0">
                <a:solidFill>
                  <a:schemeClr val="tx1"/>
                </a:solidFill>
                <a:latin typeface="+mn-lt"/>
                <a:ea typeface="+mn-ea"/>
                <a:cs typeface="+mn-cs"/>
              </a:rPr>
              <a:t> les questions </a:t>
            </a:r>
            <a:r>
              <a:rPr lang="en-GB" sz="1200" kern="1200" dirty="0" err="1">
                <a:solidFill>
                  <a:schemeClr val="tx1"/>
                </a:solidFill>
                <a:latin typeface="+mn-lt"/>
                <a:ea typeface="+mn-ea"/>
                <a:cs typeface="+mn-cs"/>
              </a:rPr>
              <a:t>suivantes</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1">
              <a:buFont typeface="Arial"/>
              <a:buChar char="•"/>
            </a:pPr>
            <a:r>
              <a:rPr lang="fr-FR"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De </a:t>
            </a:r>
            <a:r>
              <a:rPr lang="en-GB" sz="1200" kern="1200" dirty="0" err="1">
                <a:solidFill>
                  <a:schemeClr val="tx1"/>
                </a:solidFill>
                <a:latin typeface="+mn-lt"/>
                <a:ea typeface="+mn-ea"/>
                <a:cs typeface="+mn-cs"/>
              </a:rPr>
              <a:t>quelle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manière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notre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gouvernement</a:t>
            </a:r>
            <a:r>
              <a:rPr lang="en-GB" sz="1200" kern="1200" dirty="0">
                <a:solidFill>
                  <a:schemeClr val="tx1"/>
                </a:solidFill>
                <a:latin typeface="+mn-lt"/>
                <a:ea typeface="+mn-ea"/>
                <a:cs typeface="+mn-cs"/>
              </a:rPr>
              <a:t> a-</a:t>
            </a:r>
            <a:r>
              <a:rPr lang="en-GB" sz="1200" kern="1200" dirty="0" err="1">
                <a:solidFill>
                  <a:schemeClr val="tx1"/>
                </a:solidFill>
                <a:latin typeface="+mn-lt"/>
                <a:ea typeface="+mn-ea"/>
                <a:cs typeface="+mn-cs"/>
              </a:rPr>
              <a:t>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démontré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ses</a:t>
            </a:r>
            <a:r>
              <a:rPr lang="en-GB" sz="1200" kern="1200" dirty="0">
                <a:solidFill>
                  <a:schemeClr val="tx1"/>
                </a:solidFill>
                <a:latin typeface="+mn-lt"/>
                <a:ea typeface="+mn-ea"/>
                <a:cs typeface="+mn-cs"/>
              </a:rPr>
              <a:t> engagements en </a:t>
            </a:r>
            <a:r>
              <a:rPr lang="en-GB" sz="1200" kern="1200" dirty="0" err="1">
                <a:solidFill>
                  <a:schemeClr val="tx1"/>
                </a:solidFill>
                <a:latin typeface="+mn-lt"/>
                <a:ea typeface="+mn-ea"/>
                <a:cs typeface="+mn-cs"/>
              </a:rPr>
              <a:t>faveur</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l'égalité</a:t>
            </a:r>
            <a:r>
              <a:rPr lang="en-GB" sz="1200" kern="1200" dirty="0">
                <a:solidFill>
                  <a:schemeClr val="tx1"/>
                </a:solidFill>
                <a:latin typeface="+mn-lt"/>
                <a:ea typeface="+mn-ea"/>
                <a:cs typeface="+mn-cs"/>
              </a:rPr>
              <a:t> des genres, et </a:t>
            </a:r>
            <a:r>
              <a:rPr lang="en-GB" sz="1200" kern="1200" dirty="0" err="1">
                <a:solidFill>
                  <a:schemeClr val="tx1"/>
                </a:solidFill>
                <a:latin typeface="+mn-lt"/>
                <a:ea typeface="+mn-ea"/>
                <a:cs typeface="+mn-cs"/>
              </a:rPr>
              <a:t>quel</a:t>
            </a:r>
            <a:r>
              <a:rPr lang="en-GB" sz="1200" kern="1200" dirty="0">
                <a:solidFill>
                  <a:schemeClr val="tx1"/>
                </a:solidFill>
                <a:latin typeface="+mn-lt"/>
                <a:ea typeface="+mn-ea"/>
                <a:cs typeface="+mn-cs"/>
              </a:rPr>
              <a:t> impact </a:t>
            </a:r>
            <a:r>
              <a:rPr lang="en-GB" sz="1200" kern="1200" dirty="0" err="1">
                <a:solidFill>
                  <a:schemeClr val="tx1"/>
                </a:solidFill>
                <a:latin typeface="+mn-lt"/>
                <a:ea typeface="+mn-ea"/>
                <a:cs typeface="+mn-cs"/>
              </a:rPr>
              <a:t>cela</a:t>
            </a:r>
            <a:r>
              <a:rPr lang="en-GB" sz="1200" kern="1200" dirty="0">
                <a:solidFill>
                  <a:schemeClr val="tx1"/>
                </a:solidFill>
                <a:latin typeface="+mn-lt"/>
                <a:ea typeface="+mn-ea"/>
                <a:cs typeface="+mn-cs"/>
              </a:rPr>
              <a:t> a-</a:t>
            </a:r>
            <a:r>
              <a:rPr lang="en-GB" sz="1200" kern="1200" dirty="0" err="1">
                <a:solidFill>
                  <a:schemeClr val="tx1"/>
                </a:solidFill>
                <a:latin typeface="+mn-lt"/>
                <a:ea typeface="+mn-ea"/>
                <a:cs typeface="+mn-cs"/>
              </a:rPr>
              <a:t>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vulnérabilité</a:t>
            </a:r>
            <a:r>
              <a:rPr lang="en-GB" sz="1200" kern="1200" dirty="0">
                <a:solidFill>
                  <a:schemeClr val="tx1"/>
                </a:solidFill>
                <a:latin typeface="+mn-lt"/>
                <a:ea typeface="+mn-ea"/>
                <a:cs typeface="+mn-cs"/>
              </a:rPr>
              <a:t> au VIH, en </a:t>
            </a:r>
            <a:r>
              <a:rPr lang="en-GB" sz="1200" kern="1200" dirty="0" err="1">
                <a:solidFill>
                  <a:schemeClr val="tx1"/>
                </a:solidFill>
                <a:latin typeface="+mn-lt"/>
                <a:ea typeface="+mn-ea"/>
                <a:cs typeface="+mn-cs"/>
              </a:rPr>
              <a:t>particulier</a:t>
            </a:r>
            <a:r>
              <a:rPr lang="en-GB" sz="1200" kern="1200" dirty="0">
                <a:solidFill>
                  <a:schemeClr val="tx1"/>
                </a:solidFill>
                <a:latin typeface="+mn-lt"/>
                <a:ea typeface="+mn-ea"/>
                <a:cs typeface="+mn-cs"/>
              </a:rPr>
              <a:t> pour les populations </a:t>
            </a:r>
            <a:r>
              <a:rPr lang="en-GB" sz="1200" kern="1200" dirty="0" err="1">
                <a:solidFill>
                  <a:schemeClr val="tx1"/>
                </a:solidFill>
                <a:latin typeface="+mn-lt"/>
                <a:ea typeface="+mn-ea"/>
                <a:cs typeface="+mn-cs"/>
              </a:rPr>
              <a:t>marginalisées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1">
              <a:buFont typeface="Arial"/>
              <a:buChar char="•"/>
            </a:pPr>
            <a:r>
              <a:rPr lang="fr-FR" sz="1200" kern="1200" baseline="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domaines</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gouvernement</a:t>
            </a:r>
            <a:r>
              <a:rPr lang="en-GB" sz="1200" kern="1200" dirty="0">
                <a:solidFill>
                  <a:schemeClr val="tx1"/>
                </a:solidFill>
                <a:latin typeface="+mn-lt"/>
                <a:ea typeface="+mn-ea"/>
                <a:cs typeface="+mn-cs"/>
              </a:rPr>
              <a:t> ne </a:t>
            </a:r>
            <a:r>
              <a:rPr lang="en-GB" sz="1200" kern="1200" dirty="0" err="1">
                <a:solidFill>
                  <a:schemeClr val="tx1"/>
                </a:solidFill>
                <a:latin typeface="+mn-lt"/>
                <a:ea typeface="+mn-ea"/>
                <a:cs typeface="+mn-cs"/>
              </a:rPr>
              <a:t>respecte-t-il</a:t>
            </a:r>
            <a:r>
              <a:rPr lang="en-GB" sz="1200" kern="1200" dirty="0">
                <a:solidFill>
                  <a:schemeClr val="tx1"/>
                </a:solidFill>
                <a:latin typeface="+mn-lt"/>
                <a:ea typeface="+mn-ea"/>
                <a:cs typeface="+mn-cs"/>
              </a:rPr>
              <a:t> pas </a:t>
            </a:r>
            <a:r>
              <a:rPr lang="en-GB" sz="1200" kern="1200" dirty="0" err="1">
                <a:solidFill>
                  <a:schemeClr val="tx1"/>
                </a:solidFill>
                <a:latin typeface="+mn-lt"/>
                <a:ea typeface="+mn-ea"/>
                <a:cs typeface="+mn-cs"/>
              </a:rPr>
              <a:t>ses</a:t>
            </a:r>
            <a:r>
              <a:rPr lang="en-GB" sz="1200" kern="1200" dirty="0">
                <a:solidFill>
                  <a:schemeClr val="tx1"/>
                </a:solidFill>
                <a:latin typeface="+mn-lt"/>
                <a:ea typeface="+mn-ea"/>
                <a:cs typeface="+mn-cs"/>
              </a:rPr>
              <a:t> engagements en </a:t>
            </a:r>
            <a:r>
              <a:rPr lang="en-GB" sz="1200" kern="1200" dirty="0" err="1">
                <a:solidFill>
                  <a:schemeClr val="tx1"/>
                </a:solidFill>
                <a:latin typeface="+mn-lt"/>
                <a:ea typeface="+mn-ea"/>
                <a:cs typeface="+mn-cs"/>
              </a:rPr>
              <a:t>faveur</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l'égalité</a:t>
            </a:r>
            <a:r>
              <a:rPr lang="en-GB" sz="1200" kern="1200" dirty="0">
                <a:solidFill>
                  <a:schemeClr val="tx1"/>
                </a:solidFill>
                <a:latin typeface="+mn-lt"/>
                <a:ea typeface="+mn-ea"/>
                <a:cs typeface="+mn-cs"/>
              </a:rPr>
              <a:t> des genres et </a:t>
            </a:r>
            <a:r>
              <a:rPr lang="en-GB" sz="1200" kern="1200" dirty="0" err="1">
                <a:solidFill>
                  <a:schemeClr val="tx1"/>
                </a:solidFill>
                <a:latin typeface="+mn-lt"/>
                <a:ea typeface="+mn-ea"/>
                <a:cs typeface="+mn-cs"/>
              </a:rPr>
              <a:t>quel</a:t>
            </a:r>
            <a:r>
              <a:rPr lang="en-GB" sz="1200" kern="1200" dirty="0">
                <a:solidFill>
                  <a:schemeClr val="tx1"/>
                </a:solidFill>
                <a:latin typeface="+mn-lt"/>
                <a:ea typeface="+mn-ea"/>
                <a:cs typeface="+mn-cs"/>
              </a:rPr>
              <a:t> impact </a:t>
            </a:r>
            <a:r>
              <a:rPr lang="en-GB" sz="1200" kern="1200" dirty="0" err="1">
                <a:solidFill>
                  <a:schemeClr val="tx1"/>
                </a:solidFill>
                <a:latin typeface="+mn-lt"/>
                <a:ea typeface="+mn-ea"/>
                <a:cs typeface="+mn-cs"/>
              </a:rPr>
              <a:t>cela</a:t>
            </a:r>
            <a:r>
              <a:rPr lang="en-GB" sz="1200" kern="1200" dirty="0">
                <a:solidFill>
                  <a:schemeClr val="tx1"/>
                </a:solidFill>
                <a:latin typeface="+mn-lt"/>
                <a:ea typeface="+mn-ea"/>
                <a:cs typeface="+mn-cs"/>
              </a:rPr>
              <a:t> a-</a:t>
            </a:r>
            <a:r>
              <a:rPr lang="en-GB" sz="1200" kern="1200" dirty="0" err="1">
                <a:solidFill>
                  <a:schemeClr val="tx1"/>
                </a:solidFill>
                <a:latin typeface="+mn-lt"/>
                <a:ea typeface="+mn-ea"/>
                <a:cs typeface="+mn-cs"/>
              </a:rPr>
              <a:t>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vulnérabilité</a:t>
            </a:r>
            <a:r>
              <a:rPr lang="en-GB" sz="1200" kern="1200" dirty="0">
                <a:solidFill>
                  <a:schemeClr val="tx1"/>
                </a:solidFill>
                <a:latin typeface="+mn-lt"/>
                <a:ea typeface="+mn-ea"/>
                <a:cs typeface="+mn-cs"/>
              </a:rPr>
              <a:t> au VIH </a:t>
            </a:r>
          </a:p>
          <a:p>
            <a:pPr lvl="1">
              <a:buFont typeface="Arial"/>
              <a:buChar char="•"/>
            </a:pPr>
            <a:r>
              <a:rPr lang="en-GB" sz="1200" kern="1200" baseline="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faire de plus </a:t>
            </a:r>
            <a:r>
              <a:rPr lang="en-GB" sz="1200" kern="1200" dirty="0" err="1">
                <a:solidFill>
                  <a:schemeClr val="tx1"/>
                </a:solidFill>
                <a:latin typeface="+mn-lt"/>
                <a:ea typeface="+mn-ea"/>
                <a:cs typeface="+mn-cs"/>
              </a:rPr>
              <a:t>notre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gouvernement</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promouvoir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l'égalité</a:t>
            </a:r>
            <a:r>
              <a:rPr lang="en-GB" sz="1200" kern="1200" dirty="0">
                <a:solidFill>
                  <a:schemeClr val="tx1"/>
                </a:solidFill>
                <a:latin typeface="+mn-lt"/>
                <a:ea typeface="+mn-ea"/>
                <a:cs typeface="+mn-cs"/>
              </a:rPr>
              <a:t> des genres et pour </a:t>
            </a:r>
            <a:r>
              <a:rPr lang="en-GB" sz="1200" kern="1200" dirty="0" err="1">
                <a:solidFill>
                  <a:schemeClr val="tx1"/>
                </a:solidFill>
                <a:latin typeface="+mn-lt"/>
                <a:ea typeface="+mn-ea"/>
                <a:cs typeface="+mn-cs"/>
              </a:rPr>
              <a:t>éliminer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toutes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formes</a:t>
            </a:r>
            <a:r>
              <a:rPr lang="en-GB" sz="1200" kern="1200" dirty="0">
                <a:solidFill>
                  <a:schemeClr val="tx1"/>
                </a:solidFill>
                <a:latin typeface="+mn-lt"/>
                <a:ea typeface="+mn-ea"/>
                <a:cs typeface="+mn-cs"/>
              </a:rPr>
              <a:t> de discrimination et de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 et par </a:t>
            </a:r>
            <a:r>
              <a:rPr lang="en-GB" sz="1200" kern="1200" dirty="0" err="1">
                <a:solidFill>
                  <a:schemeClr val="tx1"/>
                </a:solidFill>
                <a:latin typeface="+mn-lt"/>
                <a:ea typeface="+mn-ea"/>
                <a:cs typeface="+mn-cs"/>
              </a:rPr>
              <a:t>là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réduire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vulnérabilité</a:t>
            </a:r>
            <a:r>
              <a:rPr lang="en-GB" sz="1200" kern="1200" dirty="0">
                <a:solidFill>
                  <a:schemeClr val="tx1"/>
                </a:solidFill>
                <a:latin typeface="+mn-lt"/>
                <a:ea typeface="+mn-ea"/>
                <a:cs typeface="+mn-cs"/>
              </a:rPr>
              <a:t> au VIH ?</a:t>
            </a:r>
            <a:endParaRPr lang="fr-FR"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51</a:t>
            </a:fld>
            <a:endParaRPr lang="en-GB"/>
          </a:p>
        </p:txBody>
      </p:sp>
    </p:spTree>
    <p:extLst>
      <p:ext uri="{BB962C8B-B14F-4D97-AF65-F5344CB8AC3E}">
        <p14:creationId xmlns:p14="http://schemas.microsoft.com/office/powerpoint/2010/main" val="318570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t>
            </a:r>
            <a:r>
              <a:rPr lang="en-US" dirty="0" err="1"/>
              <a:t>Insérez</a:t>
            </a:r>
            <a:r>
              <a:rPr lang="en-US" dirty="0"/>
              <a:t> le </a:t>
            </a:r>
            <a:r>
              <a:rPr lang="en-US" dirty="0" err="1"/>
              <a:t>programme</a:t>
            </a:r>
            <a:r>
              <a:rPr lang="en-US" dirty="0"/>
              <a:t> de </a:t>
            </a:r>
            <a:r>
              <a:rPr lang="en-US" dirty="0" err="1"/>
              <a:t>l’atelier</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Passez en revue le </a:t>
            </a:r>
            <a:r>
              <a:rPr lang="fr-FR" sz="1200" b="1" kern="1200" dirty="0">
                <a:solidFill>
                  <a:schemeClr val="tx1"/>
                </a:solidFill>
                <a:latin typeface="+mn-lt"/>
                <a:ea typeface="+mn-ea"/>
                <a:cs typeface="+mn-cs"/>
              </a:rPr>
              <a:t>programme de l'atelier </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latin typeface="+mn-lt"/>
                <a:ea typeface="+mn-ea"/>
                <a:cs typeface="+mn-cs"/>
              </a:rPr>
              <a:t>Assurez-vous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tous</a:t>
            </a:r>
            <a:r>
              <a:rPr lang="en-GB" sz="1200" kern="1200" dirty="0">
                <a:solidFill>
                  <a:schemeClr val="tx1"/>
                </a:solidFill>
                <a:latin typeface="+mn-lt"/>
                <a:ea typeface="+mn-ea"/>
                <a:cs typeface="+mn-cs"/>
              </a:rPr>
              <a:t> les participants et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savent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clairement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qui sera </a:t>
            </a:r>
            <a:r>
              <a:rPr lang="en-GB" sz="1200" kern="1200" dirty="0" err="1">
                <a:solidFill>
                  <a:schemeClr val="tx1"/>
                </a:solidFill>
                <a:latin typeface="+mn-lt"/>
                <a:ea typeface="+mn-ea"/>
                <a:cs typeface="+mn-cs"/>
              </a:rPr>
              <a:t>abordé</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attendu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 cadre de la formation.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y</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autre</a:t>
            </a:r>
            <a:r>
              <a:rPr lang="en-GB" sz="1200" kern="1200" dirty="0">
                <a:solidFill>
                  <a:schemeClr val="tx1"/>
                </a:solidFill>
                <a:latin typeface="+mn-lt"/>
                <a:ea typeface="+mn-ea"/>
                <a:cs typeface="+mn-cs"/>
              </a:rPr>
              <a:t> chose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espéraient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aborder</a:t>
            </a:r>
            <a:r>
              <a:rPr lang="en-GB" sz="1200" kern="1200" dirty="0">
                <a:solidFill>
                  <a:schemeClr val="tx1"/>
                </a:solidFill>
                <a:latin typeface="+mn-lt"/>
                <a:ea typeface="+mn-ea"/>
                <a:cs typeface="+mn-cs"/>
              </a:rPr>
              <a:t>. Si </a:t>
            </a:r>
            <a:r>
              <a:rPr lang="en-GB" sz="1200" kern="1200" dirty="0" err="1">
                <a:solidFill>
                  <a:schemeClr val="tx1"/>
                </a:solidFill>
                <a:latin typeface="+mn-lt"/>
                <a:ea typeface="+mn-ea"/>
                <a:cs typeface="+mn-cs"/>
              </a:rPr>
              <a:t>tel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cas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notez</a:t>
            </a:r>
            <a:r>
              <a:rPr lang="en-GB" sz="1200" kern="1200" dirty="0">
                <a:solidFill>
                  <a:schemeClr val="tx1"/>
                </a:solidFill>
                <a:latin typeface="+mn-lt"/>
                <a:ea typeface="+mn-ea"/>
                <a:cs typeface="+mn-cs"/>
              </a:rPr>
              <a:t>-le et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possible) </a:t>
            </a:r>
            <a:r>
              <a:rPr lang="en-GB" sz="1200" kern="1200" dirty="0" err="1">
                <a:solidFill>
                  <a:schemeClr val="tx1"/>
                </a:solidFill>
                <a:latin typeface="+mn-lt"/>
                <a:ea typeface="+mn-ea"/>
                <a:cs typeface="+mn-cs"/>
              </a:rPr>
              <a:t>essayez</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l'inclure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l'une</a:t>
            </a:r>
            <a:r>
              <a:rPr lang="en-GB" sz="1200" kern="1200" dirty="0">
                <a:solidFill>
                  <a:schemeClr val="tx1"/>
                </a:solidFill>
                <a:latin typeface="+mn-lt"/>
                <a:ea typeface="+mn-ea"/>
                <a:cs typeface="+mn-cs"/>
              </a:rPr>
              <a:t> des sessions,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renvoyez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d'autres</a:t>
            </a:r>
            <a:r>
              <a:rPr lang="en-GB" sz="1200" kern="1200" dirty="0">
                <a:solidFill>
                  <a:schemeClr val="tx1"/>
                </a:solidFill>
                <a:latin typeface="+mn-lt"/>
                <a:ea typeface="+mn-ea"/>
                <a:cs typeface="+mn-cs"/>
              </a:rPr>
              <a:t> sources </a:t>
            </a:r>
            <a:r>
              <a:rPr lang="en-GB" sz="1200" kern="1200" dirty="0" err="1">
                <a:solidFill>
                  <a:schemeClr val="tx1"/>
                </a:solidFill>
                <a:latin typeface="+mn-lt"/>
                <a:ea typeface="+mn-ea"/>
                <a:cs typeface="+mn-cs"/>
              </a:rPr>
              <a:t>d'informations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vous</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pouvez</a:t>
            </a:r>
            <a:r>
              <a:rPr lang="en-GB" sz="1200" kern="1200" dirty="0">
                <a:solidFill>
                  <a:schemeClr val="tx1"/>
                </a:solidFill>
                <a:latin typeface="+mn-lt"/>
                <a:ea typeface="+mn-ea"/>
                <a:cs typeface="+mn-cs"/>
              </a:rPr>
              <a:t>.</a:t>
            </a:r>
            <a:endParaRPr lang="en-US" dirty="0"/>
          </a:p>
          <a:p>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5</a:t>
            </a:fld>
            <a:endParaRPr lang="en-GB"/>
          </a:p>
        </p:txBody>
      </p:sp>
    </p:spTree>
    <p:extLst>
      <p:ext uri="{BB962C8B-B14F-4D97-AF65-F5344CB8AC3E}">
        <p14:creationId xmlns:p14="http://schemas.microsoft.com/office/powerpoint/2010/main" val="3610864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p</a:t>
            </a:r>
            <a:r>
              <a:rPr lang="en-US" sz="1200" b="1" kern="1200" dirty="0" err="1">
                <a:solidFill>
                  <a:schemeClr val="tx1"/>
                </a:solidFill>
                <a:effectLst/>
                <a:latin typeface="+mn-lt"/>
                <a:ea typeface="+mn-ea"/>
                <a:cs typeface="+mn-cs"/>
              </a:rPr>
              <a:t>articipant.es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s’exercent</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Demandez</a:t>
            </a:r>
            <a:r>
              <a:rPr lang="en-US" sz="1200" b="0" kern="1200" dirty="0">
                <a:solidFill>
                  <a:schemeClr val="tx1"/>
                </a:solidFill>
                <a:effectLst/>
                <a:latin typeface="+mn-lt"/>
                <a:ea typeface="+mn-ea"/>
                <a:cs typeface="+mn-cs"/>
              </a:rPr>
              <a:t> aux </a:t>
            </a:r>
            <a:r>
              <a:rPr lang="en-US" sz="1200" b="0" kern="1200" dirty="0" err="1">
                <a:solidFill>
                  <a:schemeClr val="tx1"/>
                </a:solidFill>
                <a:effectLst/>
                <a:latin typeface="+mn-lt"/>
                <a:ea typeface="+mn-ea"/>
                <a:cs typeface="+mn-cs"/>
              </a:rPr>
              <a:t>participant.es</a:t>
            </a:r>
            <a:r>
              <a:rPr lang="en-US" sz="1200" b="0" kern="1200" baseline="0" dirty="0">
                <a:solidFill>
                  <a:schemeClr val="tx1"/>
                </a:solidFill>
                <a:effectLst/>
                <a:latin typeface="+mn-lt"/>
                <a:ea typeface="+mn-ea"/>
                <a:cs typeface="+mn-cs"/>
              </a:rPr>
              <a:t> de se </a:t>
            </a:r>
            <a:r>
              <a:rPr lang="en-US" sz="1200" b="0" kern="1200" baseline="0" dirty="0" err="1">
                <a:solidFill>
                  <a:schemeClr val="tx1"/>
                </a:solidFill>
                <a:effectLst/>
                <a:latin typeface="+mn-lt"/>
                <a:ea typeface="+mn-ea"/>
                <a:cs typeface="+mn-cs"/>
              </a:rPr>
              <a:t>pencher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sur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scénario</a:t>
            </a:r>
            <a:r>
              <a:rPr lang="en-US" sz="1200" b="0" kern="1200" baseline="0" dirty="0">
                <a:solidFill>
                  <a:schemeClr val="tx1"/>
                </a:solidFill>
                <a:effectLst/>
                <a:latin typeface="+mn-lt"/>
                <a:ea typeface="+mn-ea"/>
                <a:cs typeface="+mn-cs"/>
              </a:rPr>
              <a:t> et </a:t>
            </a:r>
            <a:r>
              <a:rPr lang="en-US" sz="1200" b="0" kern="1200" baseline="0" dirty="0" err="1">
                <a:solidFill>
                  <a:schemeClr val="tx1"/>
                </a:solidFill>
                <a:effectLst/>
                <a:latin typeface="+mn-lt"/>
                <a:ea typeface="+mn-ea"/>
                <a:cs typeface="+mn-cs"/>
              </a:rPr>
              <a:t>d’évaluer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dans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quelle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mesure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l’État</a:t>
            </a:r>
            <a:r>
              <a:rPr lang="en-US" sz="1200" b="0" kern="1200" baseline="0" dirty="0">
                <a:solidFill>
                  <a:schemeClr val="tx1"/>
                </a:solidFill>
                <a:effectLst/>
                <a:latin typeface="+mn-lt"/>
                <a:ea typeface="+mn-ea"/>
                <a:cs typeface="+mn-cs"/>
              </a:rPr>
              <a:t> a </a:t>
            </a:r>
            <a:r>
              <a:rPr lang="en-US" sz="1200" b="0" kern="1200" baseline="0" dirty="0" err="1">
                <a:solidFill>
                  <a:schemeClr val="tx1"/>
                </a:solidFill>
                <a:effectLst/>
                <a:latin typeface="+mn-lt"/>
                <a:ea typeface="+mn-ea"/>
                <a:cs typeface="+mn-cs"/>
              </a:rPr>
              <a:t>rempli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responsabilités</a:t>
            </a:r>
            <a:r>
              <a:rPr lang="en-US" sz="1200" b="0" kern="1200" baseline="0" dirty="0">
                <a:solidFill>
                  <a:schemeClr val="tx1"/>
                </a:solidFill>
                <a:effectLst/>
                <a:latin typeface="+mn-lt"/>
                <a:ea typeface="+mn-ea"/>
                <a:cs typeface="+mn-cs"/>
              </a:rPr>
              <a:t> en </a:t>
            </a:r>
            <a:r>
              <a:rPr lang="en-US" sz="1200" b="0" kern="1200" baseline="0" dirty="0" err="1">
                <a:solidFill>
                  <a:schemeClr val="tx1"/>
                </a:solidFill>
                <a:effectLst/>
                <a:latin typeface="+mn-lt"/>
                <a:ea typeface="+mn-ea"/>
                <a:cs typeface="+mn-cs"/>
              </a:rPr>
              <a:t>matière</a:t>
            </a:r>
            <a:r>
              <a:rPr lang="en-US" sz="1200" b="0" kern="1200" baseline="0" dirty="0">
                <a:solidFill>
                  <a:schemeClr val="tx1"/>
                </a:solidFill>
                <a:effectLst/>
                <a:latin typeface="+mn-lt"/>
                <a:ea typeface="+mn-ea"/>
                <a:cs typeface="+mn-cs"/>
              </a:rPr>
              <a:t> de respect, de protection et de promotion des </a:t>
            </a:r>
            <a:r>
              <a:rPr lang="en-US" sz="1200" b="0" kern="1200" baseline="0" dirty="0" err="1">
                <a:solidFill>
                  <a:schemeClr val="tx1"/>
                </a:solidFill>
                <a:effectLst/>
                <a:latin typeface="+mn-lt"/>
                <a:ea typeface="+mn-ea"/>
                <a:cs typeface="+mn-cs"/>
              </a:rPr>
              <a:t>droits</a:t>
            </a:r>
            <a:r>
              <a:rPr lang="en-US" sz="1200" b="0" kern="1200" baseline="0" dirty="0">
                <a:solidFill>
                  <a:schemeClr val="tx1"/>
                </a:solidFill>
                <a:effectLst/>
                <a:latin typeface="+mn-lt"/>
                <a:ea typeface="+mn-ea"/>
                <a:cs typeface="+mn-cs"/>
              </a:rPr>
              <a:t> des </a:t>
            </a:r>
            <a:r>
              <a:rPr lang="en-US" sz="1200" b="0" kern="1200" baseline="0" dirty="0" err="1">
                <a:solidFill>
                  <a:schemeClr val="tx1"/>
                </a:solidFill>
                <a:effectLst/>
                <a:latin typeface="+mn-lt"/>
                <a:ea typeface="+mn-ea"/>
                <a:cs typeface="+mn-cs"/>
              </a:rPr>
              <a:t>personnes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impliquées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Demandez-leur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d’expliquer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leur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raisonnement</a:t>
            </a:r>
            <a:r>
              <a:rPr lang="en-US" sz="1200" b="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a:t>
            </a:r>
            <a:r>
              <a:rPr lang="en-US" sz="1200" b="1" kern="1200" baseline="0" dirty="0">
                <a:solidFill>
                  <a:schemeClr val="tx1"/>
                </a:solidFill>
                <a:effectLst/>
                <a:latin typeface="+mn-lt"/>
                <a:ea typeface="+mn-ea"/>
                <a:cs typeface="+mn-cs"/>
              </a:rPr>
              <a:t> en </a:t>
            </a:r>
            <a:r>
              <a:rPr lang="en-US" sz="1200" b="1" kern="1200" baseline="0" dirty="0" err="1">
                <a:solidFill>
                  <a:schemeClr val="tx1"/>
                </a:solidFill>
                <a:effectLst/>
                <a:latin typeface="+mn-lt"/>
                <a:ea typeface="+mn-ea"/>
                <a:cs typeface="+mn-cs"/>
              </a:rPr>
              <a:t>plénière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fr-FR" sz="1200" kern="1200" dirty="0">
                <a:solidFill>
                  <a:schemeClr val="tx1"/>
                </a:solidFill>
                <a:latin typeface="+mn-lt"/>
                <a:ea typeface="+mn-ea"/>
                <a:cs typeface="+mn-cs"/>
              </a:rPr>
              <a:t>De quelle manière notre gouvernement a-t-il démontré ses engagements en faveur de l'égalité des genres</a:t>
            </a:r>
            <a:r>
              <a:rPr lang="fr-FR" dirty="0"/>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Où</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pensons</a:t>
            </a:r>
            <a:r>
              <a:rPr lang="en-US" sz="1200" kern="1200" baseline="0" dirty="0">
                <a:solidFill>
                  <a:schemeClr val="tx1"/>
                </a:solidFill>
                <a:effectLst/>
                <a:latin typeface="+mn-lt"/>
                <a:ea typeface="+mn-ea"/>
                <a:cs typeface="+mn-cs"/>
              </a:rPr>
              <a:t>-nous </a:t>
            </a:r>
            <a:r>
              <a:rPr lang="en-US" sz="1200" kern="1200" baseline="0" dirty="0" err="1">
                <a:solidFill>
                  <a:schemeClr val="tx1"/>
                </a:solidFill>
                <a:effectLst/>
                <a:latin typeface="+mn-lt"/>
                <a:ea typeface="+mn-ea"/>
                <a:cs typeface="+mn-cs"/>
              </a:rPr>
              <a:t>qu’il</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échoué</a:t>
            </a:r>
            <a:r>
              <a:rPr lang="en-US" sz="1200" kern="1200" baseline="0" dirty="0">
                <a:solidFill>
                  <a:schemeClr val="tx1"/>
                </a:solidFill>
                <a:effectLst/>
                <a:latin typeface="+mn-lt"/>
                <a:ea typeface="+mn-ea"/>
                <a:cs typeface="+mn-cs"/>
              </a:rPr>
              <a:t>? </a:t>
            </a:r>
            <a:r>
              <a:rPr lang="fr-FR" sz="1200" kern="1200" dirty="0">
                <a:solidFill>
                  <a:schemeClr val="tx1"/>
                </a:solidFill>
                <a:latin typeface="+mn-lt"/>
                <a:ea typeface="+mn-ea"/>
                <a:cs typeface="+mn-cs"/>
              </a:rPr>
              <a:t>Que peut faire de plus notre gouvernement pour promouvoir l'égalité des genres et pour éliminer toutes les formes de discrimination et de violences basées sur le genre</a:t>
            </a:r>
            <a:r>
              <a:rPr lang="fr-FR" dirty="0"/>
              <a:t> </a:t>
            </a:r>
            <a:r>
              <a:rPr lang="en-US" sz="1200" kern="1200" dirty="0">
                <a:solidFill>
                  <a:schemeClr val="tx1"/>
                </a:solidFill>
                <a:effectLst/>
                <a:latin typeface="+mn-lt"/>
                <a:ea typeface="+mn-ea"/>
                <a:cs typeface="+mn-cs"/>
              </a:rPr>
              <a: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52</a:t>
            </a:fld>
            <a:endParaRPr lang="en-GB"/>
          </a:p>
        </p:txBody>
      </p:sp>
    </p:spTree>
    <p:extLst>
      <p:ext uri="{BB962C8B-B14F-4D97-AF65-F5344CB8AC3E}">
        <p14:creationId xmlns:p14="http://schemas.microsoft.com/office/powerpoint/2010/main" val="3457845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p</a:t>
            </a:r>
            <a:r>
              <a:rPr lang="en-US" sz="1200" b="1" kern="1200" dirty="0" err="1">
                <a:solidFill>
                  <a:schemeClr val="tx1"/>
                </a:solidFill>
                <a:effectLst/>
                <a:latin typeface="+mn-lt"/>
                <a:ea typeface="+mn-ea"/>
                <a:cs typeface="+mn-cs"/>
              </a:rPr>
              <a:t>articipant.es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s’exercent</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Demandez</a:t>
            </a:r>
            <a:r>
              <a:rPr lang="en-US" sz="1200" b="0" kern="1200" dirty="0">
                <a:solidFill>
                  <a:schemeClr val="tx1"/>
                </a:solidFill>
                <a:effectLst/>
                <a:latin typeface="+mn-lt"/>
                <a:ea typeface="+mn-ea"/>
                <a:cs typeface="+mn-cs"/>
              </a:rPr>
              <a:t> aux </a:t>
            </a:r>
            <a:r>
              <a:rPr lang="en-US" sz="1200" b="0" kern="1200" dirty="0" err="1">
                <a:solidFill>
                  <a:schemeClr val="tx1"/>
                </a:solidFill>
                <a:effectLst/>
                <a:latin typeface="+mn-lt"/>
                <a:ea typeface="+mn-ea"/>
                <a:cs typeface="+mn-cs"/>
              </a:rPr>
              <a:t>participant.es</a:t>
            </a:r>
            <a:r>
              <a:rPr lang="en-US" sz="1200" b="0" kern="1200" baseline="0" dirty="0">
                <a:solidFill>
                  <a:schemeClr val="tx1"/>
                </a:solidFill>
                <a:effectLst/>
                <a:latin typeface="+mn-lt"/>
                <a:ea typeface="+mn-ea"/>
                <a:cs typeface="+mn-cs"/>
              </a:rPr>
              <a:t> de se </a:t>
            </a:r>
            <a:r>
              <a:rPr lang="en-US" sz="1200" b="0" kern="1200" baseline="0" dirty="0" err="1">
                <a:solidFill>
                  <a:schemeClr val="tx1"/>
                </a:solidFill>
                <a:effectLst/>
                <a:latin typeface="+mn-lt"/>
                <a:ea typeface="+mn-ea"/>
                <a:cs typeface="+mn-cs"/>
              </a:rPr>
              <a:t>pencher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sur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scénario</a:t>
            </a:r>
            <a:r>
              <a:rPr lang="en-US" sz="1200" b="0" kern="1200" baseline="0" dirty="0">
                <a:solidFill>
                  <a:schemeClr val="tx1"/>
                </a:solidFill>
                <a:effectLst/>
                <a:latin typeface="+mn-lt"/>
                <a:ea typeface="+mn-ea"/>
                <a:cs typeface="+mn-cs"/>
              </a:rPr>
              <a:t> et </a:t>
            </a:r>
            <a:r>
              <a:rPr lang="en-US" sz="1200" b="0" kern="1200" baseline="0" dirty="0" err="1">
                <a:solidFill>
                  <a:schemeClr val="tx1"/>
                </a:solidFill>
                <a:effectLst/>
                <a:latin typeface="+mn-lt"/>
                <a:ea typeface="+mn-ea"/>
                <a:cs typeface="+mn-cs"/>
              </a:rPr>
              <a:t>d’évaluer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dans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quelle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mesure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l’État</a:t>
            </a:r>
            <a:r>
              <a:rPr lang="en-US" sz="1200" b="0" kern="1200" baseline="0" dirty="0">
                <a:solidFill>
                  <a:schemeClr val="tx1"/>
                </a:solidFill>
                <a:effectLst/>
                <a:latin typeface="+mn-lt"/>
                <a:ea typeface="+mn-ea"/>
                <a:cs typeface="+mn-cs"/>
              </a:rPr>
              <a:t> a </a:t>
            </a:r>
            <a:r>
              <a:rPr lang="en-US" sz="1200" b="0" kern="1200" baseline="0" dirty="0" err="1">
                <a:solidFill>
                  <a:schemeClr val="tx1"/>
                </a:solidFill>
                <a:effectLst/>
                <a:latin typeface="+mn-lt"/>
                <a:ea typeface="+mn-ea"/>
                <a:cs typeface="+mn-cs"/>
              </a:rPr>
              <a:t>rempli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responsabilités</a:t>
            </a:r>
            <a:r>
              <a:rPr lang="en-US" sz="1200" b="0" kern="1200" baseline="0" dirty="0">
                <a:solidFill>
                  <a:schemeClr val="tx1"/>
                </a:solidFill>
                <a:effectLst/>
                <a:latin typeface="+mn-lt"/>
                <a:ea typeface="+mn-ea"/>
                <a:cs typeface="+mn-cs"/>
              </a:rPr>
              <a:t> en </a:t>
            </a:r>
            <a:r>
              <a:rPr lang="en-US" sz="1200" b="0" kern="1200" baseline="0" dirty="0" err="1">
                <a:solidFill>
                  <a:schemeClr val="tx1"/>
                </a:solidFill>
                <a:effectLst/>
                <a:latin typeface="+mn-lt"/>
                <a:ea typeface="+mn-ea"/>
                <a:cs typeface="+mn-cs"/>
              </a:rPr>
              <a:t>matière</a:t>
            </a:r>
            <a:r>
              <a:rPr lang="en-US" sz="1200" b="0" kern="1200" baseline="0" dirty="0">
                <a:solidFill>
                  <a:schemeClr val="tx1"/>
                </a:solidFill>
                <a:effectLst/>
                <a:latin typeface="+mn-lt"/>
                <a:ea typeface="+mn-ea"/>
                <a:cs typeface="+mn-cs"/>
              </a:rPr>
              <a:t> de respect, de protection et de promotion des </a:t>
            </a:r>
            <a:r>
              <a:rPr lang="en-US" sz="1200" b="0" kern="1200" baseline="0" dirty="0" err="1">
                <a:solidFill>
                  <a:schemeClr val="tx1"/>
                </a:solidFill>
                <a:effectLst/>
                <a:latin typeface="+mn-lt"/>
                <a:ea typeface="+mn-ea"/>
                <a:cs typeface="+mn-cs"/>
              </a:rPr>
              <a:t>droits</a:t>
            </a:r>
            <a:r>
              <a:rPr lang="en-US" sz="1200" b="0" kern="1200" baseline="0" dirty="0">
                <a:solidFill>
                  <a:schemeClr val="tx1"/>
                </a:solidFill>
                <a:effectLst/>
                <a:latin typeface="+mn-lt"/>
                <a:ea typeface="+mn-ea"/>
                <a:cs typeface="+mn-cs"/>
              </a:rPr>
              <a:t> des </a:t>
            </a:r>
            <a:r>
              <a:rPr lang="en-US" sz="1200" b="0" kern="1200" baseline="0" dirty="0" err="1">
                <a:solidFill>
                  <a:schemeClr val="tx1"/>
                </a:solidFill>
                <a:effectLst/>
                <a:latin typeface="+mn-lt"/>
                <a:ea typeface="+mn-ea"/>
                <a:cs typeface="+mn-cs"/>
              </a:rPr>
              <a:t>personnes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impliquées</a:t>
            </a:r>
            <a:r>
              <a:rPr lang="en-US" sz="1200" b="0" kern="1200" baseline="0" dirty="0">
                <a:solidFill>
                  <a:schemeClr val="tx1"/>
                </a:solidFill>
                <a:effectLst/>
                <a:latin typeface="+mn-lt"/>
                <a:ea typeface="+mn-ea"/>
                <a:cs typeface="+mn-cs"/>
              </a:rPr>
              <a:t>, et </a:t>
            </a:r>
            <a:r>
              <a:rPr lang="en-US" sz="1200" b="0" kern="1200" baseline="0" dirty="0" err="1">
                <a:solidFill>
                  <a:schemeClr val="tx1"/>
                </a:solidFill>
                <a:effectLst/>
                <a:latin typeface="+mn-lt"/>
                <a:ea typeface="+mn-ea"/>
                <a:cs typeface="+mn-cs"/>
              </a:rPr>
              <a:t>d’expliquer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leur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raisonnement</a:t>
            </a:r>
            <a:r>
              <a:rPr lang="en-US" sz="1200" b="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a:t>
            </a:r>
            <a:r>
              <a:rPr lang="en-US" sz="1200" b="1" kern="1200" baseline="0" dirty="0">
                <a:solidFill>
                  <a:schemeClr val="tx1"/>
                </a:solidFill>
                <a:effectLst/>
                <a:latin typeface="+mn-lt"/>
                <a:ea typeface="+mn-ea"/>
                <a:cs typeface="+mn-cs"/>
              </a:rPr>
              <a:t> en </a:t>
            </a:r>
            <a:r>
              <a:rPr lang="en-US" sz="1200" b="1" kern="1200" baseline="0" dirty="0" err="1">
                <a:solidFill>
                  <a:schemeClr val="tx1"/>
                </a:solidFill>
                <a:effectLst/>
                <a:latin typeface="+mn-lt"/>
                <a:ea typeface="+mn-ea"/>
                <a:cs typeface="+mn-cs"/>
              </a:rPr>
              <a:t>plénière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fr-FR" sz="1200" kern="1200" dirty="0">
                <a:solidFill>
                  <a:schemeClr val="tx1"/>
                </a:solidFill>
                <a:latin typeface="+mn-lt"/>
                <a:ea typeface="+mn-ea"/>
                <a:cs typeface="+mn-cs"/>
              </a:rPr>
              <a:t>De quelle manière notre gouvernement a-t-il démontré ses engagements en faveur de l'égalité des genres</a:t>
            </a:r>
            <a:r>
              <a:rPr lang="fr-FR" dirty="0"/>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Où</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pensons</a:t>
            </a:r>
            <a:r>
              <a:rPr lang="en-US" sz="1200" kern="1200" baseline="0" dirty="0">
                <a:solidFill>
                  <a:schemeClr val="tx1"/>
                </a:solidFill>
                <a:effectLst/>
                <a:latin typeface="+mn-lt"/>
                <a:ea typeface="+mn-ea"/>
                <a:cs typeface="+mn-cs"/>
              </a:rPr>
              <a:t>-nous </a:t>
            </a:r>
            <a:r>
              <a:rPr lang="en-US" sz="1200" kern="1200" baseline="0" dirty="0" err="1">
                <a:solidFill>
                  <a:schemeClr val="tx1"/>
                </a:solidFill>
                <a:effectLst/>
                <a:latin typeface="+mn-lt"/>
                <a:ea typeface="+mn-ea"/>
                <a:cs typeface="+mn-cs"/>
              </a:rPr>
              <a:t>qu’il</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échoué</a:t>
            </a:r>
            <a:r>
              <a:rPr lang="en-US" sz="1200" kern="1200" baseline="0" dirty="0">
                <a:solidFill>
                  <a:schemeClr val="tx1"/>
                </a:solidFill>
                <a:effectLst/>
                <a:latin typeface="+mn-lt"/>
                <a:ea typeface="+mn-ea"/>
                <a:cs typeface="+mn-cs"/>
              </a:rPr>
              <a:t>? </a:t>
            </a:r>
            <a:r>
              <a:rPr lang="fr-FR" sz="1200" kern="1200" dirty="0">
                <a:solidFill>
                  <a:schemeClr val="tx1"/>
                </a:solidFill>
                <a:latin typeface="+mn-lt"/>
                <a:ea typeface="+mn-ea"/>
                <a:cs typeface="+mn-cs"/>
              </a:rPr>
              <a:t>Que peut faire de plus notre gouvernement pour promouvoir l'égalité des genres et pour éliminer toutes les formes de discrimination et de violences basées sur le genre</a:t>
            </a:r>
            <a:r>
              <a:rPr lang="fr-FR" dirty="0"/>
              <a:t>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A014A61A-1C2F-F945-A4BE-B7E959C1BA31}" type="slidenum">
              <a:rPr lang="en-GB" smtClean="0"/>
              <a:pPr/>
              <a:t>54</a:t>
            </a:fld>
            <a:endParaRPr lang="en-GB"/>
          </a:p>
        </p:txBody>
      </p:sp>
    </p:spTree>
    <p:extLst>
      <p:ext uri="{BB962C8B-B14F-4D97-AF65-F5344CB8AC3E}">
        <p14:creationId xmlns:p14="http://schemas.microsoft.com/office/powerpoint/2010/main" val="35315645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55</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Assurez-vous</a:t>
            </a:r>
            <a:r>
              <a:rPr lang="en-GB" b="1" dirty="0"/>
              <a:t> </a:t>
            </a:r>
            <a:r>
              <a:rPr lang="en-GB" b="1" dirty="0" err="1"/>
              <a:t>que</a:t>
            </a:r>
            <a:r>
              <a:rPr lang="en-GB" b="1" dirty="0"/>
              <a:t> les message </a:t>
            </a:r>
            <a:r>
              <a:rPr lang="en-GB" b="1" dirty="0" err="1"/>
              <a:t>clés</a:t>
            </a:r>
            <a:r>
              <a:rPr lang="en-GB" b="1" dirty="0"/>
              <a:t> </a:t>
            </a:r>
            <a:r>
              <a:rPr lang="en-GB" b="1" dirty="0" err="1"/>
              <a:t>à</a:t>
            </a:r>
            <a:r>
              <a:rPr lang="en-GB" b="1" dirty="0"/>
              <a:t> propos de </a:t>
            </a:r>
            <a:r>
              <a:rPr lang="en-GB" b="1" dirty="0" err="1"/>
              <a:t>l’engagement</a:t>
            </a:r>
            <a:r>
              <a:rPr lang="en-GB" b="1" dirty="0"/>
              <a:t> des </a:t>
            </a:r>
            <a:r>
              <a:rPr lang="en-GB" b="1" dirty="0" err="1"/>
              <a:t>États</a:t>
            </a:r>
            <a:r>
              <a:rPr lang="en-GB" b="1" dirty="0"/>
              <a:t> en </a:t>
            </a:r>
            <a:r>
              <a:rPr lang="en-GB" b="1" dirty="0" err="1"/>
              <a:t>faveur</a:t>
            </a:r>
            <a:r>
              <a:rPr lang="en-GB" b="1" dirty="0"/>
              <a:t> du respect, de la protection et de la promotion des </a:t>
            </a:r>
            <a:r>
              <a:rPr lang="en-GB" b="1" dirty="0" err="1"/>
              <a:t>droits</a:t>
            </a:r>
            <a:r>
              <a:rPr lang="en-GB" b="1" dirty="0"/>
              <a:t> </a:t>
            </a:r>
            <a:r>
              <a:rPr lang="en-GB" b="1" dirty="0" err="1"/>
              <a:t>sont</a:t>
            </a:r>
            <a:r>
              <a:rPr lang="en-GB" b="1" dirty="0"/>
              <a:t> </a:t>
            </a:r>
            <a:r>
              <a:rPr lang="en-GB" b="1" dirty="0" err="1"/>
              <a:t>abordés</a:t>
            </a:r>
            <a:r>
              <a:rPr lang="en-GB" b="1" dirty="0"/>
              <a:t> :</a:t>
            </a:r>
          </a:p>
          <a:p>
            <a:pPr marL="171450" lvl="0" indent="-171450">
              <a:buFont typeface="Arial" panose="020B0604020202020204" pitchFamily="34" charset="0"/>
              <a:buChar char="•"/>
            </a:pPr>
            <a:r>
              <a:rPr lang="fr-FR" sz="1200" kern="1200" dirty="0">
                <a:solidFill>
                  <a:schemeClr val="tx1"/>
                </a:solidFill>
                <a:latin typeface="+mn-lt"/>
                <a:ea typeface="+mn-ea"/>
                <a:cs typeface="+mn-cs"/>
              </a:rPr>
              <a:t>La discrimination et les violences basées sur le genre ont un impact négatif sur le droit à la santé, le droit à la sécurité et le droit à la dignité. </a:t>
            </a:r>
          </a:p>
          <a:p>
            <a:pPr marL="171450" lvl="0" indent="-171450">
              <a:buFont typeface="Arial" panose="020B0604020202020204" pitchFamily="34" charset="0"/>
              <a:buChar char="•"/>
            </a:pPr>
            <a:r>
              <a:rPr lang="fr-FR" sz="1200" kern="1200" dirty="0">
                <a:solidFill>
                  <a:schemeClr val="tx1"/>
                </a:solidFill>
                <a:latin typeface="+mn-lt"/>
                <a:ea typeface="+mn-ea"/>
                <a:cs typeface="+mn-cs"/>
              </a:rPr>
              <a:t>Les gouvernements ont la responsabilité de respecter, de protéger et de promouvoir les droits, au nom de l'État. Les États ont le devoir de prendre des mesures positives pour respecter, protéger et promouvoir les droits de chaque personne en promulguant des lois et en mettant en place des mécanismes de mise en œuvre qui interdisent toutes les formes d’inégalité entre les genres; de faire progresser l'égalité des genres dans tous les secteurs de la société, tels que l'emploi et l'éducation; et de traduire en justice les personnes qui commettent des actes de discrimination et de violence basées sur le genre.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Notre rôle, en tant que détentrices et détenteurs de droits, est de s'engager à faire reconnaître nos droits, y compris de demander des comptes aux gouvernements quant à la protection, à la promotion et au respect de nos droits. C'est pourquoi il est important de savoir ce que nos gouvernements se sont engagés à faire pour faire progresser l'égalité des genres, afin de pouvoir contrôler dans quelle mesure ils remplissent leurs engagements. Nous devons également savoir quelles lois contredisent le droit international relatif aux droits humains sur l'égalité des genres, afin de pouvoir plaider en faveur d'une réforme législative.</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56</a:t>
            </a:fld>
            <a:endParaRPr lang="en-GB"/>
          </a:p>
        </p:txBody>
      </p:sp>
    </p:spTree>
    <p:extLst>
      <p:ext uri="{BB962C8B-B14F-4D97-AF65-F5344CB8AC3E}">
        <p14:creationId xmlns:p14="http://schemas.microsoft.com/office/powerpoint/2010/main" val="1998806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La discrimination et les violences basées sur le genre sont une violation des droits humains gravés dans les conventions internationale, les plateformes ou les traités internationaux relatifs aux droits humains. Les </a:t>
            </a:r>
            <a:r>
              <a:rPr lang="fr-FR" sz="1200" kern="1200" dirty="0" err="1">
                <a:solidFill>
                  <a:schemeClr val="tx1"/>
                </a:solidFill>
                <a:latin typeface="+mn-lt"/>
                <a:ea typeface="+mn-ea"/>
                <a:cs typeface="+mn-cs"/>
              </a:rPr>
              <a:t>participant.es</a:t>
            </a:r>
            <a:r>
              <a:rPr lang="fr-FR" sz="1200" kern="1200" dirty="0">
                <a:solidFill>
                  <a:schemeClr val="tx1"/>
                </a:solidFill>
                <a:latin typeface="+mn-lt"/>
                <a:ea typeface="+mn-ea"/>
                <a:cs typeface="+mn-cs"/>
              </a:rPr>
              <a:t> n'ont pas besoin de connaître tous ces éléments dans le moindre détail, mais devraient au moins avoir connaissance de leur existence.</a:t>
            </a:r>
          </a:p>
          <a:p>
            <a:pPr marL="171450" indent="-171450">
              <a:buFont typeface="Arial"/>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0" kern="1200" dirty="0" err="1">
                <a:solidFill>
                  <a:schemeClr val="bg1"/>
                </a:solidFill>
              </a:rPr>
              <a:t>Voici</a:t>
            </a:r>
            <a:r>
              <a:rPr lang="en-US" sz="1200" b="0" kern="1200" dirty="0">
                <a:solidFill>
                  <a:schemeClr val="bg1"/>
                </a:solidFill>
              </a:rPr>
              <a:t> des conventions </a:t>
            </a:r>
            <a:r>
              <a:rPr lang="en-US" sz="1200" b="0" kern="1200" dirty="0" err="1">
                <a:solidFill>
                  <a:schemeClr val="bg1"/>
                </a:solidFill>
              </a:rPr>
              <a:t>internationales</a:t>
            </a:r>
            <a:r>
              <a:rPr lang="en-US" sz="1200" b="0" kern="1200" dirty="0">
                <a:solidFill>
                  <a:schemeClr val="bg1"/>
                </a:solidFill>
              </a:rPr>
              <a:t>, des </a:t>
            </a:r>
            <a:r>
              <a:rPr lang="en-US" sz="1200" b="0" kern="1200" dirty="0" err="1">
                <a:solidFill>
                  <a:schemeClr val="bg1"/>
                </a:solidFill>
              </a:rPr>
              <a:t>programmes</a:t>
            </a:r>
            <a:r>
              <a:rPr lang="en-US" sz="1200" b="0" kern="1200" dirty="0">
                <a:solidFill>
                  <a:schemeClr val="bg1"/>
                </a:solidFill>
              </a:rPr>
              <a:t> </a:t>
            </a:r>
            <a:r>
              <a:rPr lang="en-US" sz="1200" b="0" kern="1200" dirty="0" err="1">
                <a:solidFill>
                  <a:schemeClr val="bg1"/>
                </a:solidFill>
              </a:rPr>
              <a:t>d’action</a:t>
            </a:r>
            <a:r>
              <a:rPr lang="en-US" sz="1200" b="0" kern="1200" baseline="0" dirty="0">
                <a:solidFill>
                  <a:schemeClr val="bg1"/>
                </a:solidFill>
              </a:rPr>
              <a:t> </a:t>
            </a:r>
            <a:r>
              <a:rPr lang="en-US" sz="1200" b="0" kern="1200" dirty="0" err="1">
                <a:solidFill>
                  <a:schemeClr val="bg1"/>
                </a:solidFill>
              </a:rPr>
              <a:t>ou</a:t>
            </a:r>
            <a:r>
              <a:rPr lang="en-US" sz="1200" b="0" kern="1200" baseline="0" dirty="0">
                <a:solidFill>
                  <a:schemeClr val="bg1"/>
                </a:solidFill>
              </a:rPr>
              <a:t> d</a:t>
            </a:r>
            <a:r>
              <a:rPr lang="en-US" sz="1200" b="0" kern="1200" dirty="0">
                <a:solidFill>
                  <a:schemeClr val="bg1"/>
                </a:solidFill>
              </a:rPr>
              <a:t>es </a:t>
            </a:r>
            <a:r>
              <a:rPr lang="en-US" sz="1200" b="0" kern="1200" dirty="0" err="1">
                <a:solidFill>
                  <a:schemeClr val="bg1"/>
                </a:solidFill>
              </a:rPr>
              <a:t>traités</a:t>
            </a:r>
            <a:r>
              <a:rPr lang="en-US" sz="1200" b="0" kern="1200" dirty="0">
                <a:solidFill>
                  <a:schemeClr val="bg1"/>
                </a:solidFill>
              </a:rPr>
              <a:t> qui </a:t>
            </a:r>
            <a:r>
              <a:rPr lang="en-US" sz="1200" b="0" kern="1200" dirty="0" err="1">
                <a:solidFill>
                  <a:schemeClr val="bg1"/>
                </a:solidFill>
              </a:rPr>
              <a:t>sont</a:t>
            </a:r>
            <a:r>
              <a:rPr lang="en-US" sz="1200" b="0" kern="1200" dirty="0">
                <a:solidFill>
                  <a:schemeClr val="bg1"/>
                </a:solidFill>
              </a:rPr>
              <a:t> </a:t>
            </a:r>
            <a:r>
              <a:rPr lang="en-US" sz="1200" b="0" kern="1200" dirty="0" err="1">
                <a:solidFill>
                  <a:schemeClr val="bg1"/>
                </a:solidFill>
              </a:rPr>
              <a:t>conçus</a:t>
            </a:r>
            <a:r>
              <a:rPr lang="en-US" sz="1200" b="0" kern="1200" dirty="0">
                <a:solidFill>
                  <a:schemeClr val="bg1"/>
                </a:solidFill>
              </a:rPr>
              <a:t> pour </a:t>
            </a:r>
            <a:r>
              <a:rPr lang="en-US" sz="1200" b="0" kern="1200" dirty="0" err="1">
                <a:solidFill>
                  <a:schemeClr val="bg1"/>
                </a:solidFill>
              </a:rPr>
              <a:t>protéger</a:t>
            </a:r>
            <a:r>
              <a:rPr lang="en-US" sz="1200" b="0" kern="1200" dirty="0">
                <a:solidFill>
                  <a:schemeClr val="bg1"/>
                </a:solidFill>
              </a:rPr>
              <a:t> </a:t>
            </a:r>
            <a:r>
              <a:rPr lang="en-US" sz="1200" b="0" kern="1200" dirty="0" err="1">
                <a:solidFill>
                  <a:schemeClr val="bg1"/>
                </a:solidFill>
              </a:rPr>
              <a:t>l’égalité</a:t>
            </a:r>
            <a:r>
              <a:rPr lang="en-US" sz="1200" b="0" kern="1200" dirty="0">
                <a:solidFill>
                  <a:schemeClr val="bg1"/>
                </a:solidFill>
              </a:rPr>
              <a:t> des genres et les </a:t>
            </a:r>
            <a:r>
              <a:rPr lang="en-US" sz="1200" b="0" kern="1200" dirty="0" err="1">
                <a:solidFill>
                  <a:schemeClr val="bg1"/>
                </a:solidFill>
              </a:rPr>
              <a:t>droits</a:t>
            </a:r>
            <a:r>
              <a:rPr lang="en-US" sz="1200" b="0" kern="1200" dirty="0">
                <a:solidFill>
                  <a:schemeClr val="bg1"/>
                </a:solidFill>
              </a:rPr>
              <a:t> </a:t>
            </a:r>
            <a:r>
              <a:rPr lang="en-US" sz="1200" b="0" kern="1200" dirty="0" err="1">
                <a:solidFill>
                  <a:schemeClr val="bg1"/>
                </a:solidFill>
              </a:rPr>
              <a:t>humains</a:t>
            </a:r>
            <a:r>
              <a:rPr lang="en-US" sz="1200" b="0" kern="1200" dirty="0">
                <a:solidFill>
                  <a:schemeClr val="bg1"/>
                </a:solidFill>
              </a:rPr>
              <a: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GB" sz="1200" b="1" kern="1200" dirty="0">
                <a:solidFill>
                  <a:schemeClr val="tx1"/>
                </a:solidFill>
                <a:latin typeface="+mn-lt"/>
                <a:ea typeface="+mn-ea"/>
                <a:cs typeface="+mn-cs"/>
              </a:rPr>
              <a:t>La </a:t>
            </a:r>
            <a:r>
              <a:rPr lang="en-GB" sz="1200" b="1" kern="1200" dirty="0" err="1">
                <a:solidFill>
                  <a:schemeClr val="tx1"/>
                </a:solidFill>
                <a:latin typeface="+mn-lt"/>
                <a:ea typeface="+mn-ea"/>
                <a:cs typeface="+mn-cs"/>
              </a:rPr>
              <a:t>Déclaration</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universelle</a:t>
            </a:r>
            <a:r>
              <a:rPr lang="en-GB" sz="1200" b="1" kern="1200" dirty="0">
                <a:solidFill>
                  <a:schemeClr val="tx1"/>
                </a:solidFill>
                <a:latin typeface="+mn-lt"/>
                <a:ea typeface="+mn-ea"/>
                <a:cs typeface="+mn-cs"/>
              </a:rPr>
              <a:t> des </a:t>
            </a:r>
            <a:r>
              <a:rPr lang="en-GB" sz="1200" b="1" kern="1200" dirty="0" err="1">
                <a:solidFill>
                  <a:schemeClr val="tx1"/>
                </a:solidFill>
                <a:latin typeface="+mn-lt"/>
                <a:ea typeface="+mn-ea"/>
                <a:cs typeface="+mn-cs"/>
              </a:rPr>
              <a:t>droits</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humains</a:t>
            </a:r>
            <a:r>
              <a:rPr lang="en-GB" sz="1200" b="1" kern="1200" dirty="0">
                <a:solidFill>
                  <a:schemeClr val="tx1"/>
                </a:solidFill>
                <a:latin typeface="+mn-lt"/>
                <a:ea typeface="+mn-ea"/>
                <a:cs typeface="+mn-cs"/>
              </a:rPr>
              <a:t> </a:t>
            </a:r>
            <a:r>
              <a:rPr lang="en-GB" sz="1200" kern="1200" dirty="0" err="1">
                <a:solidFill>
                  <a:schemeClr val="tx1"/>
                </a:solidFill>
                <a:latin typeface="+mn-lt"/>
                <a:ea typeface="+mn-ea"/>
                <a:cs typeface="+mn-cs"/>
              </a:rPr>
              <a:t>applique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tous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libertés</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manière</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hommes</a:t>
            </a:r>
            <a:r>
              <a:rPr lang="en-GB" sz="1200" kern="1200" dirty="0">
                <a:solidFill>
                  <a:schemeClr val="tx1"/>
                </a:solidFill>
                <a:latin typeface="+mn-lt"/>
                <a:ea typeface="+mn-ea"/>
                <a:cs typeface="+mn-cs"/>
              </a:rPr>
              <a:t> et aux femmes et </a:t>
            </a:r>
            <a:r>
              <a:rPr lang="en-GB" sz="1200" kern="1200" dirty="0" err="1">
                <a:solidFill>
                  <a:schemeClr val="tx1"/>
                </a:solidFill>
                <a:latin typeface="+mn-lt"/>
                <a:ea typeface="+mn-ea"/>
                <a:cs typeface="+mn-cs"/>
              </a:rPr>
              <a:t>interdit</a:t>
            </a:r>
            <a:r>
              <a:rPr lang="en-GB" sz="1200" kern="1200" dirty="0">
                <a:solidFill>
                  <a:schemeClr val="tx1"/>
                </a:solidFill>
                <a:latin typeface="+mn-lt"/>
                <a:ea typeface="+mn-ea"/>
                <a:cs typeface="+mn-cs"/>
              </a:rPr>
              <a:t> la discrimination en raison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sexe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libertés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comprennent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l’égalité</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rémunération</a:t>
            </a:r>
            <a:r>
              <a:rPr lang="en-GB" sz="1200" kern="1200" dirty="0">
                <a:solidFill>
                  <a:schemeClr val="tx1"/>
                </a:solidFill>
                <a:latin typeface="+mn-lt"/>
                <a:ea typeface="+mn-ea"/>
                <a:cs typeface="+mn-cs"/>
              </a:rPr>
              <a:t> pour un travail </a:t>
            </a:r>
            <a:r>
              <a:rPr lang="en-GB" sz="1200" kern="1200" dirty="0" err="1">
                <a:solidFill>
                  <a:schemeClr val="tx1"/>
                </a:solidFill>
                <a:latin typeface="+mn-lt"/>
                <a:ea typeface="+mn-ea"/>
                <a:cs typeface="+mn-cs"/>
              </a:rPr>
              <a:t>égal</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droit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santé et le </a:t>
            </a:r>
            <a:r>
              <a:rPr lang="en-GB" sz="1200" kern="1200" dirty="0" err="1">
                <a:solidFill>
                  <a:schemeClr val="tx1"/>
                </a:solidFill>
                <a:latin typeface="+mn-lt"/>
                <a:ea typeface="+mn-ea"/>
                <a:cs typeface="+mn-cs"/>
              </a:rPr>
              <a:t>droit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l’éducation</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toutes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tous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GB" sz="1200" b="1" kern="1200" dirty="0">
                <a:solidFill>
                  <a:schemeClr val="tx1"/>
                </a:solidFill>
                <a:latin typeface="+mn-lt"/>
                <a:ea typeface="+mn-ea"/>
                <a:cs typeface="+mn-cs"/>
              </a:rPr>
              <a:t>La Convention </a:t>
            </a:r>
            <a:r>
              <a:rPr lang="en-GB" sz="1200" b="1" kern="1200" dirty="0" err="1">
                <a:solidFill>
                  <a:schemeClr val="tx1"/>
                </a:solidFill>
                <a:latin typeface="+mn-lt"/>
                <a:ea typeface="+mn-ea"/>
                <a:cs typeface="+mn-cs"/>
              </a:rPr>
              <a:t>sur</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l'élimination</a:t>
            </a:r>
            <a:r>
              <a:rPr lang="en-GB" sz="1200" b="1" kern="1200" dirty="0">
                <a:solidFill>
                  <a:schemeClr val="tx1"/>
                </a:solidFill>
                <a:latin typeface="+mn-lt"/>
                <a:ea typeface="+mn-ea"/>
                <a:cs typeface="+mn-cs"/>
              </a:rPr>
              <a:t> de </a:t>
            </a:r>
            <a:r>
              <a:rPr lang="en-GB" sz="1200" b="1" kern="1200" dirty="0" err="1">
                <a:solidFill>
                  <a:schemeClr val="tx1"/>
                </a:solidFill>
                <a:latin typeface="+mn-lt"/>
                <a:ea typeface="+mn-ea"/>
                <a:cs typeface="+mn-cs"/>
              </a:rPr>
              <a:t>toutes</a:t>
            </a:r>
            <a:r>
              <a:rPr lang="en-GB" sz="1200" b="1" kern="1200" dirty="0">
                <a:solidFill>
                  <a:schemeClr val="tx1"/>
                </a:solidFill>
                <a:latin typeface="+mn-lt"/>
                <a:ea typeface="+mn-ea"/>
                <a:cs typeface="+mn-cs"/>
              </a:rPr>
              <a:t> les </a:t>
            </a:r>
            <a:r>
              <a:rPr lang="en-GB" sz="1200" b="1" kern="1200" dirty="0" err="1">
                <a:solidFill>
                  <a:schemeClr val="tx1"/>
                </a:solidFill>
                <a:latin typeface="+mn-lt"/>
                <a:ea typeface="+mn-ea"/>
                <a:cs typeface="+mn-cs"/>
              </a:rPr>
              <a:t>formes</a:t>
            </a:r>
            <a:r>
              <a:rPr lang="en-GB" sz="1200" b="1" kern="1200" dirty="0">
                <a:solidFill>
                  <a:schemeClr val="tx1"/>
                </a:solidFill>
                <a:latin typeface="+mn-lt"/>
                <a:ea typeface="+mn-ea"/>
                <a:cs typeface="+mn-cs"/>
              </a:rPr>
              <a:t> de discrimination </a:t>
            </a:r>
            <a:r>
              <a:rPr lang="en-GB" sz="1200" b="1" kern="1200" dirty="0" err="1">
                <a:solidFill>
                  <a:schemeClr val="tx1"/>
                </a:solidFill>
                <a:latin typeface="+mn-lt"/>
                <a:ea typeface="+mn-ea"/>
                <a:cs typeface="+mn-cs"/>
              </a:rPr>
              <a:t>à</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l'égard</a:t>
            </a:r>
            <a:r>
              <a:rPr lang="en-GB" sz="1200" b="1" kern="1200" dirty="0">
                <a:solidFill>
                  <a:schemeClr val="tx1"/>
                </a:solidFill>
                <a:latin typeface="+mn-lt"/>
                <a:ea typeface="+mn-ea"/>
                <a:cs typeface="+mn-cs"/>
              </a:rPr>
              <a:t> des femmes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condamne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toute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forme</a:t>
            </a:r>
            <a:r>
              <a:rPr lang="en-GB" sz="1200" kern="1200" dirty="0">
                <a:solidFill>
                  <a:schemeClr val="tx1"/>
                </a:solidFill>
                <a:latin typeface="+mn-lt"/>
                <a:ea typeface="+mn-ea"/>
                <a:cs typeface="+mn-cs"/>
              </a:rPr>
              <a:t> de discrimination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l'égard</a:t>
            </a:r>
            <a:r>
              <a:rPr lang="en-GB" sz="1200" kern="1200" dirty="0">
                <a:solidFill>
                  <a:schemeClr val="tx1"/>
                </a:solidFill>
                <a:latin typeface="+mn-lt"/>
                <a:ea typeface="+mn-ea"/>
                <a:cs typeface="+mn-cs"/>
              </a:rPr>
              <a:t> des femmes et </a:t>
            </a:r>
            <a:r>
              <a:rPr lang="en-GB" sz="1200" kern="1200" dirty="0" err="1">
                <a:solidFill>
                  <a:schemeClr val="tx1"/>
                </a:solidFill>
                <a:latin typeface="+mn-lt"/>
                <a:ea typeface="+mn-ea"/>
                <a:cs typeface="+mn-cs"/>
              </a:rPr>
              <a:t>réaffirme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l'importance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garantir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l'égalité</a:t>
            </a:r>
            <a:r>
              <a:rPr lang="en-GB" sz="1200" kern="1200" dirty="0">
                <a:solidFill>
                  <a:schemeClr val="tx1"/>
                </a:solidFill>
                <a:latin typeface="+mn-lt"/>
                <a:ea typeface="+mn-ea"/>
                <a:cs typeface="+mn-cs"/>
              </a:rPr>
              <a:t> femme-</a:t>
            </a:r>
            <a:r>
              <a:rPr lang="en-GB" sz="1200" kern="1200" dirty="0" err="1">
                <a:solidFill>
                  <a:schemeClr val="tx1"/>
                </a:solidFill>
                <a:latin typeface="+mn-lt"/>
                <a:ea typeface="+mn-ea"/>
                <a:cs typeface="+mn-cs"/>
              </a:rPr>
              <a:t>homme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politiques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économiques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sociaux</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culturels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civiques</a:t>
            </a:r>
            <a:r>
              <a:rPr lang="en-GB" sz="1200" kern="1200" dirty="0">
                <a:solidFill>
                  <a:schemeClr val="tx1"/>
                </a:solidFill>
                <a:latin typeface="+mn-lt"/>
                <a:ea typeface="+mn-ea"/>
                <a:cs typeface="+mn-cs"/>
              </a:rPr>
              <a:t>. La Convention </a:t>
            </a:r>
            <a:r>
              <a:rPr lang="en-GB" sz="1200" kern="1200" dirty="0" err="1">
                <a:solidFill>
                  <a:schemeClr val="tx1"/>
                </a:solidFill>
                <a:latin typeface="+mn-lt"/>
                <a:ea typeface="+mn-ea"/>
                <a:cs typeface="+mn-cs"/>
              </a:rPr>
              <a:t>cible</a:t>
            </a:r>
            <a:r>
              <a:rPr lang="en-GB" sz="1200" kern="1200" dirty="0">
                <a:solidFill>
                  <a:schemeClr val="tx1"/>
                </a:solidFill>
                <a:latin typeface="+mn-lt"/>
                <a:ea typeface="+mn-ea"/>
                <a:cs typeface="+mn-cs"/>
              </a:rPr>
              <a:t> la culture et la tradition en </a:t>
            </a:r>
            <a:r>
              <a:rPr lang="en-GB" sz="1200" kern="1200" dirty="0" err="1">
                <a:solidFill>
                  <a:schemeClr val="tx1"/>
                </a:solidFill>
                <a:latin typeface="+mn-lt"/>
                <a:ea typeface="+mn-ea"/>
                <a:cs typeface="+mn-cs"/>
              </a:rPr>
              <a:t>tant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forces </a:t>
            </a:r>
            <a:r>
              <a:rPr lang="en-GB" sz="1200" kern="1200" dirty="0" err="1">
                <a:solidFill>
                  <a:schemeClr val="tx1"/>
                </a:solidFill>
                <a:latin typeface="+mn-lt"/>
                <a:ea typeface="+mn-ea"/>
                <a:cs typeface="+mn-cs"/>
              </a:rPr>
              <a:t>influentes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façonnant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rôles</a:t>
            </a:r>
            <a:r>
              <a:rPr lang="en-GB" sz="1200" kern="1200" dirty="0">
                <a:solidFill>
                  <a:schemeClr val="tx1"/>
                </a:solidFill>
                <a:latin typeface="+mn-lt"/>
                <a:ea typeface="+mn-ea"/>
                <a:cs typeface="+mn-cs"/>
              </a:rPr>
              <a:t> de genre et les relations </a:t>
            </a:r>
            <a:r>
              <a:rPr lang="en-GB" sz="1200" kern="1200" dirty="0" err="1">
                <a:solidFill>
                  <a:schemeClr val="tx1"/>
                </a:solidFill>
                <a:latin typeface="+mn-lt"/>
                <a:ea typeface="+mn-ea"/>
                <a:cs typeface="+mn-cs"/>
              </a:rPr>
              <a:t>familiales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s’agit</a:t>
            </a:r>
            <a:r>
              <a:rPr lang="en-GB" sz="1200" kern="1200" dirty="0">
                <a:solidFill>
                  <a:schemeClr val="tx1"/>
                </a:solidFill>
                <a:latin typeface="+mn-lt"/>
                <a:ea typeface="+mn-ea"/>
                <a:cs typeface="+mn-cs"/>
              </a:rPr>
              <a:t> du premier </a:t>
            </a:r>
            <a:r>
              <a:rPr lang="en-GB" sz="1200" kern="1200" dirty="0" err="1">
                <a:solidFill>
                  <a:schemeClr val="tx1"/>
                </a:solidFill>
                <a:latin typeface="+mn-lt"/>
                <a:ea typeface="+mn-ea"/>
                <a:cs typeface="+mn-cs"/>
              </a:rPr>
              <a:t>traité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affirme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reproductifs</a:t>
            </a:r>
            <a:r>
              <a:rPr lang="en-GB" sz="1200" kern="1200" dirty="0">
                <a:solidFill>
                  <a:schemeClr val="tx1"/>
                </a:solidFill>
                <a:latin typeface="+mn-lt"/>
                <a:ea typeface="+mn-ea"/>
                <a:cs typeface="+mn-cs"/>
              </a:rPr>
              <a:t> des femmes.</a:t>
            </a:r>
            <a:r>
              <a:rPr lang="en-GB" sz="8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fr-FR" sz="1200" b="1" kern="1200" dirty="0">
                <a:solidFill>
                  <a:schemeClr val="tx1"/>
                </a:solidFill>
                <a:latin typeface="+mn-lt"/>
                <a:ea typeface="+mn-ea"/>
                <a:cs typeface="+mn-cs"/>
              </a:rPr>
              <a:t>La Déclaration et le Programme d’action de Beijing </a:t>
            </a:r>
            <a:r>
              <a:rPr lang="fr-FR" sz="1200" kern="1200" dirty="0">
                <a:solidFill>
                  <a:schemeClr val="tx1"/>
                </a:solidFill>
                <a:latin typeface="+mn-lt"/>
                <a:ea typeface="+mn-ea"/>
                <a:cs typeface="+mn-cs"/>
              </a:rPr>
              <a:t>identifie 12 thèmes prioritaires pour lesquels une action est nécessaire pour lutter contre les inégalités entre les genres : la pauvreté, l'éducation, la santé, la violence à l’égard des femmes, les conflits armés, l'économie, le pouvoir et la prise de décision, les mécanismes institutionnels pour la promotion des femmes, les droits humains, les médias, l'environnement et les filles</a:t>
            </a:r>
            <a:r>
              <a:rPr lang="en-US" sz="1200" u="none" kern="1200" baseline="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b="1" u="none" kern="1200" baseline="0" dirty="0">
                <a:solidFill>
                  <a:schemeClr val="tx1"/>
                </a:solidFill>
                <a:effectLst/>
                <a:latin typeface="+mn-lt"/>
                <a:ea typeface="+mn-ea"/>
                <a:cs typeface="+mn-cs"/>
              </a:rPr>
              <a:t>La </a:t>
            </a:r>
            <a:r>
              <a:rPr lang="en-GB" sz="1200" b="1" kern="1200" dirty="0" err="1">
                <a:solidFill>
                  <a:schemeClr val="tx1"/>
                </a:solidFill>
                <a:latin typeface="+mn-lt"/>
                <a:ea typeface="+mn-ea"/>
                <a:cs typeface="+mn-cs"/>
              </a:rPr>
              <a:t>Déclaration</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sur</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l'élimination</a:t>
            </a:r>
            <a:r>
              <a:rPr lang="en-GB" sz="1200" b="1" kern="1200" dirty="0">
                <a:solidFill>
                  <a:schemeClr val="tx1"/>
                </a:solidFill>
                <a:latin typeface="+mn-lt"/>
                <a:ea typeface="+mn-ea"/>
                <a:cs typeface="+mn-cs"/>
              </a:rPr>
              <a:t> de la violence </a:t>
            </a:r>
            <a:r>
              <a:rPr lang="en-GB" sz="1200" b="1" kern="1200" dirty="0" err="1">
                <a:solidFill>
                  <a:schemeClr val="tx1"/>
                </a:solidFill>
                <a:latin typeface="+mn-lt"/>
                <a:ea typeface="+mn-ea"/>
                <a:cs typeface="+mn-cs"/>
              </a:rPr>
              <a:t>à</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l’égard</a:t>
            </a:r>
            <a:r>
              <a:rPr lang="en-GB" sz="1200" b="1" kern="1200" dirty="0">
                <a:solidFill>
                  <a:schemeClr val="tx1"/>
                </a:solidFill>
                <a:latin typeface="+mn-lt"/>
                <a:ea typeface="+mn-ea"/>
                <a:cs typeface="+mn-cs"/>
              </a:rPr>
              <a:t> des femmes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déclaration</a:t>
            </a:r>
            <a:r>
              <a:rPr lang="en-GB" sz="1200" kern="1200" dirty="0">
                <a:solidFill>
                  <a:schemeClr val="tx1"/>
                </a:solidFill>
                <a:latin typeface="+mn-lt"/>
                <a:ea typeface="+mn-ea"/>
                <a:cs typeface="+mn-cs"/>
              </a:rPr>
              <a:t> non </a:t>
            </a:r>
            <a:r>
              <a:rPr lang="en-GB" sz="1200" kern="1200" dirty="0" err="1">
                <a:solidFill>
                  <a:schemeClr val="tx1"/>
                </a:solidFill>
                <a:latin typeface="+mn-lt"/>
                <a:ea typeface="+mn-ea"/>
                <a:cs typeface="+mn-cs"/>
              </a:rPr>
              <a:t>contraignante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émise</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l'Assemblée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générale</a:t>
            </a:r>
            <a:r>
              <a:rPr lang="en-GB" sz="1200" kern="1200" dirty="0">
                <a:solidFill>
                  <a:schemeClr val="tx1"/>
                </a:solidFill>
                <a:latin typeface="+mn-lt"/>
                <a:ea typeface="+mn-ea"/>
                <a:cs typeface="+mn-cs"/>
              </a:rPr>
              <a:t> des Nations </a:t>
            </a:r>
            <a:r>
              <a:rPr lang="en-GB" sz="1200" kern="1200" dirty="0" err="1">
                <a:solidFill>
                  <a:schemeClr val="tx1"/>
                </a:solidFill>
                <a:latin typeface="+mn-lt"/>
                <a:ea typeface="+mn-ea"/>
                <a:cs typeface="+mn-cs"/>
              </a:rPr>
              <a:t>Unies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destiné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renforcer</a:t>
            </a:r>
            <a:r>
              <a:rPr lang="en-GB" sz="1200" kern="1200" dirty="0">
                <a:solidFill>
                  <a:schemeClr val="tx1"/>
                </a:solidFill>
                <a:latin typeface="+mn-lt"/>
                <a:ea typeface="+mn-ea"/>
                <a:cs typeface="+mn-cs"/>
              </a:rPr>
              <a:t> les engagements des </a:t>
            </a:r>
            <a:r>
              <a:rPr lang="en-GB" sz="1200" kern="1200" dirty="0" err="1">
                <a:solidFill>
                  <a:schemeClr val="tx1"/>
                </a:solidFill>
                <a:latin typeface="+mn-lt"/>
                <a:ea typeface="+mn-ea"/>
                <a:cs typeface="+mn-cs"/>
              </a:rPr>
              <a:t>États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concernant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participation au </a:t>
            </a:r>
            <a:r>
              <a:rPr lang="en-GB" sz="1200" kern="1200" dirty="0" err="1">
                <a:solidFill>
                  <a:schemeClr val="tx1"/>
                </a:solidFill>
                <a:latin typeface="+mn-lt"/>
                <a:ea typeface="+mn-ea"/>
                <a:cs typeface="+mn-cs"/>
              </a:rPr>
              <a:t>niveau</a:t>
            </a:r>
            <a:r>
              <a:rPr lang="en-GB" sz="1200" kern="1200" dirty="0">
                <a:solidFill>
                  <a:schemeClr val="tx1"/>
                </a:solidFill>
                <a:latin typeface="+mn-lt"/>
                <a:ea typeface="+mn-ea"/>
                <a:cs typeface="+mn-cs"/>
              </a:rPr>
              <a:t> international et </a:t>
            </a:r>
            <a:r>
              <a:rPr lang="en-GB" sz="1200" kern="1200" dirty="0" err="1">
                <a:solidFill>
                  <a:schemeClr val="tx1"/>
                </a:solidFill>
                <a:latin typeface="+mn-lt"/>
                <a:ea typeface="+mn-ea"/>
                <a:cs typeface="+mn-cs"/>
              </a:rPr>
              <a:t>l'élaboration</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politiques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concernant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faites</a:t>
            </a:r>
            <a:r>
              <a:rPr lang="en-GB" sz="1200" kern="1200" dirty="0">
                <a:solidFill>
                  <a:schemeClr val="tx1"/>
                </a:solidFill>
                <a:latin typeface="+mn-lt"/>
                <a:ea typeface="+mn-ea"/>
                <a:cs typeface="+mn-cs"/>
              </a:rPr>
              <a:t> aux femmes. </a:t>
            </a:r>
            <a:endParaRPr lang="fr-FR" sz="120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fr-FR" sz="1200" b="1" kern="1200" dirty="0">
                <a:solidFill>
                  <a:schemeClr val="tx1"/>
                </a:solidFill>
                <a:latin typeface="+mn-lt"/>
                <a:ea typeface="+mn-ea"/>
                <a:cs typeface="+mn-cs"/>
              </a:rPr>
              <a:t>Les Principes de Jogjakarta </a:t>
            </a:r>
            <a:r>
              <a:rPr lang="fr-FR" sz="1200" kern="1200" dirty="0">
                <a:solidFill>
                  <a:schemeClr val="tx1"/>
                </a:solidFill>
                <a:latin typeface="+mn-lt"/>
                <a:ea typeface="+mn-ea"/>
                <a:cs typeface="+mn-cs"/>
              </a:rPr>
              <a:t>traitent d’un ensemble de normes internationales relatives aux droits humains et de leur application aux questions d'orientation sexuelle et d'identité de genre</a:t>
            </a:r>
            <a:r>
              <a:rPr lang="en-US" sz="1200" kern="1200" dirty="0">
                <a:solidFill>
                  <a:schemeClr val="tx1"/>
                </a:solidFill>
                <a:effectLst/>
                <a:latin typeface="+mn-lt"/>
                <a:ea typeface="+mn-ea"/>
                <a:cs typeface="+mn-cs"/>
              </a:rPr>
              <a:t>.</a:t>
            </a:r>
            <a:endParaRPr lang="en-US" sz="1200" u="sng"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GB" sz="1200" b="1" kern="1200" dirty="0">
                <a:solidFill>
                  <a:schemeClr val="tx1"/>
                </a:solidFill>
                <a:latin typeface="+mn-lt"/>
                <a:ea typeface="+mn-ea"/>
                <a:cs typeface="+mn-cs"/>
              </a:rPr>
              <a:t>Les </a:t>
            </a:r>
            <a:r>
              <a:rPr lang="en-GB" sz="1200" b="1" kern="1200" dirty="0" err="1">
                <a:solidFill>
                  <a:schemeClr val="tx1"/>
                </a:solidFill>
                <a:latin typeface="+mn-lt"/>
                <a:ea typeface="+mn-ea"/>
                <a:cs typeface="+mn-cs"/>
              </a:rPr>
              <a:t>Objectifs</a:t>
            </a:r>
            <a:r>
              <a:rPr lang="en-GB" sz="1200" b="1" kern="1200" dirty="0">
                <a:solidFill>
                  <a:schemeClr val="tx1"/>
                </a:solidFill>
                <a:latin typeface="+mn-lt"/>
                <a:ea typeface="+mn-ea"/>
                <a:cs typeface="+mn-cs"/>
              </a:rPr>
              <a:t> de </a:t>
            </a:r>
            <a:r>
              <a:rPr lang="en-GB" sz="1200" b="1" kern="1200" dirty="0" err="1">
                <a:solidFill>
                  <a:schemeClr val="tx1"/>
                </a:solidFill>
                <a:latin typeface="+mn-lt"/>
                <a:ea typeface="+mn-ea"/>
                <a:cs typeface="+mn-cs"/>
              </a:rPr>
              <a:t>développement</a:t>
            </a:r>
            <a:r>
              <a:rPr lang="en-GB" sz="1200" b="1" kern="1200" dirty="0">
                <a:solidFill>
                  <a:schemeClr val="tx1"/>
                </a:solidFill>
                <a:latin typeface="+mn-lt"/>
                <a:ea typeface="+mn-ea"/>
                <a:cs typeface="+mn-cs"/>
              </a:rPr>
              <a:t> durable</a:t>
            </a:r>
            <a:r>
              <a:rPr lang="en-GB" sz="1200" kern="1200" dirty="0">
                <a:solidFill>
                  <a:schemeClr val="tx1"/>
                </a:solidFill>
                <a:latin typeface="+mn-lt"/>
                <a:ea typeface="+mn-ea"/>
                <a:cs typeface="+mn-cs"/>
              </a:rPr>
              <a:t> </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voir</a:t>
            </a:r>
            <a:r>
              <a:rPr lang="en-US" sz="1200" u="none" kern="1200" baseline="0" dirty="0">
                <a:solidFill>
                  <a:schemeClr val="tx1"/>
                </a:solidFill>
                <a:effectLst/>
                <a:latin typeface="+mn-lt"/>
                <a:ea typeface="+mn-ea"/>
                <a:cs typeface="+mn-cs"/>
              </a:rPr>
              <a:t> la </a:t>
            </a:r>
            <a:r>
              <a:rPr lang="en-US" sz="1200" u="none" kern="1200" baseline="0" dirty="0" err="1">
                <a:solidFill>
                  <a:schemeClr val="tx1"/>
                </a:solidFill>
                <a:effectLst/>
                <a:latin typeface="+mn-lt"/>
                <a:ea typeface="+mn-ea"/>
                <a:cs typeface="+mn-cs"/>
              </a:rPr>
              <a:t>diapositive</a:t>
            </a:r>
            <a:r>
              <a:rPr lang="en-US" sz="1200" u="none" kern="1200" baseline="0" dirty="0">
                <a:solidFill>
                  <a:schemeClr val="tx1"/>
                </a:solidFill>
                <a:effectLst/>
                <a:latin typeface="+mn-lt"/>
                <a:ea typeface="+mn-ea"/>
                <a:cs typeface="+mn-cs"/>
              </a:rPr>
              <a:t> 57</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fr-FR" sz="1200" kern="1200" dirty="0">
                <a:solidFill>
                  <a:schemeClr val="tx1"/>
                </a:solidFill>
                <a:latin typeface="+mn-lt"/>
                <a:ea typeface="+mn-ea"/>
                <a:cs typeface="+mn-cs"/>
              </a:rPr>
              <a:t>Plusieurs </a:t>
            </a:r>
            <a:r>
              <a:rPr lang="fr-FR" sz="1200" b="1" kern="1200" dirty="0">
                <a:solidFill>
                  <a:schemeClr val="tx1"/>
                </a:solidFill>
                <a:latin typeface="+mn-lt"/>
                <a:ea typeface="+mn-ea"/>
                <a:cs typeface="+mn-cs"/>
              </a:rPr>
              <a:t>résolutions du Conseil des droits de l'Homme des Nations Unies sur l'orientation sexuelle et l'identité de genre</a:t>
            </a:r>
            <a:r>
              <a:rPr lang="fr-FR" sz="1200" kern="1200" dirty="0">
                <a:solidFill>
                  <a:schemeClr val="tx1"/>
                </a:solidFill>
                <a:latin typeface="+mn-lt"/>
                <a:ea typeface="+mn-ea"/>
                <a:cs typeface="+mn-cs"/>
              </a:rPr>
              <a:t>, ainsi que </a:t>
            </a:r>
            <a:r>
              <a:rPr lang="fr-FR" sz="1200" b="1" kern="1200" dirty="0">
                <a:solidFill>
                  <a:schemeClr val="tx1"/>
                </a:solidFill>
                <a:latin typeface="+mn-lt"/>
                <a:ea typeface="+mn-ea"/>
                <a:cs typeface="+mn-cs"/>
              </a:rPr>
              <a:t>les déclarations des Nations Unies sur les droits des personnes LGBT +</a:t>
            </a:r>
            <a:r>
              <a:rPr lang="fr-FR" sz="1200" kern="1200" dirty="0">
                <a:solidFill>
                  <a:schemeClr val="tx1"/>
                </a:solidFill>
                <a:latin typeface="+mn-lt"/>
                <a:ea typeface="+mn-ea"/>
                <a:cs typeface="+mn-cs"/>
              </a:rPr>
              <a:t>.</a:t>
            </a:r>
            <a:endParaRPr lang="fr-FR" sz="14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endParaRPr lang="en-US" sz="1200" b="1" u="none"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a:buNone/>
              <a:tabLst/>
              <a:defRPr/>
            </a:pPr>
            <a:r>
              <a:rPr lang="en-US" sz="1200" b="1" u="none" kern="1200" baseline="0" dirty="0">
                <a:solidFill>
                  <a:schemeClr val="tx1"/>
                </a:solidFill>
                <a:effectLst/>
                <a:latin typeface="+mn-lt"/>
                <a:ea typeface="+mn-ea"/>
                <a:cs typeface="+mn-cs"/>
              </a:rPr>
              <a:t>Les </a:t>
            </a:r>
            <a:r>
              <a:rPr lang="en-US" sz="1200" b="1" u="none" kern="1200" baseline="0" dirty="0" err="1">
                <a:solidFill>
                  <a:schemeClr val="tx1"/>
                </a:solidFill>
                <a:effectLst/>
                <a:latin typeface="+mn-lt"/>
                <a:ea typeface="+mn-ea"/>
                <a:cs typeface="+mn-cs"/>
              </a:rPr>
              <a:t>traités</a:t>
            </a:r>
            <a:r>
              <a:rPr lang="en-US" sz="1200" b="1" u="none" kern="1200" baseline="0" dirty="0">
                <a:solidFill>
                  <a:schemeClr val="tx1"/>
                </a:solidFill>
                <a:effectLst/>
                <a:latin typeface="+mn-lt"/>
                <a:ea typeface="+mn-ea"/>
                <a:cs typeface="+mn-cs"/>
              </a:rPr>
              <a:t> </a:t>
            </a:r>
            <a:r>
              <a:rPr lang="en-US" sz="1200" b="1" u="none" kern="1200" baseline="0" dirty="0" err="1">
                <a:solidFill>
                  <a:schemeClr val="tx1"/>
                </a:solidFill>
                <a:effectLst/>
                <a:latin typeface="+mn-lt"/>
                <a:ea typeface="+mn-ea"/>
                <a:cs typeface="+mn-cs"/>
              </a:rPr>
              <a:t>régionaux</a:t>
            </a:r>
            <a:r>
              <a:rPr lang="en-US" sz="1200" b="1" u="none" kern="1200" baseline="0" dirty="0">
                <a:solidFill>
                  <a:schemeClr val="tx1"/>
                </a:solidFill>
                <a:effectLst/>
                <a:latin typeface="+mn-lt"/>
                <a:ea typeface="+mn-ea"/>
                <a:cs typeface="+mn-cs"/>
              </a:rPr>
              <a:t> </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Certains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traités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régionaux</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relatifs</a:t>
            </a:r>
            <a:r>
              <a:rPr lang="en-US" sz="1200" b="0" u="none" kern="1200" baseline="0" dirty="0">
                <a:solidFill>
                  <a:schemeClr val="tx1"/>
                </a:solidFill>
                <a:effectLst/>
                <a:latin typeface="+mn-lt"/>
                <a:ea typeface="+mn-ea"/>
                <a:cs typeface="+mn-cs"/>
              </a:rPr>
              <a:t> aux </a:t>
            </a:r>
            <a:r>
              <a:rPr lang="en-US" sz="1200" b="0" u="none" kern="1200" baseline="0" dirty="0" err="1">
                <a:solidFill>
                  <a:schemeClr val="tx1"/>
                </a:solidFill>
                <a:effectLst/>
                <a:latin typeface="+mn-lt"/>
                <a:ea typeface="+mn-ea"/>
                <a:cs typeface="+mn-cs"/>
              </a:rPr>
              <a:t>droits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humains</a:t>
            </a:r>
            <a:r>
              <a:rPr lang="en-US" sz="1200" b="0" u="none" kern="1200" baseline="0" dirty="0">
                <a:solidFill>
                  <a:schemeClr val="tx1"/>
                </a:solidFill>
                <a:effectLst/>
                <a:latin typeface="+mn-lt"/>
                <a:ea typeface="+mn-ea"/>
                <a:cs typeface="+mn-cs"/>
              </a:rPr>
              <a:t> se </a:t>
            </a:r>
            <a:r>
              <a:rPr lang="en-US" sz="1200" b="0" u="none" kern="1200" baseline="0" dirty="0" err="1">
                <a:solidFill>
                  <a:schemeClr val="tx1"/>
                </a:solidFill>
                <a:effectLst/>
                <a:latin typeface="+mn-lt"/>
                <a:ea typeface="+mn-ea"/>
                <a:cs typeface="+mn-cs"/>
              </a:rPr>
              <a:t>penchent</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également</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sur</a:t>
            </a:r>
            <a:r>
              <a:rPr lang="en-US" sz="1200" b="0" u="none" kern="1200" baseline="0" dirty="0">
                <a:solidFill>
                  <a:schemeClr val="tx1"/>
                </a:solidFill>
                <a:effectLst/>
                <a:latin typeface="+mn-lt"/>
                <a:ea typeface="+mn-ea"/>
                <a:cs typeface="+mn-cs"/>
              </a:rPr>
              <a:t> les </a:t>
            </a:r>
            <a:r>
              <a:rPr lang="en-US" sz="1200" b="0" u="none" kern="1200" baseline="0" dirty="0" err="1">
                <a:solidFill>
                  <a:schemeClr val="tx1"/>
                </a:solidFill>
                <a:effectLst/>
                <a:latin typeface="+mn-lt"/>
                <a:ea typeface="+mn-ea"/>
                <a:cs typeface="+mn-cs"/>
              </a:rPr>
              <a:t>droits</a:t>
            </a:r>
            <a:r>
              <a:rPr lang="en-US" sz="1200" b="0" u="none" kern="1200" baseline="0" dirty="0">
                <a:solidFill>
                  <a:schemeClr val="tx1"/>
                </a:solidFill>
                <a:effectLst/>
                <a:latin typeface="+mn-lt"/>
                <a:ea typeface="+mn-ea"/>
                <a:cs typeface="+mn-cs"/>
              </a:rPr>
              <a:t> des femmes. Par </a:t>
            </a:r>
            <a:r>
              <a:rPr lang="en-US" sz="1200" b="0" u="none" kern="1200" baseline="0" dirty="0" err="1">
                <a:solidFill>
                  <a:schemeClr val="tx1"/>
                </a:solidFill>
                <a:effectLst/>
                <a:latin typeface="+mn-lt"/>
                <a:ea typeface="+mn-ea"/>
                <a:cs typeface="+mn-cs"/>
              </a:rPr>
              <a:t>exemple</a:t>
            </a:r>
            <a:r>
              <a:rPr lang="en-US" sz="1200" b="0" u="none" kern="1200" baseline="0" dirty="0">
                <a:solidFill>
                  <a:schemeClr val="tx1"/>
                </a:solidFill>
                <a:effectLst/>
                <a:latin typeface="+mn-lt"/>
                <a:ea typeface="+mn-ea"/>
                <a:cs typeface="+mn-cs"/>
              </a:rPr>
              <a:t> :</a:t>
            </a:r>
            <a:endParaRPr lang="en-US" sz="1200" u="none" kern="1200" baseline="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fr-FR" sz="1200" b="1" kern="1200" dirty="0">
                <a:solidFill>
                  <a:schemeClr val="tx1"/>
                </a:solidFill>
                <a:latin typeface="+mn-lt"/>
                <a:ea typeface="+mn-ea"/>
                <a:cs typeface="+mn-cs"/>
              </a:rPr>
              <a:t>Le Protocole à la Charte africaine des droits de l'Homme et des peuples relatif aux droits des femmes en Afrique </a:t>
            </a:r>
            <a:r>
              <a:rPr lang="fr-FR" sz="1200" kern="1200" dirty="0">
                <a:solidFill>
                  <a:schemeClr val="tx1"/>
                </a:solidFill>
                <a:latin typeface="+mn-lt"/>
                <a:ea typeface="+mn-ea"/>
                <a:cs typeface="+mn-cs"/>
              </a:rPr>
              <a:t>(</a:t>
            </a:r>
            <a:r>
              <a:rPr lang="fr-FR" sz="1200" b="1" kern="1200" dirty="0">
                <a:solidFill>
                  <a:schemeClr val="tx1"/>
                </a:solidFill>
                <a:latin typeface="+mn-lt"/>
                <a:ea typeface="+mn-ea"/>
                <a:cs typeface="+mn-cs"/>
              </a:rPr>
              <a:t>Protocole de Maputo</a:t>
            </a:r>
            <a:r>
              <a:rPr lang="fr-FR" sz="1200" b="0" kern="1200" dirty="0">
                <a:solidFill>
                  <a:schemeClr val="tx1"/>
                </a:solidFill>
                <a:latin typeface="+mn-lt"/>
                <a:ea typeface="+mn-ea"/>
                <a:cs typeface="+mn-cs"/>
              </a:rPr>
              <a:t>)</a:t>
            </a:r>
            <a:r>
              <a:rPr lang="fr-FR" b="0" dirty="0"/>
              <a:t> </a:t>
            </a:r>
            <a:r>
              <a:rPr lang="fr-FR" sz="1200" b="0" kern="1200" dirty="0">
                <a:solidFill>
                  <a:schemeClr val="tx1"/>
                </a:solidFill>
                <a:effectLst/>
                <a:latin typeface="+mn-lt"/>
                <a:ea typeface="+mn-ea"/>
                <a:cs typeface="+mn-cs"/>
              </a:rPr>
              <a:t>se</a:t>
            </a:r>
            <a:r>
              <a:rPr lang="fr-FR" sz="1200" b="0" kern="1200" baseline="0" dirty="0">
                <a:solidFill>
                  <a:schemeClr val="tx1"/>
                </a:solidFill>
                <a:effectLst/>
                <a:latin typeface="+mn-lt"/>
                <a:ea typeface="+mn-ea"/>
                <a:cs typeface="+mn-cs"/>
              </a:rPr>
              <a:t> penche sur des questions particulièrement importantes en Afrique, telles que les mutilations génitales féminines. </a:t>
            </a:r>
            <a:endParaRPr lang="en-US" sz="1200" b="0" u="none" kern="1200" baseline="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Amériques</a:t>
            </a:r>
            <a:r>
              <a:rPr lang="en-GB" sz="1200" kern="1200" dirty="0">
                <a:solidFill>
                  <a:schemeClr val="tx1"/>
                </a:solidFill>
                <a:latin typeface="+mn-lt"/>
                <a:ea typeface="+mn-ea"/>
                <a:cs typeface="+mn-cs"/>
              </a:rPr>
              <a:t>, la </a:t>
            </a:r>
            <a:r>
              <a:rPr lang="en-GB" sz="1200" b="1" kern="1200" dirty="0">
                <a:solidFill>
                  <a:schemeClr val="tx1"/>
                </a:solidFill>
                <a:latin typeface="+mn-lt"/>
                <a:ea typeface="+mn-ea"/>
                <a:cs typeface="+mn-cs"/>
              </a:rPr>
              <a:t>Convention </a:t>
            </a:r>
            <a:r>
              <a:rPr lang="en-GB" sz="1200" b="1" kern="1200" dirty="0" err="1">
                <a:solidFill>
                  <a:schemeClr val="tx1"/>
                </a:solidFill>
                <a:latin typeface="+mn-lt"/>
                <a:ea typeface="+mn-ea"/>
                <a:cs typeface="+mn-cs"/>
              </a:rPr>
              <a:t>interaméricaine</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sur</a:t>
            </a:r>
            <a:r>
              <a:rPr lang="en-GB" sz="1200" b="1" kern="1200" dirty="0">
                <a:solidFill>
                  <a:schemeClr val="tx1"/>
                </a:solidFill>
                <a:latin typeface="+mn-lt"/>
                <a:ea typeface="+mn-ea"/>
                <a:cs typeface="+mn-cs"/>
              </a:rPr>
              <a:t> la </a:t>
            </a:r>
            <a:r>
              <a:rPr lang="en-GB" sz="1200" b="1" kern="1200" dirty="0" err="1">
                <a:solidFill>
                  <a:schemeClr val="tx1"/>
                </a:solidFill>
                <a:latin typeface="+mn-lt"/>
                <a:ea typeface="+mn-ea"/>
                <a:cs typeface="+mn-cs"/>
              </a:rPr>
              <a:t>prévention</a:t>
            </a:r>
            <a:r>
              <a:rPr lang="en-GB" sz="1200" b="1" kern="1200" dirty="0">
                <a:solidFill>
                  <a:schemeClr val="tx1"/>
                </a:solidFill>
                <a:latin typeface="+mn-lt"/>
                <a:ea typeface="+mn-ea"/>
                <a:cs typeface="+mn-cs"/>
              </a:rPr>
              <a:t>, la sanction et </a:t>
            </a:r>
            <a:r>
              <a:rPr lang="en-GB" sz="1200" b="1" kern="1200" dirty="0" err="1">
                <a:solidFill>
                  <a:schemeClr val="tx1"/>
                </a:solidFill>
                <a:latin typeface="+mn-lt"/>
                <a:ea typeface="+mn-ea"/>
                <a:cs typeface="+mn-cs"/>
              </a:rPr>
              <a:t>l’élimination</a:t>
            </a:r>
            <a:r>
              <a:rPr lang="en-GB" sz="1200" b="1" kern="1200" dirty="0">
                <a:solidFill>
                  <a:schemeClr val="tx1"/>
                </a:solidFill>
                <a:latin typeface="+mn-lt"/>
                <a:ea typeface="+mn-ea"/>
                <a:cs typeface="+mn-cs"/>
              </a:rPr>
              <a:t> de la violence </a:t>
            </a:r>
            <a:r>
              <a:rPr lang="en-GB" sz="1200" b="1" kern="1200" dirty="0" err="1">
                <a:solidFill>
                  <a:schemeClr val="tx1"/>
                </a:solidFill>
                <a:latin typeface="+mn-lt"/>
                <a:ea typeface="+mn-ea"/>
                <a:cs typeface="+mn-cs"/>
              </a:rPr>
              <a:t>à</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l'égard</a:t>
            </a:r>
            <a:r>
              <a:rPr lang="en-GB" sz="1200" b="1" kern="1200" dirty="0">
                <a:solidFill>
                  <a:schemeClr val="tx1"/>
                </a:solidFill>
                <a:latin typeface="+mn-lt"/>
                <a:ea typeface="+mn-ea"/>
                <a:cs typeface="+mn-cs"/>
              </a:rPr>
              <a:t> des femmes </a:t>
            </a:r>
            <a:r>
              <a:rPr lang="en-GB" sz="1200" kern="1200" dirty="0">
                <a:solidFill>
                  <a:schemeClr val="tx1"/>
                </a:solidFill>
                <a:latin typeface="+mn-lt"/>
                <a:ea typeface="+mn-ea"/>
                <a:cs typeface="+mn-cs"/>
              </a:rPr>
              <a:t>(Convention de </a:t>
            </a:r>
            <a:r>
              <a:rPr lang="en-GB" sz="1200" kern="1200" dirty="0" err="1">
                <a:solidFill>
                  <a:schemeClr val="tx1"/>
                </a:solidFill>
                <a:latin typeface="+mn-lt"/>
                <a:ea typeface="+mn-ea"/>
                <a:cs typeface="+mn-cs"/>
              </a:rPr>
              <a:t>Belém</a:t>
            </a:r>
            <a:r>
              <a:rPr lang="en-GB" sz="1200" kern="1200" dirty="0">
                <a:solidFill>
                  <a:schemeClr val="tx1"/>
                </a:solidFill>
                <a:latin typeface="+mn-lt"/>
                <a:ea typeface="+mn-ea"/>
                <a:cs typeface="+mn-cs"/>
              </a:rPr>
              <a:t> do </a:t>
            </a:r>
            <a:r>
              <a:rPr lang="en-GB" sz="1200" kern="1200" dirty="0" err="1">
                <a:solidFill>
                  <a:schemeClr val="tx1"/>
                </a:solidFill>
                <a:latin typeface="+mn-lt"/>
                <a:ea typeface="+mn-ea"/>
                <a:cs typeface="+mn-cs"/>
              </a:rPr>
              <a:t>Pará</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reconnaît</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droit</a:t>
            </a:r>
            <a:r>
              <a:rPr lang="en-GB" sz="1200" kern="1200" dirty="0">
                <a:solidFill>
                  <a:schemeClr val="tx1"/>
                </a:solidFill>
                <a:latin typeface="+mn-lt"/>
                <a:ea typeface="+mn-ea"/>
                <a:cs typeface="+mn-cs"/>
              </a:rPr>
              <a:t> des femmes de ne </a:t>
            </a:r>
            <a:r>
              <a:rPr lang="en-GB" sz="1200" kern="1200" dirty="0" err="1">
                <a:solidFill>
                  <a:schemeClr val="tx1"/>
                </a:solidFill>
                <a:latin typeface="+mn-lt"/>
                <a:ea typeface="+mn-ea"/>
                <a:cs typeface="+mn-cs"/>
              </a:rPr>
              <a:t>subir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aucune</a:t>
            </a:r>
            <a:r>
              <a:rPr lang="en-GB" sz="1200" kern="1200" dirty="0">
                <a:solidFill>
                  <a:schemeClr val="tx1"/>
                </a:solidFill>
                <a:latin typeface="+mn-lt"/>
                <a:ea typeface="+mn-ea"/>
                <a:cs typeface="+mn-cs"/>
              </a:rPr>
              <a:t> violence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sphère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publique</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privée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GB" sz="1200" b="1" kern="1200" dirty="0">
                <a:solidFill>
                  <a:schemeClr val="tx1"/>
                </a:solidFill>
                <a:latin typeface="+mn-lt"/>
                <a:ea typeface="+mn-ea"/>
                <a:cs typeface="+mn-cs"/>
              </a:rPr>
              <a:t>La Convention du </a:t>
            </a:r>
            <a:r>
              <a:rPr lang="en-GB" sz="1200" b="1" kern="1200" dirty="0" err="1">
                <a:solidFill>
                  <a:schemeClr val="tx1"/>
                </a:solidFill>
                <a:latin typeface="+mn-lt"/>
                <a:ea typeface="+mn-ea"/>
                <a:cs typeface="+mn-cs"/>
              </a:rPr>
              <a:t>Conseil</a:t>
            </a:r>
            <a:r>
              <a:rPr lang="en-GB" sz="1200" b="1" kern="1200" dirty="0">
                <a:solidFill>
                  <a:schemeClr val="tx1"/>
                </a:solidFill>
                <a:latin typeface="+mn-lt"/>
                <a:ea typeface="+mn-ea"/>
                <a:cs typeface="+mn-cs"/>
              </a:rPr>
              <a:t> de </a:t>
            </a:r>
            <a:r>
              <a:rPr lang="en-GB" sz="1200" b="1" kern="1200" dirty="0" err="1">
                <a:solidFill>
                  <a:schemeClr val="tx1"/>
                </a:solidFill>
                <a:latin typeface="+mn-lt"/>
                <a:ea typeface="+mn-ea"/>
                <a:cs typeface="+mn-cs"/>
              </a:rPr>
              <a:t>l'Europe</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sur</a:t>
            </a:r>
            <a:r>
              <a:rPr lang="en-GB" sz="1200" b="1" kern="1200" dirty="0">
                <a:solidFill>
                  <a:schemeClr val="tx1"/>
                </a:solidFill>
                <a:latin typeface="+mn-lt"/>
                <a:ea typeface="+mn-ea"/>
                <a:cs typeface="+mn-cs"/>
              </a:rPr>
              <a:t> la </a:t>
            </a:r>
            <a:r>
              <a:rPr lang="en-GB" sz="1200" b="1" kern="1200" dirty="0" err="1">
                <a:solidFill>
                  <a:schemeClr val="tx1"/>
                </a:solidFill>
                <a:latin typeface="+mn-lt"/>
                <a:ea typeface="+mn-ea"/>
                <a:cs typeface="+mn-cs"/>
              </a:rPr>
              <a:t>prévention</a:t>
            </a:r>
            <a:r>
              <a:rPr lang="en-GB" sz="1200" b="1" kern="1200" dirty="0">
                <a:solidFill>
                  <a:schemeClr val="tx1"/>
                </a:solidFill>
                <a:latin typeface="+mn-lt"/>
                <a:ea typeface="+mn-ea"/>
                <a:cs typeface="+mn-cs"/>
              </a:rPr>
              <a:t> et la </a:t>
            </a:r>
            <a:r>
              <a:rPr lang="en-GB" sz="1200" b="1" kern="1200" dirty="0" err="1">
                <a:solidFill>
                  <a:schemeClr val="tx1"/>
                </a:solidFill>
                <a:latin typeface="+mn-lt"/>
                <a:ea typeface="+mn-ea"/>
                <a:cs typeface="+mn-cs"/>
              </a:rPr>
              <a:t>lutte</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contre</a:t>
            </a:r>
            <a:r>
              <a:rPr lang="en-GB" sz="1200" b="1" kern="1200" dirty="0">
                <a:solidFill>
                  <a:schemeClr val="tx1"/>
                </a:solidFill>
                <a:latin typeface="+mn-lt"/>
                <a:ea typeface="+mn-ea"/>
                <a:cs typeface="+mn-cs"/>
              </a:rPr>
              <a:t> la violence </a:t>
            </a:r>
            <a:r>
              <a:rPr lang="en-GB" sz="1200" b="1" kern="1200" dirty="0" err="1">
                <a:solidFill>
                  <a:schemeClr val="tx1"/>
                </a:solidFill>
                <a:latin typeface="+mn-lt"/>
                <a:ea typeface="+mn-ea"/>
                <a:cs typeface="+mn-cs"/>
              </a:rPr>
              <a:t>à</a:t>
            </a:r>
            <a:r>
              <a:rPr lang="en-GB" sz="1200" b="1" kern="1200" dirty="0">
                <a:solidFill>
                  <a:schemeClr val="tx1"/>
                </a:solidFill>
                <a:latin typeface="+mn-lt"/>
                <a:ea typeface="+mn-ea"/>
                <a:cs typeface="+mn-cs"/>
              </a:rPr>
              <a:t> </a:t>
            </a:r>
            <a:r>
              <a:rPr lang="en-GB" sz="1200" b="1" kern="1200" dirty="0" err="1">
                <a:solidFill>
                  <a:schemeClr val="tx1"/>
                </a:solidFill>
                <a:latin typeface="+mn-lt"/>
                <a:ea typeface="+mn-ea"/>
                <a:cs typeface="+mn-cs"/>
              </a:rPr>
              <a:t>l’égard</a:t>
            </a:r>
            <a:r>
              <a:rPr lang="en-GB" sz="1200" b="1" kern="1200" dirty="0">
                <a:solidFill>
                  <a:schemeClr val="tx1"/>
                </a:solidFill>
                <a:latin typeface="+mn-lt"/>
                <a:ea typeface="+mn-ea"/>
                <a:cs typeface="+mn-cs"/>
              </a:rPr>
              <a:t> des femmes et la violence </a:t>
            </a:r>
            <a:r>
              <a:rPr lang="en-GB" sz="1200" b="1" kern="1200" dirty="0" err="1">
                <a:solidFill>
                  <a:schemeClr val="tx1"/>
                </a:solidFill>
                <a:latin typeface="+mn-lt"/>
                <a:ea typeface="+mn-ea"/>
                <a:cs typeface="+mn-cs"/>
              </a:rPr>
              <a:t>domestique</a:t>
            </a:r>
            <a:r>
              <a:rPr lang="en-GB" sz="1200" b="1" kern="1200" dirty="0">
                <a:solidFill>
                  <a:schemeClr val="tx1"/>
                </a:solidFill>
                <a:latin typeface="+mn-lt"/>
                <a:ea typeface="+mn-ea"/>
                <a:cs typeface="+mn-cs"/>
              </a:rPr>
              <a:t> (Convention </a:t>
            </a:r>
            <a:r>
              <a:rPr lang="en-GB" sz="1200" b="1" kern="1200" dirty="0" err="1">
                <a:solidFill>
                  <a:schemeClr val="tx1"/>
                </a:solidFill>
                <a:latin typeface="+mn-lt"/>
                <a:ea typeface="+mn-ea"/>
                <a:cs typeface="+mn-cs"/>
              </a:rPr>
              <a:t>d’Istanbul</a:t>
            </a:r>
            <a:r>
              <a:rPr lang="en-GB" sz="1200" b="1" kern="1200" dirty="0">
                <a:solidFill>
                  <a:schemeClr val="tx1"/>
                </a:solidFill>
                <a:latin typeface="+mn-lt"/>
                <a:ea typeface="+mn-ea"/>
                <a:cs typeface="+mn-cs"/>
              </a:rPr>
              <a:t>, 2011) </a:t>
            </a:r>
            <a:r>
              <a:rPr lang="en-GB" sz="1200" kern="1200" dirty="0" err="1">
                <a:solidFill>
                  <a:schemeClr val="tx1"/>
                </a:solidFill>
                <a:latin typeface="+mn-lt"/>
                <a:ea typeface="+mn-ea"/>
                <a:cs typeface="+mn-cs"/>
              </a:rPr>
              <a:t>reconnaît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harcèlement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sexuel</a:t>
            </a:r>
            <a:r>
              <a:rPr lang="en-GB" sz="1200" kern="1200" dirty="0">
                <a:solidFill>
                  <a:schemeClr val="tx1"/>
                </a:solidFill>
                <a:latin typeface="+mn-lt"/>
                <a:ea typeface="+mn-ea"/>
                <a:cs typeface="+mn-cs"/>
              </a:rPr>
              <a:t>, le viol, le </a:t>
            </a:r>
            <a:r>
              <a:rPr lang="en-GB" sz="1200" kern="1200" dirty="0" err="1">
                <a:solidFill>
                  <a:schemeClr val="tx1"/>
                </a:solidFill>
                <a:latin typeface="+mn-lt"/>
                <a:ea typeface="+mn-ea"/>
                <a:cs typeface="+mn-cs"/>
              </a:rPr>
              <a:t>mariage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forcé</a:t>
            </a:r>
            <a:r>
              <a:rPr lang="en-GB" sz="1200" kern="1200" dirty="0">
                <a:solidFill>
                  <a:schemeClr val="tx1"/>
                </a:solidFill>
                <a:latin typeface="+mn-lt"/>
                <a:ea typeface="+mn-ea"/>
                <a:cs typeface="+mn-cs"/>
              </a:rPr>
              <a:t>, les crimes </a:t>
            </a:r>
            <a:r>
              <a:rPr lang="en-GB" sz="1200" kern="1200" dirty="0" err="1">
                <a:solidFill>
                  <a:schemeClr val="tx1"/>
                </a:solidFill>
                <a:latin typeface="+mn-lt"/>
                <a:ea typeface="+mn-ea"/>
                <a:cs typeface="+mn-cs"/>
              </a:rPr>
              <a:t>d’honneur</a:t>
            </a:r>
            <a:r>
              <a:rPr lang="en-GB" sz="1200" kern="1200" dirty="0">
                <a:solidFill>
                  <a:schemeClr val="tx1"/>
                </a:solidFill>
                <a:latin typeface="+mn-lt"/>
                <a:ea typeface="+mn-ea"/>
                <a:cs typeface="+mn-cs"/>
              </a:rPr>
              <a:t>, les mutilations </a:t>
            </a:r>
            <a:r>
              <a:rPr lang="en-GB" sz="1200" kern="1200" dirty="0" err="1">
                <a:solidFill>
                  <a:schemeClr val="tx1"/>
                </a:solidFill>
                <a:latin typeface="+mn-lt"/>
                <a:ea typeface="+mn-ea"/>
                <a:cs typeface="+mn-cs"/>
              </a:rPr>
              <a:t>génitales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toute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forme</a:t>
            </a:r>
            <a:r>
              <a:rPr lang="en-GB" sz="1200" kern="1200" dirty="0">
                <a:solidFill>
                  <a:schemeClr val="tx1"/>
                </a:solidFill>
                <a:latin typeface="+mn-lt"/>
                <a:ea typeface="+mn-ea"/>
                <a:cs typeface="+mn-cs"/>
              </a:rPr>
              <a:t> de violence constituent des violations graves des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"un obstacle </a:t>
            </a:r>
            <a:r>
              <a:rPr lang="en-GB" sz="1200" kern="1200" dirty="0" err="1">
                <a:solidFill>
                  <a:schemeClr val="tx1"/>
                </a:solidFill>
                <a:latin typeface="+mn-lt"/>
                <a:ea typeface="+mn-ea"/>
                <a:cs typeface="+mn-cs"/>
              </a:rPr>
              <a:t>majeur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réalisation</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l'égalité</a:t>
            </a:r>
            <a:r>
              <a:rPr lang="en-GB" sz="1200" kern="1200" dirty="0">
                <a:solidFill>
                  <a:schemeClr val="tx1"/>
                </a:solidFill>
                <a:latin typeface="+mn-lt"/>
                <a:ea typeface="+mn-ea"/>
                <a:cs typeface="+mn-cs"/>
              </a:rPr>
              <a:t> entre les femmes et les </a:t>
            </a:r>
            <a:r>
              <a:rPr lang="en-GB" sz="1200" kern="1200" dirty="0" err="1">
                <a:solidFill>
                  <a:schemeClr val="tx1"/>
                </a:solidFill>
                <a:latin typeface="+mn-lt"/>
                <a:ea typeface="+mn-ea"/>
                <a:cs typeface="+mn-cs"/>
              </a:rPr>
              <a:t>hommes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b="1" u="none" kern="1200" baseline="0" dirty="0">
                <a:solidFill>
                  <a:schemeClr val="tx1"/>
                </a:solidFill>
                <a:effectLst/>
                <a:latin typeface="+mn-lt"/>
                <a:ea typeface="+mn-ea"/>
                <a:cs typeface="+mn-cs"/>
              </a:rPr>
              <a:t>Les </a:t>
            </a:r>
            <a:r>
              <a:rPr lang="en-US" sz="1200" b="1" u="none" kern="1200" baseline="0" dirty="0" err="1">
                <a:solidFill>
                  <a:schemeClr val="tx1"/>
                </a:solidFill>
                <a:effectLst/>
                <a:latin typeface="+mn-lt"/>
                <a:ea typeface="+mn-ea"/>
                <a:cs typeface="+mn-cs"/>
              </a:rPr>
              <a:t>lois</a:t>
            </a:r>
            <a:r>
              <a:rPr lang="en-US" sz="1200" b="1" u="none" kern="1200" baseline="0" dirty="0">
                <a:solidFill>
                  <a:schemeClr val="tx1"/>
                </a:solidFill>
                <a:effectLst/>
                <a:latin typeface="+mn-lt"/>
                <a:ea typeface="+mn-ea"/>
                <a:cs typeface="+mn-cs"/>
              </a:rPr>
              <a:t> </a:t>
            </a:r>
            <a:r>
              <a:rPr lang="en-US" sz="1200" b="1" u="none" kern="1200" baseline="0" dirty="0" err="1">
                <a:solidFill>
                  <a:schemeClr val="tx1"/>
                </a:solidFill>
                <a:effectLst/>
                <a:latin typeface="+mn-lt"/>
                <a:ea typeface="+mn-ea"/>
                <a:cs typeface="+mn-cs"/>
              </a:rPr>
              <a:t>nationales</a:t>
            </a:r>
            <a:r>
              <a:rPr lang="en-US" sz="1200" b="1" u="none" kern="1200" baseline="0" dirty="0">
                <a:solidFill>
                  <a:schemeClr val="tx1"/>
                </a:solidFill>
                <a:effectLst/>
                <a:latin typeface="+mn-lt"/>
                <a:ea typeface="+mn-ea"/>
                <a:cs typeface="+mn-cs"/>
              </a:rPr>
              <a:t> : </a:t>
            </a:r>
            <a:r>
              <a:rPr lang="en-US" sz="1200" b="0" u="none" kern="1200" baseline="0" dirty="0" err="1">
                <a:solidFill>
                  <a:schemeClr val="tx1"/>
                </a:solidFill>
                <a:effectLst/>
                <a:latin typeface="+mn-lt"/>
                <a:ea typeface="+mn-ea"/>
                <a:cs typeface="+mn-cs"/>
              </a:rPr>
              <a:t>Tous</a:t>
            </a:r>
            <a:r>
              <a:rPr lang="en-US" sz="1200" b="0" u="none" kern="1200" baseline="0" dirty="0">
                <a:solidFill>
                  <a:schemeClr val="tx1"/>
                </a:solidFill>
                <a:effectLst/>
                <a:latin typeface="+mn-lt"/>
                <a:ea typeface="+mn-ea"/>
                <a:cs typeface="+mn-cs"/>
              </a:rPr>
              <a:t> les </a:t>
            </a:r>
            <a:r>
              <a:rPr lang="en-US" sz="1200" b="0" u="none" kern="1200" baseline="0" dirty="0" err="1">
                <a:solidFill>
                  <a:schemeClr val="tx1"/>
                </a:solidFill>
                <a:effectLst/>
                <a:latin typeface="+mn-lt"/>
                <a:ea typeface="+mn-ea"/>
                <a:cs typeface="+mn-cs"/>
              </a:rPr>
              <a:t>États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ont</a:t>
            </a:r>
            <a:r>
              <a:rPr lang="en-US" sz="1200" b="0" u="none" kern="1200" baseline="0" dirty="0">
                <a:solidFill>
                  <a:schemeClr val="tx1"/>
                </a:solidFill>
                <a:effectLst/>
                <a:latin typeface="+mn-lt"/>
                <a:ea typeface="+mn-ea"/>
                <a:cs typeface="+mn-cs"/>
              </a:rPr>
              <a:t> la </a:t>
            </a:r>
            <a:r>
              <a:rPr lang="en-US" sz="1200" b="0" u="none" kern="1200" baseline="0" dirty="0" err="1">
                <a:solidFill>
                  <a:schemeClr val="tx1"/>
                </a:solidFill>
                <a:effectLst/>
                <a:latin typeface="+mn-lt"/>
                <a:ea typeface="+mn-ea"/>
                <a:cs typeface="+mn-cs"/>
              </a:rPr>
              <a:t>responsablité</a:t>
            </a:r>
            <a:r>
              <a:rPr lang="en-US" sz="1200" b="0" u="none" kern="1200" baseline="0" dirty="0">
                <a:solidFill>
                  <a:schemeClr val="tx1"/>
                </a:solidFill>
                <a:effectLst/>
                <a:latin typeface="+mn-lt"/>
                <a:ea typeface="+mn-ea"/>
                <a:cs typeface="+mn-cs"/>
              </a:rPr>
              <a:t> de </a:t>
            </a:r>
            <a:r>
              <a:rPr lang="en-US" sz="1200" b="0" u="none" kern="1200" baseline="0" dirty="0" err="1">
                <a:solidFill>
                  <a:schemeClr val="tx1"/>
                </a:solidFill>
                <a:effectLst/>
                <a:latin typeface="+mn-lt"/>
                <a:ea typeface="+mn-ea"/>
                <a:cs typeface="+mn-cs"/>
              </a:rPr>
              <a:t>s’assurer</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que</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leurs</a:t>
            </a:r>
            <a:r>
              <a:rPr lang="en-US" sz="1200" b="0" u="none" kern="1200" baseline="0" dirty="0">
                <a:solidFill>
                  <a:schemeClr val="tx1"/>
                </a:solidFill>
                <a:effectLst/>
                <a:latin typeface="+mn-lt"/>
                <a:ea typeface="+mn-ea"/>
                <a:cs typeface="+mn-cs"/>
              </a:rPr>
              <a:t> actions, </a:t>
            </a:r>
            <a:r>
              <a:rPr lang="en-US" sz="1200" b="0" u="none" kern="1200" baseline="0" dirty="0" err="1">
                <a:solidFill>
                  <a:schemeClr val="tx1"/>
                </a:solidFill>
                <a:effectLst/>
                <a:latin typeface="+mn-lt"/>
                <a:ea typeface="+mn-ea"/>
                <a:cs typeface="+mn-cs"/>
              </a:rPr>
              <a:t>leurs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lois</a:t>
            </a:r>
            <a:r>
              <a:rPr lang="en-US" sz="1200" b="0" u="none" kern="1200" baseline="0" dirty="0">
                <a:solidFill>
                  <a:schemeClr val="tx1"/>
                </a:solidFill>
                <a:effectLst/>
                <a:latin typeface="+mn-lt"/>
                <a:ea typeface="+mn-ea"/>
                <a:cs typeface="+mn-cs"/>
              </a:rPr>
              <a:t> et </a:t>
            </a:r>
            <a:r>
              <a:rPr lang="en-US" sz="1200" b="0" u="none" kern="1200" baseline="0" dirty="0" err="1">
                <a:solidFill>
                  <a:schemeClr val="tx1"/>
                </a:solidFill>
                <a:effectLst/>
                <a:latin typeface="+mn-lt"/>
                <a:ea typeface="+mn-ea"/>
                <a:cs typeface="+mn-cs"/>
              </a:rPr>
              <a:t>leurs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politiques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sont</a:t>
            </a:r>
            <a:r>
              <a:rPr lang="en-US" sz="1200" b="0" u="none" kern="1200" baseline="0" dirty="0">
                <a:solidFill>
                  <a:schemeClr val="tx1"/>
                </a:solidFill>
                <a:effectLst/>
                <a:latin typeface="+mn-lt"/>
                <a:ea typeface="+mn-ea"/>
                <a:cs typeface="+mn-cs"/>
              </a:rPr>
              <a:t> le </a:t>
            </a:r>
            <a:r>
              <a:rPr lang="en-US" sz="1200" b="0" u="none" kern="1200" baseline="0" dirty="0" err="1">
                <a:solidFill>
                  <a:schemeClr val="tx1"/>
                </a:solidFill>
                <a:effectLst/>
                <a:latin typeface="+mn-lt"/>
                <a:ea typeface="+mn-ea"/>
                <a:cs typeface="+mn-cs"/>
              </a:rPr>
              <a:t>reflet</a:t>
            </a:r>
            <a:r>
              <a:rPr lang="en-US" sz="1200" b="0" u="none" kern="1200" baseline="0" dirty="0">
                <a:solidFill>
                  <a:schemeClr val="tx1"/>
                </a:solidFill>
                <a:effectLst/>
                <a:latin typeface="+mn-lt"/>
                <a:ea typeface="+mn-ea"/>
                <a:cs typeface="+mn-cs"/>
              </a:rPr>
              <a:t> de </a:t>
            </a:r>
            <a:r>
              <a:rPr lang="en-US" sz="1200" b="0" u="none" kern="1200" baseline="0" dirty="0" err="1">
                <a:solidFill>
                  <a:schemeClr val="tx1"/>
                </a:solidFill>
                <a:effectLst/>
                <a:latin typeface="+mn-lt"/>
                <a:ea typeface="+mn-ea"/>
                <a:cs typeface="+mn-cs"/>
              </a:rPr>
              <a:t>leurs</a:t>
            </a:r>
            <a:r>
              <a:rPr lang="en-US" sz="1200" b="0" u="none" kern="1200" baseline="0" dirty="0">
                <a:solidFill>
                  <a:schemeClr val="tx1"/>
                </a:solidFill>
                <a:effectLst/>
                <a:latin typeface="+mn-lt"/>
                <a:ea typeface="+mn-ea"/>
                <a:cs typeface="+mn-cs"/>
              </a:rPr>
              <a:t> obligations au </a:t>
            </a:r>
            <a:r>
              <a:rPr lang="en-US" sz="1200" b="0" u="none" kern="1200" baseline="0" dirty="0" err="1">
                <a:solidFill>
                  <a:schemeClr val="tx1"/>
                </a:solidFill>
                <a:effectLst/>
                <a:latin typeface="+mn-lt"/>
                <a:ea typeface="+mn-ea"/>
                <a:cs typeface="+mn-cs"/>
              </a:rPr>
              <a:t>niveau</a:t>
            </a:r>
            <a:r>
              <a:rPr lang="en-US" sz="1200" b="0" u="none" kern="1200" baseline="0" dirty="0">
                <a:solidFill>
                  <a:schemeClr val="tx1"/>
                </a:solidFill>
                <a:effectLst/>
                <a:latin typeface="+mn-lt"/>
                <a:ea typeface="+mn-ea"/>
                <a:cs typeface="+mn-cs"/>
              </a:rPr>
              <a:t> des </a:t>
            </a:r>
            <a:r>
              <a:rPr lang="en-US" sz="1200" b="0" u="none" kern="1200" baseline="0" dirty="0" err="1">
                <a:solidFill>
                  <a:schemeClr val="tx1"/>
                </a:solidFill>
                <a:effectLst/>
                <a:latin typeface="+mn-lt"/>
                <a:ea typeface="+mn-ea"/>
                <a:cs typeface="+mn-cs"/>
              </a:rPr>
              <a:t>lois</a:t>
            </a:r>
            <a:r>
              <a:rPr lang="en-US" sz="1200" b="0" u="none" kern="1200" baseline="0" dirty="0">
                <a:solidFill>
                  <a:schemeClr val="tx1"/>
                </a:solidFill>
                <a:effectLst/>
                <a:latin typeface="+mn-lt"/>
                <a:ea typeface="+mn-ea"/>
                <a:cs typeface="+mn-cs"/>
              </a:rPr>
              <a:t> </a:t>
            </a:r>
            <a:r>
              <a:rPr lang="en-US" sz="1200" b="0" u="none" kern="1200" baseline="0" dirty="0" err="1">
                <a:solidFill>
                  <a:schemeClr val="tx1"/>
                </a:solidFill>
                <a:effectLst/>
                <a:latin typeface="+mn-lt"/>
                <a:ea typeface="+mn-ea"/>
                <a:cs typeface="+mn-cs"/>
              </a:rPr>
              <a:t>internationales</a:t>
            </a:r>
            <a:r>
              <a:rPr lang="en-US" sz="1200" b="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Cela</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comprend</a:t>
            </a:r>
            <a:r>
              <a:rPr lang="en-US" sz="1200" u="none" kern="1200" baseline="0" dirty="0">
                <a:solidFill>
                  <a:schemeClr val="tx1"/>
                </a:solidFill>
                <a:effectLst/>
                <a:latin typeface="+mn-lt"/>
                <a:ea typeface="+mn-ea"/>
                <a:cs typeface="+mn-cs"/>
              </a:rPr>
              <a:t> par </a:t>
            </a:r>
            <a:r>
              <a:rPr lang="en-US" sz="1200" u="none" kern="1200" baseline="0" dirty="0" err="1">
                <a:solidFill>
                  <a:schemeClr val="tx1"/>
                </a:solidFill>
                <a:effectLst/>
                <a:latin typeface="+mn-lt"/>
                <a:ea typeface="+mn-ea"/>
                <a:cs typeface="+mn-cs"/>
              </a:rPr>
              <a:t>exemple</a:t>
            </a:r>
            <a:r>
              <a:rPr lang="en-US" sz="1200" u="none" kern="1200" baseline="0" dirty="0">
                <a:solidFill>
                  <a:schemeClr val="tx1"/>
                </a:solidFill>
                <a:effectLst/>
                <a:latin typeface="+mn-lt"/>
                <a:ea typeface="+mn-ea"/>
                <a:cs typeface="+mn-cs"/>
              </a:rPr>
              <a:t> les </a:t>
            </a:r>
            <a:r>
              <a:rPr lang="en-US" sz="1200" u="none" kern="1200" baseline="0" dirty="0" err="1">
                <a:solidFill>
                  <a:schemeClr val="tx1"/>
                </a:solidFill>
                <a:effectLst/>
                <a:latin typeface="+mn-lt"/>
                <a:ea typeface="+mn-ea"/>
                <a:cs typeface="+mn-cs"/>
              </a:rPr>
              <a:t>lois</a:t>
            </a:r>
            <a:r>
              <a:rPr lang="en-US" sz="1200" u="none" kern="1200" baseline="0" dirty="0">
                <a:solidFill>
                  <a:schemeClr val="tx1"/>
                </a:solidFill>
                <a:effectLst/>
                <a:latin typeface="+mn-lt"/>
                <a:ea typeface="+mn-ea"/>
                <a:cs typeface="+mn-cs"/>
              </a:rPr>
              <a:t> relatives </a:t>
            </a:r>
            <a:r>
              <a:rPr lang="en-US" sz="1200" u="none" kern="1200" baseline="0" dirty="0" err="1">
                <a:solidFill>
                  <a:schemeClr val="tx1"/>
                </a:solidFill>
                <a:effectLst/>
                <a:latin typeface="+mn-lt"/>
                <a:ea typeface="+mn-ea"/>
                <a:cs typeface="+mn-cs"/>
              </a:rPr>
              <a:t>à</a:t>
            </a:r>
            <a:r>
              <a:rPr lang="en-US" sz="1200" u="none" kern="1200" baseline="0" dirty="0">
                <a:solidFill>
                  <a:schemeClr val="tx1"/>
                </a:solidFill>
                <a:effectLst/>
                <a:latin typeface="+mn-lt"/>
                <a:ea typeface="+mn-ea"/>
                <a:cs typeface="+mn-cs"/>
              </a:rPr>
              <a:t> la discrimination et aux </a:t>
            </a:r>
            <a:r>
              <a:rPr lang="en-US" sz="1200" u="none" kern="1200" baseline="0" dirty="0" err="1">
                <a:solidFill>
                  <a:schemeClr val="tx1"/>
                </a:solidFill>
                <a:effectLst/>
                <a:latin typeface="+mn-lt"/>
                <a:ea typeface="+mn-ea"/>
                <a:cs typeface="+mn-cs"/>
              </a:rPr>
              <a:t>violences</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basées</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sur</a:t>
            </a:r>
            <a:r>
              <a:rPr lang="en-US" sz="1200" u="none" kern="1200" baseline="0" dirty="0">
                <a:solidFill>
                  <a:schemeClr val="tx1"/>
                </a:solidFill>
                <a:effectLst/>
                <a:latin typeface="+mn-lt"/>
                <a:ea typeface="+mn-ea"/>
                <a:cs typeface="+mn-cs"/>
              </a:rPr>
              <a:t> le genre. Par </a:t>
            </a:r>
            <a:r>
              <a:rPr lang="en-US" sz="1200" u="none" kern="1200" baseline="0" dirty="0" err="1">
                <a:solidFill>
                  <a:schemeClr val="tx1"/>
                </a:solidFill>
                <a:effectLst/>
                <a:latin typeface="+mn-lt"/>
                <a:ea typeface="+mn-ea"/>
                <a:cs typeface="+mn-cs"/>
              </a:rPr>
              <a:t>exemple</a:t>
            </a:r>
            <a:r>
              <a:rPr lang="en-US" sz="1200" u="none" kern="1200" baseline="0" dirty="0">
                <a:solidFill>
                  <a:schemeClr val="tx1"/>
                </a:solidFill>
                <a:effectLst/>
                <a:latin typeface="+mn-lt"/>
                <a:ea typeface="+mn-ea"/>
                <a:cs typeface="+mn-cs"/>
              </a:rPr>
              <a:t>, au Kenya, les mutilations </a:t>
            </a:r>
            <a:r>
              <a:rPr lang="en-US" sz="1200" u="none" kern="1200" baseline="0" dirty="0" err="1">
                <a:solidFill>
                  <a:schemeClr val="tx1"/>
                </a:solidFill>
                <a:effectLst/>
                <a:latin typeface="+mn-lt"/>
                <a:ea typeface="+mn-ea"/>
                <a:cs typeface="+mn-cs"/>
              </a:rPr>
              <a:t>génitales</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féminines/l’excision</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sont</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interdites</a:t>
            </a:r>
            <a:r>
              <a:rPr lang="en-US" sz="1200" u="none" kern="1200" baseline="0" dirty="0">
                <a:solidFill>
                  <a:schemeClr val="tx1"/>
                </a:solidFill>
                <a:effectLst/>
                <a:latin typeface="+mn-lt"/>
                <a:ea typeface="+mn-ea"/>
                <a:cs typeface="+mn-cs"/>
              </a:rPr>
              <a:t> et en </a:t>
            </a:r>
            <a:r>
              <a:rPr lang="en-US" sz="1200" u="none" kern="1200" baseline="0" dirty="0" err="1">
                <a:solidFill>
                  <a:schemeClr val="tx1"/>
                </a:solidFill>
                <a:effectLst/>
                <a:latin typeface="+mn-lt"/>
                <a:ea typeface="+mn-ea"/>
                <a:cs typeface="+mn-cs"/>
              </a:rPr>
              <a:t>Afrique</a:t>
            </a:r>
            <a:r>
              <a:rPr lang="en-US" sz="1200" u="none" kern="1200" baseline="0" dirty="0">
                <a:solidFill>
                  <a:schemeClr val="tx1"/>
                </a:solidFill>
                <a:effectLst/>
                <a:latin typeface="+mn-lt"/>
                <a:ea typeface="+mn-ea"/>
                <a:cs typeface="+mn-cs"/>
              </a:rPr>
              <a:t> du </a:t>
            </a:r>
            <a:r>
              <a:rPr lang="en-US" sz="1200" u="none" kern="1200" baseline="0" dirty="0" err="1">
                <a:solidFill>
                  <a:schemeClr val="tx1"/>
                </a:solidFill>
                <a:effectLst/>
                <a:latin typeface="+mn-lt"/>
                <a:ea typeface="+mn-ea"/>
                <a:cs typeface="+mn-cs"/>
              </a:rPr>
              <a:t>Sud</a:t>
            </a:r>
            <a:r>
              <a:rPr lang="en-US" sz="1200" u="none" kern="1200" baseline="0" dirty="0">
                <a:solidFill>
                  <a:schemeClr val="tx1"/>
                </a:solidFill>
                <a:effectLst/>
                <a:latin typeface="+mn-lt"/>
                <a:ea typeface="+mn-ea"/>
                <a:cs typeface="+mn-cs"/>
              </a:rPr>
              <a:t>, le </a:t>
            </a:r>
            <a:r>
              <a:rPr lang="en-US" sz="1200" u="none" kern="1200" baseline="0" dirty="0" err="1">
                <a:solidFill>
                  <a:schemeClr val="tx1"/>
                </a:solidFill>
                <a:effectLst/>
                <a:latin typeface="+mn-lt"/>
                <a:ea typeface="+mn-ea"/>
                <a:cs typeface="+mn-cs"/>
              </a:rPr>
              <a:t>mariage</a:t>
            </a:r>
            <a:r>
              <a:rPr lang="en-US" sz="1200" u="none" kern="1200" baseline="0" dirty="0">
                <a:solidFill>
                  <a:schemeClr val="tx1"/>
                </a:solidFill>
                <a:effectLst/>
                <a:latin typeface="+mn-lt"/>
                <a:ea typeface="+mn-ea"/>
                <a:cs typeface="+mn-cs"/>
              </a:rPr>
              <a:t> entre </a:t>
            </a:r>
            <a:r>
              <a:rPr lang="en-US" sz="1200" u="none" kern="1200" baseline="0" dirty="0" err="1">
                <a:solidFill>
                  <a:schemeClr val="tx1"/>
                </a:solidFill>
                <a:effectLst/>
                <a:latin typeface="+mn-lt"/>
                <a:ea typeface="+mn-ea"/>
                <a:cs typeface="+mn-cs"/>
              </a:rPr>
              <a:t>personnes</a:t>
            </a:r>
            <a:r>
              <a:rPr lang="en-US" sz="1200" u="none" kern="1200" baseline="0" dirty="0">
                <a:solidFill>
                  <a:schemeClr val="tx1"/>
                </a:solidFill>
                <a:effectLst/>
                <a:latin typeface="+mn-lt"/>
                <a:ea typeface="+mn-ea"/>
                <a:cs typeface="+mn-cs"/>
              </a:rPr>
              <a:t> de </a:t>
            </a:r>
            <a:r>
              <a:rPr lang="en-US" sz="1200" u="none" kern="1200" baseline="0" dirty="0" err="1">
                <a:solidFill>
                  <a:schemeClr val="tx1"/>
                </a:solidFill>
                <a:effectLst/>
                <a:latin typeface="+mn-lt"/>
                <a:ea typeface="+mn-ea"/>
                <a:cs typeface="+mn-cs"/>
              </a:rPr>
              <a:t>même</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sexe</a:t>
            </a:r>
            <a:r>
              <a:rPr lang="en-US" sz="1200" u="none" kern="1200" baseline="0" dirty="0">
                <a:solidFill>
                  <a:schemeClr val="tx1"/>
                </a:solidFill>
                <a:effectLst/>
                <a:latin typeface="+mn-lt"/>
                <a:ea typeface="+mn-ea"/>
                <a:cs typeface="+mn-cs"/>
              </a:rPr>
              <a:t> </a:t>
            </a:r>
            <a:r>
              <a:rPr lang="en-US" sz="1200" u="none" kern="1200" baseline="0" dirty="0" err="1">
                <a:solidFill>
                  <a:schemeClr val="tx1"/>
                </a:solidFill>
                <a:effectLst/>
                <a:latin typeface="+mn-lt"/>
                <a:ea typeface="+mn-ea"/>
                <a:cs typeface="+mn-cs"/>
              </a:rPr>
              <a:t>est</a:t>
            </a:r>
            <a:r>
              <a:rPr lang="en-US" sz="1200" u="none" kern="1200" baseline="0" dirty="0">
                <a:solidFill>
                  <a:schemeClr val="tx1"/>
                </a:solidFill>
                <a:effectLst/>
                <a:latin typeface="+mn-lt"/>
                <a:ea typeface="+mn-ea"/>
                <a:cs typeface="+mn-cs"/>
              </a:rPr>
              <a:t> possible.</a:t>
            </a:r>
          </a:p>
          <a:p>
            <a:pPr marL="171450" indent="-171450">
              <a:buFont typeface="Arial"/>
              <a:buChar char="•"/>
            </a:pPr>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57</a:t>
            </a:fld>
            <a:endParaRPr lang="en-GB"/>
          </a:p>
        </p:txBody>
      </p:sp>
    </p:spTree>
    <p:extLst>
      <p:ext uri="{BB962C8B-B14F-4D97-AF65-F5344CB8AC3E}">
        <p14:creationId xmlns:p14="http://schemas.microsoft.com/office/powerpoint/2010/main" val="2437228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err="1">
                <a:solidFill>
                  <a:schemeClr val="tx1"/>
                </a:solidFill>
                <a:effectLst/>
                <a:latin typeface="+mn-lt"/>
                <a:ea typeface="+mn-ea"/>
                <a:cs typeface="+mn-cs"/>
              </a:rPr>
              <a:t>L’objectif</a:t>
            </a:r>
            <a:r>
              <a:rPr lang="en-US" sz="1200" b="0" kern="1200" dirty="0">
                <a:solidFill>
                  <a:schemeClr val="tx1"/>
                </a:solidFill>
                <a:effectLst/>
                <a:latin typeface="+mn-lt"/>
                <a:ea typeface="+mn-ea"/>
                <a:cs typeface="+mn-cs"/>
              </a:rPr>
              <a:t> 5 des </a:t>
            </a:r>
            <a:r>
              <a:rPr lang="en-US" sz="1200" b="0" kern="1200" dirty="0" err="1">
                <a:solidFill>
                  <a:schemeClr val="tx1"/>
                </a:solidFill>
                <a:effectLst/>
                <a:latin typeface="+mn-lt"/>
                <a:ea typeface="+mn-ea"/>
                <a:cs typeface="+mn-cs"/>
              </a:rPr>
              <a:t>Objectifs</a:t>
            </a:r>
            <a:r>
              <a:rPr lang="en-US" sz="1200" b="0" kern="1200" dirty="0">
                <a:solidFill>
                  <a:schemeClr val="tx1"/>
                </a:solidFill>
                <a:effectLst/>
                <a:latin typeface="+mn-lt"/>
                <a:ea typeface="+mn-ea"/>
                <a:cs typeface="+mn-cs"/>
              </a:rPr>
              <a:t> du </a:t>
            </a:r>
            <a:r>
              <a:rPr lang="en-US" sz="1200" b="0" kern="1200" dirty="0" err="1">
                <a:solidFill>
                  <a:schemeClr val="tx1"/>
                </a:solidFill>
                <a:effectLst/>
                <a:latin typeface="+mn-lt"/>
                <a:ea typeface="+mn-ea"/>
                <a:cs typeface="+mn-cs"/>
              </a:rPr>
              <a:t>développement</a:t>
            </a:r>
            <a:r>
              <a:rPr lang="en-US" sz="1200" b="0" kern="1200" dirty="0">
                <a:solidFill>
                  <a:schemeClr val="tx1"/>
                </a:solidFill>
                <a:effectLst/>
                <a:latin typeface="+mn-lt"/>
                <a:ea typeface="+mn-ea"/>
                <a:cs typeface="+mn-cs"/>
              </a:rPr>
              <a:t> durable</a:t>
            </a:r>
            <a:r>
              <a:rPr lang="en-US" sz="1200" b="0" kern="1200" baseline="0" dirty="0">
                <a:solidFill>
                  <a:schemeClr val="tx1"/>
                </a:solidFill>
                <a:effectLst/>
                <a:latin typeface="+mn-lt"/>
                <a:ea typeface="+mn-ea"/>
                <a:cs typeface="+mn-cs"/>
              </a:rPr>
              <a:t> se </a:t>
            </a:r>
            <a:r>
              <a:rPr lang="en-US" sz="1200" b="0" kern="1200" baseline="0" dirty="0" err="1">
                <a:solidFill>
                  <a:schemeClr val="tx1"/>
                </a:solidFill>
                <a:effectLst/>
                <a:latin typeface="+mn-lt"/>
                <a:ea typeface="+mn-ea"/>
                <a:cs typeface="+mn-cs"/>
              </a:rPr>
              <a:t>concentre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spécifiquement</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sur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l’égalité</a:t>
            </a:r>
            <a:r>
              <a:rPr lang="en-US" sz="1200" b="0" kern="1200" baseline="0" dirty="0">
                <a:solidFill>
                  <a:schemeClr val="tx1"/>
                </a:solidFill>
                <a:effectLst/>
                <a:latin typeface="+mn-lt"/>
                <a:ea typeface="+mn-ea"/>
                <a:cs typeface="+mn-cs"/>
              </a:rPr>
              <a:t> des genres et </a:t>
            </a:r>
            <a:r>
              <a:rPr lang="en-US" sz="1200" b="0" kern="1200" baseline="0" dirty="0" err="1">
                <a:solidFill>
                  <a:schemeClr val="tx1"/>
                </a:solidFill>
                <a:effectLst/>
                <a:latin typeface="+mn-lt"/>
                <a:ea typeface="+mn-ea"/>
                <a:cs typeface="+mn-cs"/>
              </a:rPr>
              <a:t>l’aunomisation</a:t>
            </a:r>
            <a:r>
              <a:rPr lang="en-US" sz="1200" b="0" kern="1200" baseline="0" dirty="0">
                <a:solidFill>
                  <a:schemeClr val="tx1"/>
                </a:solidFill>
                <a:effectLst/>
                <a:latin typeface="+mn-lt"/>
                <a:ea typeface="+mn-ea"/>
                <a:cs typeface="+mn-cs"/>
              </a:rPr>
              <a:t> des femmes et des </a:t>
            </a:r>
            <a:r>
              <a:rPr lang="en-US" sz="1200" b="0" kern="1200" baseline="0" dirty="0" err="1">
                <a:solidFill>
                  <a:schemeClr val="tx1"/>
                </a:solidFill>
                <a:effectLst/>
                <a:latin typeface="+mn-lt"/>
                <a:ea typeface="+mn-ea"/>
                <a:cs typeface="+mn-cs"/>
              </a:rPr>
              <a:t>filles</a:t>
            </a:r>
            <a:r>
              <a:rPr lang="en-US"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58</a:t>
            </a:fld>
            <a:endParaRPr lang="en-GB"/>
          </a:p>
        </p:txBody>
      </p:sp>
    </p:spTree>
    <p:extLst>
      <p:ext uri="{BB962C8B-B14F-4D97-AF65-F5344CB8AC3E}">
        <p14:creationId xmlns:p14="http://schemas.microsoft.com/office/powerpoint/2010/main" val="38581988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err="1">
                <a:solidFill>
                  <a:schemeClr val="tx1"/>
                </a:solidFill>
                <a:effectLst/>
                <a:latin typeface="+mn-lt"/>
                <a:ea typeface="+mn-ea"/>
                <a:cs typeface="+mn-cs"/>
              </a:rPr>
              <a:t>Ces</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moyens</a:t>
            </a:r>
            <a:r>
              <a:rPr lang="en-GB" sz="1200" b="0" kern="1200" baseline="0" dirty="0">
                <a:solidFill>
                  <a:schemeClr val="tx1"/>
                </a:solidFill>
                <a:effectLst/>
                <a:latin typeface="+mn-lt"/>
                <a:ea typeface="+mn-ea"/>
                <a:cs typeface="+mn-cs"/>
              </a:rPr>
              <a:t> de </a:t>
            </a:r>
            <a:r>
              <a:rPr lang="en-GB" sz="1200" b="0" kern="1200" baseline="0" dirty="0" err="1">
                <a:solidFill>
                  <a:schemeClr val="tx1"/>
                </a:solidFill>
                <a:effectLst/>
                <a:latin typeface="+mn-lt"/>
                <a:ea typeface="+mn-ea"/>
                <a:cs typeface="+mn-cs"/>
              </a:rPr>
              <a:t>mise</a:t>
            </a:r>
            <a:r>
              <a:rPr lang="en-GB" sz="1200" b="0" kern="1200" baseline="0" dirty="0">
                <a:solidFill>
                  <a:schemeClr val="tx1"/>
                </a:solidFill>
                <a:effectLst/>
                <a:latin typeface="+mn-lt"/>
                <a:ea typeface="+mn-ea"/>
                <a:cs typeface="+mn-cs"/>
              </a:rPr>
              <a:t> en oeuvre” </a:t>
            </a:r>
            <a:r>
              <a:rPr lang="en-GB" sz="1200" b="0" kern="1200" baseline="0" dirty="0" err="1">
                <a:solidFill>
                  <a:schemeClr val="tx1"/>
                </a:solidFill>
                <a:effectLst/>
                <a:latin typeface="+mn-lt"/>
                <a:ea typeface="+mn-ea"/>
                <a:cs typeface="+mn-cs"/>
              </a:rPr>
              <a:t>identifient</a:t>
            </a:r>
            <a:r>
              <a:rPr lang="en-GB" sz="1200" b="0" kern="1200" baseline="0" dirty="0">
                <a:solidFill>
                  <a:schemeClr val="tx1"/>
                </a:solidFill>
                <a:effectLst/>
                <a:latin typeface="+mn-lt"/>
                <a:ea typeface="+mn-ea"/>
                <a:cs typeface="+mn-cs"/>
              </a:rPr>
              <a:t> les </a:t>
            </a:r>
            <a:r>
              <a:rPr lang="en-GB" sz="1200" b="0" kern="1200" baseline="0" dirty="0" err="1">
                <a:solidFill>
                  <a:schemeClr val="tx1"/>
                </a:solidFill>
                <a:effectLst/>
                <a:latin typeface="+mn-lt"/>
                <a:ea typeface="+mn-ea"/>
                <a:cs typeface="+mn-cs"/>
              </a:rPr>
              <a:t>moyens</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d’atteindre</a:t>
            </a:r>
            <a:r>
              <a:rPr lang="en-GB" sz="1200" b="0" kern="1200" baseline="0" dirty="0">
                <a:solidFill>
                  <a:schemeClr val="tx1"/>
                </a:solidFill>
                <a:effectLst/>
                <a:latin typeface="+mn-lt"/>
                <a:ea typeface="+mn-ea"/>
                <a:cs typeface="+mn-cs"/>
              </a:rPr>
              <a:t> les </a:t>
            </a:r>
            <a:r>
              <a:rPr lang="en-GB" sz="1200" b="0" kern="1200" baseline="0" dirty="0" err="1">
                <a:solidFill>
                  <a:schemeClr val="tx1"/>
                </a:solidFill>
                <a:effectLst/>
                <a:latin typeface="+mn-lt"/>
                <a:ea typeface="+mn-ea"/>
                <a:cs typeface="+mn-cs"/>
              </a:rPr>
              <a:t>cibles</a:t>
            </a:r>
            <a:r>
              <a:rPr lang="en-GB" sz="1200" b="0" kern="1200" baseline="0" dirty="0">
                <a:solidFill>
                  <a:schemeClr val="tx1"/>
                </a:solidFill>
                <a:effectLst/>
                <a:latin typeface="+mn-lt"/>
                <a:ea typeface="+mn-ea"/>
                <a:cs typeface="+mn-cs"/>
              </a:rPr>
              <a:t> de </a:t>
            </a:r>
            <a:r>
              <a:rPr lang="en-GB" sz="1200" b="0" kern="1200" baseline="0" dirty="0" err="1">
                <a:solidFill>
                  <a:schemeClr val="tx1"/>
                </a:solidFill>
                <a:effectLst/>
                <a:latin typeface="+mn-lt"/>
                <a:ea typeface="+mn-ea"/>
                <a:cs typeface="+mn-cs"/>
              </a:rPr>
              <a:t>l’ODD</a:t>
            </a:r>
            <a:r>
              <a:rPr lang="en-GB" sz="1200" b="0" kern="1200" baseline="0" dirty="0">
                <a:solidFill>
                  <a:schemeClr val="tx1"/>
                </a:solidFill>
                <a:effectLst/>
                <a:latin typeface="+mn-lt"/>
                <a:ea typeface="+mn-ea"/>
                <a:cs typeface="+mn-cs"/>
              </a:rPr>
              <a:t> 5.</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59</a:t>
            </a:fld>
            <a:endParaRPr lang="en-GB"/>
          </a:p>
        </p:txBody>
      </p:sp>
    </p:spTree>
    <p:extLst>
      <p:ext uri="{BB962C8B-B14F-4D97-AF65-F5344CB8AC3E}">
        <p14:creationId xmlns:p14="http://schemas.microsoft.com/office/powerpoint/2010/main" val="2666828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points ont bien été </a:t>
            </a:r>
            <a:r>
              <a:rPr lang="fr-FR" sz="1200" kern="1200" dirty="0">
                <a:solidFill>
                  <a:schemeClr val="tx1"/>
                </a:solidFill>
                <a:latin typeface="+mn-lt"/>
                <a:ea typeface="+mn-ea"/>
                <a:cs typeface="+mn-cs"/>
              </a:rPr>
              <a:t>a</a:t>
            </a:r>
            <a:r>
              <a:rPr lang="fr-FR" sz="1200" i="1" kern="1200" dirty="0">
                <a:solidFill>
                  <a:schemeClr val="tx1"/>
                </a:solidFill>
                <a:latin typeface="+mn-lt"/>
                <a:ea typeface="+mn-ea"/>
                <a:cs typeface="+mn-cs"/>
              </a:rPr>
              <a:t>bordés.</a:t>
            </a:r>
            <a:endParaRPr lang="fr-FR"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60</a:t>
            </a:fld>
            <a:endParaRPr lang="en-GB"/>
          </a:p>
        </p:txBody>
      </p:sp>
    </p:spTree>
    <p:extLst>
      <p:ext uri="{BB962C8B-B14F-4D97-AF65-F5344CB8AC3E}">
        <p14:creationId xmlns:p14="http://schemas.microsoft.com/office/powerpoint/2010/main" val="30637780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Cette session vise à aider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à comprendre quelles ressources sont disponibles pour soutenir les personnes touchées par la discrimination et les violences basées sur le genre dans leurs communautés.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identifieront également quels programmes sensibles au genre/transformateurs en matière de genre et basés sur les droits sont pertinents pour leur organisation.  </a:t>
            </a:r>
            <a:r>
              <a:rPr lang="fr-FR" dirty="0"/>
              <a:t>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61</a:t>
            </a:fld>
            <a:endParaRPr lang="en-GB"/>
          </a:p>
        </p:txBody>
      </p:sp>
    </p:spTree>
    <p:extLst>
      <p:ext uri="{BB962C8B-B14F-4D97-AF65-F5344CB8AC3E}">
        <p14:creationId xmlns:p14="http://schemas.microsoft.com/office/powerpoint/2010/main" val="1336085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r-FR" sz="1200" b="1" kern="1200" dirty="0">
                <a:solidFill>
                  <a:schemeClr val="tx1"/>
                </a:solidFill>
                <a:latin typeface="+mn-lt"/>
                <a:ea typeface="+mn-ea"/>
                <a:cs typeface="+mn-cs"/>
              </a:rPr>
              <a:t>Services de santé et de soins médicaux </a:t>
            </a:r>
            <a:r>
              <a:rPr lang="fr-FR" sz="1200" kern="1200" dirty="0">
                <a:solidFill>
                  <a:schemeClr val="tx1"/>
                </a:solidFill>
                <a:latin typeface="+mn-lt"/>
                <a:ea typeface="+mn-ea"/>
                <a:cs typeface="+mn-cs"/>
              </a:rPr>
              <a:t>: L'accès à des services de santé de haute qualité, confidentiels et non discriminatoires est une composante essentielle et vitale des soins, et devrait inclure l'accès aux services de traumatologie/de prise en charge des blessures, à la prise en charge clinique du viol, à l'accès à la PPE, à la contraception d'urgence, à l'avortement médicalisé dans</a:t>
            </a:r>
            <a:r>
              <a:rPr lang="fr-FR" sz="1200" kern="1200" baseline="0" dirty="0">
                <a:solidFill>
                  <a:schemeClr val="tx1"/>
                </a:solidFill>
                <a:latin typeface="+mn-lt"/>
                <a:ea typeface="+mn-ea"/>
                <a:cs typeface="+mn-cs"/>
              </a:rPr>
              <a:t> les limites autorisées par </a:t>
            </a:r>
            <a:r>
              <a:rPr lang="fr-FR" sz="1200" kern="1200" dirty="0">
                <a:solidFill>
                  <a:schemeClr val="tx1"/>
                </a:solidFill>
                <a:latin typeface="+mn-lt"/>
                <a:ea typeface="+mn-ea"/>
                <a:cs typeface="+mn-cs"/>
              </a:rPr>
              <a:t>la loi, aux services de dépistage et de traitement des IST/du VIH et/ou à des conseils en matière de prévention, à la </a:t>
            </a:r>
            <a:r>
              <a:rPr lang="fr-FR" sz="1200" kern="1200" dirty="0" err="1">
                <a:solidFill>
                  <a:schemeClr val="tx1"/>
                </a:solidFill>
                <a:latin typeface="+mn-lt"/>
                <a:ea typeface="+mn-ea"/>
                <a:cs typeface="+mn-cs"/>
              </a:rPr>
              <a:t>PrEP</a:t>
            </a:r>
            <a:r>
              <a:rPr lang="fr-FR" sz="1200" kern="1200" dirty="0">
                <a:solidFill>
                  <a:schemeClr val="tx1"/>
                </a:solidFill>
                <a:latin typeface="+mn-lt"/>
                <a:ea typeface="+mn-ea"/>
                <a:cs typeface="+mn-cs"/>
              </a:rPr>
              <a:t> et à la planification familiale. Une attention particulière devrait être accordée aux besoins uniques des femmes, des filles, des personnes vivant avec le VIH, des </a:t>
            </a:r>
            <a:r>
              <a:rPr lang="fr-FR" sz="1200" kern="1200" dirty="0" err="1">
                <a:solidFill>
                  <a:schemeClr val="tx1"/>
                </a:solidFill>
                <a:latin typeface="+mn-lt"/>
                <a:ea typeface="+mn-ea"/>
                <a:cs typeface="+mn-cs"/>
              </a:rPr>
              <a:t>professionnel.les</a:t>
            </a:r>
            <a:r>
              <a:rPr lang="fr-FR" sz="1200" kern="1200" dirty="0">
                <a:solidFill>
                  <a:schemeClr val="tx1"/>
                </a:solidFill>
                <a:latin typeface="+mn-lt"/>
                <a:ea typeface="+mn-ea"/>
                <a:cs typeface="+mn-cs"/>
              </a:rPr>
              <a:t> du sexe, des personnes handicapées, des personnes LGBT +, entre autres.</a:t>
            </a:r>
          </a:p>
          <a:p>
            <a:pPr marL="228600" indent="-228600">
              <a:buNone/>
            </a:pPr>
            <a:endParaRPr lang="fr-FR" sz="1200" b="1" kern="1200" dirty="0">
              <a:solidFill>
                <a:schemeClr val="tx1"/>
              </a:solidFill>
              <a:latin typeface="+mn-lt"/>
              <a:ea typeface="+mn-ea"/>
              <a:cs typeface="+mn-cs"/>
            </a:endParaRPr>
          </a:p>
          <a:p>
            <a:pPr marL="228600" indent="-228600">
              <a:buAutoNum type="arabicPeriod"/>
            </a:pPr>
            <a:r>
              <a:rPr lang="fr-FR" sz="1200" b="1" kern="1200" dirty="0">
                <a:solidFill>
                  <a:schemeClr val="tx1"/>
                </a:solidFill>
                <a:latin typeface="+mn-lt"/>
                <a:ea typeface="+mn-ea"/>
                <a:cs typeface="+mn-cs"/>
              </a:rPr>
              <a:t>Services psychosociaux </a:t>
            </a:r>
            <a:r>
              <a:rPr lang="fr-FR" sz="1200" kern="1200" dirty="0">
                <a:solidFill>
                  <a:schemeClr val="tx1"/>
                </a:solidFill>
                <a:latin typeface="+mn-lt"/>
                <a:ea typeface="+mn-ea"/>
                <a:cs typeface="+mn-cs"/>
              </a:rPr>
              <a:t>: De nombreuses personnes victimes de discrimination et de violences basées sur le genre en subissent les effets psychologiques et sociaux de longue durée - y compris le syndrome de stress post-traumatique ou SSPT. À long terme, ces effets peuvent encore accroître leur vulnérabilité face au VIH et face à d’autres problèmes de DSSR. Les personnes ont besoin d'aide pour accéder aux services de santé mentale et psychosociaux, y compris le soutien par les pairs, qui peuvent les aider à renforcer leur résilience individuelle et communautaire et à mettre en place des mécanismes d'adaptation positifs.</a:t>
            </a:r>
          </a:p>
          <a:p>
            <a:pPr marL="228600" indent="-228600">
              <a:buNone/>
            </a:pPr>
            <a:endParaRPr lang="fr-FR" sz="1200" b="1" kern="1200" dirty="0">
              <a:solidFill>
                <a:schemeClr val="tx1"/>
              </a:solidFill>
              <a:latin typeface="+mn-lt"/>
              <a:ea typeface="+mn-ea"/>
              <a:cs typeface="+mn-cs"/>
            </a:endParaRPr>
          </a:p>
          <a:p>
            <a:pPr marL="228600" indent="-228600">
              <a:buAutoNum type="arabicPeriod"/>
            </a:pPr>
            <a:r>
              <a:rPr lang="fr-FR" sz="1200" b="1" kern="1200" dirty="0">
                <a:solidFill>
                  <a:schemeClr val="tx1"/>
                </a:solidFill>
                <a:latin typeface="+mn-lt"/>
                <a:ea typeface="+mn-ea"/>
                <a:cs typeface="+mn-cs"/>
              </a:rPr>
              <a:t>Refuge/Abri sûr </a:t>
            </a:r>
            <a:r>
              <a:rPr lang="fr-FR" sz="1200" kern="1200" dirty="0">
                <a:solidFill>
                  <a:schemeClr val="tx1"/>
                </a:solidFill>
                <a:latin typeface="+mn-lt"/>
                <a:ea typeface="+mn-ea"/>
                <a:cs typeface="+mn-cs"/>
              </a:rPr>
              <a:t>: La sûreté est très importante. S'il n'est pas sûr pour la personne de rentrer chez elle, orientez-la vers un refuge local ou un abri sûr. Si elle ne se sent pas prête à aller à dans un refuge, assurez-vous qu'elle sait qui contacter pour avoir y accès lorsqu’elle se sentira prête.</a:t>
            </a:r>
          </a:p>
          <a:p>
            <a:pPr marL="228600" indent="-228600">
              <a:buNone/>
            </a:pPr>
            <a:endParaRPr lang="fr-FR" sz="1200" b="1" kern="1200" dirty="0">
              <a:solidFill>
                <a:schemeClr val="tx1"/>
              </a:solidFill>
              <a:latin typeface="+mn-lt"/>
              <a:ea typeface="+mn-ea"/>
              <a:cs typeface="+mn-cs"/>
            </a:endParaRPr>
          </a:p>
          <a:p>
            <a:pPr marL="228600" indent="-228600">
              <a:buAutoNum type="arabicPeriod"/>
            </a:pPr>
            <a:r>
              <a:rPr lang="fr-FR" sz="1200" b="1" kern="1200" dirty="0">
                <a:solidFill>
                  <a:schemeClr val="tx1"/>
                </a:solidFill>
                <a:latin typeface="+mn-lt"/>
                <a:ea typeface="+mn-ea"/>
                <a:cs typeface="+mn-cs"/>
              </a:rPr>
              <a:t>Appui juridique : </a:t>
            </a:r>
            <a:r>
              <a:rPr lang="fr-FR" sz="1200" kern="1200" dirty="0">
                <a:solidFill>
                  <a:schemeClr val="tx1"/>
                </a:solidFill>
                <a:latin typeface="+mn-lt"/>
                <a:ea typeface="+mn-ea"/>
                <a:cs typeface="+mn-cs"/>
              </a:rPr>
              <a:t>Les</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personnes qui</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survivent à la discrimination et aux violences basées sur le genre peuvent vouloir avoir recours à la justice, tandis que d’autres peuvent ne pas le souhaiter. Il est important de les informer de leurs options et de les soutenir pour qu’elles accèdent à une organisation qui apporte un appui juridique dans leur localité et qui emploie du personnel qualifié sur les questions de genre et de droits humains.</a:t>
            </a:r>
          </a:p>
          <a:p>
            <a:pPr marL="228600" indent="-228600">
              <a:buNone/>
            </a:pPr>
            <a:endParaRPr lang="fr-FR" sz="1200" b="1" kern="1200" dirty="0">
              <a:solidFill>
                <a:schemeClr val="tx1"/>
              </a:solidFill>
              <a:latin typeface="+mn-lt"/>
              <a:ea typeface="+mn-ea"/>
              <a:cs typeface="+mn-cs"/>
            </a:endParaRPr>
          </a:p>
          <a:p>
            <a:pPr marL="228600" indent="-228600">
              <a:buAutoNum type="arabicPeriod"/>
            </a:pPr>
            <a:r>
              <a:rPr lang="fr-FR" sz="1200" b="1" kern="1200" dirty="0">
                <a:solidFill>
                  <a:schemeClr val="tx1"/>
                </a:solidFill>
                <a:latin typeface="+mn-lt"/>
                <a:ea typeface="+mn-ea"/>
                <a:cs typeface="+mn-cs"/>
              </a:rPr>
              <a:t>Services de police ou autre service de sécurité : </a:t>
            </a:r>
            <a:r>
              <a:rPr lang="fr-FR" sz="1200" kern="1200" dirty="0">
                <a:solidFill>
                  <a:schemeClr val="tx1"/>
                </a:solidFill>
                <a:latin typeface="+mn-lt"/>
                <a:ea typeface="+mn-ea"/>
                <a:cs typeface="+mn-cs"/>
              </a:rPr>
              <a:t>il est important de protéger et d’appuyer la sécurité de la personne en question; de l’informer de ses options; et de l’aider à signaler l'incident, si c'est ce qu’elle souhaite faire. Si les systèmes de protection formels sont faibles ou inexistants, les mécanismes de protection communautaires peuvent également jouer un rôle important pour garantir la sûreté et la sécurité.</a:t>
            </a:r>
          </a:p>
          <a:p>
            <a:pPr marL="228600" indent="-228600">
              <a:buNone/>
            </a:pPr>
            <a:endParaRPr lang="fr-FR" sz="1200" b="1" kern="1200" dirty="0">
              <a:solidFill>
                <a:schemeClr val="tx1"/>
              </a:solidFill>
              <a:latin typeface="+mn-lt"/>
              <a:ea typeface="+mn-ea"/>
              <a:cs typeface="+mn-cs"/>
            </a:endParaRPr>
          </a:p>
          <a:p>
            <a:pPr marL="228600" indent="-228600">
              <a:buAutoNum type="arabicPeriod"/>
            </a:pPr>
            <a:r>
              <a:rPr lang="fr-FR" sz="1200" b="1" kern="1200" dirty="0">
                <a:solidFill>
                  <a:schemeClr val="tx1"/>
                </a:solidFill>
                <a:latin typeface="+mn-lt"/>
                <a:ea typeface="+mn-ea"/>
                <a:cs typeface="+mn-cs"/>
              </a:rPr>
              <a:t>Moyens de subsistance </a:t>
            </a:r>
            <a:r>
              <a:rPr lang="fr-FR" sz="1200" kern="1200" dirty="0">
                <a:solidFill>
                  <a:schemeClr val="tx1"/>
                </a:solidFill>
                <a:latin typeface="+mn-lt"/>
                <a:ea typeface="+mn-ea"/>
                <a:cs typeface="+mn-cs"/>
              </a:rPr>
              <a:t>: Le fait de faciliter l'accès à des ressources économiques et leur contrôle peut améliorer la résilience, réduire la vulnérabilité, et atténuer les risques de discrimination et de violences basées sur le genre. Ainsi, s’assurer que les besoins fondamentaux sont satisfaits, c’est promouvoir l’autosuffisance, l’autonomisation et la résilience.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62</a:t>
            </a:fld>
            <a:endParaRPr lang="en-GB"/>
          </a:p>
        </p:txBody>
      </p:sp>
    </p:spTree>
    <p:extLst>
      <p:ext uri="{BB962C8B-B14F-4D97-AF65-F5344CB8AC3E}">
        <p14:creationId xmlns:p14="http://schemas.microsoft.com/office/powerpoint/2010/main" val="293680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6</a:t>
            </a:fld>
            <a:endParaRPr lang="en-GB"/>
          </a:p>
        </p:txBody>
      </p:sp>
    </p:spTree>
    <p:extLst>
      <p:ext uri="{BB962C8B-B14F-4D97-AF65-F5344CB8AC3E}">
        <p14:creationId xmlns:p14="http://schemas.microsoft.com/office/powerpoint/2010/main" val="469397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err="1">
                <a:solidFill>
                  <a:schemeClr val="tx1"/>
                </a:solidFill>
                <a:latin typeface="+mn-lt"/>
                <a:ea typeface="+mn-ea"/>
                <a:cs typeface="+mn-cs"/>
              </a:rPr>
              <a:t>Rappelez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lorsqu’un</a:t>
            </a:r>
            <a:r>
              <a:rPr lang="en-GB" sz="1200" kern="1200" dirty="0">
                <a:solidFill>
                  <a:schemeClr val="tx1"/>
                </a:solidFill>
                <a:latin typeface="+mn-lt"/>
                <a:ea typeface="+mn-ea"/>
                <a:cs typeface="+mn-cs"/>
              </a:rPr>
              <a:t> service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disponible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n'est</a:t>
            </a:r>
            <a:r>
              <a:rPr lang="en-GB" sz="1200" kern="1200" dirty="0">
                <a:solidFill>
                  <a:schemeClr val="tx1"/>
                </a:solidFill>
                <a:latin typeface="+mn-lt"/>
                <a:ea typeface="+mn-ea"/>
                <a:cs typeface="+mn-cs"/>
              </a:rPr>
              <a:t> pas </a:t>
            </a:r>
            <a:r>
              <a:rPr lang="en-GB" sz="1200" kern="1200" dirty="0" err="1">
                <a:solidFill>
                  <a:schemeClr val="tx1"/>
                </a:solidFill>
                <a:latin typeface="+mn-lt"/>
                <a:ea typeface="+mn-ea"/>
                <a:cs typeface="+mn-cs"/>
              </a:rPr>
              <a:t>forcément</a:t>
            </a:r>
            <a:r>
              <a:rPr lang="en-GB" sz="1200" kern="1200" dirty="0">
                <a:solidFill>
                  <a:schemeClr val="tx1"/>
                </a:solidFill>
                <a:latin typeface="+mn-lt"/>
                <a:ea typeface="+mn-ea"/>
                <a:cs typeface="+mn-cs"/>
              </a:rPr>
              <a:t> un bon </a:t>
            </a:r>
            <a:r>
              <a:rPr lang="en-GB" sz="1200" kern="1200" dirty="0" err="1">
                <a:solidFill>
                  <a:schemeClr val="tx1"/>
                </a:solidFill>
                <a:latin typeface="+mn-lt"/>
                <a:ea typeface="+mn-ea"/>
                <a:cs typeface="+mn-cs"/>
              </a:rPr>
              <a:t>endroit</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y</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référer</a:t>
            </a:r>
            <a:r>
              <a:rPr lang="en-GB" sz="1200" kern="1200" dirty="0">
                <a:solidFill>
                  <a:schemeClr val="tx1"/>
                </a:solidFill>
                <a:latin typeface="+mn-lt"/>
                <a:ea typeface="+mn-ea"/>
                <a:cs typeface="+mn-cs"/>
              </a:rPr>
              <a:t> tout le </a:t>
            </a:r>
            <a:r>
              <a:rPr lang="en-GB" sz="1200" kern="1200" dirty="0" err="1">
                <a:solidFill>
                  <a:schemeClr val="tx1"/>
                </a:solidFill>
                <a:latin typeface="+mn-lt"/>
                <a:ea typeface="+mn-ea"/>
                <a:cs typeface="+mn-cs"/>
              </a:rPr>
              <a:t>monde</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prestataires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ont</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préjugés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l’encontre</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LGBT +, des </a:t>
            </a:r>
            <a:r>
              <a:rPr lang="en-GB" sz="1200" kern="1200" dirty="0" err="1">
                <a:solidFill>
                  <a:schemeClr val="tx1"/>
                </a:solidFill>
                <a:latin typeface="+mn-lt"/>
                <a:ea typeface="+mn-ea"/>
                <a:cs typeface="+mn-cs"/>
              </a:rPr>
              <a:t>professionnel.les</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sexe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adolescent.es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établissements</a:t>
            </a:r>
            <a:r>
              <a:rPr lang="en-GB" sz="1200" kern="1200" dirty="0">
                <a:solidFill>
                  <a:schemeClr val="tx1"/>
                </a:solidFill>
                <a:latin typeface="+mn-lt"/>
                <a:ea typeface="+mn-ea"/>
                <a:cs typeface="+mn-cs"/>
              </a:rPr>
              <a:t> de santé </a:t>
            </a:r>
            <a:r>
              <a:rPr lang="en-GB" sz="1200" kern="1200" dirty="0" err="1">
                <a:solidFill>
                  <a:schemeClr val="tx1"/>
                </a:solidFill>
                <a:latin typeface="+mn-lt"/>
                <a:ea typeface="+mn-ea"/>
                <a:cs typeface="+mn-cs"/>
              </a:rPr>
              <a:t>n'ont</a:t>
            </a:r>
            <a:r>
              <a:rPr lang="en-GB" sz="1200" kern="1200" dirty="0">
                <a:solidFill>
                  <a:schemeClr val="tx1"/>
                </a:solidFill>
                <a:latin typeface="+mn-lt"/>
                <a:ea typeface="+mn-ea"/>
                <a:cs typeface="+mn-cs"/>
              </a:rPr>
              <a:t> pas de </a:t>
            </a:r>
            <a:r>
              <a:rPr lang="en-GB" sz="1200" kern="1200" dirty="0" err="1">
                <a:solidFill>
                  <a:schemeClr val="tx1"/>
                </a:solidFill>
                <a:latin typeface="+mn-lt"/>
                <a:ea typeface="+mn-ea"/>
                <a:cs typeface="+mn-cs"/>
              </a:rPr>
              <a:t>prophylaxie</a:t>
            </a:r>
            <a:r>
              <a:rPr lang="en-GB" sz="1200" kern="1200" dirty="0">
                <a:solidFill>
                  <a:schemeClr val="tx1"/>
                </a:solidFill>
                <a:latin typeface="+mn-lt"/>
                <a:ea typeface="+mn-ea"/>
                <a:cs typeface="+mn-cs"/>
              </a:rPr>
              <a:t> post-exposition (PPE)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 contraception </a:t>
            </a:r>
            <a:r>
              <a:rPr lang="en-GB" sz="1200" kern="1200" dirty="0" err="1">
                <a:solidFill>
                  <a:schemeClr val="tx1"/>
                </a:solidFill>
                <a:latin typeface="+mn-lt"/>
                <a:ea typeface="+mn-ea"/>
                <a:cs typeface="+mn-cs"/>
              </a:rPr>
              <a:t>d'urgence</a:t>
            </a:r>
            <a:r>
              <a:rPr lang="en-GB" sz="1200" kern="1200" dirty="0">
                <a:solidFill>
                  <a:schemeClr val="tx1"/>
                </a:solidFill>
                <a:latin typeface="+mn-lt"/>
                <a:ea typeface="+mn-ea"/>
                <a:cs typeface="+mn-cs"/>
              </a:rPr>
              <a:t> pour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survivent</a:t>
            </a:r>
            <a:r>
              <a:rPr lang="en-GB" sz="1200" kern="1200" dirty="0">
                <a:solidFill>
                  <a:schemeClr val="tx1"/>
                </a:solidFill>
                <a:latin typeface="+mn-lt"/>
                <a:ea typeface="+mn-ea"/>
                <a:cs typeface="+mn-cs"/>
              </a:rPr>
              <a:t> au viol,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n'est</a:t>
            </a:r>
            <a:r>
              <a:rPr lang="en-GB" sz="1200" kern="1200" dirty="0">
                <a:solidFill>
                  <a:schemeClr val="tx1"/>
                </a:solidFill>
                <a:latin typeface="+mn-lt"/>
                <a:ea typeface="+mn-ea"/>
                <a:cs typeface="+mn-cs"/>
              </a:rPr>
              <a:t> pas un </a:t>
            </a:r>
            <a:r>
              <a:rPr lang="en-GB" sz="1200" kern="1200" dirty="0" err="1">
                <a:solidFill>
                  <a:schemeClr val="tx1"/>
                </a:solidFill>
                <a:latin typeface="+mn-lt"/>
                <a:ea typeface="+mn-ea"/>
                <a:cs typeface="+mn-cs"/>
              </a:rPr>
              <a:t>endroit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adéquat</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y</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référer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client.es</a:t>
            </a:r>
            <a:r>
              <a:rPr lang="en-GB" sz="1200" kern="1200" dirty="0">
                <a:solidFill>
                  <a:schemeClr val="tx1"/>
                </a:solidFill>
                <a:latin typeface="+mn-lt"/>
                <a:ea typeface="+mn-ea"/>
                <a:cs typeface="+mn-cs"/>
              </a:rPr>
              <a:t>. Il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important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REActeurs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fassent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propres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recherches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demandant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conseil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auprès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d'organisations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dirigées</a:t>
            </a:r>
            <a:r>
              <a:rPr lang="en-GB" sz="1200" kern="1200" dirty="0">
                <a:solidFill>
                  <a:schemeClr val="tx1"/>
                </a:solidFill>
                <a:latin typeface="+mn-lt"/>
                <a:ea typeface="+mn-ea"/>
                <a:cs typeface="+mn-cs"/>
              </a:rPr>
              <a:t> par la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population </a:t>
            </a:r>
            <a:r>
              <a:rPr lang="en-GB" sz="1200" kern="1200" dirty="0" err="1">
                <a:solidFill>
                  <a:schemeClr val="tx1"/>
                </a:solidFill>
                <a:latin typeface="+mn-lt"/>
                <a:ea typeface="+mn-ea"/>
                <a:cs typeface="+mn-cs"/>
              </a:rPr>
              <a:t>marginalisée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afin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d'assurer</a:t>
            </a:r>
            <a:r>
              <a:rPr lang="en-GB" sz="1200" kern="1200" dirty="0">
                <a:solidFill>
                  <a:schemeClr val="tx1"/>
                </a:solidFill>
                <a:latin typeface="+mn-lt"/>
                <a:ea typeface="+mn-ea"/>
                <a:cs typeface="+mn-cs"/>
              </a:rPr>
              <a:t> un </a:t>
            </a:r>
            <a:r>
              <a:rPr lang="en-GB" sz="1200" kern="1200" dirty="0" err="1">
                <a:solidFill>
                  <a:schemeClr val="tx1"/>
                </a:solidFill>
                <a:latin typeface="+mn-lt"/>
                <a:ea typeface="+mn-ea"/>
                <a:cs typeface="+mn-cs"/>
              </a:rPr>
              <a:t>accès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égal</a:t>
            </a:r>
            <a:r>
              <a:rPr lang="en-GB" sz="1200" kern="1200" dirty="0">
                <a:solidFill>
                  <a:schemeClr val="tx1"/>
                </a:solidFill>
                <a:latin typeface="+mn-lt"/>
                <a:ea typeface="+mn-ea"/>
                <a:cs typeface="+mn-cs"/>
              </a:rPr>
              <a:t> et des services </a:t>
            </a:r>
            <a:r>
              <a:rPr lang="en-GB" sz="1200" kern="1200" dirty="0" err="1">
                <a:solidFill>
                  <a:schemeClr val="tx1"/>
                </a:solidFill>
                <a:latin typeface="+mn-lt"/>
                <a:ea typeface="+mn-ea"/>
                <a:cs typeface="+mn-cs"/>
              </a:rPr>
              <a:t>adaptés</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toutes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d’y</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référer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client.es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63</a:t>
            </a:fld>
            <a:endParaRPr lang="en-GB"/>
          </a:p>
        </p:txBody>
      </p:sp>
    </p:spTree>
    <p:extLst>
      <p:ext uri="{BB962C8B-B14F-4D97-AF65-F5344CB8AC3E}">
        <p14:creationId xmlns:p14="http://schemas.microsoft.com/office/powerpoint/2010/main" val="498587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2.6.1 </a:t>
            </a:r>
            <a:r>
              <a:rPr lang="en-US" sz="1200" b="1" u="none" kern="1200" dirty="0" err="1">
                <a:solidFill>
                  <a:schemeClr val="tx1"/>
                </a:solidFill>
                <a:effectLst/>
                <a:latin typeface="+mn-lt"/>
                <a:ea typeface="+mn-ea"/>
                <a:cs typeface="+mn-cs"/>
              </a:rPr>
              <a:t>Activité</a:t>
            </a:r>
            <a:r>
              <a:rPr lang="en-US" sz="1200" b="1" u="none" kern="1200" dirty="0">
                <a:solidFill>
                  <a:schemeClr val="tx1"/>
                </a:solidFill>
                <a:effectLst/>
                <a:latin typeface="+mn-lt"/>
                <a:ea typeface="+mn-ea"/>
                <a:cs typeface="+mn-cs"/>
              </a:rPr>
              <a:t>: </a:t>
            </a:r>
            <a:r>
              <a:rPr lang="en-US" sz="1200" b="1" u="none" kern="1200" dirty="0" err="1">
                <a:solidFill>
                  <a:schemeClr val="tx1"/>
                </a:solidFill>
                <a:effectLst/>
                <a:latin typeface="+mn-lt"/>
                <a:ea typeface="+mn-ea"/>
                <a:cs typeface="+mn-cs"/>
              </a:rPr>
              <a:t>Cartographie</a:t>
            </a:r>
            <a:r>
              <a:rPr lang="en-US" sz="1200" b="1" u="none" kern="1200" dirty="0">
                <a:solidFill>
                  <a:schemeClr val="tx1"/>
                </a:solidFill>
                <a:effectLst/>
                <a:latin typeface="+mn-lt"/>
                <a:ea typeface="+mn-ea"/>
                <a:cs typeface="+mn-cs"/>
              </a:rPr>
              <a:t> des services et des </a:t>
            </a:r>
            <a:r>
              <a:rPr lang="en-US" sz="1200" b="1" u="none" kern="1200" dirty="0" err="1">
                <a:solidFill>
                  <a:schemeClr val="tx1"/>
                </a:solidFill>
                <a:effectLst/>
                <a:latin typeface="+mn-lt"/>
                <a:ea typeface="+mn-ea"/>
                <a:cs typeface="+mn-cs"/>
              </a:rPr>
              <a:t>ressources</a:t>
            </a:r>
            <a:endParaRPr lang="en-US" sz="1200" b="1" u="none" kern="1200" dirty="0">
              <a:solidFill>
                <a:schemeClr val="tx1"/>
              </a:solidFill>
              <a:effectLst/>
              <a:latin typeface="+mn-lt"/>
              <a:ea typeface="+mn-ea"/>
              <a:cs typeface="+mn-cs"/>
            </a:endParaRPr>
          </a:p>
          <a:p>
            <a:pPr lvl="0">
              <a:buFontTx/>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Puisque</a:t>
            </a:r>
            <a:r>
              <a:rPr lang="en-GB" sz="1200" kern="1200" dirty="0">
                <a:solidFill>
                  <a:schemeClr val="tx1"/>
                </a:solidFill>
                <a:latin typeface="+mn-lt"/>
                <a:ea typeface="+mn-ea"/>
                <a:cs typeface="+mn-cs"/>
              </a:rPr>
              <a:t> nous </a:t>
            </a:r>
            <a:r>
              <a:rPr lang="en-GB" sz="1200" kern="1200" dirty="0" err="1">
                <a:solidFill>
                  <a:schemeClr val="tx1"/>
                </a:solidFill>
                <a:latin typeface="+mn-lt"/>
                <a:ea typeface="+mn-ea"/>
                <a:cs typeface="+mn-cs"/>
              </a:rPr>
              <a:t>comprenons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présent</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services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avoir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besoin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expliquez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nous </a:t>
            </a:r>
            <a:r>
              <a:rPr lang="en-GB" sz="1200" kern="1200" dirty="0" err="1">
                <a:solidFill>
                  <a:schemeClr val="tx1"/>
                </a:solidFill>
                <a:latin typeface="+mn-lt"/>
                <a:ea typeface="+mn-ea"/>
                <a:cs typeface="+mn-cs"/>
              </a:rPr>
              <a:t>allons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cartographier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disponible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nos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communautés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Tx/>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se </a:t>
            </a:r>
            <a:r>
              <a:rPr lang="en-GB" sz="1200" kern="1200" dirty="0" err="1">
                <a:solidFill>
                  <a:schemeClr val="tx1"/>
                </a:solidFill>
                <a:latin typeface="+mn-lt"/>
                <a:ea typeface="+mn-ea"/>
                <a:cs typeface="+mn-cs"/>
              </a:rPr>
              <a:t>mettre</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petits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distribuez</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feuilles</a:t>
            </a:r>
            <a:r>
              <a:rPr lang="en-GB" sz="1200" kern="1200" dirty="0">
                <a:solidFill>
                  <a:schemeClr val="tx1"/>
                </a:solidFill>
                <a:latin typeface="+mn-lt"/>
                <a:ea typeface="+mn-ea"/>
                <a:cs typeface="+mn-cs"/>
              </a:rPr>
              <a:t> mobiles et des </a:t>
            </a:r>
            <a:r>
              <a:rPr lang="en-GB" sz="1200" kern="1200" dirty="0" err="1">
                <a:solidFill>
                  <a:schemeClr val="tx1"/>
                </a:solidFill>
                <a:latin typeface="+mn-lt"/>
                <a:ea typeface="+mn-ea"/>
                <a:cs typeface="+mn-cs"/>
              </a:rPr>
              <a:t>marqueurs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Tx/>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dessiner</a:t>
            </a:r>
            <a:r>
              <a:rPr lang="en-GB" sz="1200" kern="1200" dirty="0">
                <a:solidFill>
                  <a:schemeClr val="tx1"/>
                </a:solidFill>
                <a:latin typeface="+mn-lt"/>
                <a:ea typeface="+mn-ea"/>
                <a:cs typeface="+mn-cs"/>
              </a:rPr>
              <a:t> six </a:t>
            </a:r>
            <a:r>
              <a:rPr lang="en-GB" sz="1200" kern="1200" dirty="0" err="1">
                <a:solidFill>
                  <a:schemeClr val="tx1"/>
                </a:solidFill>
                <a:latin typeface="+mn-lt"/>
                <a:ea typeface="+mn-ea"/>
                <a:cs typeface="+mn-cs"/>
              </a:rPr>
              <a:t>colonnes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d’intituler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colonne</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façon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suivante</a:t>
            </a:r>
            <a:r>
              <a:rPr lang="en-GB" sz="1200" kern="1200" dirty="0">
                <a:solidFill>
                  <a:schemeClr val="tx1"/>
                </a:solidFill>
                <a:latin typeface="+mn-lt"/>
                <a:ea typeface="+mn-ea"/>
                <a:cs typeface="+mn-cs"/>
              </a:rPr>
              <a:t> : </a:t>
            </a:r>
            <a:r>
              <a:rPr lang="en-GB" sz="1200" kern="1200" dirty="0" err="1">
                <a:solidFill>
                  <a:schemeClr val="tx1"/>
                </a:solidFill>
                <a:latin typeface="+mn-lt"/>
                <a:ea typeface="+mn-ea"/>
                <a:cs typeface="+mn-cs"/>
              </a:rPr>
              <a:t>Médical</a:t>
            </a:r>
            <a:r>
              <a:rPr lang="en-GB" sz="1200" kern="1200" dirty="0">
                <a:solidFill>
                  <a:schemeClr val="tx1"/>
                </a:solidFill>
                <a:latin typeface="+mn-lt"/>
                <a:ea typeface="+mn-ea"/>
                <a:cs typeface="+mn-cs"/>
              </a:rPr>
              <a:t>/Santé, Psychosocial, Refuge/</a:t>
            </a:r>
            <a:r>
              <a:rPr lang="en-GB" sz="1200" kern="1200" dirty="0" err="1">
                <a:solidFill>
                  <a:schemeClr val="tx1"/>
                </a:solidFill>
                <a:latin typeface="+mn-lt"/>
                <a:ea typeface="+mn-ea"/>
                <a:cs typeface="+mn-cs"/>
              </a:rPr>
              <a:t>Abri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sûr</a:t>
            </a:r>
            <a:r>
              <a:rPr lang="en-GB" sz="1200" kern="1200" dirty="0">
                <a:solidFill>
                  <a:schemeClr val="tx1"/>
                </a:solidFill>
                <a:latin typeface="+mn-lt"/>
                <a:ea typeface="+mn-ea"/>
                <a:cs typeface="+mn-cs"/>
              </a:rPr>
              <a:t>, Justice/</a:t>
            </a:r>
            <a:r>
              <a:rPr lang="en-GB" sz="1200" kern="1200" dirty="0" err="1">
                <a:solidFill>
                  <a:schemeClr val="tx1"/>
                </a:solidFill>
                <a:latin typeface="+mn-lt"/>
                <a:ea typeface="+mn-ea"/>
                <a:cs typeface="+mn-cs"/>
              </a:rPr>
              <a:t>Loi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Sûreté/Sécurité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Moyens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subsistance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Tx/>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dresser la </a:t>
            </a:r>
            <a:r>
              <a:rPr lang="en-GB" sz="1200" kern="1200" dirty="0" err="1">
                <a:solidFill>
                  <a:schemeClr val="tx1"/>
                </a:solidFill>
                <a:latin typeface="+mn-lt"/>
                <a:ea typeface="+mn-ea"/>
                <a:cs typeface="+mn-cs"/>
              </a:rPr>
              <a:t>liste</a:t>
            </a:r>
            <a:r>
              <a:rPr lang="en-GB" sz="1200" kern="1200" dirty="0">
                <a:solidFill>
                  <a:schemeClr val="tx1"/>
                </a:solidFill>
                <a:latin typeface="+mn-lt"/>
                <a:ea typeface="+mn-ea"/>
                <a:cs typeface="+mn-cs"/>
              </a:rPr>
              <a:t> des services </a:t>
            </a:r>
            <a:r>
              <a:rPr lang="en-GB" sz="1200" kern="1200" dirty="0" err="1">
                <a:solidFill>
                  <a:schemeClr val="tx1"/>
                </a:solidFill>
                <a:latin typeface="+mn-lt"/>
                <a:ea typeface="+mn-ea"/>
                <a:cs typeface="+mn-cs"/>
              </a:rPr>
              <a:t>vers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lesquels</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client.es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référé.es</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sein</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chacune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catégories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Tx/>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Collez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feuilles</a:t>
            </a:r>
            <a:r>
              <a:rPr lang="en-GB" sz="1200" kern="1200" dirty="0">
                <a:solidFill>
                  <a:schemeClr val="tx1"/>
                </a:solidFill>
                <a:latin typeface="+mn-lt"/>
                <a:ea typeface="+mn-ea"/>
                <a:cs typeface="+mn-cs"/>
              </a:rPr>
              <a:t> mobiles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mur</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donnez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quelques</a:t>
            </a:r>
            <a:r>
              <a:rPr lang="en-GB" sz="1200" kern="1200" dirty="0">
                <a:solidFill>
                  <a:schemeClr val="tx1"/>
                </a:solidFill>
                <a:latin typeface="+mn-lt"/>
                <a:ea typeface="+mn-ea"/>
                <a:cs typeface="+mn-cs"/>
              </a:rPr>
              <a:t> minutes pour se «</a:t>
            </a:r>
            <a:r>
              <a:rPr lang="en-GB" sz="1200" kern="1200" dirty="0" err="1">
                <a:solidFill>
                  <a:schemeClr val="tx1"/>
                </a:solidFill>
                <a:latin typeface="+mn-lt"/>
                <a:ea typeface="+mn-ea"/>
                <a:cs typeface="+mn-cs"/>
              </a:rPr>
              <a:t>promener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galerie</a:t>
            </a:r>
            <a:r>
              <a:rPr lang="en-GB" sz="1200" kern="1200" dirty="0">
                <a:solidFill>
                  <a:schemeClr val="tx1"/>
                </a:solidFill>
                <a:latin typeface="+mn-lt"/>
                <a:ea typeface="+mn-ea"/>
                <a:cs typeface="+mn-cs"/>
              </a:rPr>
              <a:t>» et les </a:t>
            </a:r>
            <a:r>
              <a:rPr lang="en-GB" sz="1200" kern="1200" dirty="0" err="1">
                <a:solidFill>
                  <a:schemeClr val="tx1"/>
                </a:solidFill>
                <a:latin typeface="+mn-lt"/>
                <a:ea typeface="+mn-ea"/>
                <a:cs typeface="+mn-cs"/>
              </a:rPr>
              <a:t>regarder</a:t>
            </a:r>
            <a:r>
              <a:rPr lang="en-GB" sz="1200" kern="1200" dirty="0">
                <a:solidFill>
                  <a:schemeClr val="tx1"/>
                </a:solidFill>
                <a:latin typeface="+mn-lt"/>
                <a:ea typeface="+mn-ea"/>
                <a:cs typeface="+mn-cs"/>
              </a:rPr>
              <a:t>. Si des organisations </a:t>
            </a:r>
            <a:r>
              <a:rPr lang="en-GB" sz="1200" kern="1200" dirty="0" err="1">
                <a:solidFill>
                  <a:schemeClr val="tx1"/>
                </a:solidFill>
                <a:latin typeface="+mn-lt"/>
                <a:ea typeface="+mn-ea"/>
                <a:cs typeface="+mn-cs"/>
              </a:rPr>
              <a:t>travaillent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mêmes</a:t>
            </a:r>
            <a:r>
              <a:rPr lang="en-GB" sz="1200" kern="1200" dirty="0">
                <a:solidFill>
                  <a:schemeClr val="tx1"/>
                </a:solidFill>
                <a:latin typeface="+mn-lt"/>
                <a:ea typeface="+mn-ea"/>
                <a:cs typeface="+mn-cs"/>
              </a:rPr>
              <a:t> zones </a:t>
            </a:r>
            <a:r>
              <a:rPr lang="en-GB" sz="1200" kern="1200" dirty="0" err="1">
                <a:solidFill>
                  <a:schemeClr val="tx1"/>
                </a:solidFill>
                <a:latin typeface="+mn-lt"/>
                <a:ea typeface="+mn-ea"/>
                <a:cs typeface="+mn-cs"/>
              </a:rPr>
              <a:t>géographiques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encouragez</a:t>
            </a:r>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ajouter</a:t>
            </a:r>
            <a:r>
              <a:rPr lang="en-GB" sz="1200" kern="1200" dirty="0">
                <a:solidFill>
                  <a:schemeClr val="tx1"/>
                </a:solidFill>
                <a:latin typeface="+mn-lt"/>
                <a:ea typeface="+mn-ea"/>
                <a:cs typeface="+mn-cs"/>
              </a:rPr>
              <a:t> les services </a:t>
            </a:r>
            <a:r>
              <a:rPr lang="en-GB" sz="1200" kern="1200" dirty="0" err="1">
                <a:solidFill>
                  <a:schemeClr val="tx1"/>
                </a:solidFill>
                <a:latin typeface="+mn-lt"/>
                <a:ea typeface="+mn-ea"/>
                <a:cs typeface="+mn-cs"/>
              </a:rPr>
              <a:t>auxquels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elles</a:t>
            </a:r>
            <a:r>
              <a:rPr lang="en-GB" sz="1200" kern="1200" dirty="0">
                <a:solidFill>
                  <a:schemeClr val="tx1"/>
                </a:solidFill>
                <a:latin typeface="+mn-lt"/>
                <a:ea typeface="+mn-ea"/>
                <a:cs typeface="+mn-cs"/>
              </a:rPr>
              <a:t> ne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pas </a:t>
            </a:r>
            <a:r>
              <a:rPr lang="en-GB" sz="1200" kern="1200" dirty="0" err="1">
                <a:solidFill>
                  <a:schemeClr val="tx1"/>
                </a:solidFill>
                <a:latin typeface="+mn-lt"/>
                <a:ea typeface="+mn-ea"/>
                <a:cs typeface="+mn-cs"/>
              </a:rPr>
              <a:t>actuellement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liées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marL="0" lvl="0" indent="0">
              <a:buFont typeface="Arial"/>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kern="1200" dirty="0" err="1">
                <a:solidFill>
                  <a:schemeClr val="tx1"/>
                </a:solidFill>
                <a:effectLst/>
                <a:latin typeface="+mn-lt"/>
                <a:ea typeface="+mn-ea"/>
                <a:cs typeface="+mn-cs"/>
              </a:rPr>
              <a:t>Activité</a:t>
            </a:r>
            <a:r>
              <a:rPr lang="en-US" sz="1200" b="1" kern="1200" baseline="0" dirty="0">
                <a:solidFill>
                  <a:schemeClr val="tx1"/>
                </a:solidFill>
                <a:effectLst/>
                <a:latin typeface="+mn-lt"/>
                <a:ea typeface="+mn-ea"/>
                <a:cs typeface="+mn-cs"/>
              </a:rPr>
              <a:t> : </a:t>
            </a:r>
            <a:r>
              <a:rPr lang="fr-FR" sz="1200" b="1" kern="1200" dirty="0">
                <a:solidFill>
                  <a:schemeClr val="tx1"/>
                </a:solidFill>
                <a:latin typeface="+mn-lt"/>
                <a:ea typeface="+mn-ea"/>
                <a:cs typeface="+mn-cs"/>
              </a:rPr>
              <a:t>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mettent en pratique l'identification des services en utilisant les scénarii</a:t>
            </a:r>
            <a:r>
              <a:rPr lang="fr-FR" dirty="0"/>
              <a:t> </a:t>
            </a:r>
            <a:r>
              <a:rPr lang="en-US" sz="1200" kern="1200" dirty="0">
                <a:solidFill>
                  <a:schemeClr val="tx1"/>
                </a:solidFill>
                <a:effectLst/>
                <a:latin typeface="+mn-lt"/>
                <a:ea typeface="+mn-ea"/>
                <a:cs typeface="+mn-cs"/>
              </a:rPr>
              <a:t> :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revenir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scenario </a:t>
            </a:r>
            <a:r>
              <a:rPr lang="en-GB" sz="1200" kern="1200" dirty="0" err="1">
                <a:solidFill>
                  <a:schemeClr val="tx1"/>
                </a:solidFill>
                <a:latin typeface="+mn-lt"/>
                <a:ea typeface="+mn-ea"/>
                <a:cs typeface="+mn-cs"/>
              </a:rPr>
              <a:t>respectif</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d'identifier</a:t>
            </a:r>
            <a:r>
              <a:rPr lang="en-GB" sz="1200" kern="1200" dirty="0">
                <a:solidFill>
                  <a:schemeClr val="tx1"/>
                </a:solidFill>
                <a:latin typeface="+mn-lt"/>
                <a:ea typeface="+mn-ea"/>
                <a:cs typeface="+mn-cs"/>
              </a:rPr>
              <a:t> les types de services qui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disponibles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pourraient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fournir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vers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lesquels</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cliente</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scénario</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référé.e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 </a:t>
            </a:r>
          </a:p>
          <a:p>
            <a:pPr marL="0" lvl="0" indent="0">
              <a:buFont typeface="Arial"/>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64</a:t>
            </a:fld>
            <a:endParaRPr lang="en-GB"/>
          </a:p>
        </p:txBody>
      </p:sp>
    </p:spTree>
    <p:extLst>
      <p:ext uri="{BB962C8B-B14F-4D97-AF65-F5344CB8AC3E}">
        <p14:creationId xmlns:p14="http://schemas.microsoft.com/office/powerpoint/2010/main" val="2083813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points ont bien été abordés.</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65</a:t>
            </a:fld>
            <a:endParaRPr lang="en-GB"/>
          </a:p>
        </p:txBody>
      </p:sp>
    </p:spTree>
    <p:extLst>
      <p:ext uri="{BB962C8B-B14F-4D97-AF65-F5344CB8AC3E}">
        <p14:creationId xmlns:p14="http://schemas.microsoft.com/office/powerpoint/2010/main" val="15732006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Au cours de cette session,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vont développer leur compréhension des huit domaines programmatiques sur les droits humains inspirés des documents suivants : </a:t>
            </a:r>
            <a:r>
              <a:rPr lang="fr-FR" sz="1200" b="1" i="1" kern="1200" dirty="0">
                <a:solidFill>
                  <a:schemeClr val="tx1"/>
                </a:solidFill>
                <a:latin typeface="+mn-lt"/>
                <a:ea typeface="+mn-ea"/>
                <a:cs typeface="+mn-cs"/>
              </a:rPr>
              <a:t>Programmes clés visant à réduire la stigmatisation et la discrimination et à renforcer l’accès à la justice dans les ripostes nationales au VIH</a:t>
            </a:r>
            <a:r>
              <a:rPr lang="fr-FR" sz="1200" b="1" kern="1200" dirty="0">
                <a:solidFill>
                  <a:schemeClr val="tx1"/>
                </a:solidFill>
                <a:latin typeface="+mn-lt"/>
                <a:ea typeface="+mn-ea"/>
                <a:cs typeface="+mn-cs"/>
              </a:rPr>
              <a:t> de l’ONUSIDA et </a:t>
            </a:r>
            <a:r>
              <a:rPr lang="fr-FR" sz="1200" b="1" i="1" kern="1200" dirty="0">
                <a:solidFill>
                  <a:schemeClr val="tx1"/>
                </a:solidFill>
                <a:latin typeface="+mn-lt"/>
                <a:ea typeface="+mn-ea"/>
                <a:cs typeface="+mn-cs"/>
              </a:rPr>
              <a:t>Mise en œuvre et à l’échelle des programmes visant à éliminer les obstacles liés aux droits humains dans l’accès aux services du VIH </a:t>
            </a:r>
            <a:r>
              <a:rPr lang="fr-FR" sz="1200" b="1" kern="1200" dirty="0">
                <a:solidFill>
                  <a:schemeClr val="tx1"/>
                </a:solidFill>
                <a:latin typeface="+mn-lt"/>
                <a:ea typeface="+mn-ea"/>
                <a:cs typeface="+mn-cs"/>
              </a:rPr>
              <a:t>de </a:t>
            </a:r>
            <a:r>
              <a:rPr lang="fr-FR" sz="1200" b="1" kern="1200" dirty="0" err="1">
                <a:solidFill>
                  <a:schemeClr val="tx1"/>
                </a:solidFill>
                <a:latin typeface="+mn-lt"/>
                <a:ea typeface="+mn-ea"/>
                <a:cs typeface="+mn-cs"/>
              </a:rPr>
              <a:t>Frontline</a:t>
            </a:r>
            <a:r>
              <a:rPr lang="fr-FR" sz="1200" b="1" kern="1200" dirty="0">
                <a:solidFill>
                  <a:schemeClr val="tx1"/>
                </a:solidFill>
                <a:latin typeface="+mn-lt"/>
                <a:ea typeface="+mn-ea"/>
                <a:cs typeface="+mn-cs"/>
              </a:rPr>
              <a:t> AIDS</a:t>
            </a:r>
            <a:r>
              <a:rPr lang="fr-FR" sz="1200" kern="1200" dirty="0">
                <a:solidFill>
                  <a:schemeClr val="tx1"/>
                </a:solidFill>
                <a:latin typeface="+mn-lt"/>
                <a:ea typeface="+mn-ea"/>
                <a:cs typeface="+mn-cs"/>
              </a:rPr>
              <a:t>.</a:t>
            </a:r>
          </a:p>
          <a:p>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66</a:t>
            </a:fld>
            <a:endParaRPr lang="en-GB"/>
          </a:p>
        </p:txBody>
      </p:sp>
    </p:spTree>
    <p:extLst>
      <p:ext uri="{BB962C8B-B14F-4D97-AF65-F5344CB8AC3E}">
        <p14:creationId xmlns:p14="http://schemas.microsoft.com/office/powerpoint/2010/main" val="34261671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err="1">
                <a:solidFill>
                  <a:schemeClr val="tx1"/>
                </a:solidFill>
                <a:effectLst/>
                <a:latin typeface="+mn-lt"/>
                <a:ea typeface="+mn-ea"/>
                <a:cs typeface="+mn-cs"/>
              </a:rPr>
              <a:t>Expliquez</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que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ces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huit</a:t>
            </a:r>
            <a:r>
              <a:rPr lang="en-GB" sz="1200" b="1" kern="1200" dirty="0">
                <a:solidFill>
                  <a:schemeClr val="tx1"/>
                </a:solidFill>
                <a:effectLst/>
                <a:latin typeface="+mn-lt"/>
                <a:ea typeface="+mn-ea"/>
                <a:cs typeface="+mn-cs"/>
              </a:rPr>
              <a:t> programmes</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fondés</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sur</a:t>
            </a:r>
            <a:r>
              <a:rPr lang="en-GB" sz="1200" b="1" kern="1200" baseline="0" dirty="0">
                <a:solidFill>
                  <a:schemeClr val="tx1"/>
                </a:solidFill>
                <a:effectLst/>
                <a:latin typeface="+mn-lt"/>
                <a:ea typeface="+mn-ea"/>
                <a:cs typeface="+mn-cs"/>
              </a:rPr>
              <a:t> les </a:t>
            </a:r>
            <a:r>
              <a:rPr lang="en-GB" sz="1200" b="1" kern="1200" baseline="0" dirty="0" err="1">
                <a:solidFill>
                  <a:schemeClr val="tx1"/>
                </a:solidFill>
                <a:effectLst/>
                <a:latin typeface="+mn-lt"/>
                <a:ea typeface="+mn-ea"/>
                <a:cs typeface="+mn-cs"/>
              </a:rPr>
              <a:t>droits</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humains</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sont</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tirés</a:t>
            </a:r>
            <a:r>
              <a:rPr lang="en-GB" sz="1200" b="1" kern="1200" baseline="0" dirty="0">
                <a:solidFill>
                  <a:schemeClr val="tx1"/>
                </a:solidFill>
                <a:effectLst/>
                <a:latin typeface="+mn-lt"/>
                <a:ea typeface="+mn-ea"/>
                <a:cs typeface="+mn-cs"/>
              </a:rPr>
              <a:t> des </a:t>
            </a:r>
            <a:r>
              <a:rPr lang="en-GB" sz="1200" b="1" i="1" kern="1200" dirty="0">
                <a:solidFill>
                  <a:schemeClr val="tx1"/>
                </a:solidFill>
                <a:latin typeface="+mn-lt"/>
                <a:ea typeface="+mn-ea"/>
                <a:cs typeface="+mn-cs"/>
              </a:rPr>
              <a:t>Programmes </a:t>
            </a:r>
            <a:r>
              <a:rPr lang="en-GB" sz="1200" b="1" i="1" kern="1200" dirty="0" err="1">
                <a:solidFill>
                  <a:schemeClr val="tx1"/>
                </a:solidFill>
                <a:latin typeface="+mn-lt"/>
                <a:ea typeface="+mn-ea"/>
                <a:cs typeface="+mn-cs"/>
              </a:rPr>
              <a:t>clés</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visant</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à</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réduire</a:t>
            </a:r>
            <a:r>
              <a:rPr lang="en-GB" sz="1200" b="1" i="1" kern="1200" dirty="0">
                <a:solidFill>
                  <a:schemeClr val="tx1"/>
                </a:solidFill>
                <a:latin typeface="+mn-lt"/>
                <a:ea typeface="+mn-ea"/>
                <a:cs typeface="+mn-cs"/>
              </a:rPr>
              <a:t> la stigmatisation et la discrimination et </a:t>
            </a:r>
            <a:r>
              <a:rPr lang="en-GB" sz="1200" b="1" i="1" kern="1200" dirty="0" err="1">
                <a:solidFill>
                  <a:schemeClr val="tx1"/>
                </a:solidFill>
                <a:latin typeface="+mn-lt"/>
                <a:ea typeface="+mn-ea"/>
                <a:cs typeface="+mn-cs"/>
              </a:rPr>
              <a:t>à</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renforcer</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l’accès</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à</a:t>
            </a:r>
            <a:r>
              <a:rPr lang="en-GB" sz="1200" b="1" i="1" kern="1200" dirty="0">
                <a:solidFill>
                  <a:schemeClr val="tx1"/>
                </a:solidFill>
                <a:latin typeface="+mn-lt"/>
                <a:ea typeface="+mn-ea"/>
                <a:cs typeface="+mn-cs"/>
              </a:rPr>
              <a:t> la justice </a:t>
            </a:r>
            <a:r>
              <a:rPr lang="en-GB" sz="1200" b="1" i="1" kern="1200" dirty="0" err="1">
                <a:solidFill>
                  <a:schemeClr val="tx1"/>
                </a:solidFill>
                <a:latin typeface="+mn-lt"/>
                <a:ea typeface="+mn-ea"/>
                <a:cs typeface="+mn-cs"/>
              </a:rPr>
              <a:t>dans</a:t>
            </a:r>
            <a:r>
              <a:rPr lang="en-GB" sz="1200" b="1" i="1" kern="1200" dirty="0">
                <a:solidFill>
                  <a:schemeClr val="tx1"/>
                </a:solidFill>
                <a:latin typeface="+mn-lt"/>
                <a:ea typeface="+mn-ea"/>
                <a:cs typeface="+mn-cs"/>
              </a:rPr>
              <a:t> les ripostes </a:t>
            </a:r>
            <a:r>
              <a:rPr lang="en-GB" sz="1200" b="1" i="1" kern="1200" dirty="0" err="1">
                <a:solidFill>
                  <a:schemeClr val="tx1"/>
                </a:solidFill>
                <a:latin typeface="+mn-lt"/>
                <a:ea typeface="+mn-ea"/>
                <a:cs typeface="+mn-cs"/>
              </a:rPr>
              <a:t>nationales</a:t>
            </a:r>
            <a:r>
              <a:rPr lang="en-GB" sz="1200" b="1" i="1" kern="1200" dirty="0">
                <a:solidFill>
                  <a:schemeClr val="tx1"/>
                </a:solidFill>
                <a:latin typeface="+mn-lt"/>
                <a:ea typeface="+mn-ea"/>
                <a:cs typeface="+mn-cs"/>
              </a:rPr>
              <a:t> au VIH,</a:t>
            </a:r>
            <a:r>
              <a:rPr lang="en-GB" sz="1200" b="1" i="1" kern="1200" baseline="0" dirty="0">
                <a:solidFill>
                  <a:schemeClr val="tx1"/>
                </a:solidFill>
                <a:latin typeface="+mn-lt"/>
                <a:ea typeface="+mn-ea"/>
                <a:cs typeface="+mn-cs"/>
              </a:rPr>
              <a:t> </a:t>
            </a:r>
            <a:r>
              <a:rPr lang="en-GB" sz="1200" b="1" i="0" kern="1200" baseline="0" dirty="0">
                <a:solidFill>
                  <a:schemeClr val="tx1"/>
                </a:solidFill>
                <a:latin typeface="+mn-lt"/>
                <a:ea typeface="+mn-ea"/>
                <a:cs typeface="+mn-cs"/>
              </a:rPr>
              <a:t>de </a:t>
            </a:r>
            <a:r>
              <a:rPr lang="en-GB" sz="1200" b="1" i="0" kern="1200" baseline="0" dirty="0" err="1">
                <a:solidFill>
                  <a:schemeClr val="tx1"/>
                </a:solidFill>
                <a:latin typeface="+mn-lt"/>
                <a:ea typeface="+mn-ea"/>
                <a:cs typeface="+mn-cs"/>
              </a:rPr>
              <a:t>l</a:t>
            </a:r>
            <a:r>
              <a:rPr lang="en-GB" sz="1200" b="1" i="1" kern="1200" baseline="0" dirty="0" err="1">
                <a:solidFill>
                  <a:schemeClr val="tx1"/>
                </a:solidFill>
                <a:latin typeface="+mn-lt"/>
                <a:ea typeface="+mn-ea"/>
                <a:cs typeface="+mn-cs"/>
              </a:rPr>
              <a:t>’</a:t>
            </a:r>
            <a:r>
              <a:rPr lang="en-GB" sz="1200" b="1" kern="1200" dirty="0" err="1">
                <a:solidFill>
                  <a:schemeClr val="tx1"/>
                </a:solidFill>
                <a:latin typeface="+mn-lt"/>
                <a:ea typeface="+mn-ea"/>
                <a:cs typeface="+mn-cs"/>
              </a:rPr>
              <a:t>ONUSIDA</a:t>
            </a:r>
            <a:r>
              <a:rPr lang="en-GB" sz="1200" b="1" kern="1200" baseline="0" dirty="0">
                <a:solidFill>
                  <a:schemeClr val="tx1"/>
                </a:solidFill>
                <a:latin typeface="+mn-lt"/>
                <a:ea typeface="+mn-ea"/>
                <a:cs typeface="+mn-cs"/>
              </a:rPr>
              <a:t> et de la</a:t>
            </a:r>
            <a:r>
              <a:rPr lang="fr-FR" sz="1200" b="1" kern="1200" baseline="0" dirty="0">
                <a:solidFill>
                  <a:schemeClr val="tx1"/>
                </a:solidFill>
                <a:latin typeface="+mn-lt"/>
                <a:ea typeface="+mn-ea"/>
                <a:cs typeface="+mn-cs"/>
              </a:rPr>
              <a:t> </a:t>
            </a:r>
            <a:r>
              <a:rPr lang="en-GB" sz="1200" b="1" i="1" kern="1200" dirty="0" err="1">
                <a:solidFill>
                  <a:schemeClr val="tx1"/>
                </a:solidFill>
                <a:latin typeface="+mn-lt"/>
                <a:ea typeface="+mn-ea"/>
                <a:cs typeface="+mn-cs"/>
              </a:rPr>
              <a:t>Mise</a:t>
            </a:r>
            <a:r>
              <a:rPr lang="en-GB" sz="1200" b="1" i="1" kern="1200" dirty="0">
                <a:solidFill>
                  <a:schemeClr val="tx1"/>
                </a:solidFill>
                <a:latin typeface="+mn-lt"/>
                <a:ea typeface="+mn-ea"/>
                <a:cs typeface="+mn-cs"/>
              </a:rPr>
              <a:t> en </a:t>
            </a:r>
            <a:r>
              <a:rPr lang="en-GB" sz="1200" b="1" i="1" kern="1200" dirty="0" err="1">
                <a:solidFill>
                  <a:schemeClr val="tx1"/>
                </a:solidFill>
                <a:latin typeface="+mn-lt"/>
                <a:ea typeface="+mn-ea"/>
                <a:cs typeface="+mn-cs"/>
              </a:rPr>
              <a:t>œuvre</a:t>
            </a:r>
            <a:r>
              <a:rPr lang="en-GB" sz="1200" b="1" i="1" kern="1200" dirty="0">
                <a:solidFill>
                  <a:schemeClr val="tx1"/>
                </a:solidFill>
                <a:latin typeface="+mn-lt"/>
                <a:ea typeface="+mn-ea"/>
                <a:cs typeface="+mn-cs"/>
              </a:rPr>
              <a:t> et </a:t>
            </a:r>
            <a:r>
              <a:rPr lang="en-GB" sz="1200" b="1" i="1" kern="1200" dirty="0" err="1">
                <a:solidFill>
                  <a:schemeClr val="tx1"/>
                </a:solidFill>
                <a:latin typeface="+mn-lt"/>
                <a:ea typeface="+mn-ea"/>
                <a:cs typeface="+mn-cs"/>
              </a:rPr>
              <a:t>à</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l’échelle</a:t>
            </a:r>
            <a:r>
              <a:rPr lang="en-GB" sz="1200" b="1" i="1" kern="1200" dirty="0">
                <a:solidFill>
                  <a:schemeClr val="tx1"/>
                </a:solidFill>
                <a:latin typeface="+mn-lt"/>
                <a:ea typeface="+mn-ea"/>
                <a:cs typeface="+mn-cs"/>
              </a:rPr>
              <a:t> des programmes </a:t>
            </a:r>
            <a:r>
              <a:rPr lang="en-GB" sz="1200" b="1" i="1" kern="1200" dirty="0" err="1">
                <a:solidFill>
                  <a:schemeClr val="tx1"/>
                </a:solidFill>
                <a:latin typeface="+mn-lt"/>
                <a:ea typeface="+mn-ea"/>
                <a:cs typeface="+mn-cs"/>
              </a:rPr>
              <a:t>visant</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à</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éliminer</a:t>
            </a:r>
            <a:r>
              <a:rPr lang="en-GB" sz="1200" b="1" i="1" kern="1200" dirty="0">
                <a:solidFill>
                  <a:schemeClr val="tx1"/>
                </a:solidFill>
                <a:latin typeface="+mn-lt"/>
                <a:ea typeface="+mn-ea"/>
                <a:cs typeface="+mn-cs"/>
              </a:rPr>
              <a:t> les obstacles </a:t>
            </a:r>
            <a:r>
              <a:rPr lang="en-GB" sz="1200" b="1" i="1" kern="1200" dirty="0" err="1">
                <a:solidFill>
                  <a:schemeClr val="tx1"/>
                </a:solidFill>
                <a:latin typeface="+mn-lt"/>
                <a:ea typeface="+mn-ea"/>
                <a:cs typeface="+mn-cs"/>
              </a:rPr>
              <a:t>liés</a:t>
            </a:r>
            <a:r>
              <a:rPr lang="en-GB" sz="1200" b="1" i="1" kern="1200" dirty="0">
                <a:solidFill>
                  <a:schemeClr val="tx1"/>
                </a:solidFill>
                <a:latin typeface="+mn-lt"/>
                <a:ea typeface="+mn-ea"/>
                <a:cs typeface="+mn-cs"/>
              </a:rPr>
              <a:t> aux </a:t>
            </a:r>
            <a:r>
              <a:rPr lang="en-GB" sz="1200" b="1" i="1" kern="1200" dirty="0" err="1">
                <a:solidFill>
                  <a:schemeClr val="tx1"/>
                </a:solidFill>
                <a:latin typeface="+mn-lt"/>
                <a:ea typeface="+mn-ea"/>
                <a:cs typeface="+mn-cs"/>
              </a:rPr>
              <a:t>droits</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humains</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dans</a:t>
            </a:r>
            <a:r>
              <a:rPr lang="en-GB" sz="1200" b="1" i="1" kern="1200" dirty="0">
                <a:solidFill>
                  <a:schemeClr val="tx1"/>
                </a:solidFill>
                <a:latin typeface="+mn-lt"/>
                <a:ea typeface="+mn-ea"/>
                <a:cs typeface="+mn-cs"/>
              </a:rPr>
              <a:t> </a:t>
            </a:r>
            <a:r>
              <a:rPr lang="en-GB" sz="1200" b="1" i="1" kern="1200" dirty="0" err="1">
                <a:solidFill>
                  <a:schemeClr val="tx1"/>
                </a:solidFill>
                <a:latin typeface="+mn-lt"/>
                <a:ea typeface="+mn-ea"/>
                <a:cs typeface="+mn-cs"/>
              </a:rPr>
              <a:t>l’accès</a:t>
            </a:r>
            <a:r>
              <a:rPr lang="en-GB" sz="1200" b="1" i="1" kern="1200" dirty="0">
                <a:solidFill>
                  <a:schemeClr val="tx1"/>
                </a:solidFill>
                <a:latin typeface="+mn-lt"/>
                <a:ea typeface="+mn-ea"/>
                <a:cs typeface="+mn-cs"/>
              </a:rPr>
              <a:t> aux services du VIH, de </a:t>
            </a:r>
            <a:r>
              <a:rPr lang="en-GB" sz="1200" b="1" kern="1200" dirty="0">
                <a:solidFill>
                  <a:schemeClr val="tx1"/>
                </a:solidFill>
                <a:latin typeface="+mn-lt"/>
                <a:ea typeface="+mn-ea"/>
                <a:cs typeface="+mn-cs"/>
              </a:rPr>
              <a:t>Frontline AIDS</a:t>
            </a:r>
            <a:r>
              <a:rPr lang="en-GB" sz="1200" kern="1200" dirty="0">
                <a:solidFill>
                  <a:schemeClr val="tx1"/>
                </a:solidFill>
                <a:latin typeface="+mn-lt"/>
                <a:ea typeface="+mn-ea"/>
                <a:cs typeface="+mn-cs"/>
              </a:rPr>
              <a:t>.</a:t>
            </a:r>
            <a:r>
              <a:rPr lang="en-GB" sz="1200" i="1" kern="1200" dirty="0">
                <a:solidFill>
                  <a:schemeClr val="tx1"/>
                </a:solidFill>
                <a:latin typeface="+mn-lt"/>
                <a:ea typeface="+mn-ea"/>
                <a:cs typeface="+mn-cs"/>
              </a:rPr>
              <a:t> </a:t>
            </a:r>
            <a:r>
              <a:rPr lang="fr-FR" dirty="0"/>
              <a:t> </a:t>
            </a:r>
            <a:endParaRPr lang="en-GB" sz="1200" kern="1200" dirty="0">
              <a:solidFill>
                <a:schemeClr val="tx1"/>
              </a:solidFill>
              <a:effectLst/>
              <a:latin typeface="+mn-lt"/>
              <a:ea typeface="+mn-ea"/>
              <a:cs typeface="+mn-cs"/>
            </a:endParaRPr>
          </a:p>
          <a:p>
            <a:endParaRPr lang="fr-FR" sz="1200" b="1" kern="1200" dirty="0">
              <a:solidFill>
                <a:schemeClr val="tx1"/>
              </a:solidFill>
              <a:latin typeface="+mn-lt"/>
              <a:ea typeface="+mn-ea"/>
              <a:cs typeface="+mn-cs"/>
            </a:endParaRPr>
          </a:p>
          <a:p>
            <a:r>
              <a:rPr lang="fr-FR" sz="1200" b="1" kern="1200" dirty="0">
                <a:solidFill>
                  <a:schemeClr val="tx1"/>
                </a:solidFill>
                <a:latin typeface="+mn-lt"/>
                <a:ea typeface="+mn-ea"/>
                <a:cs typeface="+mn-cs"/>
              </a:rPr>
              <a:t>La programmation fondée sur les droits humains comme moyen d’éliminer ou de réduire la discrimination basée sur le genre </a:t>
            </a:r>
          </a:p>
          <a:p>
            <a:endParaRPr lang="fr-FR" sz="1200" b="1" kern="1200" dirty="0">
              <a:solidFill>
                <a:schemeClr val="tx1"/>
              </a:solidFill>
              <a:effectLst/>
              <a:latin typeface="+mn-lt"/>
              <a:ea typeface="+mn-ea"/>
              <a:cs typeface="+mn-cs"/>
            </a:endParaRPr>
          </a:p>
          <a:p>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Genre permet de documenter les obstacles liés au genre et aux droits humains dans l’accès aux services de santé, du VIH, de réponse aux violences, entre autres, afin de : </a:t>
            </a:r>
          </a:p>
          <a:p>
            <a:pPr lvl="0">
              <a:buFontTx/>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Fournir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réponses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individuelles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adaptées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y</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compris</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références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vers</a:t>
            </a:r>
            <a:r>
              <a:rPr lang="en-GB" sz="1200" kern="1200" dirty="0">
                <a:solidFill>
                  <a:schemeClr val="tx1"/>
                </a:solidFill>
                <a:latin typeface="+mn-lt"/>
                <a:ea typeface="+mn-ea"/>
                <a:cs typeface="+mn-cs"/>
              </a:rPr>
              <a:t> les services </a:t>
            </a:r>
            <a:r>
              <a:rPr lang="en-GB" sz="1200" kern="1200" dirty="0" err="1">
                <a:solidFill>
                  <a:schemeClr val="tx1"/>
                </a:solidFill>
                <a:latin typeface="+mn-lt"/>
                <a:ea typeface="+mn-ea"/>
                <a:cs typeface="+mn-cs"/>
              </a:rPr>
              <a:t>adéquats</a:t>
            </a:r>
            <a:endParaRPr lang="fr-FR" sz="1200" kern="1200" dirty="0">
              <a:solidFill>
                <a:schemeClr val="tx1"/>
              </a:solidFill>
              <a:latin typeface="+mn-lt"/>
              <a:ea typeface="+mn-ea"/>
              <a:cs typeface="+mn-cs"/>
            </a:endParaRPr>
          </a:p>
          <a:p>
            <a:pPr lvl="0">
              <a:buFontTx/>
              <a:buChar char="-"/>
            </a:pPr>
            <a:r>
              <a:rPr lang="fr-FR" sz="1200" kern="1200" dirty="0">
                <a:solidFill>
                  <a:schemeClr val="tx1"/>
                </a:solidFill>
                <a:latin typeface="+mn-lt"/>
                <a:ea typeface="+mn-ea"/>
                <a:cs typeface="+mn-cs"/>
              </a:rPr>
              <a:t> </a:t>
            </a:r>
            <a:r>
              <a:rPr lang="en-GB" sz="1200" kern="1200" dirty="0">
                <a:solidFill>
                  <a:schemeClr val="tx1"/>
                </a:solidFill>
                <a:latin typeface="+mn-lt"/>
                <a:ea typeface="+mn-ea"/>
                <a:cs typeface="+mn-cs"/>
              </a:rPr>
              <a:t>Influencer/modifier les </a:t>
            </a:r>
            <a:r>
              <a:rPr lang="en-GB" sz="1200" kern="1200" dirty="0" err="1">
                <a:solidFill>
                  <a:schemeClr val="tx1"/>
                </a:solidFill>
                <a:latin typeface="+mn-lt"/>
                <a:ea typeface="+mn-ea"/>
                <a:cs typeface="+mn-cs"/>
              </a:rPr>
              <a:t>pratiques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communautaires</a:t>
            </a:r>
            <a:r>
              <a:rPr lang="en-GB" sz="1200" kern="1200" dirty="0">
                <a:solidFill>
                  <a:schemeClr val="tx1"/>
                </a:solidFill>
                <a:latin typeface="+mn-lt"/>
                <a:ea typeface="+mn-ea"/>
                <a:cs typeface="+mn-cs"/>
              </a:rPr>
              <a:t> et de </a:t>
            </a:r>
            <a:r>
              <a:rPr lang="en-GB" sz="1200" kern="1200" dirty="0" err="1">
                <a:solidFill>
                  <a:schemeClr val="tx1"/>
                </a:solidFill>
                <a:latin typeface="+mn-lt"/>
                <a:ea typeface="+mn-ea"/>
                <a:cs typeface="+mn-cs"/>
              </a:rPr>
              <a:t>prestation</a:t>
            </a:r>
            <a:r>
              <a:rPr lang="en-GB" sz="1200" kern="1200" dirty="0">
                <a:solidFill>
                  <a:schemeClr val="tx1"/>
                </a:solidFill>
                <a:latin typeface="+mn-lt"/>
                <a:ea typeface="+mn-ea"/>
                <a:cs typeface="+mn-cs"/>
              </a:rPr>
              <a:t> de services qui </a:t>
            </a:r>
            <a:r>
              <a:rPr lang="en-GB" sz="1200" kern="1200" dirty="0" err="1">
                <a:solidFill>
                  <a:schemeClr val="tx1"/>
                </a:solidFill>
                <a:latin typeface="+mn-lt"/>
                <a:ea typeface="+mn-ea"/>
                <a:cs typeface="+mn-cs"/>
              </a:rPr>
              <a:t>perpétuent</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tolèrent</a:t>
            </a:r>
            <a:r>
              <a:rPr lang="en-GB" sz="1200" kern="1200" dirty="0">
                <a:solidFill>
                  <a:schemeClr val="tx1"/>
                </a:solidFill>
                <a:latin typeface="+mn-lt"/>
                <a:ea typeface="+mn-ea"/>
                <a:cs typeface="+mn-cs"/>
              </a:rPr>
              <a:t>) la discrimination, la violence et </a:t>
            </a:r>
            <a:r>
              <a:rPr lang="en-GB" sz="1200" kern="1200" dirty="0" err="1">
                <a:solidFill>
                  <a:schemeClr val="tx1"/>
                </a:solidFill>
                <a:latin typeface="+mn-lt"/>
                <a:ea typeface="+mn-ea"/>
                <a:cs typeface="+mn-cs"/>
              </a:rPr>
              <a:t>autres</a:t>
            </a:r>
            <a:r>
              <a:rPr lang="en-GB" sz="1200" kern="1200" dirty="0">
                <a:solidFill>
                  <a:schemeClr val="tx1"/>
                </a:solidFill>
                <a:latin typeface="+mn-lt"/>
                <a:ea typeface="+mn-ea"/>
                <a:cs typeface="+mn-cs"/>
              </a:rPr>
              <a:t> violations des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a:t>
            </a:r>
            <a:endParaRPr lang="fr-FR" sz="1200" kern="1200" dirty="0">
              <a:solidFill>
                <a:schemeClr val="tx1"/>
              </a:solidFill>
              <a:latin typeface="+mn-lt"/>
              <a:ea typeface="+mn-ea"/>
              <a:cs typeface="+mn-cs"/>
            </a:endParaRPr>
          </a:p>
          <a:p>
            <a:pPr lvl="0">
              <a:buFontTx/>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Contribuer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des programmes, des </a:t>
            </a:r>
            <a:r>
              <a:rPr lang="en-GB" sz="1200" kern="1200" dirty="0" err="1">
                <a:solidFill>
                  <a:schemeClr val="tx1"/>
                </a:solidFill>
                <a:latin typeface="+mn-lt"/>
                <a:ea typeface="+mn-ea"/>
                <a:cs typeface="+mn-cs"/>
              </a:rPr>
              <a:t>politiques</a:t>
            </a:r>
            <a:r>
              <a:rPr lang="en-GB" sz="1200" kern="1200" dirty="0">
                <a:solidFill>
                  <a:schemeClr val="tx1"/>
                </a:solidFill>
                <a:latin typeface="+mn-lt"/>
                <a:ea typeface="+mn-ea"/>
                <a:cs typeface="+mn-cs"/>
              </a:rPr>
              <a:t> et des actions de </a:t>
            </a:r>
            <a:r>
              <a:rPr lang="en-GB" sz="1200" kern="1200" dirty="0" err="1">
                <a:solidFill>
                  <a:schemeClr val="tx1"/>
                </a:solidFill>
                <a:latin typeface="+mn-lt"/>
                <a:ea typeface="+mn-ea"/>
                <a:cs typeface="+mn-cs"/>
              </a:rPr>
              <a:t>plaidoyer</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qualité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fondés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traitent</a:t>
            </a:r>
            <a:r>
              <a:rPr lang="en-GB" sz="1200" kern="1200" dirty="0">
                <a:solidFill>
                  <a:schemeClr val="tx1"/>
                </a:solidFill>
                <a:latin typeface="+mn-lt"/>
                <a:ea typeface="+mn-ea"/>
                <a:cs typeface="+mn-cs"/>
              </a:rPr>
              <a:t> de la discrimination et des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 et relatives au VIH aux </a:t>
            </a:r>
            <a:r>
              <a:rPr lang="en-GB" sz="1200" kern="1200" dirty="0" err="1">
                <a:solidFill>
                  <a:schemeClr val="tx1"/>
                </a:solidFill>
                <a:latin typeface="+mn-lt"/>
                <a:ea typeface="+mn-ea"/>
                <a:cs typeface="+mn-cs"/>
              </a:rPr>
              <a:t>niveaux</a:t>
            </a:r>
            <a:r>
              <a:rPr lang="en-GB" sz="1200" kern="1200" dirty="0">
                <a:solidFill>
                  <a:schemeClr val="tx1"/>
                </a:solidFill>
                <a:latin typeface="+mn-lt"/>
                <a:ea typeface="+mn-ea"/>
                <a:cs typeface="+mn-cs"/>
              </a:rPr>
              <a:t> national, </a:t>
            </a:r>
            <a:r>
              <a:rPr lang="en-GB" sz="1200" kern="1200" dirty="0" err="1">
                <a:solidFill>
                  <a:schemeClr val="tx1"/>
                </a:solidFill>
                <a:latin typeface="+mn-lt"/>
                <a:ea typeface="+mn-ea"/>
                <a:cs typeface="+mn-cs"/>
              </a:rPr>
              <a:t>régional</a:t>
            </a:r>
            <a:r>
              <a:rPr lang="en-GB" sz="1200" kern="1200" dirty="0">
                <a:solidFill>
                  <a:schemeClr val="tx1"/>
                </a:solidFill>
                <a:latin typeface="+mn-lt"/>
                <a:ea typeface="+mn-ea"/>
                <a:cs typeface="+mn-cs"/>
              </a:rPr>
              <a:t> et international.</a:t>
            </a:r>
            <a:endParaRPr lang="fr-FR" sz="1200" kern="1200" dirty="0">
              <a:solidFill>
                <a:schemeClr val="tx1"/>
              </a:solidFill>
              <a:latin typeface="+mn-lt"/>
              <a:ea typeface="+mn-ea"/>
              <a:cs typeface="+mn-cs"/>
            </a:endParaRPr>
          </a:p>
          <a:p>
            <a:pPr lvl="0">
              <a:buFontTx/>
              <a:buChar char="-"/>
            </a:pPr>
            <a:r>
              <a:rPr lang="fr-FR" sz="1200" kern="1200" dirty="0">
                <a:solidFill>
                  <a:schemeClr val="tx1"/>
                </a:solidFill>
                <a:latin typeface="+mn-lt"/>
                <a:ea typeface="+mn-ea"/>
                <a:cs typeface="+mn-cs"/>
              </a:rPr>
              <a:t> </a:t>
            </a:r>
            <a:r>
              <a:rPr lang="en-GB" sz="1200" kern="1200" dirty="0">
                <a:solidFill>
                  <a:schemeClr val="tx1"/>
                </a:solidFill>
                <a:latin typeface="+mn-lt"/>
                <a:ea typeface="+mn-ea"/>
                <a:cs typeface="+mn-cs"/>
              </a:rPr>
              <a:t>Identifier les </a:t>
            </a:r>
            <a:r>
              <a:rPr lang="en-GB" sz="1200" kern="1200" dirty="0" err="1">
                <a:solidFill>
                  <a:schemeClr val="tx1"/>
                </a:solidFill>
                <a:latin typeface="+mn-lt"/>
                <a:ea typeface="+mn-ea"/>
                <a:cs typeface="+mn-cs"/>
              </a:rPr>
              <a:t>besoins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communautaires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matière</a:t>
            </a:r>
            <a:r>
              <a:rPr lang="en-GB" sz="1200" kern="1200" dirty="0">
                <a:solidFill>
                  <a:schemeClr val="tx1"/>
                </a:solidFill>
                <a:latin typeface="+mn-lt"/>
                <a:ea typeface="+mn-ea"/>
                <a:cs typeface="+mn-cs"/>
              </a:rPr>
              <a:t> de programmes </a:t>
            </a:r>
            <a:r>
              <a:rPr lang="en-GB" sz="1200" kern="1200" dirty="0" err="1">
                <a:solidFill>
                  <a:schemeClr val="tx1"/>
                </a:solidFill>
                <a:latin typeface="+mn-lt"/>
                <a:ea typeface="+mn-ea"/>
                <a:cs typeface="+mn-cs"/>
              </a:rPr>
              <a:t>répondant</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problèmes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liés</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relatifs</a:t>
            </a:r>
            <a:r>
              <a:rPr lang="en-GB" sz="1200" kern="1200" dirty="0">
                <a:solidFill>
                  <a:schemeClr val="tx1"/>
                </a:solidFill>
                <a:latin typeface="+mn-lt"/>
                <a:ea typeface="+mn-ea"/>
                <a:cs typeface="+mn-cs"/>
              </a:rPr>
              <a:t> au VIH et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discrimination et aux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 - </a:t>
            </a:r>
            <a:r>
              <a:rPr lang="en-GB" sz="1200" kern="1200" dirty="0" err="1">
                <a:solidFill>
                  <a:schemeClr val="tx1"/>
                </a:solidFill>
                <a:latin typeface="+mn-lt"/>
                <a:ea typeface="+mn-ea"/>
                <a:cs typeface="+mn-cs"/>
              </a:rPr>
              <a:t>allant</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connaissances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juridiques</a:t>
            </a:r>
            <a:r>
              <a:rPr lang="en-GB" sz="1200" kern="1200" dirty="0">
                <a:solidFill>
                  <a:schemeClr val="tx1"/>
                </a:solidFill>
                <a:latin typeface="+mn-lt"/>
                <a:ea typeface="+mn-ea"/>
                <a:cs typeface="+mn-cs"/>
              </a:rPr>
              <a:t> aux engagements des </a:t>
            </a:r>
            <a:r>
              <a:rPr lang="en-GB" sz="1200" kern="1200" dirty="0" err="1">
                <a:solidFill>
                  <a:schemeClr val="tx1"/>
                </a:solidFill>
                <a:latin typeface="+mn-lt"/>
                <a:ea typeface="+mn-ea"/>
                <a:cs typeface="+mn-cs"/>
              </a:rPr>
              <a:t>diverses</a:t>
            </a:r>
            <a:r>
              <a:rPr lang="en-GB" sz="1200" kern="1200" dirty="0">
                <a:solidFill>
                  <a:schemeClr val="tx1"/>
                </a:solidFill>
                <a:latin typeface="+mn-lt"/>
                <a:ea typeface="+mn-ea"/>
                <a:cs typeface="+mn-cs"/>
              </a:rPr>
              <a:t> parties </a:t>
            </a:r>
            <a:r>
              <a:rPr lang="en-GB" sz="1200" kern="1200" dirty="0" err="1">
                <a:solidFill>
                  <a:schemeClr val="tx1"/>
                </a:solidFill>
                <a:latin typeface="+mn-lt"/>
                <a:ea typeface="+mn-ea"/>
                <a:cs typeface="+mn-cs"/>
              </a:rPr>
              <a:t>prenantes</a:t>
            </a:r>
            <a:r>
              <a:rPr lang="en-GB" sz="1200" kern="1200" dirty="0">
                <a:solidFill>
                  <a:schemeClr val="tx1"/>
                </a:solidFill>
                <a:latin typeface="+mn-lt"/>
                <a:ea typeface="+mn-ea"/>
                <a:cs typeface="+mn-cs"/>
              </a:rPr>
              <a:t>, en passant par la </a:t>
            </a:r>
            <a:r>
              <a:rPr lang="en-GB" sz="1200" kern="1200" dirty="0" err="1">
                <a:solidFill>
                  <a:schemeClr val="tx1"/>
                </a:solidFill>
                <a:latin typeface="+mn-lt"/>
                <a:ea typeface="+mn-ea"/>
                <a:cs typeface="+mn-cs"/>
              </a:rPr>
              <a:t>réforme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législative</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l'accès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justice.</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67</a:t>
            </a:fld>
            <a:endParaRPr lang="en-GB"/>
          </a:p>
        </p:txBody>
      </p:sp>
    </p:spTree>
    <p:extLst>
      <p:ext uri="{BB962C8B-B14F-4D97-AF65-F5344CB8AC3E}">
        <p14:creationId xmlns:p14="http://schemas.microsoft.com/office/powerpoint/2010/main" val="4142712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SzPts val="1200"/>
              <a:buFont typeface="Arial"/>
              <a:buNone/>
            </a:pPr>
            <a:endParaRPr lang="en-GB" sz="1600" b="0" i="0" u="none" strike="noStrike" kern="1200" baseline="0">
              <a:solidFill>
                <a:srgbClr val="000000"/>
              </a:solidFill>
              <a:latin typeface="+mn-lt"/>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68</a:t>
            </a:fld>
            <a:endParaRPr lang="en-GB"/>
          </a:p>
        </p:txBody>
      </p:sp>
    </p:spTree>
    <p:extLst>
      <p:ext uri="{BB962C8B-B14F-4D97-AF65-F5344CB8AC3E}">
        <p14:creationId xmlns:p14="http://schemas.microsoft.com/office/powerpoint/2010/main" val="14638382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Activité : Identifier les activités visant à réduire la discrimination et la violence basées sur le genre</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Formez</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mis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hasard</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Attribuez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un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deux</a:t>
            </a:r>
            <a:r>
              <a:rPr lang="en-GB" sz="1200" kern="1200" dirty="0">
                <a:solidFill>
                  <a:schemeClr val="tx1"/>
                </a:solidFill>
                <a:latin typeface="+mn-lt"/>
                <a:ea typeface="+mn-ea"/>
                <a:cs typeface="+mn-cs"/>
              </a:rPr>
              <a:t> des programmes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de proposer des </a:t>
            </a:r>
            <a:r>
              <a:rPr lang="en-GB" sz="1200" kern="1200" dirty="0" err="1">
                <a:solidFill>
                  <a:schemeClr val="tx1"/>
                </a:solidFill>
                <a:latin typeface="+mn-lt"/>
                <a:ea typeface="+mn-ea"/>
                <a:cs typeface="+mn-cs"/>
              </a:rPr>
              <a:t>exemples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d'interventions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d'activités</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sein</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des programmes qui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assignés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 but de </a:t>
            </a:r>
            <a:r>
              <a:rPr lang="en-GB" sz="1200" kern="1200" dirty="0" err="1">
                <a:solidFill>
                  <a:schemeClr val="tx1"/>
                </a:solidFill>
                <a:latin typeface="+mn-lt"/>
                <a:ea typeface="+mn-ea"/>
                <a:cs typeface="+mn-cs"/>
              </a:rPr>
              <a:t>réduire</a:t>
            </a:r>
            <a:r>
              <a:rPr lang="en-GB" sz="1200" kern="1200" dirty="0">
                <a:solidFill>
                  <a:schemeClr val="tx1"/>
                </a:solidFill>
                <a:latin typeface="+mn-lt"/>
                <a:ea typeface="+mn-ea"/>
                <a:cs typeface="+mn-cs"/>
              </a:rPr>
              <a:t> la discrimination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Posez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la question </a:t>
            </a:r>
            <a:r>
              <a:rPr lang="en-GB" sz="1200" kern="1200" dirty="0" err="1">
                <a:solidFill>
                  <a:schemeClr val="tx1"/>
                </a:solidFill>
                <a:latin typeface="+mn-lt"/>
                <a:ea typeface="+mn-ea"/>
                <a:cs typeface="+mn-cs"/>
              </a:rPr>
              <a:t>suivante</a:t>
            </a:r>
            <a:r>
              <a:rPr lang="en-GB" sz="1200" kern="1200" dirty="0">
                <a:solidFill>
                  <a:schemeClr val="tx1"/>
                </a:solidFill>
                <a:latin typeface="+mn-lt"/>
                <a:ea typeface="+mn-ea"/>
                <a:cs typeface="+mn-cs"/>
              </a:rPr>
              <a:t> :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les programmes </a:t>
            </a:r>
            <a:r>
              <a:rPr lang="en-GB" sz="1200" kern="1200" dirty="0" err="1">
                <a:solidFill>
                  <a:schemeClr val="tx1"/>
                </a:solidFill>
                <a:latin typeface="+mn-lt"/>
                <a:ea typeface="+mn-ea"/>
                <a:cs typeface="+mn-cs"/>
              </a:rPr>
              <a:t>visant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réduire</a:t>
            </a:r>
            <a:r>
              <a:rPr lang="en-GB" sz="1200" kern="1200" dirty="0">
                <a:solidFill>
                  <a:schemeClr val="tx1"/>
                </a:solidFill>
                <a:latin typeface="+mn-lt"/>
                <a:ea typeface="+mn-ea"/>
                <a:cs typeface="+mn-cs"/>
              </a:rPr>
              <a:t> la violence et la discrimination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 et qui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mis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œuvre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 ?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lacunes</a:t>
            </a:r>
            <a:r>
              <a:rPr lang="en-GB" sz="1200" kern="1200" dirty="0">
                <a:solidFill>
                  <a:schemeClr val="tx1"/>
                </a:solidFill>
                <a:latin typeface="+mn-lt"/>
                <a:ea typeface="+mn-ea"/>
                <a:cs typeface="+mn-cs"/>
              </a:rPr>
              <a:t> et les </a:t>
            </a:r>
            <a:r>
              <a:rPr lang="en-GB" sz="1200" kern="1200" dirty="0" err="1">
                <a:solidFill>
                  <a:schemeClr val="tx1"/>
                </a:solidFill>
                <a:latin typeface="+mn-lt"/>
                <a:ea typeface="+mn-ea"/>
                <a:cs typeface="+mn-cs"/>
              </a:rPr>
              <a:t>défis</a:t>
            </a:r>
            <a:r>
              <a:rPr lang="en-GB" sz="1200" kern="1200" dirty="0">
                <a:solidFill>
                  <a:schemeClr val="tx1"/>
                </a:solidFill>
                <a:latin typeface="+mn-lt"/>
                <a:ea typeface="+mn-ea"/>
                <a:cs typeface="+mn-cs"/>
              </a:rPr>
              <a:t> ? »</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Recueillez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commentaires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plénière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fr-FR" sz="1200" b="1" kern="1200" dirty="0">
              <a:solidFill>
                <a:schemeClr val="tx1"/>
              </a:solidFill>
              <a:latin typeface="+mn-lt"/>
              <a:ea typeface="+mn-ea"/>
              <a:cs typeface="+mn-cs"/>
            </a:endParaRPr>
          </a:p>
          <a:p>
            <a:r>
              <a:rPr lang="fr-FR" sz="1200" b="1" kern="1200" dirty="0">
                <a:solidFill>
                  <a:schemeClr val="tx1"/>
                </a:solidFill>
                <a:latin typeface="+mn-lt"/>
                <a:ea typeface="+mn-ea"/>
                <a:cs typeface="+mn-cs"/>
              </a:rPr>
              <a:t>Activité :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mettent en pratique la formulation de recommandations programmatiques et l'identification des lacunes </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Conservez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mêmes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Revenez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scenarii</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diapositives</a:t>
            </a:r>
            <a:r>
              <a:rPr lang="en-GB" sz="1200" kern="1200" dirty="0">
                <a:solidFill>
                  <a:schemeClr val="tx1"/>
                </a:solidFill>
                <a:latin typeface="+mn-lt"/>
                <a:ea typeface="+mn-ea"/>
                <a:cs typeface="+mn-cs"/>
              </a:rPr>
              <a:t> 51 et 53 et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formuler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recommandations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programmatiques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identifiant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aussi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bien</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réponses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existantes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lacunes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Recueillez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commentaires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plénière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69</a:t>
            </a:fld>
            <a:endParaRPr lang="en-GB"/>
          </a:p>
        </p:txBody>
      </p:sp>
    </p:spTree>
    <p:extLst>
      <p:ext uri="{BB962C8B-B14F-4D97-AF65-F5344CB8AC3E}">
        <p14:creationId xmlns:p14="http://schemas.microsoft.com/office/powerpoint/2010/main" val="27843717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points ont bien été abordés.</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70</a:t>
            </a:fld>
            <a:endParaRPr lang="en-GB"/>
          </a:p>
        </p:txBody>
      </p:sp>
    </p:spTree>
    <p:extLst>
      <p:ext uri="{BB962C8B-B14F-4D97-AF65-F5344CB8AC3E}">
        <p14:creationId xmlns:p14="http://schemas.microsoft.com/office/powerpoint/2010/main" val="630991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 but de cette session est de renforcer les connaissances et les compétences des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pour être en mesure de réaliser des entretiens avec les </a:t>
            </a:r>
            <a:r>
              <a:rPr lang="fr-FR" sz="1200" b="1" kern="1200" dirty="0" err="1">
                <a:solidFill>
                  <a:schemeClr val="tx1"/>
                </a:solidFill>
                <a:latin typeface="+mn-lt"/>
                <a:ea typeface="+mn-ea"/>
                <a:cs typeface="+mn-cs"/>
              </a:rPr>
              <a:t>client.es</a:t>
            </a:r>
            <a:r>
              <a:rPr lang="fr-FR" sz="1200" b="1" kern="1200" dirty="0">
                <a:solidFill>
                  <a:schemeClr val="tx1"/>
                </a:solidFill>
                <a:latin typeface="+mn-lt"/>
                <a:ea typeface="+mn-ea"/>
                <a:cs typeface="+mn-cs"/>
              </a:rPr>
              <a:t> qui ont été victimes de discrimination ou de violences basées sur le genre. Cette session porte sur les principes clés à considérer et sur les pratiques à mettre en œuvre.</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71</a:t>
            </a:fld>
            <a:endParaRPr lang="en-GB"/>
          </a:p>
        </p:txBody>
      </p:sp>
    </p:spTree>
    <p:extLst>
      <p:ext uri="{BB962C8B-B14F-4D97-AF65-F5344CB8AC3E}">
        <p14:creationId xmlns:p14="http://schemas.microsoft.com/office/powerpoint/2010/main" val="28376149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Activité</a:t>
            </a:r>
            <a:r>
              <a:rPr lang="en-US" sz="1200" b="1" kern="1200" dirty="0">
                <a:solidFill>
                  <a:schemeClr val="tx1"/>
                </a:solidFill>
                <a:effectLst/>
                <a:latin typeface="+mn-lt"/>
                <a:ea typeface="+mn-ea"/>
                <a:cs typeface="+mn-cs"/>
              </a:rPr>
              <a:t>: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latin typeface="+mn-lt"/>
                <a:ea typeface="+mn-ea"/>
                <a:cs typeface="+mn-cs"/>
              </a:rPr>
              <a:t>Avant</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présentation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discuter</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deux</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principes</a:t>
            </a:r>
            <a:r>
              <a:rPr lang="en-GB" sz="1200" kern="1200" dirty="0">
                <a:solidFill>
                  <a:schemeClr val="tx1"/>
                </a:solidFill>
                <a:latin typeface="+mn-lt"/>
                <a:ea typeface="+mn-ea"/>
                <a:cs typeface="+mn-cs"/>
              </a:rPr>
              <a:t> et des aspects </a:t>
            </a:r>
            <a:r>
              <a:rPr lang="en-GB" sz="1200" kern="1200" dirty="0" err="1">
                <a:solidFill>
                  <a:schemeClr val="tx1"/>
                </a:solidFill>
                <a:latin typeface="+mn-lt"/>
                <a:ea typeface="+mn-ea"/>
                <a:cs typeface="+mn-cs"/>
              </a:rPr>
              <a:t>pratiques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pensent</a:t>
            </a:r>
            <a:r>
              <a:rPr lang="en-GB" sz="1200" kern="1200" dirty="0">
                <a:solidFill>
                  <a:schemeClr val="tx1"/>
                </a:solidFill>
                <a:latin typeface="+mn-lt"/>
                <a:ea typeface="+mn-ea"/>
                <a:cs typeface="+mn-cs"/>
              </a:rPr>
              <a:t> devoir </a:t>
            </a:r>
            <a:r>
              <a:rPr lang="en-GB" sz="1200" kern="1200" dirty="0" err="1">
                <a:solidFill>
                  <a:schemeClr val="tx1"/>
                </a:solidFill>
                <a:latin typeface="+mn-lt"/>
                <a:ea typeface="+mn-ea"/>
                <a:cs typeface="+mn-cs"/>
              </a:rPr>
              <a:t>garder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l'esprit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a:t>
            </a:r>
            <a:r>
              <a:rPr lang="en-GB" sz="1200" kern="1200" dirty="0">
                <a:solidFill>
                  <a:schemeClr val="tx1"/>
                </a:solidFill>
                <a:latin typeface="+mn-lt"/>
                <a:ea typeface="+mn-ea"/>
                <a:cs typeface="+mn-cs"/>
              </a:rPr>
              <a:t> d’un </a:t>
            </a:r>
            <a:r>
              <a:rPr lang="en-GB" sz="1200" kern="1200" dirty="0" err="1">
                <a:solidFill>
                  <a:schemeClr val="tx1"/>
                </a:solidFill>
                <a:latin typeface="+mn-lt"/>
                <a:ea typeface="+mn-ea"/>
                <a:cs typeface="+mn-cs"/>
              </a:rPr>
              <a:t>entretien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propos de la discrimination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 </a:t>
            </a:r>
            <a:r>
              <a:rPr lang="en-GB" sz="1200" kern="1200" dirty="0" err="1">
                <a:solidFill>
                  <a:schemeClr val="tx1"/>
                </a:solidFill>
                <a:latin typeface="+mn-lt"/>
                <a:ea typeface="+mn-ea"/>
                <a:cs typeface="+mn-cs"/>
              </a:rPr>
              <a:t>Cela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inclure</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 le client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cliente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se sent plus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l'aise</a:t>
            </a:r>
            <a:r>
              <a:rPr lang="en-GB" sz="1200" kern="1200" dirty="0">
                <a:solidFill>
                  <a:schemeClr val="tx1"/>
                </a:solidFill>
                <a:latin typeface="+mn-lt"/>
                <a:ea typeface="+mn-ea"/>
                <a:cs typeface="+mn-cs"/>
              </a:rPr>
              <a:t> avec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sexe</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conduire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l’entretien</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stratégies</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éviter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représailles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contre</a:t>
            </a:r>
            <a:r>
              <a:rPr lang="en-GB" sz="1200" kern="1200" dirty="0">
                <a:solidFill>
                  <a:schemeClr val="tx1"/>
                </a:solidFill>
                <a:latin typeface="+mn-lt"/>
                <a:ea typeface="+mn-ea"/>
                <a:cs typeface="+mn-cs"/>
              </a:rPr>
              <a:t> les femmes </a:t>
            </a:r>
            <a:r>
              <a:rPr lang="en-GB" sz="1200" kern="1200" dirty="0" err="1">
                <a:solidFill>
                  <a:schemeClr val="tx1"/>
                </a:solidFill>
                <a:latin typeface="+mn-lt"/>
                <a:ea typeface="+mn-ea"/>
                <a:cs typeface="+mn-cs"/>
              </a:rPr>
              <a:t>perçues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levant</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voix</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prenant</a:t>
            </a:r>
            <a:r>
              <a:rPr lang="en-GB" sz="1200" kern="1200" dirty="0">
                <a:solidFill>
                  <a:schemeClr val="tx1"/>
                </a:solidFill>
                <a:latin typeface="+mn-lt"/>
                <a:ea typeface="+mn-ea"/>
                <a:cs typeface="+mn-cs"/>
              </a:rPr>
              <a:t> la parole» </a:t>
            </a:r>
            <a:r>
              <a:rPr lang="en-GB" sz="1200" kern="1200" dirty="0" err="1">
                <a:solidFill>
                  <a:schemeClr val="tx1"/>
                </a:solidFill>
                <a:latin typeface="+mn-lt"/>
                <a:ea typeface="+mn-ea"/>
                <a:cs typeface="+mn-cs"/>
              </a:rPr>
              <a:t>lorsqu'elles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signalent</a:t>
            </a:r>
            <a:r>
              <a:rPr lang="en-GB" sz="1200" kern="1200" dirty="0">
                <a:solidFill>
                  <a:schemeClr val="tx1"/>
                </a:solidFill>
                <a:latin typeface="+mn-lt"/>
                <a:ea typeface="+mn-ea"/>
                <a:cs typeface="+mn-cs"/>
              </a:rPr>
              <a:t> des incidents; </a:t>
            </a:r>
            <a:r>
              <a:rPr lang="en-GB" sz="1200" kern="1200" dirty="0" err="1">
                <a:solidFill>
                  <a:schemeClr val="tx1"/>
                </a:solidFill>
                <a:latin typeface="+mn-lt"/>
                <a:ea typeface="+mn-ea"/>
                <a:cs typeface="+mn-cs"/>
              </a:rPr>
              <a:t>gérer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entretiens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lorsque</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mari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partenaire</a:t>
            </a:r>
            <a:r>
              <a:rPr lang="en-GB" sz="1200" kern="1200" dirty="0">
                <a:solidFill>
                  <a:schemeClr val="tx1"/>
                </a:solidFill>
                <a:latin typeface="+mn-lt"/>
                <a:ea typeface="+mn-ea"/>
                <a:cs typeface="+mn-cs"/>
              </a:rPr>
              <a:t>/frère, etc, </a:t>
            </a:r>
            <a:r>
              <a:rPr lang="en-GB" sz="1200" kern="1200" dirty="0" err="1">
                <a:solidFill>
                  <a:schemeClr val="tx1"/>
                </a:solidFill>
                <a:latin typeface="+mn-lt"/>
                <a:ea typeface="+mn-ea"/>
                <a:cs typeface="+mn-cs"/>
              </a:rPr>
              <a:t>veut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présent</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72</a:t>
            </a:fld>
            <a:endParaRPr lang="en-GB"/>
          </a:p>
        </p:txBody>
      </p:sp>
    </p:spTree>
    <p:extLst>
      <p:ext uri="{BB962C8B-B14F-4D97-AF65-F5344CB8AC3E}">
        <p14:creationId xmlns:p14="http://schemas.microsoft.com/office/powerpoint/2010/main" val="246670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t>EN OPTION</a:t>
            </a:r>
            <a:r>
              <a:rPr lang="en-US" b="1" baseline="0" dirty="0"/>
              <a:t> </a:t>
            </a:r>
            <a:r>
              <a:rPr lang="en-US" b="1" dirty="0"/>
              <a:t>: </a:t>
            </a:r>
            <a:r>
              <a:rPr lang="en-US" b="1" dirty="0" err="1"/>
              <a:t>Évaluation</a:t>
            </a:r>
            <a:r>
              <a:rPr lang="en-US" b="1" dirty="0"/>
              <a:t> relative </a:t>
            </a:r>
            <a:r>
              <a:rPr lang="en-US" b="1" dirty="0" err="1"/>
              <a:t>à</a:t>
            </a:r>
            <a:r>
              <a:rPr lang="en-US" b="1" dirty="0"/>
              <a:t> </a:t>
            </a:r>
            <a:r>
              <a:rPr lang="en-US" b="1" dirty="0" err="1"/>
              <a:t>l’égalité</a:t>
            </a:r>
            <a:r>
              <a:rPr lang="en-US" b="1" dirty="0"/>
              <a:t> des genres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b="1" kern="1200" dirty="0">
              <a:solidFill>
                <a:schemeClr val="tx1"/>
              </a:solidFill>
              <a:effectLst/>
              <a:latin typeface="+mn-lt"/>
              <a:ea typeface="+mn-ea"/>
              <a:cs typeface="+mn-cs"/>
            </a:endParaRPr>
          </a:p>
          <a:p>
            <a:pPr lvl="0">
              <a:buFont typeface="Arial"/>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Expliquez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chacun</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chacune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d’entre</a:t>
            </a:r>
            <a:r>
              <a:rPr lang="en-GB" sz="1200" kern="1200" dirty="0">
                <a:solidFill>
                  <a:schemeClr val="tx1"/>
                </a:solidFill>
                <a:latin typeface="+mn-lt"/>
                <a:ea typeface="+mn-ea"/>
                <a:cs typeface="+mn-cs"/>
              </a:rPr>
              <a:t> nous </a:t>
            </a:r>
            <a:r>
              <a:rPr lang="en-GB" sz="1200" kern="1200" dirty="0" err="1">
                <a:solidFill>
                  <a:schemeClr val="tx1"/>
                </a:solidFill>
                <a:latin typeface="+mn-lt"/>
                <a:ea typeface="+mn-ea"/>
                <a:cs typeface="+mn-cs"/>
              </a:rPr>
              <a:t>développe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propre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compréhension</a:t>
            </a:r>
            <a:r>
              <a:rPr lang="en-GB" sz="1200" kern="1200" dirty="0">
                <a:solidFill>
                  <a:schemeClr val="tx1"/>
                </a:solidFill>
                <a:latin typeface="+mn-lt"/>
                <a:ea typeface="+mn-ea"/>
                <a:cs typeface="+mn-cs"/>
              </a:rPr>
              <a:t> du genre </a:t>
            </a:r>
            <a:r>
              <a:rPr lang="en-GB" sz="1200" kern="1200" dirty="0" err="1">
                <a:solidFill>
                  <a:schemeClr val="tx1"/>
                </a:solidFill>
                <a:latin typeface="+mn-lt"/>
                <a:ea typeface="+mn-ea"/>
                <a:cs typeface="+mn-cs"/>
              </a:rPr>
              <a:t>dès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l'enfance</a:t>
            </a:r>
            <a:r>
              <a:rPr lang="en-GB" sz="1200" kern="1200" dirty="0">
                <a:solidFill>
                  <a:schemeClr val="tx1"/>
                </a:solidFill>
                <a:latin typeface="+mn-lt"/>
                <a:ea typeface="+mn-ea"/>
                <a:cs typeface="+mn-cs"/>
              </a:rPr>
              <a:t>. Les messages et les traditions </a:t>
            </a:r>
            <a:r>
              <a:rPr lang="en-GB" sz="1200" kern="1200" dirty="0" err="1">
                <a:solidFill>
                  <a:schemeClr val="tx1"/>
                </a:solidFill>
                <a:latin typeface="+mn-lt"/>
                <a:ea typeface="+mn-ea"/>
                <a:cs typeface="+mn-cs"/>
              </a:rPr>
              <a:t>associés</a:t>
            </a:r>
            <a:r>
              <a:rPr lang="en-GB" sz="1200" kern="1200" dirty="0">
                <a:solidFill>
                  <a:schemeClr val="tx1"/>
                </a:solidFill>
                <a:latin typeface="+mn-lt"/>
                <a:ea typeface="+mn-ea"/>
                <a:cs typeface="+mn-cs"/>
              </a:rPr>
              <a:t> au genre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reflets</a:t>
            </a:r>
            <a:r>
              <a:rPr lang="en-GB" sz="1200" kern="1200" dirty="0">
                <a:solidFill>
                  <a:schemeClr val="tx1"/>
                </a:solidFill>
                <a:latin typeface="+mn-lt"/>
                <a:ea typeface="+mn-ea"/>
                <a:cs typeface="+mn-cs"/>
              </a:rPr>
              <a:t> complexes de la </a:t>
            </a:r>
            <a:r>
              <a:rPr lang="en-GB" sz="1200" kern="1200" dirty="0" err="1">
                <a:solidFill>
                  <a:schemeClr val="tx1"/>
                </a:solidFill>
                <a:latin typeface="+mn-lt"/>
                <a:ea typeface="+mn-ea"/>
                <a:cs typeface="+mn-cs"/>
              </a:rPr>
              <a:t>société</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famille</a:t>
            </a:r>
            <a:r>
              <a:rPr lang="en-GB" sz="1200" kern="1200" dirty="0">
                <a:solidFill>
                  <a:schemeClr val="tx1"/>
                </a:solidFill>
                <a:latin typeface="+mn-lt"/>
                <a:ea typeface="+mn-ea"/>
                <a:cs typeface="+mn-cs"/>
              </a:rPr>
              <a:t>, de la culture, de la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d'autres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moteurs</a:t>
            </a:r>
            <a:r>
              <a:rPr lang="en-GB" sz="1200" kern="1200" dirty="0">
                <a:solidFill>
                  <a:schemeClr val="tx1"/>
                </a:solidFill>
                <a:latin typeface="+mn-lt"/>
                <a:ea typeface="+mn-ea"/>
                <a:cs typeface="+mn-cs"/>
              </a:rPr>
              <a:t> de la socialisation.</a:t>
            </a:r>
            <a:endParaRPr lang="fr-FR" sz="1200" kern="1200" dirty="0">
              <a:solidFill>
                <a:schemeClr val="tx1"/>
              </a:solidFill>
              <a:latin typeface="+mn-lt"/>
              <a:ea typeface="+mn-ea"/>
              <a:cs typeface="+mn-cs"/>
            </a:endParaRPr>
          </a:p>
          <a:p>
            <a:pPr lvl="0">
              <a:buFont typeface="Arial"/>
              <a:buChar char="•"/>
            </a:pPr>
            <a:r>
              <a:rPr lang="en-GB" sz="1200" kern="1200" dirty="0">
                <a:solidFill>
                  <a:schemeClr val="tx1"/>
                </a:solidFill>
                <a:latin typeface="+mn-lt"/>
                <a:ea typeface="+mn-ea"/>
                <a:cs typeface="+mn-cs"/>
              </a:rPr>
              <a:t> Il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important de </a:t>
            </a:r>
            <a:r>
              <a:rPr lang="en-GB" sz="1200" kern="1200" dirty="0" err="1">
                <a:solidFill>
                  <a:schemeClr val="tx1"/>
                </a:solidFill>
                <a:latin typeface="+mn-lt"/>
                <a:ea typeface="+mn-ea"/>
                <a:cs typeface="+mn-cs"/>
              </a:rPr>
              <a:t>tenir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compte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nos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propres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expériences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croyances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a:t>
            </a:r>
            <a:endParaRPr lang="fr-FR" sz="1200" kern="1200" dirty="0">
              <a:solidFill>
                <a:schemeClr val="tx1"/>
              </a:solidFill>
              <a:latin typeface="+mn-lt"/>
              <a:ea typeface="+mn-ea"/>
              <a:cs typeface="+mn-cs"/>
            </a:endParaRPr>
          </a:p>
          <a:p>
            <a:pPr lvl="0">
              <a:buFont typeface="Arial"/>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passer </a:t>
            </a:r>
            <a:r>
              <a:rPr lang="en-GB" sz="1200" kern="1200" dirty="0" err="1">
                <a:solidFill>
                  <a:schemeClr val="tx1"/>
                </a:solidFill>
                <a:latin typeface="+mn-lt"/>
                <a:ea typeface="+mn-ea"/>
                <a:cs typeface="+mn-cs"/>
              </a:rPr>
              <a:t>quelques</a:t>
            </a:r>
            <a:r>
              <a:rPr lang="en-GB" sz="1200" kern="1200" dirty="0">
                <a:solidFill>
                  <a:schemeClr val="tx1"/>
                </a:solidFill>
                <a:latin typeface="+mn-lt"/>
                <a:ea typeface="+mn-ea"/>
                <a:cs typeface="+mn-cs"/>
              </a:rPr>
              <a:t> minutes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réfléchir</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neuf</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déclarations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présentées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y</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répondre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honnêtement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selon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opinion </a:t>
            </a:r>
            <a:r>
              <a:rPr lang="en-GB" sz="1200" kern="1200" dirty="0" err="1">
                <a:solidFill>
                  <a:schemeClr val="tx1"/>
                </a:solidFill>
                <a:latin typeface="+mn-lt"/>
                <a:ea typeface="+mn-ea"/>
                <a:cs typeface="+mn-cs"/>
              </a:rPr>
              <a:t>personnelle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buFont typeface="Arial"/>
              <a:buChar char="•"/>
            </a:pP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Dites</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réponse</a:t>
            </a:r>
            <a:r>
              <a:rPr lang="en-GB" sz="1200" kern="1200" dirty="0">
                <a:solidFill>
                  <a:schemeClr val="tx1"/>
                </a:solidFill>
                <a:latin typeface="+mn-lt"/>
                <a:ea typeface="+mn-ea"/>
                <a:cs typeface="+mn-cs"/>
              </a:rPr>
              <a:t> ne sera pas </a:t>
            </a:r>
            <a:r>
              <a:rPr lang="en-GB" sz="1200" kern="1200" dirty="0" err="1">
                <a:solidFill>
                  <a:schemeClr val="tx1"/>
                </a:solidFill>
                <a:latin typeface="+mn-lt"/>
                <a:ea typeface="+mn-ea"/>
                <a:cs typeface="+mn-cs"/>
              </a:rPr>
              <a:t>partagée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revient</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réfléchir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ressenti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Expliquez-leur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pourrait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intéressant</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revoir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réponses</a:t>
            </a:r>
            <a:r>
              <a:rPr lang="en-GB" sz="1200" kern="1200" dirty="0">
                <a:solidFill>
                  <a:schemeClr val="tx1"/>
                </a:solidFill>
                <a:latin typeface="+mn-lt"/>
                <a:ea typeface="+mn-ea"/>
                <a:cs typeface="+mn-cs"/>
              </a:rPr>
              <a:t> après la formation.       </a:t>
            </a:r>
            <a:endParaRPr lang="fr-FR"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7</a:t>
            </a:fld>
            <a:endParaRPr lang="en-GB"/>
          </a:p>
        </p:txBody>
      </p:sp>
    </p:spTree>
    <p:extLst>
      <p:ext uri="{BB962C8B-B14F-4D97-AF65-F5344CB8AC3E}">
        <p14:creationId xmlns:p14="http://schemas.microsoft.com/office/powerpoint/2010/main" val="2451783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Ne pas </a:t>
            </a:r>
            <a:r>
              <a:rPr lang="en-GB" sz="1200" b="1" kern="1200" dirty="0" err="1">
                <a:solidFill>
                  <a:schemeClr val="tx1"/>
                </a:solidFill>
                <a:latin typeface="+mn-lt"/>
                <a:ea typeface="+mn-ea"/>
                <a:cs typeface="+mn-cs"/>
              </a:rPr>
              <a:t>nuire</a:t>
            </a:r>
            <a:r>
              <a:rPr lang="en-GB" sz="1200" b="1" kern="1200" dirty="0">
                <a:solidFill>
                  <a:schemeClr val="tx1"/>
                </a:solidFill>
                <a:latin typeface="+mn-lt"/>
                <a:ea typeface="+mn-ea"/>
                <a:cs typeface="+mn-cs"/>
              </a:rPr>
              <a:t> : </a:t>
            </a:r>
            <a:r>
              <a:rPr lang="en-GB" sz="1200" kern="1200" dirty="0">
                <a:solidFill>
                  <a:schemeClr val="tx1"/>
                </a:solidFill>
                <a:latin typeface="+mn-lt"/>
                <a:ea typeface="+mn-ea"/>
                <a:cs typeface="+mn-cs"/>
              </a:rPr>
              <a:t>La </a:t>
            </a:r>
            <a:r>
              <a:rPr lang="en-GB" sz="1200" kern="1200" dirty="0" err="1">
                <a:solidFill>
                  <a:schemeClr val="tx1"/>
                </a:solidFill>
                <a:latin typeface="+mn-lt"/>
                <a:ea typeface="+mn-ea"/>
                <a:cs typeface="+mn-cs"/>
              </a:rPr>
              <a:t>sûreté</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éviter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traumatisme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secondaire</a:t>
            </a:r>
            <a:r>
              <a:rPr lang="en-GB" sz="1200" kern="1200" dirty="0">
                <a:solidFill>
                  <a:schemeClr val="tx1"/>
                </a:solidFill>
                <a:latin typeface="+mn-lt"/>
                <a:ea typeface="+mn-ea"/>
                <a:cs typeface="+mn-cs"/>
              </a:rPr>
              <a:t>, la victimisation) de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partage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expériences/informations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cœur</a:t>
            </a:r>
            <a:r>
              <a:rPr lang="en-GB" sz="1200" kern="1200" dirty="0">
                <a:solidFill>
                  <a:schemeClr val="tx1"/>
                </a:solidFill>
                <a:latin typeface="+mn-lt"/>
                <a:ea typeface="+mn-ea"/>
                <a:cs typeface="+mn-cs"/>
              </a:rPr>
              <a:t> de la documentation des </a:t>
            </a:r>
            <a:r>
              <a:rPr lang="en-GB" sz="1200" kern="1200" dirty="0" err="1">
                <a:solidFill>
                  <a:schemeClr val="tx1"/>
                </a:solidFill>
                <a:latin typeface="+mn-lt"/>
                <a:ea typeface="+mn-ea"/>
                <a:cs typeface="+mn-cs"/>
              </a:rPr>
              <a:t>expériences</a:t>
            </a:r>
            <a:r>
              <a:rPr lang="en-GB" sz="1200" kern="1200" dirty="0">
                <a:solidFill>
                  <a:schemeClr val="tx1"/>
                </a:solidFill>
                <a:latin typeface="+mn-lt"/>
                <a:ea typeface="+mn-ea"/>
                <a:cs typeface="+mn-cs"/>
              </a:rPr>
              <a:t> et de la </a:t>
            </a:r>
            <a:r>
              <a:rPr lang="en-GB" sz="1200" kern="1200" dirty="0" err="1">
                <a:solidFill>
                  <a:schemeClr val="tx1"/>
                </a:solidFill>
                <a:latin typeface="+mn-lt"/>
                <a:ea typeface="+mn-ea"/>
                <a:cs typeface="+mn-cs"/>
              </a:rPr>
              <a:t>collecte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preuves</a:t>
            </a:r>
            <a:r>
              <a:rPr lang="en-GB" sz="1200" kern="1200" dirty="0">
                <a:solidFill>
                  <a:schemeClr val="tx1"/>
                </a:solidFill>
                <a:latin typeface="+mn-lt"/>
                <a:ea typeface="+mn-ea"/>
                <a:cs typeface="+mn-cs"/>
              </a:rPr>
              <a:t>. Il ne </a:t>
            </a:r>
            <a:r>
              <a:rPr lang="en-GB" sz="1200" kern="1200" dirty="0" err="1">
                <a:solidFill>
                  <a:schemeClr val="tx1"/>
                </a:solidFill>
                <a:latin typeface="+mn-lt"/>
                <a:ea typeface="+mn-ea"/>
                <a:cs typeface="+mn-cs"/>
              </a:rPr>
              <a:t>faut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jamais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collecte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preuves</a:t>
            </a:r>
            <a:r>
              <a:rPr lang="en-GB" sz="1200" kern="1200" dirty="0">
                <a:solidFill>
                  <a:schemeClr val="tx1"/>
                </a:solidFill>
                <a:latin typeface="+mn-lt"/>
                <a:ea typeface="+mn-ea"/>
                <a:cs typeface="+mn-cs"/>
              </a:rPr>
              <a:t>” se </a:t>
            </a:r>
            <a:r>
              <a:rPr lang="en-GB" sz="1200" kern="1200" dirty="0" err="1">
                <a:solidFill>
                  <a:schemeClr val="tx1"/>
                </a:solidFill>
                <a:latin typeface="+mn-lt"/>
                <a:ea typeface="+mn-ea"/>
                <a:cs typeface="+mn-cs"/>
              </a:rPr>
              <a:t>fasse</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détriment</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sûreté</a:t>
            </a:r>
            <a:r>
              <a:rPr lang="en-GB" sz="1200" kern="1200" dirty="0">
                <a:solidFill>
                  <a:schemeClr val="tx1"/>
                </a:solidFill>
                <a:latin typeface="+mn-lt"/>
                <a:ea typeface="+mn-ea"/>
                <a:cs typeface="+mn-cs"/>
              </a:rPr>
              <a:t> et du </a:t>
            </a:r>
            <a:r>
              <a:rPr lang="en-GB" sz="1200" kern="1200" dirty="0" err="1">
                <a:solidFill>
                  <a:schemeClr val="tx1"/>
                </a:solidFill>
                <a:latin typeface="+mn-lt"/>
                <a:ea typeface="+mn-ea"/>
                <a:cs typeface="+mn-cs"/>
              </a:rPr>
              <a:t>bien-être</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survivante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cette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collecte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étape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cruciale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la documentation, le </a:t>
            </a:r>
            <a:r>
              <a:rPr lang="en-GB" sz="1200" kern="1200" dirty="0" err="1">
                <a:solidFill>
                  <a:schemeClr val="tx1"/>
                </a:solidFill>
                <a:latin typeface="+mn-lt"/>
                <a:ea typeface="+mn-ea"/>
                <a:cs typeface="+mn-cs"/>
              </a:rPr>
              <a:t>suivi</a:t>
            </a:r>
            <a:r>
              <a:rPr lang="en-GB" sz="1200" kern="1200" dirty="0">
                <a:solidFill>
                  <a:schemeClr val="tx1"/>
                </a:solidFill>
                <a:latin typeface="+mn-lt"/>
                <a:ea typeface="+mn-ea"/>
                <a:cs typeface="+mn-cs"/>
              </a:rPr>
              <a:t> et la </a:t>
            </a:r>
            <a:r>
              <a:rPr lang="en-GB" sz="1200" kern="1200" dirty="0" err="1">
                <a:solidFill>
                  <a:schemeClr val="tx1"/>
                </a:solidFill>
                <a:latin typeface="+mn-lt"/>
                <a:ea typeface="+mn-ea"/>
                <a:cs typeface="+mn-cs"/>
              </a:rPr>
              <a:t>réponse</a:t>
            </a:r>
            <a:r>
              <a:rPr lang="en-GB" sz="1200" kern="1200" dirty="0">
                <a:solidFill>
                  <a:schemeClr val="tx1"/>
                </a:solidFill>
                <a:latin typeface="+mn-lt"/>
                <a:ea typeface="+mn-ea"/>
                <a:cs typeface="+mn-cs"/>
              </a:rPr>
              <a:t> aux obstacles </a:t>
            </a:r>
            <a:r>
              <a:rPr lang="en-GB" sz="1200" kern="1200" dirty="0" err="1">
                <a:solidFill>
                  <a:schemeClr val="tx1"/>
                </a:solidFill>
                <a:latin typeface="+mn-lt"/>
                <a:ea typeface="+mn-ea"/>
                <a:cs typeface="+mn-cs"/>
              </a:rPr>
              <a:t>liés</a:t>
            </a:r>
            <a:r>
              <a:rPr lang="en-GB" sz="1200" kern="1200" dirty="0">
                <a:solidFill>
                  <a:schemeClr val="tx1"/>
                </a:solidFill>
                <a:latin typeface="+mn-lt"/>
                <a:ea typeface="+mn-ea"/>
                <a:cs typeface="+mn-cs"/>
              </a:rPr>
              <a:t> au genre et aux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l'accès</a:t>
            </a:r>
            <a:r>
              <a:rPr lang="en-GB" sz="1200" kern="1200" dirty="0">
                <a:solidFill>
                  <a:schemeClr val="tx1"/>
                </a:solidFill>
                <a:latin typeface="+mn-lt"/>
                <a:ea typeface="+mn-ea"/>
                <a:cs typeface="+mn-cs"/>
              </a:rPr>
              <a:t> aux services de santé, du VIH, de </a:t>
            </a:r>
            <a:r>
              <a:rPr lang="en-GB" sz="1200" kern="1200" dirty="0" err="1">
                <a:solidFill>
                  <a:schemeClr val="tx1"/>
                </a:solidFill>
                <a:latin typeface="+mn-lt"/>
                <a:ea typeface="+mn-ea"/>
                <a:cs typeface="+mn-cs"/>
              </a:rPr>
              <a:t>réponse</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d'autres</a:t>
            </a:r>
            <a:r>
              <a:rPr lang="en-GB" sz="1200" kern="1200" dirty="0">
                <a:solidFill>
                  <a:schemeClr val="tx1"/>
                </a:solidFill>
                <a:latin typeface="+mn-lt"/>
                <a:ea typeface="+mn-ea"/>
                <a:cs typeface="+mn-cs"/>
              </a:rPr>
              <a:t> services, obstacles </a:t>
            </a:r>
            <a:r>
              <a:rPr lang="en-GB" sz="1200" kern="1200" dirty="0" err="1">
                <a:solidFill>
                  <a:schemeClr val="tx1"/>
                </a:solidFill>
                <a:latin typeface="+mn-lt"/>
                <a:ea typeface="+mn-ea"/>
                <a:cs typeface="+mn-cs"/>
              </a:rPr>
              <a:t>auxquels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confrontées</a:t>
            </a:r>
            <a:r>
              <a:rPr lang="en-GB" sz="1200" kern="1200" dirty="0">
                <a:solidFill>
                  <a:schemeClr val="tx1"/>
                </a:solidFill>
                <a:latin typeface="+mn-lt"/>
                <a:ea typeface="+mn-ea"/>
                <a:cs typeface="+mn-cs"/>
              </a:rPr>
              <a:t> en raison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orientation </a:t>
            </a:r>
            <a:r>
              <a:rPr lang="en-GB" sz="1200" kern="1200" dirty="0" err="1">
                <a:solidFill>
                  <a:schemeClr val="tx1"/>
                </a:solidFill>
                <a:latin typeface="+mn-lt"/>
                <a:ea typeface="+mn-ea"/>
                <a:cs typeface="+mn-cs"/>
              </a:rPr>
              <a:t>sexuelle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identité</a:t>
            </a:r>
            <a:r>
              <a:rPr lang="en-GB" sz="1200" kern="1200" dirty="0">
                <a:solidFill>
                  <a:schemeClr val="tx1"/>
                </a:solidFill>
                <a:latin typeface="+mn-lt"/>
                <a:ea typeface="+mn-ea"/>
                <a:cs typeface="+mn-cs"/>
              </a:rPr>
              <a:t> et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expression de genre,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travail du </a:t>
            </a:r>
            <a:r>
              <a:rPr lang="en-GB" sz="1200" kern="1200" dirty="0" err="1">
                <a:solidFill>
                  <a:schemeClr val="tx1"/>
                </a:solidFill>
                <a:latin typeface="+mn-lt"/>
                <a:ea typeface="+mn-ea"/>
                <a:cs typeface="+mn-cs"/>
              </a:rPr>
              <a:t>sexe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usage de drogues et/</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statut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séropositif</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en-GB" sz="1200" b="1" kern="1200" dirty="0">
              <a:solidFill>
                <a:schemeClr val="tx1"/>
              </a:solidFill>
              <a:latin typeface="+mn-lt"/>
              <a:ea typeface="+mn-ea"/>
              <a:cs typeface="+mn-cs"/>
            </a:endParaRPr>
          </a:p>
          <a:p>
            <a:r>
              <a:rPr lang="en-GB" sz="1200" b="1" kern="1200" dirty="0" err="1">
                <a:solidFill>
                  <a:schemeClr val="tx1"/>
                </a:solidFill>
                <a:latin typeface="+mn-lt"/>
                <a:ea typeface="+mn-ea"/>
                <a:cs typeface="+mn-cs"/>
              </a:rPr>
              <a:t>Consentement</a:t>
            </a:r>
            <a:r>
              <a:rPr lang="en-GB" sz="1200" b="1" kern="1200" dirty="0">
                <a:solidFill>
                  <a:schemeClr val="tx1"/>
                </a:solidFill>
                <a:latin typeface="+mn-lt"/>
                <a:ea typeface="+mn-ea"/>
                <a:cs typeface="+mn-cs"/>
              </a:rPr>
              <a:t> et </a:t>
            </a:r>
            <a:r>
              <a:rPr lang="en-GB" sz="1200" b="1" kern="1200" dirty="0" err="1">
                <a:solidFill>
                  <a:schemeClr val="tx1"/>
                </a:solidFill>
                <a:latin typeface="+mn-lt"/>
                <a:ea typeface="+mn-ea"/>
                <a:cs typeface="+mn-cs"/>
              </a:rPr>
              <a:t>confidentialité</a:t>
            </a:r>
            <a:r>
              <a:rPr lang="en-GB" sz="1200" b="1" kern="1200" dirty="0">
                <a:solidFill>
                  <a:schemeClr val="tx1"/>
                </a:solidFill>
                <a:latin typeface="+mn-lt"/>
                <a:ea typeface="+mn-ea"/>
                <a:cs typeface="+mn-cs"/>
              </a:rPr>
              <a:t> : </a:t>
            </a:r>
            <a:r>
              <a:rPr lang="en-GB" sz="1200" kern="1200" dirty="0">
                <a:solidFill>
                  <a:schemeClr val="tx1"/>
                </a:solidFill>
                <a:latin typeface="+mn-lt"/>
                <a:ea typeface="+mn-ea"/>
                <a:cs typeface="+mn-cs"/>
              </a:rPr>
              <a:t>Il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essentiel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d'obtenir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consentement</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partage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Cela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signifie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accepte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soient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partagées</a:t>
            </a:r>
            <a:r>
              <a:rPr lang="en-GB" sz="1200" kern="1200" dirty="0">
                <a:solidFill>
                  <a:schemeClr val="tx1"/>
                </a:solidFill>
                <a:latin typeface="+mn-lt"/>
                <a:ea typeface="+mn-ea"/>
                <a:cs typeface="+mn-cs"/>
              </a:rPr>
              <a:t> tout en </a:t>
            </a:r>
            <a:r>
              <a:rPr lang="en-GB" sz="1200" kern="1200" dirty="0" err="1">
                <a:solidFill>
                  <a:schemeClr val="tx1"/>
                </a:solidFill>
                <a:latin typeface="+mn-lt"/>
                <a:ea typeface="+mn-ea"/>
                <a:cs typeface="+mn-cs"/>
              </a:rPr>
              <a:t>protégeant</a:t>
            </a:r>
            <a:r>
              <a:rPr lang="en-GB" sz="1200" kern="1200" dirty="0">
                <a:solidFill>
                  <a:schemeClr val="tx1"/>
                </a:solidFill>
                <a:latin typeface="+mn-lt"/>
                <a:ea typeface="+mn-ea"/>
                <a:cs typeface="+mn-cs"/>
              </a:rPr>
              <a:t> son </a:t>
            </a:r>
            <a:r>
              <a:rPr lang="en-GB" sz="1200" kern="1200" dirty="0" err="1">
                <a:solidFill>
                  <a:schemeClr val="tx1"/>
                </a:solidFill>
                <a:latin typeface="+mn-lt"/>
                <a:ea typeface="+mn-ea"/>
                <a:cs typeface="+mn-cs"/>
              </a:rPr>
              <a:t>identité</a:t>
            </a:r>
            <a:r>
              <a:rPr lang="en-GB" sz="1200" kern="1200" dirty="0">
                <a:solidFill>
                  <a:schemeClr val="tx1"/>
                </a:solidFill>
                <a:latin typeface="+mn-lt"/>
                <a:ea typeface="+mn-ea"/>
                <a:cs typeface="+mn-cs"/>
              </a:rPr>
              <a:t> et les </a:t>
            </a:r>
            <a:r>
              <a:rPr lang="en-GB" sz="1200" kern="1200" dirty="0" err="1">
                <a:solidFill>
                  <a:schemeClr val="tx1"/>
                </a:solidFill>
                <a:latin typeface="+mn-lt"/>
                <a:ea typeface="+mn-ea"/>
                <a:cs typeface="+mn-cs"/>
              </a:rPr>
              <a:t>circonstances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l'affaire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même</a:t>
            </a:r>
            <a:r>
              <a:rPr lang="en-GB" sz="1200" kern="1200" dirty="0">
                <a:solidFill>
                  <a:schemeClr val="tx1"/>
                </a:solidFill>
                <a:latin typeface="+mn-lt"/>
                <a:ea typeface="+mn-ea"/>
                <a:cs typeface="+mn-cs"/>
              </a:rPr>
              <a:t> temps, </a:t>
            </a:r>
            <a:r>
              <a:rPr lang="en-GB" sz="1200" kern="1200" dirty="0" err="1">
                <a:solidFill>
                  <a:schemeClr val="tx1"/>
                </a:solidFill>
                <a:latin typeface="+mn-lt"/>
                <a:ea typeface="+mn-ea"/>
                <a:cs typeface="+mn-cs"/>
              </a:rPr>
              <a: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important de </a:t>
            </a:r>
            <a:r>
              <a:rPr lang="en-GB" sz="1200" kern="1200" dirty="0" err="1">
                <a:solidFill>
                  <a:schemeClr val="tx1"/>
                </a:solidFill>
                <a:latin typeface="+mn-lt"/>
                <a:ea typeface="+mn-ea"/>
                <a:cs typeface="+mn-cs"/>
              </a:rPr>
              <a:t>garantir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confidentialité/protéger</a:t>
            </a:r>
            <a:r>
              <a:rPr lang="en-GB" sz="1200" kern="1200" dirty="0">
                <a:solidFill>
                  <a:schemeClr val="tx1"/>
                </a:solidFill>
                <a:latin typeface="+mn-lt"/>
                <a:ea typeface="+mn-ea"/>
                <a:cs typeface="+mn-cs"/>
              </a:rPr>
              <a:t> la vie </a:t>
            </a:r>
            <a:r>
              <a:rPr lang="en-GB" sz="1200" kern="1200" dirty="0" err="1">
                <a:solidFill>
                  <a:schemeClr val="tx1"/>
                </a:solidFill>
                <a:latin typeface="+mn-lt"/>
                <a:ea typeface="+mn-ea"/>
                <a:cs typeface="+mn-cs"/>
              </a:rPr>
              <a:t>privée</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 </a:t>
            </a:r>
            <a:r>
              <a:rPr lang="en-GB" sz="1200" kern="1200" dirty="0" err="1">
                <a:solidFill>
                  <a:schemeClr val="tx1"/>
                </a:solidFill>
                <a:latin typeface="+mn-lt"/>
                <a:ea typeface="+mn-ea"/>
                <a:cs typeface="+mn-cs"/>
              </a:rPr>
              <a:t>partagé</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collectées</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cours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l'entretien</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tout au long du </a:t>
            </a:r>
            <a:r>
              <a:rPr lang="en-GB" sz="1200" kern="1200" dirty="0" err="1">
                <a:solidFill>
                  <a:schemeClr val="tx1"/>
                </a:solidFill>
                <a:latin typeface="+mn-lt"/>
                <a:ea typeface="+mn-ea"/>
                <a:cs typeface="+mn-cs"/>
              </a:rPr>
              <a:t>processus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collecte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saisie</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éventuellement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l'utilisation</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des fins de </a:t>
            </a:r>
            <a:r>
              <a:rPr lang="en-GB" sz="1200" kern="1200" dirty="0" err="1">
                <a:solidFill>
                  <a:schemeClr val="tx1"/>
                </a:solidFill>
                <a:latin typeface="+mn-lt"/>
                <a:ea typeface="+mn-ea"/>
                <a:cs typeface="+mn-cs"/>
              </a:rPr>
              <a:t>plaidoyer</a:t>
            </a:r>
            <a:r>
              <a:rPr lang="en-GB" sz="1200" kern="1200" dirty="0">
                <a:solidFill>
                  <a:schemeClr val="tx1"/>
                </a:solidFill>
                <a:latin typeface="+mn-lt"/>
                <a:ea typeface="+mn-ea"/>
                <a:cs typeface="+mn-cs"/>
              </a:rPr>
              <a:t> et de </a:t>
            </a:r>
            <a:r>
              <a:rPr lang="en-GB" sz="1200" kern="1200" dirty="0" err="1">
                <a:solidFill>
                  <a:schemeClr val="tx1"/>
                </a:solidFill>
                <a:latin typeface="+mn-lt"/>
                <a:ea typeface="+mn-ea"/>
                <a:cs typeface="+mn-cs"/>
              </a:rPr>
              <a:t>recherche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en-GB" sz="1200" b="1" kern="1200" dirty="0">
              <a:solidFill>
                <a:schemeClr val="tx1"/>
              </a:solidFill>
              <a:latin typeface="+mn-lt"/>
              <a:ea typeface="+mn-ea"/>
              <a:cs typeface="+mn-cs"/>
            </a:endParaRPr>
          </a:p>
          <a:p>
            <a:r>
              <a:rPr lang="en-GB" sz="1200" b="1" kern="1200" dirty="0" err="1">
                <a:solidFill>
                  <a:schemeClr val="tx1"/>
                </a:solidFill>
                <a:latin typeface="+mn-lt"/>
                <a:ea typeface="+mn-ea"/>
                <a:cs typeface="+mn-cs"/>
              </a:rPr>
              <a:t>Transparence</a:t>
            </a:r>
            <a:r>
              <a:rPr lang="en-GB" sz="1200" b="1" kern="1200" dirty="0">
                <a:solidFill>
                  <a:schemeClr val="tx1"/>
                </a:solidFill>
                <a:latin typeface="+mn-lt"/>
                <a:ea typeface="+mn-ea"/>
                <a:cs typeface="+mn-cs"/>
              </a:rPr>
              <a:t> : </a:t>
            </a:r>
            <a:r>
              <a:rPr lang="en-GB" sz="1200" kern="1200" dirty="0">
                <a:solidFill>
                  <a:schemeClr val="tx1"/>
                </a:solidFill>
                <a:latin typeface="+mn-lt"/>
                <a:ea typeface="+mn-ea"/>
                <a:cs typeface="+mn-cs"/>
              </a:rPr>
              <a:t>Il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essentiel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collectent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soient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transparentes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honnêtes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les raisons pour </a:t>
            </a:r>
            <a:r>
              <a:rPr lang="en-GB" sz="1200" kern="1200" dirty="0" err="1">
                <a:solidFill>
                  <a:schemeClr val="tx1"/>
                </a:solidFill>
                <a:latin typeface="+mn-lt"/>
                <a:ea typeface="+mn-ea"/>
                <a:cs typeface="+mn-cs"/>
              </a:rPr>
              <a:t>lesquelles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collectées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ainsi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l'assistance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potentielle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fournie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suite du </a:t>
            </a:r>
            <a:r>
              <a:rPr lang="en-GB" sz="1200" kern="1200" dirty="0" err="1">
                <a:solidFill>
                  <a:schemeClr val="tx1"/>
                </a:solidFill>
                <a:latin typeface="+mn-lt"/>
                <a:ea typeface="+mn-ea"/>
                <a:cs typeface="+mn-cs"/>
              </a:rPr>
              <a:t>partage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limites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cette</a:t>
            </a:r>
            <a:r>
              <a:rPr lang="en-GB" sz="1200" kern="1200" dirty="0">
                <a:solidFill>
                  <a:schemeClr val="tx1"/>
                </a:solidFill>
                <a:latin typeface="+mn-lt"/>
                <a:ea typeface="+mn-ea"/>
                <a:cs typeface="+mn-cs"/>
              </a:rPr>
              <a:t> assistance. </a:t>
            </a:r>
            <a:r>
              <a:rPr lang="en-GB" sz="1200" kern="1200" dirty="0" err="1">
                <a:solidFill>
                  <a:schemeClr val="tx1"/>
                </a:solidFill>
                <a:latin typeface="+mn-lt"/>
                <a:ea typeface="+mn-ea"/>
                <a:cs typeface="+mn-cs"/>
              </a:rPr>
              <a:t>Cela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signifie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également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partage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l'information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comprendre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pleinement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avantages</a:t>
            </a:r>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résultats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potentiels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partage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mais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aussi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quelles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limites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en-GB" sz="1200" b="1" kern="1200" dirty="0">
              <a:solidFill>
                <a:schemeClr val="tx1"/>
              </a:solidFill>
              <a:latin typeface="+mn-lt"/>
              <a:ea typeface="+mn-ea"/>
              <a:cs typeface="+mn-cs"/>
            </a:endParaRPr>
          </a:p>
          <a:p>
            <a:r>
              <a:rPr lang="en-GB" sz="1200" b="1" kern="1200" dirty="0" err="1">
                <a:solidFill>
                  <a:schemeClr val="tx1"/>
                </a:solidFill>
                <a:latin typeface="+mn-lt"/>
                <a:ea typeface="+mn-ea"/>
                <a:cs typeface="+mn-cs"/>
              </a:rPr>
              <a:t>Sécurité</a:t>
            </a:r>
            <a:r>
              <a:rPr lang="en-GB" sz="1200" b="1" kern="1200" dirty="0">
                <a:solidFill>
                  <a:schemeClr val="tx1"/>
                </a:solidFill>
                <a:latin typeface="+mn-lt"/>
                <a:ea typeface="+mn-ea"/>
                <a:cs typeface="+mn-cs"/>
              </a:rPr>
              <a:t> : </a:t>
            </a:r>
            <a:r>
              <a:rPr lang="en-GB" sz="1200" kern="1200" dirty="0">
                <a:solidFill>
                  <a:schemeClr val="tx1"/>
                </a:solidFill>
                <a:latin typeface="+mn-lt"/>
                <a:ea typeface="+mn-ea"/>
                <a:cs typeface="+mn-cs"/>
              </a:rPr>
              <a:t>En plus </a:t>
            </a:r>
            <a:r>
              <a:rPr lang="en-GB" sz="1200" kern="1200" dirty="0" err="1">
                <a:solidFill>
                  <a:schemeClr val="tx1"/>
                </a:solidFill>
                <a:latin typeface="+mn-lt"/>
                <a:ea typeface="+mn-ea"/>
                <a:cs typeface="+mn-cs"/>
              </a:rPr>
              <a:t>d'assurer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sécurité</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partage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sécurité</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collecte</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(et des </a:t>
            </a:r>
            <a:r>
              <a:rPr lang="en-GB" sz="1200" kern="1200" dirty="0" err="1">
                <a:solidFill>
                  <a:schemeClr val="tx1"/>
                </a:solidFill>
                <a:latin typeface="+mn-lt"/>
                <a:ea typeface="+mn-ea"/>
                <a:cs typeface="+mn-cs"/>
              </a:rPr>
              <a:t>autres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impliquées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mise</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œuvre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REAct</a:t>
            </a:r>
            <a:r>
              <a:rPr lang="en-GB" sz="1200" kern="1200" dirty="0">
                <a:solidFill>
                  <a:schemeClr val="tx1"/>
                </a:solidFill>
                <a:latin typeface="+mn-lt"/>
                <a:ea typeface="+mn-ea"/>
                <a:cs typeface="+mn-cs"/>
              </a:rPr>
              <a:t> Genre) </a:t>
            </a:r>
            <a:r>
              <a:rPr lang="en-GB" sz="1200" kern="1200" dirty="0" err="1">
                <a:solidFill>
                  <a:schemeClr val="tx1"/>
                </a:solidFill>
                <a:latin typeface="+mn-lt"/>
                <a:ea typeface="+mn-ea"/>
                <a:cs typeface="+mn-cs"/>
              </a:rPr>
              <a:t>doit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également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assurée</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mesures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prises pour assurer la </a:t>
            </a:r>
            <a:r>
              <a:rPr lang="en-GB" sz="1200" kern="1200" dirty="0" err="1">
                <a:solidFill>
                  <a:schemeClr val="tx1"/>
                </a:solidFill>
                <a:latin typeface="+mn-lt"/>
                <a:ea typeface="+mn-ea"/>
                <a:cs typeface="+mn-cs"/>
              </a:rPr>
              <a:t>sécurité</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prenant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régulièrement</a:t>
            </a:r>
            <a:r>
              <a:rPr lang="en-GB" sz="1200" kern="1200" dirty="0">
                <a:solidFill>
                  <a:schemeClr val="tx1"/>
                </a:solidFill>
                <a:latin typeface="+mn-lt"/>
                <a:ea typeface="+mn-ea"/>
                <a:cs typeface="+mn-cs"/>
              </a:rPr>
              <a:t> contact avec les </a:t>
            </a:r>
            <a:r>
              <a:rPr lang="en-GB" sz="1200" kern="1200" dirty="0" err="1">
                <a:solidFill>
                  <a:schemeClr val="tx1"/>
                </a:solidFill>
                <a:latin typeface="+mn-lt"/>
                <a:ea typeface="+mn-ea"/>
                <a:cs typeface="+mn-cs"/>
              </a:rPr>
              <a:t>membres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l'équipe</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étant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deux</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recueillir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preuves</a:t>
            </a:r>
            <a:r>
              <a:rPr lang="en-GB" sz="1200" kern="1200" dirty="0">
                <a:solidFill>
                  <a:schemeClr val="tx1"/>
                </a:solidFill>
                <a:latin typeface="+mn-lt"/>
                <a:ea typeface="+mn-ea"/>
                <a:cs typeface="+mn-cs"/>
              </a:rPr>
              <a:t> et pour se </a:t>
            </a:r>
            <a:r>
              <a:rPr lang="en-GB" sz="1200" kern="1200" dirty="0" err="1">
                <a:solidFill>
                  <a:schemeClr val="tx1"/>
                </a:solidFill>
                <a:latin typeface="+mn-lt"/>
                <a:ea typeface="+mn-ea"/>
                <a:cs typeface="+mn-cs"/>
              </a:rPr>
              <a:t>déplacer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reportant</a:t>
            </a:r>
            <a:r>
              <a:rPr lang="en-GB" sz="1200" kern="1200" dirty="0">
                <a:solidFill>
                  <a:schemeClr val="tx1"/>
                </a:solidFill>
                <a:latin typeface="+mn-lt"/>
                <a:ea typeface="+mn-ea"/>
                <a:cs typeface="+mn-cs"/>
              </a:rPr>
              <a:t> un </a:t>
            </a:r>
            <a:r>
              <a:rPr lang="en-GB" sz="1200" kern="1200" dirty="0" err="1">
                <a:solidFill>
                  <a:schemeClr val="tx1"/>
                </a:solidFill>
                <a:latin typeface="+mn-lt"/>
                <a:ea typeface="+mn-ea"/>
                <a:cs typeface="+mn-cs"/>
              </a:rPr>
              <a:t>entetien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sûreté</a:t>
            </a:r>
            <a:r>
              <a:rPr lang="en-GB" sz="1200" kern="1200" dirty="0">
                <a:solidFill>
                  <a:schemeClr val="tx1"/>
                </a:solidFill>
                <a:latin typeface="+mn-lt"/>
                <a:ea typeface="+mn-ea"/>
                <a:cs typeface="+mn-cs"/>
              </a:rPr>
              <a:t> et la </a:t>
            </a:r>
            <a:r>
              <a:rPr lang="en-GB" sz="1200" kern="1200" dirty="0" err="1">
                <a:solidFill>
                  <a:schemeClr val="tx1"/>
                </a:solidFill>
                <a:latin typeface="+mn-lt"/>
                <a:ea typeface="+mn-ea"/>
                <a:cs typeface="+mn-cs"/>
              </a:rPr>
              <a:t>sécurité</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quiconque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en danger.</a:t>
            </a:r>
            <a:endParaRPr lang="fr-FR" sz="1200" kern="1200" dirty="0">
              <a:solidFill>
                <a:schemeClr val="tx1"/>
              </a:solidFill>
              <a:latin typeface="+mn-lt"/>
              <a:ea typeface="+mn-ea"/>
              <a:cs typeface="+mn-cs"/>
            </a:endParaRPr>
          </a:p>
          <a:p>
            <a:endParaRPr lang="en-GB" sz="1200" b="1" kern="1200" dirty="0">
              <a:solidFill>
                <a:schemeClr val="tx1"/>
              </a:solidFill>
              <a:latin typeface="+mn-lt"/>
              <a:ea typeface="+mn-ea"/>
              <a:cs typeface="+mn-cs"/>
            </a:endParaRPr>
          </a:p>
          <a:p>
            <a:r>
              <a:rPr lang="en-GB" sz="1200" b="1" kern="1200" dirty="0">
                <a:solidFill>
                  <a:schemeClr val="tx1"/>
                </a:solidFill>
                <a:latin typeface="+mn-lt"/>
                <a:ea typeface="+mn-ea"/>
                <a:cs typeface="+mn-cs"/>
              </a:rPr>
              <a:t>Exactitude: </a:t>
            </a:r>
            <a:r>
              <a:rPr lang="en-GB" sz="1200" kern="1200" dirty="0" err="1">
                <a:solidFill>
                  <a:schemeClr val="tx1"/>
                </a:solidFill>
                <a:latin typeface="+mn-lt"/>
                <a:ea typeface="+mn-ea"/>
                <a:cs typeface="+mn-cs"/>
              </a:rPr>
              <a:t>L'outil</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collecte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preuves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c.-à-d</a:t>
            </a:r>
            <a:r>
              <a:rPr lang="en-GB" sz="1200" kern="1200" dirty="0">
                <a:solidFill>
                  <a:schemeClr val="tx1"/>
                </a:solidFill>
                <a:latin typeface="+mn-lt"/>
                <a:ea typeface="+mn-ea"/>
                <a:cs typeface="+mn-cs"/>
              </a:rPr>
              <a:t>. le questionnaire)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conçu</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obtenir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exactes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complètes</a:t>
            </a:r>
            <a:r>
              <a:rPr lang="en-GB" sz="1200" kern="1200" dirty="0">
                <a:solidFill>
                  <a:schemeClr val="tx1"/>
                </a:solidFill>
                <a:latin typeface="+mn-lt"/>
                <a:ea typeface="+mn-ea"/>
                <a:cs typeface="+mn-cs"/>
              </a:rPr>
              <a:t>. Il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donc</a:t>
            </a:r>
            <a:r>
              <a:rPr lang="en-GB" sz="1200" kern="1200" dirty="0">
                <a:solidFill>
                  <a:schemeClr val="tx1"/>
                </a:solidFill>
                <a:latin typeface="+mn-lt"/>
                <a:ea typeface="+mn-ea"/>
                <a:cs typeface="+mn-cs"/>
              </a:rPr>
              <a:t> important de </a:t>
            </a:r>
            <a:r>
              <a:rPr lang="en-GB" sz="1200" kern="1200" dirty="0" err="1">
                <a:solidFill>
                  <a:schemeClr val="tx1"/>
                </a:solidFill>
                <a:latin typeface="+mn-lt"/>
                <a:ea typeface="+mn-ea"/>
                <a:cs typeface="+mn-cs"/>
              </a:rPr>
              <a:t>saisir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données</a:t>
            </a:r>
            <a:r>
              <a:rPr lang="en-GB" sz="1200" kern="1200" dirty="0">
                <a:solidFill>
                  <a:schemeClr val="tx1"/>
                </a:solidFill>
                <a:latin typeface="+mn-lt"/>
                <a:ea typeface="+mn-ea"/>
                <a:cs typeface="+mn-cs"/>
              </a:rPr>
              <a:t> le plus </a:t>
            </a:r>
            <a:r>
              <a:rPr lang="en-GB" sz="1200" kern="1200" dirty="0" err="1">
                <a:solidFill>
                  <a:schemeClr val="tx1"/>
                </a:solidFill>
                <a:latin typeface="+mn-lt"/>
                <a:ea typeface="+mn-ea"/>
                <a:cs typeface="+mn-cs"/>
              </a:rPr>
              <a:t>tôt</a:t>
            </a:r>
            <a:r>
              <a:rPr lang="en-GB" sz="1200" kern="1200" dirty="0">
                <a:solidFill>
                  <a:schemeClr val="tx1"/>
                </a:solidFill>
                <a:latin typeface="+mn-lt"/>
                <a:ea typeface="+mn-ea"/>
                <a:cs typeface="+mn-cs"/>
              </a:rPr>
              <a:t> possible après </a:t>
            </a:r>
            <a:r>
              <a:rPr lang="en-GB" sz="1200" kern="1200" dirty="0" err="1">
                <a:solidFill>
                  <a:schemeClr val="tx1"/>
                </a:solidFill>
                <a:latin typeface="+mn-lt"/>
                <a:ea typeface="+mn-ea"/>
                <a:cs typeface="+mn-cs"/>
              </a:rPr>
              <a:t>l'entretien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Cela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réduit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également</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risque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des notes et/</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enregistrements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vocaux</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soient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vus/entendus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d'autres</a:t>
            </a:r>
            <a:r>
              <a:rPr lang="en-GB" sz="1200" kern="1200" dirty="0">
                <a:solidFill>
                  <a:schemeClr val="tx1"/>
                </a:solidFill>
                <a:latin typeface="+mn-lt"/>
                <a:ea typeface="+mn-ea"/>
                <a:cs typeface="+mn-cs"/>
              </a:rPr>
              <a:t> et/</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perdus</a:t>
            </a:r>
            <a:r>
              <a:rPr lang="en-GB" sz="1200" kern="1200" dirty="0">
                <a:solidFill>
                  <a:schemeClr val="tx1"/>
                </a:solidFill>
                <a:latin typeface="+mn-lt"/>
                <a:ea typeface="+mn-ea"/>
                <a:cs typeface="+mn-cs"/>
              </a:rPr>
              <a:t> -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pourrait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exposer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partageant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un </a:t>
            </a:r>
            <a:r>
              <a:rPr lang="en-GB" sz="1200" kern="1200" dirty="0" err="1">
                <a:solidFill>
                  <a:schemeClr val="tx1"/>
                </a:solidFill>
                <a:latin typeface="+mn-lt"/>
                <a:ea typeface="+mn-ea"/>
                <a:cs typeface="+mn-cs"/>
              </a:rPr>
              <a:t>risque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supplémentaire</a:t>
            </a:r>
            <a:r>
              <a:rPr lang="en-GB" sz="1200" kern="1200" dirty="0">
                <a:solidFill>
                  <a:schemeClr val="tx1"/>
                </a:solidFill>
                <a:latin typeface="+mn-lt"/>
                <a:ea typeface="+mn-ea"/>
                <a:cs typeface="+mn-cs"/>
              </a:rPr>
              <a:t> de violations des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en-GB" sz="1200" b="1" kern="1200" dirty="0">
              <a:solidFill>
                <a:schemeClr val="tx1"/>
              </a:solidFill>
              <a:latin typeface="+mn-lt"/>
              <a:ea typeface="+mn-ea"/>
              <a:cs typeface="+mn-cs"/>
            </a:endParaRPr>
          </a:p>
          <a:p>
            <a:r>
              <a:rPr lang="en-GB" sz="1200" b="1" kern="1200" dirty="0" err="1">
                <a:solidFill>
                  <a:schemeClr val="tx1"/>
                </a:solidFill>
                <a:latin typeface="+mn-lt"/>
                <a:ea typeface="+mn-ea"/>
                <a:cs typeface="+mn-cs"/>
              </a:rPr>
              <a:t>Impartialité</a:t>
            </a:r>
            <a:r>
              <a:rPr lang="en-GB" sz="1200" b="1" kern="1200" dirty="0">
                <a:solidFill>
                  <a:schemeClr val="tx1"/>
                </a:solidFill>
                <a:latin typeface="+mn-lt"/>
                <a:ea typeface="+mn-ea"/>
                <a:cs typeface="+mn-cs"/>
              </a:rPr>
              <a:t> : </a:t>
            </a:r>
            <a:r>
              <a:rPr lang="en-GB" sz="1200" kern="1200" dirty="0">
                <a:solidFill>
                  <a:schemeClr val="tx1"/>
                </a:solidFill>
                <a:latin typeface="+mn-lt"/>
                <a:ea typeface="+mn-ea"/>
                <a:cs typeface="+mn-cs"/>
              </a:rPr>
              <a:t>Il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important de poser des questions </a:t>
            </a:r>
            <a:r>
              <a:rPr lang="en-GB" sz="1200" kern="1200" dirty="0" err="1">
                <a:solidFill>
                  <a:schemeClr val="tx1"/>
                </a:solidFill>
                <a:latin typeface="+mn-lt"/>
                <a:ea typeface="+mn-ea"/>
                <a:cs typeface="+mn-cs"/>
              </a:rPr>
              <a:t>ouvertes</a:t>
            </a:r>
            <a:r>
              <a:rPr lang="en-GB" sz="1200" kern="1200" dirty="0">
                <a:solidFill>
                  <a:schemeClr val="tx1"/>
                </a:solidFill>
                <a:latin typeface="+mn-lt"/>
                <a:ea typeface="+mn-ea"/>
                <a:cs typeface="+mn-cs"/>
              </a:rPr>
              <a:t> et non des questions </a:t>
            </a:r>
            <a:r>
              <a:rPr lang="en-GB" sz="1200" kern="1200" dirty="0" err="1">
                <a:solidFill>
                  <a:schemeClr val="tx1"/>
                </a:solidFill>
                <a:latin typeface="+mn-lt"/>
                <a:ea typeface="+mn-ea"/>
                <a:cs typeface="+mn-cs"/>
              </a:rPr>
              <a:t>orientées</a:t>
            </a:r>
            <a:r>
              <a:rPr lang="en-GB" sz="1200" kern="1200" dirty="0">
                <a:solidFill>
                  <a:schemeClr val="tx1"/>
                </a:solidFill>
                <a:latin typeface="+mn-lt"/>
                <a:ea typeface="+mn-ea"/>
                <a:cs typeface="+mn-cs"/>
              </a:rPr>
              <a:t>. Les questions </a:t>
            </a:r>
            <a:r>
              <a:rPr lang="en-GB" sz="1200" kern="1200" dirty="0" err="1">
                <a:solidFill>
                  <a:schemeClr val="tx1"/>
                </a:solidFill>
                <a:latin typeface="+mn-lt"/>
                <a:ea typeface="+mn-ea"/>
                <a:cs typeface="+mn-cs"/>
              </a:rPr>
              <a:t>ouvertes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pouvez-vous</a:t>
            </a:r>
            <a:r>
              <a:rPr lang="en-GB" sz="1200" kern="1200" dirty="0">
                <a:solidFill>
                  <a:schemeClr val="tx1"/>
                </a:solidFill>
                <a:latin typeface="+mn-lt"/>
                <a:ea typeface="+mn-ea"/>
                <a:cs typeface="+mn-cs"/>
              </a:rPr>
              <a:t> me dire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s'est</a:t>
            </a:r>
            <a:r>
              <a:rPr lang="en-GB" sz="1200" kern="1200" dirty="0">
                <a:solidFill>
                  <a:schemeClr val="tx1"/>
                </a:solidFill>
                <a:latin typeface="+mn-lt"/>
                <a:ea typeface="+mn-ea"/>
                <a:cs typeface="+mn-cs"/>
              </a:rPr>
              <a:t> passé?) </a:t>
            </a:r>
            <a:r>
              <a:rPr lang="en-GB" sz="1200" kern="1200" dirty="0" err="1">
                <a:solidFill>
                  <a:schemeClr val="tx1"/>
                </a:solidFill>
                <a:latin typeface="+mn-lt"/>
                <a:ea typeface="+mn-ea"/>
                <a:cs typeface="+mn-cs"/>
              </a:rPr>
              <a:t>facilitent</a:t>
            </a:r>
            <a:r>
              <a:rPr lang="en-GB" sz="1200" kern="1200" dirty="0">
                <a:solidFill>
                  <a:schemeClr val="tx1"/>
                </a:solidFill>
                <a:latin typeface="+mn-lt"/>
                <a:ea typeface="+mn-ea"/>
                <a:cs typeface="+mn-cs"/>
              </a:rPr>
              <a:t> la documentation des </a:t>
            </a:r>
            <a:r>
              <a:rPr lang="en-GB" sz="1200" kern="1200" dirty="0" err="1">
                <a:solidFill>
                  <a:schemeClr val="tx1"/>
                </a:solidFill>
                <a:latin typeface="+mn-lt"/>
                <a:ea typeface="+mn-ea"/>
                <a:cs typeface="+mn-cs"/>
              </a:rPr>
              <a:t>expériences</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globalité</a:t>
            </a:r>
            <a:r>
              <a:rPr lang="en-GB" sz="1200" kern="1200" dirty="0">
                <a:solidFill>
                  <a:schemeClr val="tx1"/>
                </a:solidFill>
                <a:latin typeface="+mn-lt"/>
                <a:ea typeface="+mn-ea"/>
                <a:cs typeface="+mn-cs"/>
              </a:rPr>
              <a:t>. Les questions </a:t>
            </a:r>
            <a:r>
              <a:rPr lang="en-GB" sz="1200" kern="1200" dirty="0" err="1">
                <a:solidFill>
                  <a:schemeClr val="tx1"/>
                </a:solidFill>
                <a:latin typeface="+mn-lt"/>
                <a:ea typeface="+mn-ea"/>
                <a:cs typeface="+mn-cs"/>
              </a:rPr>
              <a:t>orientées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avez-vous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victime</a:t>
            </a:r>
            <a:r>
              <a:rPr lang="en-GB" sz="1200" kern="1200" dirty="0">
                <a:solidFill>
                  <a:schemeClr val="tx1"/>
                </a:solidFill>
                <a:latin typeface="+mn-lt"/>
                <a:ea typeface="+mn-ea"/>
                <a:cs typeface="+mn-cs"/>
              </a:rPr>
              <a:t> de violence </a:t>
            </a:r>
            <a:r>
              <a:rPr lang="en-GB" sz="1200" kern="1200" dirty="0" err="1">
                <a:solidFill>
                  <a:schemeClr val="tx1"/>
                </a:solidFill>
                <a:latin typeface="+mn-lt"/>
                <a:ea typeface="+mn-ea"/>
                <a:cs typeface="+mn-cs"/>
              </a:rPr>
              <a:t>parce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femme </a:t>
            </a:r>
            <a:r>
              <a:rPr lang="en-GB" sz="1200" kern="1200" dirty="0" err="1">
                <a:solidFill>
                  <a:schemeClr val="tx1"/>
                </a:solidFill>
                <a:latin typeface="+mn-lt"/>
                <a:ea typeface="+mn-ea"/>
                <a:cs typeface="+mn-cs"/>
              </a:rPr>
              <a:t>lesbienne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recueillent</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partielles</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viennent</a:t>
            </a:r>
            <a:r>
              <a:rPr lang="en-GB" sz="1200" kern="1200" dirty="0">
                <a:solidFill>
                  <a:schemeClr val="tx1"/>
                </a:solidFill>
                <a:latin typeface="+mn-lt"/>
                <a:ea typeface="+mn-ea"/>
                <a:cs typeface="+mn-cs"/>
              </a:rPr>
              <a:t> confirmer les </a:t>
            </a:r>
            <a:r>
              <a:rPr lang="en-GB" sz="1200" kern="1200" dirty="0" err="1">
                <a:solidFill>
                  <a:schemeClr val="tx1"/>
                </a:solidFill>
                <a:latin typeface="+mn-lt"/>
                <a:ea typeface="+mn-ea"/>
                <a:cs typeface="+mn-cs"/>
              </a:rPr>
              <a:t>croyances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renforcer</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objectifs</a:t>
            </a:r>
            <a:r>
              <a:rPr lang="en-GB" sz="1200" kern="1200" dirty="0">
                <a:solidFill>
                  <a:schemeClr val="tx1"/>
                </a:solidFill>
                <a:latin typeface="+mn-lt"/>
                <a:ea typeface="+mn-ea"/>
                <a:cs typeface="+mn-cs"/>
              </a:rPr>
              <a:t> et/</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un programme de </a:t>
            </a:r>
            <a:r>
              <a:rPr lang="en-GB" sz="1200" kern="1200" dirty="0" err="1">
                <a:solidFill>
                  <a:schemeClr val="tx1"/>
                </a:solidFill>
                <a:latin typeface="+mn-lt"/>
                <a:ea typeface="+mn-ea"/>
                <a:cs typeface="+mn-cs"/>
              </a:rPr>
              <a:t>plaidoyer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pré-établi</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l'inclusion</a:t>
            </a:r>
            <a:r>
              <a:rPr lang="en-GB" sz="1200" kern="1200" dirty="0">
                <a:solidFill>
                  <a:schemeClr val="tx1"/>
                </a:solidFill>
                <a:latin typeface="+mn-lt"/>
                <a:ea typeface="+mn-ea"/>
                <a:cs typeface="+mn-cs"/>
              </a:rPr>
              <a:t> des femmes </a:t>
            </a:r>
            <a:r>
              <a:rPr lang="en-GB" sz="1200" kern="1200" dirty="0" err="1">
                <a:solidFill>
                  <a:schemeClr val="tx1"/>
                </a:solidFill>
                <a:latin typeface="+mn-lt"/>
                <a:ea typeface="+mn-ea"/>
                <a:cs typeface="+mn-cs"/>
              </a:rPr>
              <a:t>lesbiennes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d'autres</a:t>
            </a:r>
            <a:r>
              <a:rPr lang="en-GB" sz="1200" kern="1200" dirty="0">
                <a:solidFill>
                  <a:schemeClr val="tx1"/>
                </a:solidFill>
                <a:latin typeface="+mn-lt"/>
                <a:ea typeface="+mn-ea"/>
                <a:cs typeface="+mn-cs"/>
              </a:rPr>
              <a:t> femmes </a:t>
            </a:r>
            <a:r>
              <a:rPr lang="en-GB" sz="1200" kern="1200" dirty="0" err="1">
                <a:solidFill>
                  <a:schemeClr val="tx1"/>
                </a:solidFill>
                <a:latin typeface="+mn-lt"/>
                <a:ea typeface="+mn-ea"/>
                <a:cs typeface="+mn-cs"/>
              </a:rPr>
              <a:t>ayant</a:t>
            </a:r>
            <a:r>
              <a:rPr lang="en-GB" sz="1200" kern="1200" dirty="0">
                <a:solidFill>
                  <a:schemeClr val="tx1"/>
                </a:solidFill>
                <a:latin typeface="+mn-lt"/>
                <a:ea typeface="+mn-ea"/>
                <a:cs typeface="+mn-cs"/>
              </a:rPr>
              <a:t> des rapports </a:t>
            </a:r>
            <a:r>
              <a:rPr lang="en-GB" sz="1200" kern="1200" dirty="0" err="1">
                <a:solidFill>
                  <a:schemeClr val="tx1"/>
                </a:solidFill>
                <a:latin typeface="+mn-lt"/>
                <a:ea typeface="+mn-ea"/>
                <a:cs typeface="+mn-cs"/>
              </a:rPr>
              <a:t>sexuels</a:t>
            </a:r>
            <a:r>
              <a:rPr lang="en-GB" sz="1200" kern="1200" dirty="0">
                <a:solidFill>
                  <a:schemeClr val="tx1"/>
                </a:solidFill>
                <a:latin typeface="+mn-lt"/>
                <a:ea typeface="+mn-ea"/>
                <a:cs typeface="+mn-cs"/>
              </a:rPr>
              <a:t> avec des femmes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réponses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nationales</a:t>
            </a:r>
            <a:r>
              <a:rPr lang="en-GB" sz="1200" kern="1200" dirty="0">
                <a:solidFill>
                  <a:schemeClr val="tx1"/>
                </a:solidFill>
                <a:latin typeface="+mn-lt"/>
                <a:ea typeface="+mn-ea"/>
                <a:cs typeface="+mn-cs"/>
              </a:rPr>
              <a:t> aux VIH,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violence et en </a:t>
            </a:r>
            <a:r>
              <a:rPr lang="en-GB" sz="1200" kern="1200" dirty="0" err="1">
                <a:solidFill>
                  <a:schemeClr val="tx1"/>
                </a:solidFill>
                <a:latin typeface="+mn-lt"/>
                <a:ea typeface="+mn-ea"/>
                <a:cs typeface="+mn-cs"/>
              </a:rPr>
              <a:t>faveur</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diversité</a:t>
            </a:r>
            <a:r>
              <a:rPr lang="en-GB" sz="1200" kern="1200" dirty="0">
                <a:solidFill>
                  <a:schemeClr val="tx1"/>
                </a:solidFill>
                <a:latin typeface="+mn-lt"/>
                <a:ea typeface="+mn-ea"/>
                <a:cs typeface="+mn-cs"/>
              </a:rPr>
              <a:t>). Le champ de description </a:t>
            </a:r>
            <a:r>
              <a:rPr lang="en-GB" sz="1200" kern="1200" dirty="0" err="1">
                <a:solidFill>
                  <a:schemeClr val="tx1"/>
                </a:solidFill>
                <a:latin typeface="+mn-lt"/>
                <a:ea typeface="+mn-ea"/>
                <a:cs typeface="+mn-cs"/>
              </a:rPr>
              <a:t>complète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l'endroit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où</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détails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concernant</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cas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signalé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l'entretien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ajoutés</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où</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quand</a:t>
            </a:r>
            <a:r>
              <a:rPr lang="en-GB" sz="1200" kern="1200" dirty="0">
                <a:solidFill>
                  <a:schemeClr val="tx1"/>
                </a:solidFill>
                <a:latin typeface="+mn-lt"/>
                <a:ea typeface="+mn-ea"/>
                <a:cs typeface="+mn-cs"/>
              </a:rPr>
              <a:t>, comment, </a:t>
            </a:r>
            <a:r>
              <a:rPr lang="en-GB" sz="1200" kern="1200" dirty="0" err="1">
                <a:solidFill>
                  <a:schemeClr val="tx1"/>
                </a:solidFill>
                <a:latin typeface="+mn-lt"/>
                <a:ea typeface="+mn-ea"/>
                <a:cs typeface="+mn-cs"/>
              </a:rPr>
              <a:t>pourquoi</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mises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jour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incluses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plus de </a:t>
            </a:r>
            <a:r>
              <a:rPr lang="en-GB" sz="1200" kern="1200" dirty="0" err="1">
                <a:solidFill>
                  <a:schemeClr val="tx1"/>
                </a:solidFill>
                <a:latin typeface="+mn-lt"/>
                <a:ea typeface="+mn-ea"/>
                <a:cs typeface="+mn-cs"/>
              </a:rPr>
              <a:t>détails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cas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révélés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rendus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disponibles</a:t>
            </a:r>
            <a:r>
              <a:rPr lang="en-GB" sz="1200" kern="1200" dirty="0">
                <a:solidFill>
                  <a:schemeClr val="tx1"/>
                </a:solidFill>
                <a:latin typeface="+mn-lt"/>
                <a:ea typeface="+mn-ea"/>
                <a:cs typeface="+mn-cs"/>
              </a:rPr>
              <a:t> au </a:t>
            </a:r>
            <a:r>
              <a:rPr lang="en-GB" sz="1200" kern="1200" dirty="0" err="1">
                <a:solidFill>
                  <a:schemeClr val="tx1"/>
                </a:solidFill>
                <a:latin typeface="+mn-lt"/>
                <a:ea typeface="+mn-ea"/>
                <a:cs typeface="+mn-cs"/>
              </a:rPr>
              <a:t>fil</a:t>
            </a:r>
            <a:r>
              <a:rPr lang="en-GB" sz="1200" kern="1200" dirty="0">
                <a:solidFill>
                  <a:schemeClr val="tx1"/>
                </a:solidFill>
                <a:latin typeface="+mn-lt"/>
                <a:ea typeface="+mn-ea"/>
                <a:cs typeface="+mn-cs"/>
              </a:rPr>
              <a:t> du temps.</a:t>
            </a:r>
            <a:endParaRPr lang="fr-FR" sz="1200" kern="1200" dirty="0">
              <a:solidFill>
                <a:schemeClr val="tx1"/>
              </a:solidFill>
              <a:latin typeface="+mn-lt"/>
              <a:ea typeface="+mn-ea"/>
              <a:cs typeface="+mn-cs"/>
            </a:endParaRPr>
          </a:p>
          <a:p>
            <a:endParaRPr lang="en-GB" sz="1200" b="1" kern="1200" dirty="0">
              <a:solidFill>
                <a:schemeClr val="tx1"/>
              </a:solidFill>
              <a:latin typeface="+mn-lt"/>
              <a:ea typeface="+mn-ea"/>
              <a:cs typeface="+mn-cs"/>
            </a:endParaRPr>
          </a:p>
          <a:p>
            <a:r>
              <a:rPr lang="en-GB" sz="1200" b="1" kern="1200" dirty="0" err="1">
                <a:solidFill>
                  <a:schemeClr val="tx1"/>
                </a:solidFill>
                <a:latin typeface="+mn-lt"/>
                <a:ea typeface="+mn-ea"/>
                <a:cs typeface="+mn-cs"/>
              </a:rPr>
              <a:t>Sensibilité</a:t>
            </a:r>
            <a:r>
              <a:rPr lang="en-GB" sz="1200" b="1" kern="1200" dirty="0">
                <a:solidFill>
                  <a:schemeClr val="tx1"/>
                </a:solidFill>
                <a:latin typeface="+mn-lt"/>
                <a:ea typeface="+mn-ea"/>
                <a:cs typeface="+mn-cs"/>
              </a:rPr>
              <a:t> au genre : </a:t>
            </a:r>
            <a:r>
              <a:rPr lang="en-GB" sz="1200" kern="1200" dirty="0">
                <a:solidFill>
                  <a:schemeClr val="tx1"/>
                </a:solidFill>
                <a:latin typeface="+mn-lt"/>
                <a:ea typeface="+mn-ea"/>
                <a:cs typeface="+mn-cs"/>
              </a:rPr>
              <a:t>Les obstacles aux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des femmes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toute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diversité</a:t>
            </a:r>
            <a:r>
              <a:rPr lang="en-GB" sz="1200" kern="1200" dirty="0">
                <a:solidFill>
                  <a:schemeClr val="tx1"/>
                </a:solidFill>
                <a:latin typeface="+mn-lt"/>
                <a:ea typeface="+mn-ea"/>
                <a:cs typeface="+mn-cs"/>
              </a:rPr>
              <a:t> et des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diverses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identités</a:t>
            </a:r>
            <a:r>
              <a:rPr lang="en-GB" sz="1200" kern="1200" dirty="0">
                <a:solidFill>
                  <a:schemeClr val="tx1"/>
                </a:solidFill>
                <a:latin typeface="+mn-lt"/>
                <a:ea typeface="+mn-ea"/>
                <a:cs typeface="+mn-cs"/>
              </a:rPr>
              <a:t> de genre, et les violations de </a:t>
            </a:r>
            <a:r>
              <a:rPr lang="en-GB" sz="1200" kern="1200" dirty="0" err="1">
                <a:solidFill>
                  <a:schemeClr val="tx1"/>
                </a:solidFill>
                <a:latin typeface="+mn-lt"/>
                <a:ea typeface="+mn-ea"/>
                <a:cs typeface="+mn-cs"/>
              </a:rPr>
              <a:t>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ne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bien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souvent</a:t>
            </a:r>
            <a:r>
              <a:rPr lang="en-GB" sz="1200" kern="1200" dirty="0">
                <a:solidFill>
                  <a:schemeClr val="tx1"/>
                </a:solidFill>
                <a:latin typeface="+mn-lt"/>
                <a:ea typeface="+mn-ea"/>
                <a:cs typeface="+mn-cs"/>
              </a:rPr>
              <a:t> pas </a:t>
            </a:r>
            <a:r>
              <a:rPr lang="en-GB" sz="1200" kern="1200" dirty="0" err="1">
                <a:solidFill>
                  <a:schemeClr val="tx1"/>
                </a:solidFill>
                <a:latin typeface="+mn-lt"/>
                <a:ea typeface="+mn-ea"/>
                <a:cs typeface="+mn-cs"/>
              </a:rPr>
              <a:t>documentés</a:t>
            </a:r>
            <a:r>
              <a:rPr lang="en-GB" sz="1200" kern="1200" dirty="0">
                <a:solidFill>
                  <a:schemeClr val="tx1"/>
                </a:solidFill>
                <a:latin typeface="+mn-lt"/>
                <a:ea typeface="+mn-ea"/>
                <a:cs typeface="+mn-cs"/>
              </a:rPr>
              <a:t> en raison du </a:t>
            </a:r>
            <a:r>
              <a:rPr lang="en-GB" sz="1200" kern="1200" dirty="0" err="1">
                <a:solidFill>
                  <a:schemeClr val="tx1"/>
                </a:solidFill>
                <a:latin typeface="+mn-lt"/>
                <a:ea typeface="+mn-ea"/>
                <a:cs typeface="+mn-cs"/>
              </a:rPr>
              <a:t>contexte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sociétal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lequel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ils</a:t>
            </a:r>
            <a:r>
              <a:rPr lang="en-GB" sz="1200" kern="1200" dirty="0">
                <a:solidFill>
                  <a:schemeClr val="tx1"/>
                </a:solidFill>
                <a:latin typeface="+mn-lt"/>
                <a:ea typeface="+mn-ea"/>
                <a:cs typeface="+mn-cs"/>
              </a:rPr>
              <a:t> se </a:t>
            </a:r>
            <a:r>
              <a:rPr lang="en-GB" sz="1200" kern="1200" dirty="0" err="1">
                <a:solidFill>
                  <a:schemeClr val="tx1"/>
                </a:solidFill>
                <a:latin typeface="+mn-lt"/>
                <a:ea typeface="+mn-ea"/>
                <a:cs typeface="+mn-cs"/>
              </a:rPr>
              <a:t>produisent</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sociétés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généralement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patriarcales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c’est-à-dire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dominées</a:t>
            </a:r>
            <a:r>
              <a:rPr lang="en-GB" sz="1200" kern="1200" dirty="0">
                <a:solidFill>
                  <a:schemeClr val="tx1"/>
                </a:solidFill>
                <a:latin typeface="+mn-lt"/>
                <a:ea typeface="+mn-ea"/>
                <a:cs typeface="+mn-cs"/>
              </a:rPr>
              <a:t> par le </a:t>
            </a:r>
            <a:r>
              <a:rPr lang="en-GB" sz="1200" kern="1200" dirty="0" err="1">
                <a:solidFill>
                  <a:schemeClr val="tx1"/>
                </a:solidFill>
                <a:latin typeface="+mn-lt"/>
                <a:ea typeface="+mn-ea"/>
                <a:cs typeface="+mn-cs"/>
              </a:rPr>
              <a:t>sexe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masculin</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hétéronormatives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c’est-à-dire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norme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l’hétérosexualité</a:t>
            </a:r>
            <a:r>
              <a:rPr lang="en-GB" sz="1200" kern="1200" dirty="0">
                <a:solidFill>
                  <a:schemeClr val="tx1"/>
                </a:solidFill>
                <a:latin typeface="+mn-lt"/>
                <a:ea typeface="+mn-ea"/>
                <a:cs typeface="+mn-cs"/>
              </a:rPr>
              <a:t> des femmes et des </a:t>
            </a:r>
            <a:r>
              <a:rPr lang="en-GB" sz="1200" kern="1200" dirty="0" err="1">
                <a:solidFill>
                  <a:schemeClr val="tx1"/>
                </a:solidFill>
                <a:latin typeface="+mn-lt"/>
                <a:ea typeface="+mn-ea"/>
                <a:cs typeface="+mn-cs"/>
              </a:rPr>
              <a:t>hommes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ainsi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binaire</a:t>
            </a:r>
            <a:r>
              <a:rPr lang="en-GB" sz="1200" kern="1200" dirty="0">
                <a:solidFill>
                  <a:schemeClr val="tx1"/>
                </a:solidFill>
                <a:latin typeface="+mn-lt"/>
                <a:ea typeface="+mn-ea"/>
                <a:cs typeface="+mn-cs"/>
              </a:rPr>
              <a:t> des genres),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limite</a:t>
            </a:r>
            <a:r>
              <a:rPr lang="en-GB" sz="1200" kern="1200" dirty="0">
                <a:solidFill>
                  <a:schemeClr val="tx1"/>
                </a:solidFill>
                <a:latin typeface="+mn-lt"/>
                <a:ea typeface="+mn-ea"/>
                <a:cs typeface="+mn-cs"/>
              </a:rPr>
              <a:t> les femmes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toute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diversité</a:t>
            </a:r>
            <a:r>
              <a:rPr lang="en-GB" sz="1200" kern="1200" dirty="0">
                <a:solidFill>
                  <a:schemeClr val="tx1"/>
                </a:solidFill>
                <a:latin typeface="+mn-lt"/>
                <a:ea typeface="+mn-ea"/>
                <a:cs typeface="+mn-cs"/>
              </a:rPr>
              <a:t> et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diverses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identités</a:t>
            </a:r>
            <a:r>
              <a:rPr lang="en-GB" sz="1200" kern="1200" dirty="0">
                <a:solidFill>
                  <a:schemeClr val="tx1"/>
                </a:solidFill>
                <a:latin typeface="+mn-lt"/>
                <a:ea typeface="+mn-ea"/>
                <a:cs typeface="+mn-cs"/>
              </a:rPr>
              <a:t> de genre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capacité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revendiquer</a:t>
            </a:r>
            <a:r>
              <a:rPr lang="en-GB" sz="1200" kern="1200" dirty="0">
                <a:solidFill>
                  <a:schemeClr val="tx1"/>
                </a:solidFill>
                <a:latin typeface="+mn-lt"/>
                <a:ea typeface="+mn-ea"/>
                <a:cs typeface="+mn-cs"/>
              </a:rPr>
              <a:t> la prise de </a:t>
            </a:r>
            <a:r>
              <a:rPr lang="en-GB" sz="1200" kern="1200" dirty="0" err="1">
                <a:solidFill>
                  <a:schemeClr val="tx1"/>
                </a:solidFill>
                <a:latin typeface="+mn-lt"/>
                <a:ea typeface="+mn-ea"/>
                <a:cs typeface="+mn-cs"/>
              </a:rPr>
              <a:t>décisions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façon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autonome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réaliser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avoir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accès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des services (et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bénéficier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documente</a:t>
            </a:r>
            <a:r>
              <a:rPr lang="en-GB" sz="1200" kern="1200" dirty="0">
                <a:solidFill>
                  <a:schemeClr val="tx1"/>
                </a:solidFill>
                <a:latin typeface="+mn-lt"/>
                <a:ea typeface="+mn-ea"/>
                <a:cs typeface="+mn-cs"/>
              </a:rPr>
              <a:t> les obstacles </a:t>
            </a:r>
            <a:r>
              <a:rPr lang="en-GB" sz="1200" kern="1200" dirty="0" err="1">
                <a:solidFill>
                  <a:schemeClr val="tx1"/>
                </a:solidFill>
                <a:latin typeface="+mn-lt"/>
                <a:ea typeface="+mn-ea"/>
                <a:cs typeface="+mn-cs"/>
              </a:rPr>
              <a:t>liés</a:t>
            </a:r>
            <a:r>
              <a:rPr lang="en-GB" sz="1200" kern="1200" dirty="0">
                <a:solidFill>
                  <a:schemeClr val="tx1"/>
                </a:solidFill>
                <a:latin typeface="+mn-lt"/>
                <a:ea typeface="+mn-ea"/>
                <a:cs typeface="+mn-cs"/>
              </a:rPr>
              <a:t> au genre et aux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humains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l'accès</a:t>
            </a:r>
            <a:r>
              <a:rPr lang="en-GB" sz="1200" kern="1200" dirty="0">
                <a:solidFill>
                  <a:schemeClr val="tx1"/>
                </a:solidFill>
                <a:latin typeface="+mn-lt"/>
                <a:ea typeface="+mn-ea"/>
                <a:cs typeface="+mn-cs"/>
              </a:rPr>
              <a:t> aux services de santé, du VIH, de </a:t>
            </a:r>
            <a:r>
              <a:rPr lang="en-GB" sz="1200" kern="1200" dirty="0" err="1">
                <a:solidFill>
                  <a:schemeClr val="tx1"/>
                </a:solidFill>
                <a:latin typeface="+mn-lt"/>
                <a:ea typeface="+mn-ea"/>
                <a:cs typeface="+mn-cs"/>
              </a:rPr>
              <a:t>réponse</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d'autres</a:t>
            </a:r>
            <a:r>
              <a:rPr lang="en-GB" sz="1200" kern="1200" dirty="0">
                <a:solidFill>
                  <a:schemeClr val="tx1"/>
                </a:solidFill>
                <a:latin typeface="+mn-lt"/>
                <a:ea typeface="+mn-ea"/>
                <a:cs typeface="+mn-cs"/>
              </a:rPr>
              <a:t> services, </a:t>
            </a:r>
            <a:r>
              <a:rPr lang="en-GB" sz="1200" kern="1200" dirty="0" err="1">
                <a:solidFill>
                  <a:schemeClr val="tx1"/>
                </a:solidFill>
                <a:latin typeface="+mn-lt"/>
                <a:ea typeface="+mn-ea"/>
                <a:cs typeface="+mn-cs"/>
              </a:rPr>
              <a: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essentiel</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s'assurer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l'aspect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genré</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toute</a:t>
            </a:r>
            <a:r>
              <a:rPr lang="en-GB" sz="1200" kern="1200" dirty="0">
                <a:solidFill>
                  <a:schemeClr val="tx1"/>
                </a:solidFill>
                <a:latin typeface="+mn-lt"/>
                <a:ea typeface="+mn-ea"/>
                <a:cs typeface="+mn-cs"/>
              </a:rPr>
              <a:t> violation des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correctement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enregistré</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Sensibilité</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à</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l’âge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Parfois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personne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partagera</a:t>
            </a:r>
            <a:r>
              <a:rPr lang="en-US" sz="1200" kern="1200" dirty="0">
                <a:solidFill>
                  <a:schemeClr val="tx1"/>
                </a:solidFill>
                <a:effectLst/>
                <a:latin typeface="+mn-lt"/>
                <a:ea typeface="+mn-ea"/>
                <a:cs typeface="+mn-cs"/>
              </a:rPr>
              <a:t> les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informations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pourra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avoir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moins</a:t>
            </a:r>
            <a:r>
              <a:rPr lang="en-US" sz="1200" kern="1200" baseline="0" dirty="0">
                <a:solidFill>
                  <a:schemeClr val="tx1"/>
                </a:solidFill>
                <a:effectLst/>
                <a:latin typeface="+mn-lt"/>
                <a:ea typeface="+mn-ea"/>
                <a:cs typeface="+mn-cs"/>
              </a:rPr>
              <a:t> de 18 </a:t>
            </a:r>
            <a:r>
              <a:rPr lang="en-US" sz="1200" kern="1200" baseline="0" dirty="0" err="1">
                <a:solidFill>
                  <a:schemeClr val="tx1"/>
                </a:solidFill>
                <a:effectLst/>
                <a:latin typeface="+mn-lt"/>
                <a:ea typeface="+mn-ea"/>
                <a:cs typeface="+mn-cs"/>
              </a:rPr>
              <a:t>ans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elle</a:t>
            </a:r>
            <a:r>
              <a:rPr lang="en-US" sz="1200" kern="1200" baseline="0" dirty="0">
                <a:solidFill>
                  <a:schemeClr val="tx1"/>
                </a:solidFill>
                <a:effectLst/>
                <a:latin typeface="+mn-lt"/>
                <a:ea typeface="+mn-ea"/>
                <a:cs typeface="+mn-cs"/>
              </a:rPr>
              <a:t> ne sera pas majeure). </a:t>
            </a:r>
            <a:r>
              <a:rPr lang="en-US" sz="1200" kern="1200" baseline="0" dirty="0" err="1">
                <a:solidFill>
                  <a:schemeClr val="tx1"/>
                </a:solidFill>
                <a:effectLst/>
                <a:latin typeface="+mn-lt"/>
                <a:ea typeface="+mn-ea"/>
                <a:cs typeface="+mn-cs"/>
              </a:rPr>
              <a:t>Dans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cas-là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est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est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essentiel</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prendre</a:t>
            </a:r>
            <a:r>
              <a:rPr lang="en-US" sz="1200" kern="1200" baseline="0" dirty="0">
                <a:solidFill>
                  <a:schemeClr val="tx1"/>
                </a:solidFill>
                <a:effectLst/>
                <a:latin typeface="+mn-lt"/>
                <a:ea typeface="+mn-ea"/>
                <a:cs typeface="+mn-cs"/>
              </a:rPr>
              <a:t> des </a:t>
            </a:r>
            <a:r>
              <a:rPr lang="en-US" sz="1200" kern="1200" baseline="0" dirty="0" err="1">
                <a:solidFill>
                  <a:schemeClr val="tx1"/>
                </a:solidFill>
                <a:effectLst/>
                <a:latin typeface="+mn-lt"/>
                <a:ea typeface="+mn-ea"/>
                <a:cs typeface="+mn-cs"/>
              </a:rPr>
              <a:t>mesures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supplémentaires</a:t>
            </a:r>
            <a:r>
              <a:rPr lang="en-US" sz="1200" kern="1200" baseline="0" dirty="0">
                <a:solidFill>
                  <a:schemeClr val="tx1"/>
                </a:solidFill>
                <a:effectLst/>
                <a:latin typeface="+mn-lt"/>
                <a:ea typeface="+mn-ea"/>
                <a:cs typeface="+mn-cs"/>
              </a:rPr>
              <a:t> pour la </a:t>
            </a:r>
            <a:r>
              <a:rPr lang="en-US" sz="1200" kern="1200" baseline="0" dirty="0" err="1">
                <a:solidFill>
                  <a:schemeClr val="tx1"/>
                </a:solidFill>
                <a:effectLst/>
                <a:latin typeface="+mn-lt"/>
                <a:ea typeface="+mn-ea"/>
                <a:cs typeface="+mn-cs"/>
              </a:rPr>
              <a:t>sûreté</a:t>
            </a:r>
            <a:r>
              <a:rPr lang="en-US" sz="1200" kern="1200" baseline="0" dirty="0">
                <a:solidFill>
                  <a:schemeClr val="tx1"/>
                </a:solidFill>
                <a:effectLst/>
                <a:latin typeface="+mn-lt"/>
                <a:ea typeface="+mn-ea"/>
                <a:cs typeface="+mn-cs"/>
              </a:rPr>
              <a:t> et la </a:t>
            </a:r>
            <a:r>
              <a:rPr lang="en-US" sz="1200" kern="1200" baseline="0" dirty="0" err="1">
                <a:solidFill>
                  <a:schemeClr val="tx1"/>
                </a:solidFill>
                <a:effectLst/>
                <a:latin typeface="+mn-lt"/>
                <a:ea typeface="+mn-ea"/>
                <a:cs typeface="+mn-cs"/>
              </a:rPr>
              <a:t>sécurité</a:t>
            </a:r>
            <a:r>
              <a:rPr lang="en-US" sz="1200" kern="1200" baseline="0" dirty="0">
                <a:solidFill>
                  <a:schemeClr val="tx1"/>
                </a:solidFill>
                <a:effectLst/>
                <a:latin typeface="+mn-lt"/>
                <a:ea typeface="+mn-ea"/>
                <a:cs typeface="+mn-cs"/>
              </a:rPr>
              <a:t> de la </a:t>
            </a:r>
            <a:r>
              <a:rPr lang="en-US" sz="1200" kern="1200" baseline="0" dirty="0" err="1">
                <a:solidFill>
                  <a:schemeClr val="tx1"/>
                </a:solidFill>
                <a:effectLst/>
                <a:latin typeface="+mn-lt"/>
                <a:ea typeface="+mn-ea"/>
                <a:cs typeface="+mn-cs"/>
              </a:rPr>
              <a:t>personne</a:t>
            </a:r>
            <a:r>
              <a:rPr lang="en-US" sz="1200" kern="1200" baseline="0" dirty="0">
                <a:solidFill>
                  <a:schemeClr val="tx1"/>
                </a:solidFill>
                <a:effectLst/>
                <a:latin typeface="+mn-lt"/>
                <a:ea typeface="+mn-ea"/>
                <a:cs typeface="+mn-cs"/>
              </a:rPr>
              <a:t> (par </a:t>
            </a:r>
            <a:r>
              <a:rPr lang="en-US" sz="1200" kern="1200" baseline="0" dirty="0" err="1">
                <a:solidFill>
                  <a:schemeClr val="tx1"/>
                </a:solidFill>
                <a:effectLst/>
                <a:latin typeface="+mn-lt"/>
                <a:ea typeface="+mn-ea"/>
                <a:cs typeface="+mn-cs"/>
              </a:rPr>
              <a:t>exemple</a:t>
            </a:r>
            <a:r>
              <a:rPr lang="en-US" sz="1200" kern="1200" baseline="0" dirty="0">
                <a:solidFill>
                  <a:schemeClr val="tx1"/>
                </a:solidFill>
                <a:effectLst/>
                <a:latin typeface="+mn-lt"/>
                <a:ea typeface="+mn-ea"/>
                <a:cs typeface="+mn-cs"/>
              </a:rPr>
              <a:t>, en </a:t>
            </a:r>
            <a:r>
              <a:rPr lang="en-US" sz="1200" kern="1200" baseline="0" dirty="0" err="1">
                <a:solidFill>
                  <a:schemeClr val="tx1"/>
                </a:solidFill>
                <a:effectLst/>
                <a:latin typeface="+mn-lt"/>
                <a:ea typeface="+mn-ea"/>
                <a:cs typeface="+mn-cs"/>
              </a:rPr>
              <a:t>vous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référant</a:t>
            </a:r>
            <a:r>
              <a:rPr lang="en-US" sz="1200" kern="1200" baseline="0" dirty="0">
                <a:solidFill>
                  <a:schemeClr val="tx1"/>
                </a:solidFill>
                <a:effectLst/>
                <a:latin typeface="+mn-lt"/>
                <a:ea typeface="+mn-ea"/>
                <a:cs typeface="+mn-cs"/>
              </a:rPr>
              <a:t> aux directives en </a:t>
            </a:r>
            <a:r>
              <a:rPr lang="en-US" sz="1200" kern="1200" baseline="0" dirty="0" err="1">
                <a:solidFill>
                  <a:schemeClr val="tx1"/>
                </a:solidFill>
                <a:effectLst/>
                <a:latin typeface="+mn-lt"/>
                <a:ea typeface="+mn-ea"/>
                <a:cs typeface="+mn-cs"/>
              </a:rPr>
              <a:t>vigueur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sur</a:t>
            </a:r>
            <a:r>
              <a:rPr lang="en-US" sz="1200" kern="1200" baseline="0" dirty="0">
                <a:solidFill>
                  <a:schemeClr val="tx1"/>
                </a:solidFill>
                <a:effectLst/>
                <a:latin typeface="+mn-lt"/>
                <a:ea typeface="+mn-ea"/>
                <a:cs typeface="+mn-cs"/>
              </a:rPr>
              <a:t> la protection de </a:t>
            </a:r>
            <a:r>
              <a:rPr lang="en-US" sz="1200" kern="1200" baseline="0" dirty="0" err="1">
                <a:solidFill>
                  <a:schemeClr val="tx1"/>
                </a:solidFill>
                <a:effectLst/>
                <a:latin typeface="+mn-lt"/>
                <a:ea typeface="+mn-ea"/>
                <a:cs typeface="+mn-cs"/>
              </a:rPr>
              <a:t>l’enfance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Vous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pourrez</a:t>
            </a:r>
            <a:r>
              <a:rPr lang="en-US" sz="1200" kern="1200" baseline="0" dirty="0">
                <a:solidFill>
                  <a:schemeClr val="tx1"/>
                </a:solidFill>
                <a:effectLst/>
                <a:latin typeface="+mn-lt"/>
                <a:ea typeface="+mn-ea"/>
                <a:cs typeface="+mn-cs"/>
              </a:rPr>
              <a:t> par </a:t>
            </a:r>
            <a:r>
              <a:rPr lang="en-US" sz="1200" kern="1200" baseline="0" dirty="0" err="1">
                <a:solidFill>
                  <a:schemeClr val="tx1"/>
                </a:solidFill>
                <a:effectLst/>
                <a:latin typeface="+mn-lt"/>
                <a:ea typeface="+mn-ea"/>
                <a:cs typeface="+mn-cs"/>
              </a:rPr>
              <a:t>exemple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vous</a:t>
            </a:r>
            <a:r>
              <a:rPr lang="en-US" sz="1200" kern="1200" baseline="0" dirty="0">
                <a:solidFill>
                  <a:schemeClr val="tx1"/>
                </a:solidFill>
                <a:effectLst/>
                <a:latin typeface="+mn-lt"/>
                <a:ea typeface="+mn-ea"/>
                <a:cs typeface="+mn-cs"/>
              </a:rPr>
              <a:t> assurer </a:t>
            </a:r>
            <a:r>
              <a:rPr lang="en-US" sz="1200" kern="1200" baseline="0" dirty="0" err="1">
                <a:solidFill>
                  <a:schemeClr val="tx1"/>
                </a:solidFill>
                <a:effectLst/>
                <a:latin typeface="+mn-lt"/>
                <a:ea typeface="+mn-ea"/>
                <a:cs typeface="+mn-cs"/>
              </a:rPr>
              <a:t>que</a:t>
            </a:r>
            <a:r>
              <a:rPr lang="en-US" sz="1200" kern="1200" baseline="0" dirty="0">
                <a:solidFill>
                  <a:schemeClr val="tx1"/>
                </a:solidFill>
                <a:effectLst/>
                <a:latin typeface="+mn-lt"/>
                <a:ea typeface="+mn-ea"/>
                <a:cs typeface="+mn-cs"/>
              </a:rPr>
              <a:t> les parents </a:t>
            </a:r>
            <a:r>
              <a:rPr lang="en-US" sz="1200" kern="1200" baseline="0" dirty="0" err="1">
                <a:solidFill>
                  <a:schemeClr val="tx1"/>
                </a:solidFill>
                <a:effectLst/>
                <a:latin typeface="+mn-lt"/>
                <a:ea typeface="+mn-ea"/>
                <a:cs typeface="+mn-cs"/>
              </a:rPr>
              <a:t>ou</a:t>
            </a:r>
            <a:r>
              <a:rPr lang="en-US" sz="1200" kern="1200" baseline="0" dirty="0">
                <a:solidFill>
                  <a:schemeClr val="tx1"/>
                </a:solidFill>
                <a:effectLst/>
                <a:latin typeface="+mn-lt"/>
                <a:ea typeface="+mn-ea"/>
                <a:cs typeface="+mn-cs"/>
              </a:rPr>
              <a:t> les </a:t>
            </a:r>
            <a:r>
              <a:rPr lang="en-US" sz="1200" kern="1200" baseline="0" dirty="0" err="1">
                <a:solidFill>
                  <a:schemeClr val="tx1"/>
                </a:solidFill>
                <a:effectLst/>
                <a:latin typeface="+mn-lt"/>
                <a:ea typeface="+mn-ea"/>
                <a:cs typeface="+mn-cs"/>
              </a:rPr>
              <a:t>tuteur.rices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n’interviennent</a:t>
            </a:r>
            <a:r>
              <a:rPr lang="en-US" sz="1200" kern="1200" baseline="0" dirty="0">
                <a:solidFill>
                  <a:schemeClr val="tx1"/>
                </a:solidFill>
                <a:effectLst/>
                <a:latin typeface="+mn-lt"/>
                <a:ea typeface="+mn-ea"/>
                <a:cs typeface="+mn-cs"/>
              </a:rPr>
              <a:t> pas par rapport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l’information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fournie</a:t>
            </a:r>
            <a:r>
              <a:rPr lang="en-US" sz="1200" kern="1200" baseline="0" dirty="0">
                <a:solidFill>
                  <a:schemeClr val="tx1"/>
                </a:solidFill>
                <a:effectLst/>
                <a:latin typeface="+mn-lt"/>
                <a:ea typeface="+mn-ea"/>
                <a:cs typeface="+mn-cs"/>
              </a:rPr>
              <a:t> par la </a:t>
            </a:r>
            <a:r>
              <a:rPr lang="en-US" sz="1200" kern="1200" baseline="0" dirty="0" err="1">
                <a:solidFill>
                  <a:schemeClr val="tx1"/>
                </a:solidFill>
                <a:effectLst/>
                <a:latin typeface="+mn-lt"/>
                <a:ea typeface="+mn-ea"/>
                <a:cs typeface="+mn-cs"/>
              </a:rPr>
              <a:t>personne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ni/ou</a:t>
            </a:r>
            <a:r>
              <a:rPr lang="en-US" sz="1200" kern="1200" baseline="0" dirty="0">
                <a:solidFill>
                  <a:schemeClr val="tx1"/>
                </a:solidFill>
                <a:effectLst/>
                <a:latin typeface="+mn-lt"/>
                <a:ea typeface="+mn-ea"/>
                <a:cs typeface="+mn-cs"/>
              </a:rPr>
              <a:t> par rapport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la </a:t>
            </a:r>
            <a:r>
              <a:rPr lang="en-US" sz="1200" kern="1200" baseline="0" dirty="0" err="1">
                <a:solidFill>
                  <a:schemeClr val="tx1"/>
                </a:solidFill>
                <a:effectLst/>
                <a:latin typeface="+mn-lt"/>
                <a:ea typeface="+mn-ea"/>
                <a:cs typeface="+mn-cs"/>
              </a:rPr>
              <a:t>réponse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la situation. </a:t>
            </a:r>
            <a:endParaRPr lang="en-GB"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err="1">
                <a:solidFill>
                  <a:schemeClr val="tx1"/>
                </a:solidFill>
                <a:effectLst/>
                <a:latin typeface="+mn-lt"/>
                <a:ea typeface="+mn-ea"/>
                <a:cs typeface="+mn-cs"/>
              </a:rPr>
              <a:t>Sensibilité</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culturelle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Il </a:t>
            </a:r>
            <a:r>
              <a:rPr lang="en-US" sz="1200" b="0" kern="1200" dirty="0" err="1">
                <a:solidFill>
                  <a:schemeClr val="tx1"/>
                </a:solidFill>
                <a:effectLst/>
                <a:latin typeface="+mn-lt"/>
                <a:ea typeface="+mn-ea"/>
                <a:cs typeface="+mn-cs"/>
              </a:rPr>
              <a:t>est</a:t>
            </a:r>
            <a:r>
              <a:rPr lang="en-US" sz="1200" b="0" kern="1200" dirty="0">
                <a:solidFill>
                  <a:schemeClr val="tx1"/>
                </a:solidFill>
                <a:effectLst/>
                <a:latin typeface="+mn-lt"/>
                <a:ea typeface="+mn-ea"/>
                <a:cs typeface="+mn-cs"/>
              </a:rPr>
              <a:t> important d’être </a:t>
            </a:r>
            <a:r>
              <a:rPr lang="en-US" sz="1200" b="0" kern="1200" dirty="0" err="1">
                <a:solidFill>
                  <a:schemeClr val="tx1"/>
                </a:solidFill>
                <a:effectLst/>
                <a:latin typeface="+mn-lt"/>
                <a:ea typeface="+mn-ea"/>
                <a:cs typeface="+mn-cs"/>
              </a:rPr>
              <a:t>conscient.e</a:t>
            </a:r>
            <a:r>
              <a:rPr lang="en-US" sz="1200" b="0" kern="1200" dirty="0">
                <a:solidFill>
                  <a:schemeClr val="tx1"/>
                </a:solidFill>
                <a:effectLst/>
                <a:latin typeface="+mn-lt"/>
                <a:ea typeface="+mn-ea"/>
                <a:cs typeface="+mn-cs"/>
              </a:rPr>
              <a:t> des </a:t>
            </a:r>
            <a:r>
              <a:rPr lang="en-US" sz="1200" b="0" kern="1200" dirty="0" err="1">
                <a:solidFill>
                  <a:schemeClr val="tx1"/>
                </a:solidFill>
                <a:effectLst/>
                <a:latin typeface="+mn-lt"/>
                <a:ea typeface="+mn-ea"/>
                <a:cs typeface="+mn-cs"/>
              </a:rPr>
              <a:t>différences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culturelles</a:t>
            </a:r>
            <a:r>
              <a:rPr lang="en-US" sz="1200" b="0" kern="1200" baseline="0" dirty="0">
                <a:solidFill>
                  <a:schemeClr val="tx1"/>
                </a:solidFill>
                <a:effectLst/>
                <a:latin typeface="+mn-lt"/>
                <a:ea typeface="+mn-ea"/>
                <a:cs typeface="+mn-cs"/>
              </a:rPr>
              <a:t> et de </a:t>
            </a:r>
            <a:r>
              <a:rPr lang="en-US" sz="1200" b="0" kern="1200" baseline="0" dirty="0" err="1">
                <a:solidFill>
                  <a:schemeClr val="tx1"/>
                </a:solidFill>
                <a:effectLst/>
                <a:latin typeface="+mn-lt"/>
                <a:ea typeface="+mn-ea"/>
                <a:cs typeface="+mn-cs"/>
              </a:rPr>
              <a:t>fournir</a:t>
            </a:r>
            <a:r>
              <a:rPr lang="en-US" sz="1200" b="0" kern="1200" baseline="0" dirty="0">
                <a:solidFill>
                  <a:schemeClr val="tx1"/>
                </a:solidFill>
                <a:effectLst/>
                <a:latin typeface="+mn-lt"/>
                <a:ea typeface="+mn-ea"/>
                <a:cs typeface="+mn-cs"/>
              </a:rPr>
              <a:t> un </a:t>
            </a:r>
            <a:r>
              <a:rPr lang="en-US" sz="1200" b="0" kern="1200" baseline="0" dirty="0" err="1">
                <a:solidFill>
                  <a:schemeClr val="tx1"/>
                </a:solidFill>
                <a:effectLst/>
                <a:latin typeface="+mn-lt"/>
                <a:ea typeface="+mn-ea"/>
                <a:cs typeface="+mn-cs"/>
              </a:rPr>
              <a:t>soutien</a:t>
            </a:r>
            <a:r>
              <a:rPr lang="en-US" sz="1200" b="0" kern="1200" baseline="0" dirty="0">
                <a:solidFill>
                  <a:schemeClr val="tx1"/>
                </a:solidFill>
                <a:effectLst/>
                <a:latin typeface="+mn-lt"/>
                <a:ea typeface="+mn-ea"/>
                <a:cs typeface="+mn-cs"/>
              </a:rPr>
              <a:t> qui </a:t>
            </a:r>
            <a:r>
              <a:rPr lang="en-US" sz="1200" b="0" kern="1200" baseline="0" dirty="0" err="1">
                <a:solidFill>
                  <a:schemeClr val="tx1"/>
                </a:solidFill>
                <a:effectLst/>
                <a:latin typeface="+mn-lt"/>
                <a:ea typeface="+mn-ea"/>
                <a:cs typeface="+mn-cs"/>
              </a:rPr>
              <a:t>prend</a:t>
            </a:r>
            <a:r>
              <a:rPr lang="en-US" sz="1200" b="0" kern="1200" baseline="0" dirty="0">
                <a:solidFill>
                  <a:schemeClr val="tx1"/>
                </a:solidFill>
                <a:effectLst/>
                <a:latin typeface="+mn-lt"/>
                <a:ea typeface="+mn-ea"/>
                <a:cs typeface="+mn-cs"/>
              </a:rPr>
              <a:t> en </a:t>
            </a:r>
            <a:r>
              <a:rPr lang="en-US" sz="1200" b="0" kern="1200" baseline="0" dirty="0" err="1">
                <a:solidFill>
                  <a:schemeClr val="tx1"/>
                </a:solidFill>
                <a:effectLst/>
                <a:latin typeface="+mn-lt"/>
                <a:ea typeface="+mn-ea"/>
                <a:cs typeface="+mn-cs"/>
              </a:rPr>
              <a:t>compte</a:t>
            </a:r>
            <a:r>
              <a:rPr lang="en-US" sz="1200" b="0" kern="1200" baseline="0" dirty="0">
                <a:solidFill>
                  <a:schemeClr val="tx1"/>
                </a:solidFill>
                <a:effectLst/>
                <a:latin typeface="+mn-lt"/>
                <a:ea typeface="+mn-ea"/>
                <a:cs typeface="+mn-cs"/>
              </a:rPr>
              <a:t> la dimension </a:t>
            </a:r>
            <a:r>
              <a:rPr lang="en-US" sz="1200" b="0" kern="1200" baseline="0" dirty="0" err="1">
                <a:solidFill>
                  <a:schemeClr val="tx1"/>
                </a:solidFill>
                <a:effectLst/>
                <a:latin typeface="+mn-lt"/>
                <a:ea typeface="+mn-ea"/>
                <a:cs typeface="+mn-cs"/>
              </a:rPr>
              <a:t>culturelle</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73</a:t>
            </a:fld>
            <a:endParaRPr lang="en-GB"/>
          </a:p>
        </p:txBody>
      </p:sp>
    </p:spTree>
    <p:extLst>
      <p:ext uri="{BB962C8B-B14F-4D97-AF65-F5344CB8AC3E}">
        <p14:creationId xmlns:p14="http://schemas.microsoft.com/office/powerpoint/2010/main" val="12353992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La connexion humaine, la confiance et un environnement favorable sont essentiels pour répondre aux obstacles liés au genre et aux droits humains dans l'accès aux services de santé, du VIH, de lutte contre la violence et à d'autres services au niveau communautaire.</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200" b="1"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i="0" u="none" strike="noStrike" kern="1200" baseline="0" dirty="0" err="1">
                <a:solidFill>
                  <a:srgbClr val="2EA0DC"/>
                </a:solidFill>
                <a:latin typeface="+mn-lt"/>
              </a:rPr>
              <a:t>Assurez-vous</a:t>
            </a:r>
            <a:r>
              <a:rPr lang="en-US" sz="1200" b="1" i="0" u="none" strike="noStrike" kern="1200" baseline="0" dirty="0">
                <a:solidFill>
                  <a:srgbClr val="2EA0DC"/>
                </a:solidFill>
                <a:latin typeface="+mn-lt"/>
              </a:rPr>
              <a:t> </a:t>
            </a:r>
            <a:r>
              <a:rPr lang="en-US" sz="1200" b="1" i="0" u="none" strike="noStrike" kern="1200" baseline="0" dirty="0" err="1">
                <a:solidFill>
                  <a:srgbClr val="2EA0DC"/>
                </a:solidFill>
                <a:latin typeface="+mn-lt"/>
              </a:rPr>
              <a:t>que</a:t>
            </a:r>
            <a:r>
              <a:rPr lang="en-US" sz="1200" b="1" i="0" u="none" strike="noStrike" kern="1200" baseline="0" dirty="0">
                <a:solidFill>
                  <a:srgbClr val="2EA0DC"/>
                </a:solidFill>
                <a:latin typeface="+mn-lt"/>
              </a:rPr>
              <a:t> </a:t>
            </a:r>
            <a:r>
              <a:rPr lang="en-US" sz="1200" b="1" i="0" u="none" strike="noStrike" kern="1200" baseline="0" dirty="0" err="1">
                <a:solidFill>
                  <a:srgbClr val="2EA0DC"/>
                </a:solidFill>
                <a:latin typeface="+mn-lt"/>
              </a:rPr>
              <a:t>vous</a:t>
            </a:r>
            <a:r>
              <a:rPr lang="en-US" sz="1200" b="1" i="0" u="none" strike="noStrike" kern="1200" baseline="0" dirty="0">
                <a:solidFill>
                  <a:srgbClr val="2EA0DC"/>
                </a:solidFill>
                <a:latin typeface="+mn-lt"/>
              </a:rPr>
              <a:t> </a:t>
            </a:r>
            <a:r>
              <a:rPr lang="en-US" sz="1200" b="1" i="0" u="none" strike="noStrike" kern="1200" baseline="0" dirty="0" err="1">
                <a:solidFill>
                  <a:srgbClr val="2EA0DC"/>
                </a:solidFill>
                <a:latin typeface="+mn-lt"/>
              </a:rPr>
              <a:t>abordez</a:t>
            </a:r>
            <a:r>
              <a:rPr lang="en-US" sz="1200" b="1" i="0" u="none" strike="noStrike" kern="1200" baseline="0" dirty="0">
                <a:solidFill>
                  <a:srgbClr val="2EA0DC"/>
                </a:solidFill>
                <a:latin typeface="+mn-lt"/>
              </a:rPr>
              <a:t> </a:t>
            </a:r>
            <a:r>
              <a:rPr lang="en-US" sz="1200" b="1" i="0" u="none" strike="noStrike" kern="1200" baseline="0" dirty="0" err="1">
                <a:solidFill>
                  <a:srgbClr val="2EA0DC"/>
                </a:solidFill>
                <a:latin typeface="+mn-lt"/>
              </a:rPr>
              <a:t>bien</a:t>
            </a:r>
            <a:r>
              <a:rPr lang="en-US" sz="1200" b="1" i="0" u="none" strike="noStrike" kern="1200" baseline="0" dirty="0">
                <a:solidFill>
                  <a:srgbClr val="2EA0DC"/>
                </a:solidFill>
                <a:latin typeface="+mn-lt"/>
              </a:rPr>
              <a:t> </a:t>
            </a:r>
            <a:r>
              <a:rPr lang="en-US" sz="1200" b="1" i="0" u="none" strike="noStrike" kern="1200" baseline="0" dirty="0" err="1">
                <a:solidFill>
                  <a:srgbClr val="2EA0DC"/>
                </a:solidFill>
                <a:latin typeface="+mn-lt"/>
              </a:rPr>
              <a:t>ces</a:t>
            </a:r>
            <a:r>
              <a:rPr lang="en-US" sz="1200" b="1" i="0" u="none" strike="noStrike" kern="1200" baseline="0" dirty="0">
                <a:solidFill>
                  <a:srgbClr val="2EA0DC"/>
                </a:solidFill>
                <a:latin typeface="+mn-lt"/>
              </a:rPr>
              <a:t> messages </a:t>
            </a:r>
            <a:r>
              <a:rPr lang="en-US" sz="1200" b="1" i="0" u="none" strike="noStrike" kern="1200" baseline="0" dirty="0" err="1">
                <a:solidFill>
                  <a:srgbClr val="2EA0DC"/>
                </a:solidFill>
                <a:latin typeface="+mn-lt"/>
              </a:rPr>
              <a:t>clés</a:t>
            </a:r>
            <a:r>
              <a:rPr lang="en-US" sz="1200" b="1" i="0" u="none" strike="noStrike" kern="1200" baseline="0" dirty="0">
                <a:solidFill>
                  <a:srgbClr val="2EA0DC"/>
                </a:solidFill>
                <a:latin typeface="+mn-lt"/>
              </a:rPr>
              <a:t> </a:t>
            </a:r>
            <a:r>
              <a:rPr lang="en-US" sz="1200" b="1" i="0" u="none" strike="noStrike" kern="1200" baseline="0" dirty="0" err="1">
                <a:solidFill>
                  <a:srgbClr val="2EA0DC"/>
                </a:solidFill>
                <a:latin typeface="+mn-lt"/>
              </a:rPr>
              <a:t>à</a:t>
            </a:r>
            <a:r>
              <a:rPr lang="en-US" sz="1200" b="1" i="0" u="none" strike="noStrike" kern="1200" baseline="0" dirty="0">
                <a:solidFill>
                  <a:srgbClr val="2EA0DC"/>
                </a:solidFill>
                <a:latin typeface="+mn-lt"/>
              </a:rPr>
              <a:t> propos des </a:t>
            </a:r>
            <a:r>
              <a:rPr lang="en-US" sz="1200" b="1" i="0" u="none" strike="noStrike" kern="1200" baseline="0" dirty="0" err="1">
                <a:solidFill>
                  <a:srgbClr val="2EA0DC"/>
                </a:solidFill>
                <a:latin typeface="+mn-lt"/>
              </a:rPr>
              <a:t>principes</a:t>
            </a:r>
            <a:r>
              <a:rPr lang="en-US" sz="1200" b="1" i="0" u="none" strike="noStrike" kern="1200" baseline="0" dirty="0">
                <a:solidFill>
                  <a:srgbClr val="2EA0DC"/>
                </a:solidFill>
                <a:latin typeface="+mn-lt"/>
              </a:rPr>
              <a:t> de la </a:t>
            </a:r>
            <a:r>
              <a:rPr lang="en-US" sz="1200" b="1" i="0" u="none" strike="noStrike" kern="1200" baseline="0" dirty="0" err="1">
                <a:solidFill>
                  <a:srgbClr val="2EA0DC"/>
                </a:solidFill>
                <a:latin typeface="+mn-lt"/>
              </a:rPr>
              <a:t>conduite</a:t>
            </a:r>
            <a:r>
              <a:rPr lang="en-US" sz="1200" b="1" i="0" u="none" strike="noStrike" kern="1200" baseline="0" dirty="0">
                <a:solidFill>
                  <a:srgbClr val="2EA0DC"/>
                </a:solidFill>
                <a:latin typeface="+mn-lt"/>
              </a:rPr>
              <a:t> </a:t>
            </a:r>
            <a:r>
              <a:rPr lang="en-US" sz="1200" b="1" i="0" u="none" strike="noStrike" kern="1200" baseline="0" dirty="0" err="1">
                <a:solidFill>
                  <a:srgbClr val="2EA0DC"/>
                </a:solidFill>
                <a:latin typeface="+mn-lt"/>
              </a:rPr>
              <a:t>d’entretien</a:t>
            </a:r>
            <a:r>
              <a:rPr lang="en-US" sz="1200" b="1" i="0" u="none" strike="noStrike" kern="1200" baseline="0" dirty="0">
                <a:solidFill>
                  <a:srgbClr val="2EA0DC"/>
                </a:solidFill>
                <a:latin typeface="+mn-lt"/>
              </a:rPr>
              <a:t> :</a:t>
            </a:r>
          </a:p>
          <a:p>
            <a:pPr lvl="0"/>
            <a:r>
              <a:rPr lang="fr-FR" sz="1200" kern="1200" dirty="0">
                <a:solidFill>
                  <a:schemeClr val="tx1"/>
                </a:solidFill>
                <a:latin typeface="+mn-lt"/>
                <a:ea typeface="+mn-ea"/>
                <a:cs typeface="+mn-cs"/>
              </a:rPr>
              <a:t> - La sûreté et le bien-être doivent être une priorité : il est primordial de s’assurer que le client ou la cliente se sent en sécurité avec vous. </a:t>
            </a:r>
          </a:p>
          <a:p>
            <a:pPr lvl="1"/>
            <a:r>
              <a:rPr lang="fr-FR" sz="1200" kern="1200" dirty="0">
                <a:solidFill>
                  <a:schemeClr val="tx1"/>
                </a:solidFill>
                <a:latin typeface="+mn-lt"/>
                <a:ea typeface="+mn-ea"/>
                <a:cs typeface="+mn-cs"/>
              </a:rPr>
              <a:t>- Ne conduisez pas l’entretien avec la personne survivante entre présence d’autres personnes. Parlez à la personne en seul à seul et demandez-lui si elle souhaite qu’une autre personne l’accompagne lors de l’entretien. </a:t>
            </a:r>
          </a:p>
          <a:p>
            <a:pPr lvl="1"/>
            <a:r>
              <a:rPr lang="fr-FR" sz="1200" kern="1200" dirty="0">
                <a:solidFill>
                  <a:schemeClr val="tx1"/>
                </a:solidFill>
                <a:latin typeface="+mn-lt"/>
                <a:ea typeface="+mn-ea"/>
                <a:cs typeface="+mn-cs"/>
              </a:rPr>
              <a:t>- Ne parlez pas des cas dans les lieux publics.</a:t>
            </a:r>
          </a:p>
          <a:p>
            <a:pPr lvl="0"/>
            <a:r>
              <a:rPr lang="fr-FR" sz="1200" kern="1200" dirty="0">
                <a:solidFill>
                  <a:schemeClr val="tx1"/>
                </a:solidFill>
                <a:latin typeface="+mn-lt"/>
                <a:ea typeface="+mn-ea"/>
                <a:cs typeface="+mn-cs"/>
              </a:rPr>
              <a:t>- Les dynamiques de genre : demandez au client ou à la cliente s’il ou elle se sentirait plus à l’aise de parler à une personne du même sexe, ou de la même identité de genre, ou au contraire, d’un sexe et d’une identité de genre différente de la sienne.</a:t>
            </a:r>
          </a:p>
          <a:p>
            <a:pPr lvl="0"/>
            <a:r>
              <a:rPr lang="fr-FR" sz="1200" kern="1200" dirty="0">
                <a:solidFill>
                  <a:schemeClr val="tx1"/>
                </a:solidFill>
                <a:latin typeface="+mn-lt"/>
                <a:ea typeface="+mn-ea"/>
                <a:cs typeface="+mn-cs"/>
              </a:rPr>
              <a:t>- De multiples entretiens à propos d’un incident de violence basée sur le genre peuvent raviver le traumatisme de la personne qui y a survécu. Veillez à lui éviter d’avoir à répéter son histoire à plusieurs personnes au sein ou en dehors de votre organisation, ou à </a:t>
            </a:r>
            <a:r>
              <a:rPr lang="fr-FR" sz="1200" kern="1200" dirty="0" err="1">
                <a:solidFill>
                  <a:schemeClr val="tx1"/>
                </a:solidFill>
                <a:latin typeface="+mn-lt"/>
                <a:ea typeface="+mn-ea"/>
                <a:cs typeface="+mn-cs"/>
              </a:rPr>
              <a:t>différent.es</a:t>
            </a:r>
            <a:r>
              <a:rPr lang="fr-FR" sz="1200" kern="1200" dirty="0">
                <a:solidFill>
                  <a:schemeClr val="tx1"/>
                </a:solidFill>
                <a:latin typeface="+mn-lt"/>
                <a:ea typeface="+mn-ea"/>
                <a:cs typeface="+mn-cs"/>
              </a:rPr>
              <a:t> prestataires de services. Aucun entretien n’est nécessaire</a:t>
            </a:r>
            <a:r>
              <a:rPr lang="fr-FR" sz="1200" kern="1200" baseline="0" dirty="0">
                <a:solidFill>
                  <a:schemeClr val="tx1"/>
                </a:solidFill>
                <a:latin typeface="+mn-lt"/>
                <a:ea typeface="+mn-ea"/>
                <a:cs typeface="+mn-cs"/>
              </a:rPr>
              <a:t> au préalable</a:t>
            </a:r>
            <a:r>
              <a:rPr lang="fr-FR" sz="1200" kern="1200" dirty="0">
                <a:solidFill>
                  <a:schemeClr val="tx1"/>
                </a:solidFill>
                <a:latin typeface="+mn-lt"/>
                <a:ea typeface="+mn-ea"/>
                <a:cs typeface="+mn-cs"/>
              </a:rPr>
              <a:t> pour que la personne survivante puisse bénéficier d’un soutien pour accéder aux services. </a:t>
            </a:r>
          </a:p>
          <a:p>
            <a:pPr algn="l" rtl="0"/>
            <a:endParaRPr lang="en-US" sz="1200" b="1" i="0" u="none" strike="noStrike" kern="1200" baseline="0" dirty="0">
              <a:solidFill>
                <a:srgbClr val="2EA0DC"/>
              </a:solidFill>
              <a:latin typeface="+mn-lt"/>
            </a:endParaRP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74</a:t>
            </a:fld>
            <a:endParaRPr lang="en-GB"/>
          </a:p>
        </p:txBody>
      </p:sp>
    </p:spTree>
    <p:extLst>
      <p:ext uri="{BB962C8B-B14F-4D97-AF65-F5344CB8AC3E}">
        <p14:creationId xmlns:p14="http://schemas.microsoft.com/office/powerpoint/2010/main" val="20838130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Activité </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Discrimination et violences basées sur le genre - Les données et la sécurité</a:t>
            </a:r>
            <a:r>
              <a:rPr lang="fr-FR" sz="1050" u="sng" kern="1200" dirty="0">
                <a:solidFill>
                  <a:schemeClr val="tx1"/>
                </a:solidFill>
                <a:latin typeface="+mn-lt"/>
                <a:ea typeface="+mn-ea"/>
                <a:cs typeface="+mn-cs"/>
              </a:rPr>
              <a:t> </a:t>
            </a:r>
            <a:r>
              <a:rPr lang="fr-FR" sz="1200" kern="1200" dirty="0">
                <a:solidFill>
                  <a:schemeClr val="tx1"/>
                </a:solidFill>
                <a:latin typeface="+mn-lt"/>
                <a:ea typeface="+mn-ea"/>
                <a:cs typeface="+mn-cs"/>
              </a:rPr>
              <a:t>(Diapositive 74)</a:t>
            </a:r>
            <a:endParaRPr lang="fr-FR" sz="1400" kern="1200" dirty="0">
              <a:solidFill>
                <a:schemeClr val="tx1"/>
              </a:solidFill>
              <a:latin typeface="+mn-lt"/>
              <a:ea typeface="+mn-ea"/>
              <a:cs typeface="+mn-cs"/>
            </a:endParaRPr>
          </a:p>
          <a:p>
            <a:r>
              <a:rPr lang="fr-FR" sz="1200" kern="1200" dirty="0">
                <a:solidFill>
                  <a:schemeClr val="tx1"/>
                </a:solidFill>
                <a:latin typeface="+mn-lt"/>
                <a:ea typeface="+mn-ea"/>
                <a:cs typeface="+mn-cs"/>
              </a:rPr>
              <a:t>Cette activité met l’accent sur la sécurité des données émanant de la personne concernée, pour faire en sorte de </a:t>
            </a:r>
            <a:r>
              <a:rPr lang="fr-FR" sz="1200" b="1" kern="1200" dirty="0">
                <a:solidFill>
                  <a:schemeClr val="tx1"/>
                </a:solidFill>
                <a:latin typeface="+mn-lt"/>
                <a:ea typeface="+mn-ea"/>
                <a:cs typeface="+mn-cs"/>
              </a:rPr>
              <a:t>ne pas lui nuire</a:t>
            </a:r>
            <a:r>
              <a:rPr lang="fr-FR" sz="1200" kern="1200" dirty="0">
                <a:solidFill>
                  <a:schemeClr val="tx1"/>
                </a:solidFill>
                <a:latin typeface="+mn-lt"/>
                <a:ea typeface="+mn-ea"/>
                <a:cs typeface="+mn-cs"/>
              </a:rPr>
              <a:t>.</a:t>
            </a:r>
            <a:endParaRPr lang="fr-FR" sz="14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se </a:t>
            </a:r>
            <a:r>
              <a:rPr lang="en-GB" sz="1200" kern="1200" dirty="0" err="1">
                <a:solidFill>
                  <a:schemeClr val="tx1"/>
                </a:solidFill>
                <a:latin typeface="+mn-lt"/>
                <a:ea typeface="+mn-ea"/>
                <a:cs typeface="+mn-cs"/>
              </a:rPr>
              <a:t>mettre</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a:t>
            </a:r>
            <a:r>
              <a:rPr lang="en-GB" sz="8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dessiner</a:t>
            </a:r>
            <a:r>
              <a:rPr lang="en-GB" sz="1200" kern="1200" dirty="0">
                <a:solidFill>
                  <a:schemeClr val="tx1"/>
                </a:solidFill>
                <a:latin typeface="+mn-lt"/>
                <a:ea typeface="+mn-ea"/>
                <a:cs typeface="+mn-cs"/>
              </a:rPr>
              <a:t> un </a:t>
            </a:r>
            <a:r>
              <a:rPr lang="en-GB" sz="1200" kern="1200" dirty="0" err="1">
                <a:solidFill>
                  <a:schemeClr val="tx1"/>
                </a:solidFill>
                <a:latin typeface="+mn-lt"/>
                <a:ea typeface="+mn-ea"/>
                <a:cs typeface="+mn-cs"/>
              </a:rPr>
              <a:t>cercle</a:t>
            </a:r>
            <a:r>
              <a:rPr lang="en-GB" sz="1200" kern="1200" dirty="0">
                <a:solidFill>
                  <a:schemeClr val="tx1"/>
                </a:solidFill>
                <a:latin typeface="+mn-lt"/>
                <a:ea typeface="+mn-ea"/>
                <a:cs typeface="+mn-cs"/>
              </a:rPr>
              <a:t> avec un </a:t>
            </a:r>
            <a:r>
              <a:rPr lang="en-GB" sz="1200" kern="1200" dirty="0" err="1">
                <a:solidFill>
                  <a:schemeClr val="tx1"/>
                </a:solidFill>
                <a:latin typeface="+mn-lt"/>
                <a:ea typeface="+mn-ea"/>
                <a:cs typeface="+mn-cs"/>
              </a:rPr>
              <a:t>personnage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l'intérieur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Cette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représente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de population.</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À </a:t>
            </a:r>
            <a:r>
              <a:rPr lang="en-GB" sz="1200" kern="1200" dirty="0" err="1">
                <a:solidFill>
                  <a:schemeClr val="tx1"/>
                </a:solidFill>
                <a:latin typeface="+mn-lt"/>
                <a:ea typeface="+mn-ea"/>
                <a:cs typeface="+mn-cs"/>
              </a:rPr>
              <a:t>l'intérieur</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personnage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inscrivez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pourrait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ressentir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informations</a:t>
            </a:r>
            <a:r>
              <a:rPr lang="en-GB" sz="1200" kern="1200" dirty="0">
                <a:solidFill>
                  <a:schemeClr val="tx1"/>
                </a:solidFill>
                <a:latin typeface="+mn-lt"/>
                <a:ea typeface="+mn-ea"/>
                <a:cs typeface="+mn-cs"/>
              </a:rPr>
              <a:t> de son dossier </a:t>
            </a:r>
            <a:r>
              <a:rPr lang="en-GB" sz="1200" kern="1200" dirty="0" err="1">
                <a:solidFill>
                  <a:schemeClr val="tx1"/>
                </a:solidFill>
                <a:latin typeface="+mn-lt"/>
                <a:ea typeface="+mn-ea"/>
                <a:cs typeface="+mn-cs"/>
              </a:rPr>
              <a:t>étaient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partagées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consultées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d'autres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À </a:t>
            </a:r>
            <a:r>
              <a:rPr lang="en-GB" sz="1200" kern="1200" dirty="0" err="1">
                <a:solidFill>
                  <a:schemeClr val="tx1"/>
                </a:solidFill>
                <a:latin typeface="+mn-lt"/>
                <a:ea typeface="+mn-ea"/>
                <a:cs typeface="+mn-cs"/>
              </a:rPr>
              <a:t>l'extérieur</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cercle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énumérez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préoccupations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avoir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concernant</a:t>
            </a:r>
            <a:r>
              <a:rPr lang="en-GB" sz="1200" kern="1200" dirty="0">
                <a:solidFill>
                  <a:schemeClr val="tx1"/>
                </a:solidFill>
                <a:latin typeface="+mn-lt"/>
                <a:ea typeface="+mn-ea"/>
                <a:cs typeface="+mn-cs"/>
              </a:rPr>
              <a:t> son </a:t>
            </a:r>
            <a:r>
              <a:rPr lang="en-GB" sz="1200" kern="1200" dirty="0" err="1">
                <a:solidFill>
                  <a:schemeClr val="tx1"/>
                </a:solidFill>
                <a:latin typeface="+mn-lt"/>
                <a:ea typeface="+mn-ea"/>
                <a:cs typeface="+mn-cs"/>
              </a:rPr>
              <a:t>accès</a:t>
            </a:r>
            <a:r>
              <a:rPr lang="en-GB" sz="1200" kern="1200" dirty="0">
                <a:solidFill>
                  <a:schemeClr val="tx1"/>
                </a:solidFill>
                <a:latin typeface="+mn-lt"/>
                <a:ea typeface="+mn-ea"/>
                <a:cs typeface="+mn-cs"/>
              </a:rPr>
              <a:t> aux services suite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un incident de discrimination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 violence </a:t>
            </a:r>
            <a:r>
              <a:rPr lang="en-GB" sz="1200" kern="1200" dirty="0" err="1">
                <a:solidFill>
                  <a:schemeClr val="tx1"/>
                </a:solidFill>
                <a:latin typeface="+mn-lt"/>
                <a:ea typeface="+mn-ea"/>
                <a:cs typeface="+mn-cs"/>
              </a:rPr>
              <a:t>basée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À </a:t>
            </a:r>
            <a:r>
              <a:rPr lang="en-GB" sz="1200" kern="1200" dirty="0" err="1">
                <a:solidFill>
                  <a:schemeClr val="tx1"/>
                </a:solidFill>
                <a:latin typeface="+mn-lt"/>
                <a:ea typeface="+mn-ea"/>
                <a:cs typeface="+mn-cs"/>
              </a:rPr>
              <a:t>l'intérieur</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cercle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énumérez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différentes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façons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dont</a:t>
            </a:r>
            <a:r>
              <a:rPr lang="en-GB" sz="1200" kern="1200" dirty="0">
                <a:solidFill>
                  <a:schemeClr val="tx1"/>
                </a:solidFill>
                <a:latin typeface="+mn-lt"/>
                <a:ea typeface="+mn-ea"/>
                <a:cs typeface="+mn-cs"/>
              </a:rPr>
              <a:t> nous </a:t>
            </a:r>
            <a:r>
              <a:rPr lang="en-GB" sz="1200" kern="1200" dirty="0" err="1">
                <a:solidFill>
                  <a:schemeClr val="tx1"/>
                </a:solidFill>
                <a:latin typeface="+mn-lt"/>
                <a:ea typeface="+mn-ea"/>
                <a:cs typeface="+mn-cs"/>
              </a:rPr>
              <a:t>pouvons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protéger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en question et </a:t>
            </a:r>
            <a:r>
              <a:rPr lang="en-GB" sz="1200" kern="1200" dirty="0" err="1">
                <a:solidFill>
                  <a:schemeClr val="tx1"/>
                </a:solidFill>
                <a:latin typeface="+mn-lt"/>
                <a:ea typeface="+mn-ea"/>
                <a:cs typeface="+mn-cs"/>
              </a:rPr>
              <a:t>l’aider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réduire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craintes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inquiétudes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mesures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pouvons</a:t>
            </a:r>
            <a:r>
              <a:rPr lang="en-GB" sz="1200" kern="1200" dirty="0">
                <a:solidFill>
                  <a:schemeClr val="tx1"/>
                </a:solidFill>
                <a:latin typeface="+mn-lt"/>
                <a:ea typeface="+mn-ea"/>
                <a:cs typeface="+mn-cs"/>
              </a:rPr>
              <a:t>-nous </a:t>
            </a:r>
            <a:r>
              <a:rPr lang="en-GB" sz="1200" kern="1200" dirty="0" err="1">
                <a:solidFill>
                  <a:schemeClr val="tx1"/>
                </a:solidFill>
                <a:latin typeface="+mn-lt"/>
                <a:ea typeface="+mn-ea"/>
                <a:cs typeface="+mn-cs"/>
              </a:rPr>
              <a:t>prendre</a:t>
            </a:r>
            <a:r>
              <a:rPr lang="en-GB" sz="1200" kern="1200" dirty="0">
                <a:solidFill>
                  <a:schemeClr val="tx1"/>
                </a:solidFill>
                <a:latin typeface="+mn-lt"/>
                <a:ea typeface="+mn-ea"/>
                <a:cs typeface="+mn-cs"/>
              </a:rPr>
              <a:t> pour nous assurer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nous ne </a:t>
            </a:r>
            <a:r>
              <a:rPr lang="en-GB" sz="1200" kern="1200" dirty="0" err="1">
                <a:solidFill>
                  <a:schemeClr val="tx1"/>
                </a:solidFill>
                <a:latin typeface="+mn-lt"/>
                <a:ea typeface="+mn-ea"/>
                <a:cs typeface="+mn-cs"/>
              </a:rPr>
              <a:t>faisons</a:t>
            </a:r>
            <a:r>
              <a:rPr lang="en-GB" sz="1200" kern="1200" dirty="0">
                <a:solidFill>
                  <a:schemeClr val="tx1"/>
                </a:solidFill>
                <a:latin typeface="+mn-lt"/>
                <a:ea typeface="+mn-ea"/>
                <a:cs typeface="+mn-cs"/>
              </a:rPr>
              <a:t> pas de mal ?</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fois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remplies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collez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feuilles</a:t>
            </a:r>
            <a:r>
              <a:rPr lang="en-GB" sz="1200" kern="1200" dirty="0">
                <a:solidFill>
                  <a:schemeClr val="tx1"/>
                </a:solidFill>
                <a:latin typeface="+mn-lt"/>
                <a:ea typeface="+mn-ea"/>
                <a:cs typeface="+mn-cs"/>
              </a:rPr>
              <a:t> mobiles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mur</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faire un tour et de </a:t>
            </a:r>
            <a:r>
              <a:rPr lang="en-GB" sz="1200" kern="1200" dirty="0" err="1">
                <a:solidFill>
                  <a:schemeClr val="tx1"/>
                </a:solidFill>
                <a:latin typeface="+mn-lt"/>
                <a:ea typeface="+mn-ea"/>
                <a:cs typeface="+mn-cs"/>
              </a:rPr>
              <a:t>regarder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chacun</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créé</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Discutez</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contenu</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feuilles</a:t>
            </a:r>
            <a:r>
              <a:rPr lang="en-GB" sz="1200" kern="1200" dirty="0">
                <a:solidFill>
                  <a:schemeClr val="tx1"/>
                </a:solidFill>
                <a:latin typeface="+mn-lt"/>
                <a:ea typeface="+mn-ea"/>
                <a:cs typeface="+mn-cs"/>
              </a:rPr>
              <a:t> mobiles pendant 10 minutes et en </a:t>
            </a:r>
            <a:r>
              <a:rPr lang="en-GB" sz="1200" kern="1200" dirty="0" err="1">
                <a:solidFill>
                  <a:schemeClr val="tx1"/>
                </a:solidFill>
                <a:latin typeface="+mn-lt"/>
                <a:ea typeface="+mn-ea"/>
                <a:cs typeface="+mn-cs"/>
              </a:rPr>
              <a:t>particulier</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troisième</a:t>
            </a:r>
            <a:r>
              <a:rPr lang="en-GB" sz="1200" kern="1200" dirty="0">
                <a:solidFill>
                  <a:schemeClr val="tx1"/>
                </a:solidFill>
                <a:latin typeface="+mn-lt"/>
                <a:ea typeface="+mn-ea"/>
                <a:cs typeface="+mn-cs"/>
              </a:rPr>
              <a:t> point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moyens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protéger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personnes</a:t>
            </a:r>
            <a:r>
              <a:rPr lang="en-GB" sz="1200" kern="1200" dirty="0">
                <a:solidFill>
                  <a:schemeClr val="tx1"/>
                </a:solidFill>
                <a:latin typeface="+mn-lt"/>
                <a:ea typeface="+mn-ea"/>
                <a:cs typeface="+mn-cs"/>
              </a:rPr>
              <a:t> et de nous assurer de ne pas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nuire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Posez</a:t>
            </a:r>
            <a:r>
              <a:rPr lang="en-GB" sz="1200" kern="1200" dirty="0">
                <a:solidFill>
                  <a:schemeClr val="tx1"/>
                </a:solidFill>
                <a:latin typeface="+mn-lt"/>
                <a:ea typeface="+mn-ea"/>
                <a:cs typeface="+mn-cs"/>
              </a:rPr>
              <a:t> les questions </a:t>
            </a:r>
            <a:r>
              <a:rPr lang="en-GB" sz="1200" kern="1200" dirty="0" err="1">
                <a:solidFill>
                  <a:schemeClr val="tx1"/>
                </a:solidFill>
                <a:latin typeface="+mn-lt"/>
                <a:ea typeface="+mn-ea"/>
                <a:cs typeface="+mn-cs"/>
              </a:rPr>
              <a:t>suivantes</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susciter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débat</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1"/>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types de situations </a:t>
            </a:r>
            <a:r>
              <a:rPr lang="en-GB" sz="1200" kern="1200" dirty="0" err="1">
                <a:solidFill>
                  <a:schemeClr val="tx1"/>
                </a:solidFill>
                <a:latin typeface="+mn-lt"/>
                <a:ea typeface="+mn-ea"/>
                <a:cs typeface="+mn-cs"/>
              </a:rPr>
              <a:t>avez-vous</a:t>
            </a:r>
            <a:r>
              <a:rPr lang="en-GB" sz="1200" kern="1200" dirty="0">
                <a:solidFill>
                  <a:schemeClr val="tx1"/>
                </a:solidFill>
                <a:latin typeface="+mn-lt"/>
                <a:ea typeface="+mn-ea"/>
                <a:cs typeface="+mn-cs"/>
              </a:rPr>
              <a:t> vu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vécu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où</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droits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besoins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souhaits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n'étaient</a:t>
            </a:r>
            <a:r>
              <a:rPr lang="en-GB" sz="1200" kern="1200" dirty="0">
                <a:solidFill>
                  <a:schemeClr val="tx1"/>
                </a:solidFill>
                <a:latin typeface="+mn-lt"/>
                <a:ea typeface="+mn-ea"/>
                <a:cs typeface="+mn-cs"/>
              </a:rPr>
              <a:t> pas protégés </a:t>
            </a:r>
            <a:r>
              <a:rPr lang="en-GB" sz="1200" kern="1200" dirty="0" err="1">
                <a:solidFill>
                  <a:schemeClr val="tx1"/>
                </a:solidFill>
                <a:latin typeface="+mn-lt"/>
                <a:ea typeface="+mn-ea"/>
                <a:cs typeface="+mn-cs"/>
              </a:rPr>
              <a:t>ni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respectés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lors</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entretiens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 cadre de la </a:t>
            </a:r>
            <a:r>
              <a:rPr lang="en-GB" sz="1200" kern="1200" dirty="0" err="1">
                <a:solidFill>
                  <a:schemeClr val="tx1"/>
                </a:solidFill>
                <a:latin typeface="+mn-lt"/>
                <a:ea typeface="+mn-ea"/>
                <a:cs typeface="+mn-cs"/>
              </a:rPr>
              <a:t>gestion</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données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1"/>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pourraient</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les causes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les raisons ?</a:t>
            </a:r>
            <a:r>
              <a:rPr lang="en-GB" sz="8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400" b="0" kern="1200" dirty="0">
              <a:solidFill>
                <a:schemeClr val="tx1"/>
              </a:solidFill>
              <a:latin typeface="+mn-lt"/>
              <a:ea typeface="+mn-ea"/>
              <a:cs typeface="+mn-cs"/>
            </a:endParaRPr>
          </a:p>
          <a:p>
            <a:r>
              <a:rPr lang="fr-FR" sz="1200" b="1" kern="1200" dirty="0">
                <a:solidFill>
                  <a:schemeClr val="tx1"/>
                </a:solidFill>
                <a:latin typeface="+mn-lt"/>
                <a:ea typeface="+mn-ea"/>
                <a:cs typeface="+mn-cs"/>
              </a:rPr>
              <a:t>Discussion en plénière :</a:t>
            </a:r>
            <a:r>
              <a:rPr lang="fr-FR" sz="800" kern="1200" dirty="0">
                <a:solidFill>
                  <a:schemeClr val="tx1"/>
                </a:solidFill>
                <a:latin typeface="+mn-lt"/>
                <a:ea typeface="+mn-ea"/>
                <a:cs typeface="+mn-cs"/>
              </a:rPr>
              <a:t>               </a:t>
            </a:r>
            <a:endParaRPr lang="fr-FR" sz="14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s'ils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ont</a:t>
            </a:r>
            <a:r>
              <a:rPr lang="en-GB" sz="1200" kern="1200" dirty="0">
                <a:solidFill>
                  <a:schemeClr val="tx1"/>
                </a:solidFill>
                <a:latin typeface="+mn-lt"/>
                <a:ea typeface="+mn-ea"/>
                <a:cs typeface="+mn-cs"/>
              </a:rPr>
              <a:t> déjà conduit des </a:t>
            </a:r>
            <a:r>
              <a:rPr lang="en-GB" sz="1200" kern="1200" dirty="0" err="1">
                <a:solidFill>
                  <a:schemeClr val="tx1"/>
                </a:solidFill>
                <a:latin typeface="+mn-lt"/>
                <a:ea typeface="+mn-ea"/>
                <a:cs typeface="+mn-cs"/>
              </a:rPr>
              <a:t>entretiens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relatifs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discrimination et aux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 Si </a:t>
            </a:r>
            <a:r>
              <a:rPr lang="en-GB" sz="1200" kern="1200" dirty="0" err="1">
                <a:solidFill>
                  <a:schemeClr val="tx1"/>
                </a:solidFill>
                <a:latin typeface="+mn-lt"/>
                <a:ea typeface="+mn-ea"/>
                <a:cs typeface="+mn-cs"/>
              </a:rPr>
              <a:t>tel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cas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invitez</a:t>
            </a:r>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partager</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difficultés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défis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rencontrés</a:t>
            </a:r>
            <a:r>
              <a:rPr lang="en-GB" sz="1200" kern="1200" dirty="0">
                <a:solidFill>
                  <a:schemeClr val="tx1"/>
                </a:solidFill>
                <a:latin typeface="+mn-lt"/>
                <a:ea typeface="+mn-ea"/>
                <a:cs typeface="+mn-cs"/>
              </a:rPr>
              <a:t> et comment </a:t>
            </a:r>
            <a:r>
              <a:rPr lang="en-GB" sz="1200" kern="1200" dirty="0" err="1">
                <a:solidFill>
                  <a:schemeClr val="tx1"/>
                </a:solidFill>
                <a:latin typeface="+mn-lt"/>
                <a:ea typeface="+mn-ea"/>
                <a:cs typeface="+mn-cs"/>
              </a:rPr>
              <a:t>ceux-ci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résolus</a:t>
            </a:r>
            <a:r>
              <a:rPr lang="en-GB" sz="1200" kern="1200" dirty="0">
                <a:solidFill>
                  <a:schemeClr val="tx1"/>
                </a:solidFill>
                <a:latin typeface="+mn-lt"/>
                <a:ea typeface="+mn-ea"/>
                <a:cs typeface="+mn-cs"/>
              </a:rPr>
              <a:t>.</a:t>
            </a:r>
            <a:r>
              <a:rPr lang="en-GB" sz="8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tirée</a:t>
            </a:r>
            <a:r>
              <a:rPr lang="en-US" sz="1200" kern="1200" dirty="0">
                <a:solidFill>
                  <a:schemeClr val="tx1"/>
                </a:solidFill>
                <a:effectLst/>
                <a:latin typeface="+mn-lt"/>
                <a:ea typeface="+mn-ea"/>
                <a:cs typeface="+mn-cs"/>
              </a:rPr>
              <a:t> du guide de </a:t>
            </a:r>
            <a:r>
              <a:rPr lang="en-US" sz="1200" kern="1200" dirty="0" err="1">
                <a:solidFill>
                  <a:schemeClr val="tx1"/>
                </a:solidFill>
                <a:effectLst/>
                <a:latin typeface="+mn-lt"/>
                <a:ea typeface="+mn-ea"/>
                <a:cs typeface="+mn-cs"/>
              </a:rPr>
              <a:t>l’animateur</a:t>
            </a:r>
            <a:r>
              <a:rPr lang="en-US" sz="1200" kern="1200" dirty="0">
                <a:solidFill>
                  <a:schemeClr val="tx1"/>
                </a:solidFill>
                <a:effectLst/>
                <a:latin typeface="+mn-lt"/>
                <a:ea typeface="+mn-ea"/>
                <a:cs typeface="+mn-cs"/>
              </a:rPr>
              <a:t> GBV IMS </a:t>
            </a:r>
            <a:r>
              <a:rPr lang="en-US" sz="1200" u="sng" kern="1200" dirty="0">
                <a:solidFill>
                  <a:schemeClr val="tx1"/>
                </a:solidFill>
                <a:effectLst/>
                <a:latin typeface="+mn-lt"/>
                <a:ea typeface="+mn-ea"/>
                <a:cs typeface="+mn-cs"/>
                <a:hlinkClick r:id="rId3"/>
              </a:rPr>
              <a:t>http://www.gbvims.com/wp/wp-content/uploads/GBVIMS-Facilitators-Guide.compressed.pdf</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a:buChar char="•"/>
            </a:pPr>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75</a:t>
            </a:fld>
            <a:endParaRPr lang="en-GB"/>
          </a:p>
        </p:txBody>
      </p:sp>
    </p:spTree>
    <p:extLst>
      <p:ext uri="{BB962C8B-B14F-4D97-AF65-F5344CB8AC3E}">
        <p14:creationId xmlns:p14="http://schemas.microsoft.com/office/powerpoint/2010/main" val="34576389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Tout </a:t>
            </a:r>
            <a:r>
              <a:rPr lang="en-US" dirty="0" err="1"/>
              <a:t>comme</a:t>
            </a:r>
            <a:r>
              <a:rPr lang="en-US" dirty="0"/>
              <a:t> </a:t>
            </a:r>
            <a:r>
              <a:rPr lang="en-US" dirty="0" err="1"/>
              <a:t>dans</a:t>
            </a:r>
            <a:r>
              <a:rPr lang="en-US" dirty="0"/>
              <a:t> le </a:t>
            </a:r>
            <a:r>
              <a:rPr lang="en-US" dirty="0" err="1"/>
              <a:t>précédent</a:t>
            </a:r>
            <a:r>
              <a:rPr lang="en-US" dirty="0"/>
              <a:t> </a:t>
            </a:r>
            <a:r>
              <a:rPr lang="en-US" dirty="0" err="1"/>
              <a:t>exercice</a:t>
            </a:r>
            <a:r>
              <a:rPr lang="en-US" dirty="0"/>
              <a:t>, </a:t>
            </a:r>
            <a:r>
              <a:rPr lang="en-US" dirty="0" err="1"/>
              <a:t>il</a:t>
            </a:r>
            <a:r>
              <a:rPr lang="en-US" dirty="0"/>
              <a:t> </a:t>
            </a:r>
            <a:r>
              <a:rPr lang="en-US" dirty="0" err="1"/>
              <a:t>faut</a:t>
            </a:r>
            <a:r>
              <a:rPr lang="en-US" dirty="0"/>
              <a:t> adopter </a:t>
            </a:r>
            <a:r>
              <a:rPr lang="en-US" dirty="0" err="1"/>
              <a:t>une</a:t>
            </a:r>
            <a:r>
              <a:rPr lang="en-US" dirty="0"/>
              <a:t> </a:t>
            </a:r>
            <a:r>
              <a:rPr lang="en-US" dirty="0" err="1"/>
              <a:t>approche</a:t>
            </a:r>
            <a:r>
              <a:rPr lang="en-US" dirty="0"/>
              <a:t> </a:t>
            </a:r>
            <a:r>
              <a:rPr lang="en-US" dirty="0" err="1"/>
              <a:t>centrée</a:t>
            </a:r>
            <a:r>
              <a:rPr lang="en-US" dirty="0"/>
              <a:t> </a:t>
            </a:r>
            <a:r>
              <a:rPr lang="en-US" dirty="0" err="1"/>
              <a:t>sur</a:t>
            </a:r>
            <a:r>
              <a:rPr lang="en-US" dirty="0"/>
              <a:t> la </a:t>
            </a:r>
            <a:r>
              <a:rPr lang="en-US" dirty="0" err="1"/>
              <a:t>personne</a:t>
            </a:r>
            <a:r>
              <a:rPr lang="en-US" dirty="0"/>
              <a:t> </a:t>
            </a:r>
            <a:r>
              <a:rPr lang="en-US" dirty="0" err="1"/>
              <a:t>survivante</a:t>
            </a:r>
            <a:r>
              <a:rPr lang="en-US" baseline="0" dirty="0"/>
              <a:t> </a:t>
            </a:r>
            <a:r>
              <a:rPr lang="en-US" baseline="0" dirty="0" err="1"/>
              <a:t>lorsque</a:t>
            </a:r>
            <a:r>
              <a:rPr lang="en-US" baseline="0" dirty="0"/>
              <a:t> </a:t>
            </a:r>
            <a:r>
              <a:rPr lang="en-US" baseline="0" dirty="0" err="1"/>
              <a:t>l’on</a:t>
            </a:r>
            <a:r>
              <a:rPr lang="en-US" baseline="0" dirty="0"/>
              <a:t> </a:t>
            </a:r>
            <a:r>
              <a:rPr lang="en-US" baseline="0" dirty="0" err="1"/>
              <a:t>travaille</a:t>
            </a:r>
            <a:r>
              <a:rPr lang="en-US" baseline="0" dirty="0"/>
              <a:t> avec des </a:t>
            </a:r>
            <a:r>
              <a:rPr lang="en-US" baseline="0" dirty="0" err="1"/>
              <a:t>client.es</a:t>
            </a:r>
            <a:r>
              <a:rPr lang="en-US" baseline="0" dirty="0"/>
              <a:t>, </a:t>
            </a:r>
            <a:r>
              <a:rPr lang="en-US" baseline="0" dirty="0" err="1"/>
              <a:t>ce</a:t>
            </a:r>
            <a:r>
              <a:rPr lang="en-US" baseline="0" dirty="0"/>
              <a:t> qui </a:t>
            </a:r>
            <a:r>
              <a:rPr lang="en-US" baseline="0" dirty="0" err="1"/>
              <a:t>signifie</a:t>
            </a:r>
            <a:r>
              <a:rPr lang="en-US" baseline="0" dirty="0"/>
              <a:t> </a:t>
            </a:r>
            <a:r>
              <a:rPr lang="en-US" baseline="0" dirty="0" err="1"/>
              <a:t>que</a:t>
            </a:r>
            <a:r>
              <a:rPr lang="en-US" baseline="0" dirty="0"/>
              <a:t> nous </a:t>
            </a:r>
            <a:r>
              <a:rPr lang="en-US" baseline="0" dirty="0" err="1"/>
              <a:t>devons</a:t>
            </a:r>
            <a:r>
              <a:rPr lang="en-US" baseline="0" dirty="0"/>
              <a:t> </a:t>
            </a:r>
            <a:r>
              <a:rPr lang="en-US" baseline="0" dirty="0" err="1"/>
              <a:t>reconnaître</a:t>
            </a:r>
            <a:r>
              <a:rPr lang="en-US" baseline="0" dirty="0"/>
              <a:t> et </a:t>
            </a:r>
            <a:r>
              <a:rPr lang="en-US" baseline="0" dirty="0" err="1"/>
              <a:t>prioriser</a:t>
            </a:r>
            <a:r>
              <a:rPr lang="en-US" baseline="0" dirty="0"/>
              <a:t> les </a:t>
            </a:r>
            <a:r>
              <a:rPr lang="en-US" baseline="0" dirty="0" err="1"/>
              <a:t>droits</a:t>
            </a:r>
            <a:r>
              <a:rPr lang="en-US" baseline="0" dirty="0"/>
              <a:t>, les </a:t>
            </a:r>
            <a:r>
              <a:rPr lang="en-US" baseline="0" dirty="0" err="1"/>
              <a:t>besoins</a:t>
            </a:r>
            <a:r>
              <a:rPr lang="en-US" baseline="0" dirty="0"/>
              <a:t> et les </a:t>
            </a:r>
            <a:r>
              <a:rPr lang="en-US" baseline="0" dirty="0" err="1"/>
              <a:t>souhaits</a:t>
            </a:r>
            <a:r>
              <a:rPr lang="en-US" baseline="0" dirty="0"/>
              <a:t> de </a:t>
            </a:r>
            <a:r>
              <a:rPr lang="en-US" baseline="0" dirty="0" err="1"/>
              <a:t>nos</a:t>
            </a:r>
            <a:r>
              <a:rPr lang="en-US" baseline="0" dirty="0"/>
              <a:t> </a:t>
            </a:r>
            <a:r>
              <a:rPr lang="en-US" baseline="0" dirty="0" err="1"/>
              <a:t>client.es</a:t>
            </a:r>
            <a:r>
              <a:rPr lang="en-US" baseline="0" dirty="0"/>
              <a:t>.  </a:t>
            </a:r>
          </a:p>
          <a:p>
            <a:pPr marL="171450" indent="-171450">
              <a:buFont typeface="Arial"/>
              <a:buChar char="•"/>
            </a:pPr>
            <a:r>
              <a:rPr lang="en-GB" sz="1200" kern="1200" dirty="0" err="1">
                <a:solidFill>
                  <a:schemeClr val="tx1"/>
                </a:solidFill>
                <a:latin typeface="+mn-lt"/>
                <a:ea typeface="+mn-ea"/>
                <a:cs typeface="+mn-cs"/>
              </a:rPr>
              <a:t>Réitérez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présentez</a:t>
            </a:r>
            <a:r>
              <a:rPr lang="en-GB" sz="1200" kern="1200" dirty="0">
                <a:solidFill>
                  <a:schemeClr val="tx1"/>
                </a:solidFill>
                <a:latin typeface="+mn-lt"/>
                <a:ea typeface="+mn-ea"/>
                <a:cs typeface="+mn-cs"/>
              </a:rPr>
              <a:t> le concept </a:t>
            </a:r>
            <a:r>
              <a:rPr lang="en-GB" sz="1200" kern="1200" dirty="0" err="1">
                <a:solidFill>
                  <a:schemeClr val="tx1"/>
                </a:solidFill>
                <a:latin typeface="+mn-lt"/>
                <a:ea typeface="+mn-ea"/>
                <a:cs typeface="+mn-cs"/>
              </a:rPr>
              <a:t>selon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lequel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possible de </a:t>
            </a:r>
            <a:r>
              <a:rPr lang="en-GB" sz="1200" kern="1200" dirty="0" err="1">
                <a:solidFill>
                  <a:schemeClr val="tx1"/>
                </a:solidFill>
                <a:latin typeface="+mn-lt"/>
                <a:ea typeface="+mn-ea"/>
                <a:cs typeface="+mn-cs"/>
              </a:rPr>
              <a:t>raviver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traumatisme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 </a:t>
            </a:r>
            <a:r>
              <a:rPr lang="en-GB" sz="1200" kern="1200" dirty="0" err="1">
                <a:solidFill>
                  <a:schemeClr val="tx1"/>
                </a:solidFill>
                <a:latin typeface="+mn-lt"/>
                <a:ea typeface="+mn-ea"/>
                <a:cs typeface="+mn-cs"/>
              </a:rPr>
              <a:t>survécu</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violences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basées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genre.</a:t>
            </a:r>
            <a:endParaRPr lang="fr-FR" sz="1200" kern="1200" dirty="0">
              <a:solidFill>
                <a:schemeClr val="tx1"/>
              </a:solidFill>
              <a:latin typeface="+mn-lt"/>
              <a:ea typeface="+mn-ea"/>
              <a:cs typeface="+mn-cs"/>
            </a:endParaRPr>
          </a:p>
          <a:p>
            <a:pPr marL="171450" indent="-171450">
              <a:buFont typeface="Arial"/>
              <a:buChar char="•"/>
            </a:pPr>
            <a:r>
              <a:rPr lang="en-GB" sz="1200" kern="1200" dirty="0" err="1">
                <a:solidFill>
                  <a:schemeClr val="tx1"/>
                </a:solidFill>
                <a:latin typeface="+mn-lt"/>
                <a:ea typeface="+mn-ea"/>
                <a:cs typeface="+mn-cs"/>
              </a:rPr>
              <a:t>Abordez</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clarifiez</a:t>
            </a:r>
            <a:r>
              <a:rPr lang="en-GB" sz="1200" kern="1200" dirty="0">
                <a:solidFill>
                  <a:schemeClr val="tx1"/>
                </a:solidFill>
                <a:latin typeface="+mn-lt"/>
                <a:ea typeface="+mn-ea"/>
                <a:cs typeface="+mn-cs"/>
              </a:rPr>
              <a:t> les questions de protection et de </a:t>
            </a:r>
            <a:r>
              <a:rPr lang="en-GB" sz="1200" kern="1200" dirty="0" err="1">
                <a:solidFill>
                  <a:schemeClr val="tx1"/>
                </a:solidFill>
                <a:latin typeface="+mn-lt"/>
                <a:ea typeface="+mn-ea"/>
                <a:cs typeface="+mn-cs"/>
              </a:rPr>
              <a:t>confidentialité</a:t>
            </a:r>
            <a:r>
              <a:rPr lang="en-GB" sz="1200" kern="1200" dirty="0">
                <a:solidFill>
                  <a:schemeClr val="tx1"/>
                </a:solidFill>
                <a:latin typeface="+mn-lt"/>
                <a:ea typeface="+mn-ea"/>
                <a:cs typeface="+mn-cs"/>
              </a:rPr>
              <a:t> de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signale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violation par rapport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l'obligation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légale</a:t>
            </a:r>
            <a:r>
              <a:rPr lang="en-GB" sz="1200" kern="1200" dirty="0">
                <a:solidFill>
                  <a:schemeClr val="tx1"/>
                </a:solidFill>
                <a:latin typeface="+mn-lt"/>
                <a:ea typeface="+mn-ea"/>
                <a:cs typeface="+mn-cs"/>
              </a:rPr>
              <a:t> de faire un </a:t>
            </a:r>
            <a:r>
              <a:rPr lang="en-GB" sz="1200" kern="1200" dirty="0" err="1">
                <a:solidFill>
                  <a:schemeClr val="tx1"/>
                </a:solidFill>
                <a:latin typeface="+mn-lt"/>
                <a:ea typeface="+mn-ea"/>
                <a:cs typeface="+mn-cs"/>
              </a:rPr>
              <a:t>signalement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selon</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loi</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si</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acteurs</a:t>
            </a:r>
            <a:r>
              <a:rPr lang="en-GB" sz="1200" kern="1200" dirty="0">
                <a:solidFill>
                  <a:schemeClr val="tx1"/>
                </a:solidFill>
                <a:latin typeface="+mn-lt"/>
                <a:ea typeface="+mn-ea"/>
                <a:cs typeface="+mn-cs"/>
              </a:rPr>
              <a:t> non </a:t>
            </a:r>
            <a:r>
              <a:rPr lang="en-GB" sz="1200" kern="1200" dirty="0" err="1">
                <a:solidFill>
                  <a:schemeClr val="tx1"/>
                </a:solidFill>
                <a:latin typeface="+mn-lt"/>
                <a:ea typeface="+mn-ea"/>
                <a:cs typeface="+mn-cs"/>
              </a:rPr>
              <a:t>étatiques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 les Nations </a:t>
            </a:r>
            <a:r>
              <a:rPr lang="en-GB" sz="1200" kern="1200" dirty="0" err="1">
                <a:solidFill>
                  <a:schemeClr val="tx1"/>
                </a:solidFill>
                <a:latin typeface="+mn-lt"/>
                <a:ea typeface="+mn-ea"/>
                <a:cs typeface="+mn-cs"/>
              </a:rPr>
              <a:t>Unies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impliqués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veuillez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référer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section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l’analyse</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contexte</a:t>
            </a:r>
            <a:r>
              <a:rPr lang="en-GB" sz="1200" kern="1200" dirty="0">
                <a:solidFill>
                  <a:schemeClr val="tx1"/>
                </a:solidFill>
                <a:latin typeface="+mn-lt"/>
                <a:ea typeface="+mn-ea"/>
                <a:cs typeface="+mn-cs"/>
              </a:rPr>
              <a:t> du pays et </a:t>
            </a:r>
            <a:r>
              <a:rPr lang="en-GB" sz="1200" kern="1200" dirty="0" err="1">
                <a:solidFill>
                  <a:schemeClr val="tx1"/>
                </a:solidFill>
                <a:latin typeface="+mn-lt"/>
                <a:ea typeface="+mn-ea"/>
                <a:cs typeface="+mn-cs"/>
              </a:rPr>
              <a:t>mettez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l'accent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l’importance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d'inclure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cela</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cartographie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législative</a:t>
            </a:r>
            <a:r>
              <a:rPr lang="en-GB" sz="1200" kern="1200" dirty="0">
                <a:solidFill>
                  <a:schemeClr val="tx1"/>
                </a:solidFill>
                <a:latin typeface="+mn-lt"/>
                <a:ea typeface="+mn-ea"/>
                <a:cs typeface="+mn-cs"/>
              </a:rPr>
              <a:t> du pays, par </a:t>
            </a:r>
            <a:r>
              <a:rPr lang="en-GB" sz="1200" kern="1200" dirty="0" err="1">
                <a:solidFill>
                  <a:schemeClr val="tx1"/>
                </a:solidFill>
                <a:latin typeface="+mn-lt"/>
                <a:ea typeface="+mn-ea"/>
                <a:cs typeface="+mn-cs"/>
              </a:rPr>
              <a:t>exemple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76</a:t>
            </a:fld>
            <a:endParaRPr lang="en-GB"/>
          </a:p>
        </p:txBody>
      </p:sp>
    </p:spTree>
    <p:extLst>
      <p:ext uri="{BB962C8B-B14F-4D97-AF65-F5344CB8AC3E}">
        <p14:creationId xmlns:p14="http://schemas.microsoft.com/office/powerpoint/2010/main" val="20904699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i="0" u="none" strike="noStrike" kern="1200" baseline="0" dirty="0">
                <a:solidFill>
                  <a:srgbClr val="000000"/>
                </a:solidFill>
                <a:latin typeface="Arial"/>
              </a:rPr>
              <a:t>En option : dispositive </a:t>
            </a:r>
            <a:r>
              <a:rPr lang="en-GB" b="1" i="0" u="none" strike="noStrike" kern="1200" baseline="0" dirty="0" err="1">
                <a:solidFill>
                  <a:srgbClr val="000000"/>
                </a:solidFill>
                <a:latin typeface="Arial"/>
              </a:rPr>
              <a:t>récapitulative</a:t>
            </a:r>
            <a:r>
              <a:rPr lang="en-GB" b="1" i="0" u="none" strike="noStrike" kern="1200" baseline="0" dirty="0">
                <a:solidFill>
                  <a:srgbClr val="000000"/>
                </a:solidFill>
                <a:latin typeface="Arial"/>
              </a:rPr>
              <a:t> issue du guide </a:t>
            </a:r>
            <a:r>
              <a:rPr lang="en-GB" b="1" i="0" u="none" strike="noStrike" kern="1200" baseline="0" dirty="0" err="1">
                <a:solidFill>
                  <a:srgbClr val="000000"/>
                </a:solidFill>
                <a:latin typeface="Arial"/>
              </a:rPr>
              <a:t>REAct</a:t>
            </a:r>
            <a:r>
              <a:rPr lang="en-GB" b="1" i="0" u="none" strike="noStrike" kern="1200" baseline="0" dirty="0">
                <a:solidFill>
                  <a:srgbClr val="000000"/>
                </a:solidFill>
                <a:latin typeface="Arial"/>
              </a:rPr>
              <a:t> principal</a:t>
            </a:r>
          </a:p>
          <a:p>
            <a:pPr rtl="0"/>
            <a:endParaRPr lang="en-GB" b="1" i="0" u="none" strike="noStrike" kern="1200" baseline="0" dirty="0">
              <a:solidFill>
                <a:srgbClr val="000000"/>
              </a:solidFill>
              <a:latin typeface="Arial"/>
            </a:endParaRPr>
          </a:p>
          <a:p>
            <a:pPr rtl="0"/>
            <a:r>
              <a:rPr lang="en-GB" b="1" i="0" u="none" strike="noStrike" kern="1200" baseline="0" dirty="0">
                <a:solidFill>
                  <a:srgbClr val="000000"/>
                </a:solidFill>
                <a:latin typeface="Arial"/>
              </a:rPr>
              <a:t>1. La </a:t>
            </a:r>
            <a:r>
              <a:rPr lang="en-GB" b="1" i="0" u="none" strike="noStrike" kern="1200" baseline="0" dirty="0" err="1">
                <a:solidFill>
                  <a:srgbClr val="000000"/>
                </a:solidFill>
                <a:latin typeface="Arial"/>
              </a:rPr>
              <a:t>préparation</a:t>
            </a:r>
            <a:r>
              <a:rPr lang="en-GB" b="1" i="0" u="none" strike="noStrike" kern="1200" baseline="0" dirty="0">
                <a:solidFill>
                  <a:srgbClr val="000000"/>
                </a:solidFill>
                <a:latin typeface="Arial"/>
              </a:rPr>
              <a:t> pour </a:t>
            </a:r>
            <a:r>
              <a:rPr lang="en-GB" b="1" i="0" u="none" strike="noStrike" kern="1200" baseline="0" dirty="0" err="1">
                <a:solidFill>
                  <a:srgbClr val="000000"/>
                </a:solidFill>
                <a:latin typeface="Arial"/>
              </a:rPr>
              <a:t>l’entretien</a:t>
            </a:r>
            <a:endParaRPr lang="en-GB" b="1" i="0" u="none" strike="noStrike" kern="1200" baseline="0" dirty="0">
              <a:solidFill>
                <a:srgbClr val="000000"/>
              </a:solidFill>
              <a:latin typeface="Arial"/>
            </a:endParaRPr>
          </a:p>
          <a:p>
            <a:pPr rtl="0">
              <a:buSzPts val="1800"/>
              <a:buFont typeface="Arial"/>
              <a:buChar char="•"/>
            </a:pP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Assurez-vous</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que</a:t>
            </a:r>
            <a:r>
              <a:rPr lang="en-GB" b="0" i="0" u="none" strike="noStrike" kern="1200" baseline="0" dirty="0">
                <a:solidFill>
                  <a:srgbClr val="000000"/>
                </a:solidFill>
                <a:latin typeface="Arial"/>
              </a:rPr>
              <a:t> la </a:t>
            </a:r>
            <a:r>
              <a:rPr lang="en-GB" b="0" i="0" u="none" strike="noStrike" kern="1200" baseline="0" dirty="0" err="1">
                <a:solidFill>
                  <a:srgbClr val="000000"/>
                </a:solidFill>
                <a:latin typeface="Arial"/>
              </a:rPr>
              <a:t>personne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interviewée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puisse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vous</a:t>
            </a:r>
            <a:r>
              <a:rPr lang="en-GB" b="0" i="0" u="none" strike="noStrike" kern="1200" baseline="0" dirty="0">
                <a:solidFill>
                  <a:srgbClr val="000000"/>
                </a:solidFill>
                <a:latin typeface="Arial"/>
              </a:rPr>
              <a:t> accorder au </a:t>
            </a:r>
            <a:r>
              <a:rPr lang="en-GB" b="0" i="0" u="none" strike="noStrike" kern="1200" baseline="0" dirty="0" err="1">
                <a:solidFill>
                  <a:srgbClr val="000000"/>
                </a:solidFill>
                <a:latin typeface="Arial"/>
              </a:rPr>
              <a:t>moins</a:t>
            </a:r>
            <a:r>
              <a:rPr lang="en-GB" b="0" i="0" u="none" strike="noStrike" kern="1200" baseline="0" dirty="0">
                <a:solidFill>
                  <a:srgbClr val="000000"/>
                </a:solidFill>
                <a:latin typeface="Arial"/>
              </a:rPr>
              <a:t> 40 minutes pour </a:t>
            </a:r>
            <a:r>
              <a:rPr lang="en-GB" b="0" i="0" u="none" strike="noStrike" kern="1200" baseline="0" dirty="0" err="1">
                <a:solidFill>
                  <a:srgbClr val="000000"/>
                </a:solidFill>
                <a:latin typeface="Arial"/>
              </a:rPr>
              <a:t>l’entretien</a:t>
            </a:r>
            <a:endParaRPr lang="en-GB" b="0" i="0" u="none" strike="noStrike" kern="1200" baseline="0" dirty="0">
              <a:solidFill>
                <a:srgbClr val="000000"/>
              </a:solidFill>
              <a:latin typeface="Arial"/>
            </a:endParaRPr>
          </a:p>
          <a:p>
            <a:pPr rtl="0">
              <a:buSzPts val="1800"/>
              <a:buFont typeface="Arial"/>
              <a:buChar char="•"/>
            </a:pPr>
            <a:r>
              <a:rPr lang="en-GB" b="0" i="0" u="none" strike="noStrike" kern="1200" baseline="0" dirty="0">
                <a:solidFill>
                  <a:srgbClr val="000000"/>
                </a:solidFill>
                <a:latin typeface="Arial"/>
              </a:rPr>
              <a:t> Le cadre – </a:t>
            </a:r>
            <a:r>
              <a:rPr lang="en-GB" b="0" i="0" u="none" strike="noStrike" kern="1200" baseline="0" dirty="0" err="1">
                <a:solidFill>
                  <a:srgbClr val="000000"/>
                </a:solidFill>
                <a:latin typeface="Arial"/>
              </a:rPr>
              <a:t>à</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l’écart</a:t>
            </a:r>
            <a:r>
              <a:rPr lang="en-GB" b="0" i="0" u="none" strike="noStrike" kern="1200" baseline="0" dirty="0">
                <a:solidFill>
                  <a:srgbClr val="000000"/>
                </a:solidFill>
                <a:latin typeface="Arial"/>
              </a:rPr>
              <a:t> des gens et </a:t>
            </a:r>
            <a:r>
              <a:rPr lang="en-GB" b="0" i="0" u="none" strike="noStrike" kern="1200" baseline="0" dirty="0" err="1">
                <a:solidFill>
                  <a:srgbClr val="000000"/>
                </a:solidFill>
                <a:latin typeface="Arial"/>
              </a:rPr>
              <a:t>confortable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dans</a:t>
            </a:r>
            <a:r>
              <a:rPr lang="en-GB" b="0" i="0" u="none" strike="noStrike" kern="1200" baseline="0" dirty="0">
                <a:solidFill>
                  <a:srgbClr val="000000"/>
                </a:solidFill>
                <a:latin typeface="Arial"/>
              </a:rPr>
              <a:t> un lieu </a:t>
            </a:r>
            <a:r>
              <a:rPr lang="en-GB" b="0" i="0" u="none" strike="noStrike" kern="1200" baseline="0" dirty="0" err="1">
                <a:solidFill>
                  <a:srgbClr val="000000"/>
                </a:solidFill>
                <a:latin typeface="Arial"/>
              </a:rPr>
              <a:t>où</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vous</a:t>
            </a:r>
            <a:r>
              <a:rPr lang="en-GB" b="0" i="0" u="none" strike="noStrike" kern="1200" baseline="0" dirty="0">
                <a:solidFill>
                  <a:srgbClr val="000000"/>
                </a:solidFill>
                <a:latin typeface="Arial"/>
              </a:rPr>
              <a:t> ne </a:t>
            </a:r>
            <a:r>
              <a:rPr lang="en-GB" b="0" i="0" u="none" strike="noStrike" kern="1200" baseline="0" dirty="0" err="1">
                <a:solidFill>
                  <a:srgbClr val="000000"/>
                </a:solidFill>
                <a:latin typeface="Arial"/>
              </a:rPr>
              <a:t>serez</a:t>
            </a:r>
            <a:r>
              <a:rPr lang="en-GB" b="0" i="0" u="none" strike="noStrike" kern="1200" baseline="0" dirty="0">
                <a:solidFill>
                  <a:srgbClr val="000000"/>
                </a:solidFill>
                <a:latin typeface="Arial"/>
              </a:rPr>
              <a:t> pas </a:t>
            </a:r>
            <a:r>
              <a:rPr lang="en-GB" b="0" i="0" u="none" strike="noStrike" kern="1200" baseline="0" dirty="0" err="1">
                <a:solidFill>
                  <a:srgbClr val="000000"/>
                </a:solidFill>
                <a:latin typeface="Arial"/>
              </a:rPr>
              <a:t>interrompu.es</a:t>
            </a:r>
            <a:endParaRPr lang="en-GB" b="0" i="0" u="none" strike="noStrike" kern="1200" baseline="0" dirty="0">
              <a:solidFill>
                <a:srgbClr val="000000"/>
              </a:solidFill>
              <a:latin typeface="Arial"/>
            </a:endParaRPr>
          </a:p>
          <a:p>
            <a:pPr rtl="0">
              <a:buSzPts val="1800"/>
              <a:buFont typeface="Arial"/>
              <a:buChar char="•"/>
            </a:pPr>
            <a:r>
              <a:rPr lang="en-GB" b="0" i="0" u="none" strike="noStrike" kern="1200" baseline="0" dirty="0">
                <a:solidFill>
                  <a:srgbClr val="000000"/>
                </a:solidFill>
                <a:latin typeface="Arial"/>
              </a:rPr>
              <a:t> Ne </a:t>
            </a:r>
            <a:r>
              <a:rPr lang="en-GB" b="0" i="0" u="none" strike="noStrike" kern="1200" baseline="0" dirty="0" err="1">
                <a:solidFill>
                  <a:srgbClr val="000000"/>
                </a:solidFill>
                <a:latin typeface="Arial"/>
              </a:rPr>
              <a:t>faites</a:t>
            </a:r>
            <a:r>
              <a:rPr lang="en-GB" b="0" i="0" u="none" strike="noStrike" kern="1200" baseline="0" dirty="0">
                <a:solidFill>
                  <a:srgbClr val="000000"/>
                </a:solidFill>
                <a:latin typeface="Arial"/>
              </a:rPr>
              <a:t> pas </a:t>
            </a:r>
            <a:r>
              <a:rPr lang="en-GB" b="0" i="0" u="none" strike="noStrike" kern="1200" baseline="0" dirty="0" err="1">
                <a:solidFill>
                  <a:srgbClr val="000000"/>
                </a:solidFill>
                <a:latin typeface="Arial"/>
              </a:rPr>
              <a:t>attendre</a:t>
            </a:r>
            <a:r>
              <a:rPr lang="en-GB" b="0" i="0" u="none" strike="noStrike" kern="1200" baseline="0" dirty="0">
                <a:solidFill>
                  <a:srgbClr val="000000"/>
                </a:solidFill>
                <a:latin typeface="Arial"/>
              </a:rPr>
              <a:t> la </a:t>
            </a:r>
            <a:r>
              <a:rPr lang="en-GB" b="0" i="0" u="none" strike="noStrike" kern="1200" baseline="0" dirty="0" err="1">
                <a:solidFill>
                  <a:srgbClr val="000000"/>
                </a:solidFill>
                <a:latin typeface="Arial"/>
              </a:rPr>
              <a:t>personne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interviewée</a:t>
            </a:r>
            <a:endParaRPr lang="en-GB" b="0" i="0" u="none" strike="noStrike" kern="1200" baseline="0" dirty="0">
              <a:solidFill>
                <a:srgbClr val="000000"/>
              </a:solidFill>
              <a:latin typeface="Arial"/>
            </a:endParaRPr>
          </a:p>
          <a:p>
            <a:pPr rtl="0">
              <a:buSzPts val="1800"/>
              <a:buFont typeface="Arial"/>
              <a:buChar char="•"/>
            </a:pPr>
            <a:endParaRPr lang="en-GB" b="0" i="0" u="none" strike="noStrike" kern="1200" baseline="0" dirty="0">
              <a:solidFill>
                <a:srgbClr val="000000"/>
              </a:solidFill>
              <a:latin typeface="Arial"/>
            </a:endParaRPr>
          </a:p>
          <a:p>
            <a:pPr rtl="0"/>
            <a:r>
              <a:rPr lang="en-GB" b="1" i="0" u="none" strike="noStrike" kern="1200" baseline="0" dirty="0">
                <a:solidFill>
                  <a:srgbClr val="000000"/>
                </a:solidFill>
                <a:latin typeface="Arial"/>
              </a:rPr>
              <a:t>2. Le </a:t>
            </a:r>
            <a:r>
              <a:rPr lang="en-GB" b="1" i="0" u="none" strike="noStrike" kern="1200" baseline="0" dirty="0" err="1">
                <a:solidFill>
                  <a:srgbClr val="000000"/>
                </a:solidFill>
                <a:latin typeface="Arial"/>
              </a:rPr>
              <a:t>démarrage</a:t>
            </a:r>
            <a:r>
              <a:rPr lang="en-GB" b="1" i="0" u="none" strike="noStrike" kern="1200" baseline="0" dirty="0">
                <a:solidFill>
                  <a:srgbClr val="000000"/>
                </a:solidFill>
                <a:latin typeface="Arial"/>
              </a:rPr>
              <a:t> de </a:t>
            </a:r>
            <a:r>
              <a:rPr lang="en-GB" b="1" i="0" u="none" strike="noStrike" kern="1200" baseline="0" dirty="0" err="1">
                <a:solidFill>
                  <a:srgbClr val="000000"/>
                </a:solidFill>
                <a:latin typeface="Arial"/>
              </a:rPr>
              <a:t>l’entretien</a:t>
            </a:r>
            <a:r>
              <a:rPr lang="en-GB" b="1" i="0" u="none" strike="noStrike" kern="1200" baseline="0" dirty="0">
                <a:solidFill>
                  <a:srgbClr val="000000"/>
                </a:solidFill>
                <a:latin typeface="Arial"/>
              </a:rPr>
              <a:t> – les bases</a:t>
            </a:r>
          </a:p>
          <a:p>
            <a:pPr rtl="0">
              <a:buSzPts val="1800"/>
              <a:buFont typeface="Arial"/>
              <a:buChar char="•"/>
            </a:pP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Présentez-vous</a:t>
            </a:r>
            <a:r>
              <a:rPr lang="en-GB" b="0" i="0" u="none" strike="noStrike" kern="1200" baseline="0" dirty="0">
                <a:solidFill>
                  <a:srgbClr val="000000"/>
                </a:solidFill>
                <a:latin typeface="Arial"/>
              </a:rPr>
              <a:t> et </a:t>
            </a:r>
            <a:r>
              <a:rPr lang="en-GB" b="0" i="0" u="none" strike="noStrike" kern="1200" baseline="0" dirty="0" err="1">
                <a:solidFill>
                  <a:srgbClr val="000000"/>
                </a:solidFill>
                <a:latin typeface="Arial"/>
              </a:rPr>
              <a:t>commencez</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à</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créer</a:t>
            </a:r>
            <a:r>
              <a:rPr lang="en-GB" b="0" i="0" u="none" strike="noStrike" kern="1200" baseline="0" dirty="0">
                <a:solidFill>
                  <a:srgbClr val="000000"/>
                </a:solidFill>
                <a:latin typeface="Arial"/>
              </a:rPr>
              <a:t> un lien</a:t>
            </a:r>
          </a:p>
          <a:p>
            <a:pPr rtl="0">
              <a:buSzPts val="1800"/>
              <a:buFont typeface="Arial"/>
              <a:buChar char="•"/>
            </a:pP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Abordez</a:t>
            </a:r>
            <a:r>
              <a:rPr lang="en-GB" b="0" i="0" u="none" strike="noStrike" kern="1200" baseline="0" dirty="0">
                <a:solidFill>
                  <a:srgbClr val="000000"/>
                </a:solidFill>
                <a:latin typeface="Arial"/>
              </a:rPr>
              <a:t> la question du </a:t>
            </a:r>
            <a:r>
              <a:rPr lang="en-GB" b="0" i="0" u="none" strike="noStrike" kern="1200" baseline="0" dirty="0" err="1">
                <a:solidFill>
                  <a:srgbClr val="000000"/>
                </a:solidFill>
                <a:latin typeface="Arial"/>
              </a:rPr>
              <a:t>consentement</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éclairé</a:t>
            </a:r>
            <a:r>
              <a:rPr lang="en-GB" b="0" i="0" u="none" strike="noStrike" kern="1200" baseline="0" dirty="0">
                <a:solidFill>
                  <a:srgbClr val="000000"/>
                </a:solidFill>
                <a:latin typeface="Arial"/>
              </a:rPr>
              <a:t>, en </a:t>
            </a:r>
            <a:r>
              <a:rPr lang="en-GB" b="0" i="0" u="none" strike="noStrike" kern="1200" baseline="0" dirty="0" err="1">
                <a:solidFill>
                  <a:srgbClr val="000000"/>
                </a:solidFill>
                <a:latin typeface="Arial"/>
              </a:rPr>
              <a:t>vous</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assurant</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que</a:t>
            </a:r>
            <a:r>
              <a:rPr lang="en-GB" b="0" i="0" u="none" strike="noStrike" kern="1200" baseline="0" dirty="0">
                <a:solidFill>
                  <a:srgbClr val="000000"/>
                </a:solidFill>
                <a:latin typeface="Arial"/>
              </a:rPr>
              <a:t> la </a:t>
            </a:r>
            <a:r>
              <a:rPr lang="en-GB" b="0" i="0" u="none" strike="noStrike" kern="1200" baseline="0" dirty="0" err="1">
                <a:solidFill>
                  <a:srgbClr val="000000"/>
                </a:solidFill>
                <a:latin typeface="Arial"/>
              </a:rPr>
              <a:t>personne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interviewée</a:t>
            </a:r>
            <a:r>
              <a:rPr lang="en-GB" b="0" i="0" u="none" strike="noStrike" kern="1200" baseline="0" dirty="0">
                <a:solidFill>
                  <a:srgbClr val="000000"/>
                </a:solidFill>
                <a:latin typeface="Arial"/>
              </a:rPr>
              <a:t> dispose de </a:t>
            </a:r>
            <a:r>
              <a:rPr lang="en-GB" b="0" i="0" u="none" strike="noStrike" kern="1200" baseline="0" dirty="0" err="1">
                <a:solidFill>
                  <a:srgbClr val="000000"/>
                </a:solidFill>
                <a:latin typeface="Arial"/>
              </a:rPr>
              <a:t>toute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l’information</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dont</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elle</a:t>
            </a:r>
            <a:r>
              <a:rPr lang="en-GB" b="0" i="0" u="none" strike="noStrike" kern="1200" baseline="0" dirty="0">
                <a:solidFill>
                  <a:srgbClr val="000000"/>
                </a:solidFill>
                <a:latin typeface="Arial"/>
              </a:rPr>
              <a:t> a </a:t>
            </a:r>
            <a:r>
              <a:rPr lang="en-GB" b="0" i="0" u="none" strike="noStrike" kern="1200" baseline="0" dirty="0" err="1">
                <a:solidFill>
                  <a:srgbClr val="000000"/>
                </a:solidFill>
                <a:latin typeface="Arial"/>
              </a:rPr>
              <a:t>besoin</a:t>
            </a:r>
            <a:r>
              <a:rPr lang="en-GB" b="0" i="0" u="none" strike="noStrike" kern="1200" baseline="0" dirty="0">
                <a:solidFill>
                  <a:srgbClr val="000000"/>
                </a:solidFill>
                <a:latin typeface="Arial"/>
              </a:rPr>
              <a:t> pour </a:t>
            </a:r>
            <a:r>
              <a:rPr lang="en-GB" b="0" i="0" u="none" strike="noStrike" kern="1200" baseline="0" dirty="0" err="1">
                <a:solidFill>
                  <a:srgbClr val="000000"/>
                </a:solidFill>
                <a:latin typeface="Arial"/>
              </a:rPr>
              <a:t>prendre</a:t>
            </a:r>
            <a:r>
              <a:rPr lang="en-GB" b="0" i="0" u="none" strike="noStrike" kern="1200" baseline="0" dirty="0">
                <a:solidFill>
                  <a:srgbClr val="000000"/>
                </a:solidFill>
                <a:latin typeface="Arial"/>
              </a:rPr>
              <a:t> la </a:t>
            </a:r>
            <a:r>
              <a:rPr lang="en-GB" b="0" i="0" u="none" strike="noStrike" kern="1200" baseline="0" dirty="0" err="1">
                <a:solidFill>
                  <a:srgbClr val="000000"/>
                </a:solidFill>
                <a:latin typeface="Arial"/>
              </a:rPr>
              <a:t>décision</a:t>
            </a:r>
            <a:r>
              <a:rPr lang="en-GB" b="0" i="0" u="none" strike="noStrike" kern="1200" baseline="0" dirty="0">
                <a:solidFill>
                  <a:srgbClr val="000000"/>
                </a:solidFill>
                <a:latin typeface="Arial"/>
              </a:rPr>
              <a:t> de </a:t>
            </a:r>
            <a:r>
              <a:rPr lang="en-GB" b="0" i="0" u="none" strike="noStrike" kern="1200" baseline="0" dirty="0" err="1">
                <a:solidFill>
                  <a:srgbClr val="000000"/>
                </a:solidFill>
                <a:latin typeface="Arial"/>
              </a:rPr>
              <a:t>partager</a:t>
            </a:r>
            <a:r>
              <a:rPr lang="en-GB" b="0" i="0" u="none" strike="noStrike" kern="1200" baseline="0" dirty="0">
                <a:solidFill>
                  <a:srgbClr val="000000"/>
                </a:solidFill>
                <a:latin typeface="Arial"/>
              </a:rPr>
              <a:t> son histoire, en </a:t>
            </a:r>
            <a:r>
              <a:rPr lang="en-GB" b="0" i="0" u="none" strike="noStrike" kern="1200" baseline="0" dirty="0" err="1">
                <a:solidFill>
                  <a:srgbClr val="000000"/>
                </a:solidFill>
                <a:latin typeface="Arial"/>
              </a:rPr>
              <a:t>toute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connaissance</a:t>
            </a:r>
            <a:r>
              <a:rPr lang="en-GB" b="0" i="0" u="none" strike="noStrike" kern="1200" baseline="0" dirty="0">
                <a:solidFill>
                  <a:srgbClr val="000000"/>
                </a:solidFill>
                <a:latin typeface="Arial"/>
              </a:rPr>
              <a:t> de cause</a:t>
            </a:r>
          </a:p>
          <a:p>
            <a:pPr rtl="0">
              <a:buSzPts val="1800"/>
              <a:buFont typeface="Arial"/>
              <a:buChar char="•"/>
            </a:pPr>
            <a:r>
              <a:rPr lang="en-GB" sz="1200" b="0" i="0" u="none" strike="noStrike" kern="1200" baseline="0" dirty="0">
                <a:solidFill>
                  <a:srgbClr val="000000"/>
                </a:solidFill>
                <a:latin typeface="Arial"/>
                <a:ea typeface="+mn-ea"/>
                <a:cs typeface="+mn-cs"/>
              </a:rPr>
              <a:t> </a:t>
            </a:r>
            <a:r>
              <a:rPr lang="en-US" sz="1200" kern="1200" baseline="0" dirty="0" err="1">
                <a:solidFill>
                  <a:schemeClr val="tx1"/>
                </a:solidFill>
                <a:latin typeface="+mn-lt"/>
                <a:ea typeface="+mn-ea"/>
                <a:cs typeface="+mn-cs"/>
              </a:rPr>
              <a:t>Expliquez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personne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interviewée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dans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quelle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mesure</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informations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resteront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confidentielles</a:t>
            </a:r>
            <a:r>
              <a:rPr lang="en-US" sz="1200" kern="1200" baseline="0" dirty="0">
                <a:solidFill>
                  <a:schemeClr val="tx1"/>
                </a:solidFill>
                <a:latin typeface="+mn-lt"/>
                <a:ea typeface="+mn-ea"/>
                <a:cs typeface="+mn-cs"/>
              </a:rPr>
              <a:t> et </a:t>
            </a:r>
            <a:r>
              <a:rPr lang="en-US" sz="1200" kern="1200" baseline="0" dirty="0" err="1">
                <a:solidFill>
                  <a:schemeClr val="tx1"/>
                </a:solidFill>
                <a:latin typeface="+mn-lt"/>
                <a:ea typeface="+mn-ea"/>
                <a:cs typeface="+mn-cs"/>
              </a:rPr>
              <a:t>ce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qu’il</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adviendra</a:t>
            </a:r>
            <a:r>
              <a:rPr lang="en-US" sz="1200" kern="1200" baseline="0" dirty="0">
                <a:solidFill>
                  <a:schemeClr val="tx1"/>
                </a:solidFill>
                <a:latin typeface="+mn-lt"/>
                <a:ea typeface="+mn-ea"/>
                <a:cs typeface="+mn-cs"/>
              </a:rPr>
              <a:t> des </a:t>
            </a:r>
            <a:r>
              <a:rPr lang="en-US" sz="1200" kern="1200" baseline="0" dirty="0" err="1">
                <a:solidFill>
                  <a:schemeClr val="tx1"/>
                </a:solidFill>
                <a:latin typeface="+mn-lt"/>
                <a:ea typeface="+mn-ea"/>
                <a:cs typeface="+mn-cs"/>
              </a:rPr>
              <a:t>informations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liées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son histoire – qui aura </a:t>
            </a:r>
            <a:r>
              <a:rPr lang="en-US" sz="1200" kern="1200" baseline="0" dirty="0" err="1">
                <a:solidFill>
                  <a:schemeClr val="tx1"/>
                </a:solidFill>
                <a:latin typeface="+mn-lt"/>
                <a:ea typeface="+mn-ea"/>
                <a:cs typeface="+mn-cs"/>
              </a:rPr>
              <a:t>accès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cette</a:t>
            </a:r>
            <a:r>
              <a:rPr lang="en-US" sz="1200" kern="1200" baseline="0" dirty="0">
                <a:solidFill>
                  <a:schemeClr val="tx1"/>
                </a:solidFill>
                <a:latin typeface="+mn-lt"/>
                <a:ea typeface="+mn-ea"/>
                <a:cs typeface="+mn-cs"/>
              </a:rPr>
              <a:t> information. </a:t>
            </a:r>
            <a:r>
              <a:rPr lang="en-US" sz="1200" kern="1200" baseline="0" dirty="0" err="1">
                <a:solidFill>
                  <a:schemeClr val="tx1"/>
                </a:solidFill>
                <a:latin typeface="+mn-lt"/>
                <a:ea typeface="+mn-ea"/>
                <a:cs typeface="+mn-cs"/>
              </a:rPr>
              <a:t>Expliquez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quelle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procédure</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suivi</a:t>
            </a:r>
            <a:r>
              <a:rPr lang="en-US" sz="1200" kern="1200" baseline="0" dirty="0">
                <a:solidFill>
                  <a:schemeClr val="tx1"/>
                </a:solidFill>
                <a:latin typeface="+mn-lt"/>
                <a:ea typeface="+mn-ea"/>
                <a:cs typeface="+mn-cs"/>
              </a:rPr>
              <a:t> après </a:t>
            </a:r>
            <a:r>
              <a:rPr lang="en-US" sz="1200" kern="1200" baseline="0" dirty="0" err="1">
                <a:solidFill>
                  <a:schemeClr val="tx1"/>
                </a:solidFill>
                <a:latin typeface="+mn-lt"/>
                <a:ea typeface="+mn-ea"/>
                <a:cs typeface="+mn-cs"/>
              </a:rPr>
              <a:t>l’entretien</a:t>
            </a:r>
            <a:r>
              <a:rPr lang="en-US" sz="1200" kern="1200" baseline="0" dirty="0">
                <a:solidFill>
                  <a:schemeClr val="tx1"/>
                </a:solidFill>
                <a:latin typeface="+mn-lt"/>
                <a:ea typeface="+mn-ea"/>
                <a:cs typeface="+mn-cs"/>
              </a:rPr>
              <a:t>, le </a:t>
            </a:r>
            <a:r>
              <a:rPr lang="en-US" sz="1200" kern="1200" baseline="0" dirty="0" err="1">
                <a:solidFill>
                  <a:schemeClr val="tx1"/>
                </a:solidFill>
                <a:latin typeface="+mn-lt"/>
                <a:ea typeface="+mn-ea"/>
                <a:cs typeface="+mn-cs"/>
              </a:rPr>
              <a:t>cas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échéant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ainsi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façon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dont</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données</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l’entretien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seront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utilisées</a:t>
            </a:r>
            <a:endParaRPr lang="en-GB" b="0" i="0" u="none" strike="noStrike" kern="1200" baseline="0" dirty="0">
              <a:solidFill>
                <a:srgbClr val="000000"/>
              </a:solidFill>
              <a:latin typeface="Arial"/>
            </a:endParaRPr>
          </a:p>
          <a:p>
            <a:pPr rtl="0">
              <a:buSzPts val="1800"/>
              <a:buFont typeface="Arial"/>
              <a:buChar char="•"/>
            </a:pP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Assurez-vous</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que</a:t>
            </a:r>
            <a:r>
              <a:rPr lang="en-GB" b="0" i="0" u="none" strike="noStrike" kern="1200" baseline="0" dirty="0">
                <a:solidFill>
                  <a:srgbClr val="000000"/>
                </a:solidFill>
                <a:latin typeface="Arial"/>
              </a:rPr>
              <a:t> la </a:t>
            </a:r>
            <a:r>
              <a:rPr lang="en-GB" b="0" i="0" u="none" strike="noStrike" kern="1200" baseline="0" dirty="0" err="1">
                <a:solidFill>
                  <a:srgbClr val="000000"/>
                </a:solidFill>
                <a:latin typeface="Arial"/>
              </a:rPr>
              <a:t>personne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interviewée</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n’ait</a:t>
            </a:r>
            <a:r>
              <a:rPr lang="en-GB" b="0" i="0" u="none" strike="noStrike" kern="1200" baseline="0" dirty="0">
                <a:solidFill>
                  <a:srgbClr val="000000"/>
                </a:solidFill>
                <a:latin typeface="Arial"/>
              </a:rPr>
              <a:t> pas </a:t>
            </a:r>
            <a:r>
              <a:rPr lang="en-GB" b="0" i="0" u="none" strike="noStrike" kern="1200" baseline="0" dirty="0" err="1">
                <a:solidFill>
                  <a:srgbClr val="000000"/>
                </a:solidFill>
                <a:latin typeface="Arial"/>
              </a:rPr>
              <a:t>d’attentes</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irréalistes</a:t>
            </a:r>
            <a:r>
              <a:rPr lang="en-GB" b="0" i="0" u="none" strike="noStrike" kern="1200" baseline="0" dirty="0">
                <a:solidFill>
                  <a:srgbClr val="000000"/>
                </a:solidFill>
                <a:latin typeface="Arial"/>
              </a:rPr>
              <a:t> vis-à-vis de </a:t>
            </a:r>
            <a:r>
              <a:rPr lang="en-GB" b="0" i="0" u="none" strike="noStrike" kern="1200" baseline="0" dirty="0" err="1">
                <a:solidFill>
                  <a:srgbClr val="000000"/>
                </a:solidFill>
                <a:latin typeface="Arial"/>
              </a:rPr>
              <a:t>l’entretien</a:t>
            </a:r>
            <a:endParaRPr lang="en-GB" b="0" i="0" u="none" strike="noStrike" kern="1200" baseline="0" dirty="0">
              <a:solidFill>
                <a:srgbClr val="000000"/>
              </a:solidFill>
              <a:latin typeface="Arial"/>
            </a:endParaRPr>
          </a:p>
          <a:p>
            <a:pPr rtl="0">
              <a:buSzPts val="1800"/>
              <a:buFont typeface="Arial"/>
              <a:buNone/>
            </a:pPr>
            <a:endParaRPr lang="en-US" dirty="0"/>
          </a:p>
          <a:p>
            <a:r>
              <a:rPr lang="en-US" b="1" dirty="0"/>
              <a:t>3. Après</a:t>
            </a:r>
            <a:r>
              <a:rPr lang="en-US" b="1" baseline="0" dirty="0"/>
              <a:t> </a:t>
            </a:r>
            <a:r>
              <a:rPr lang="en-US" b="1" baseline="0" dirty="0" err="1"/>
              <a:t>l’entretien</a:t>
            </a:r>
            <a:endParaRPr lang="en-US" b="1" dirty="0"/>
          </a:p>
          <a:p>
            <a:pPr rtl="0">
              <a:buSzPts val="1800"/>
              <a:buFont typeface="Arial"/>
              <a:buChar char="•"/>
            </a:pP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Prenez</a:t>
            </a:r>
            <a:r>
              <a:rPr lang="en-US" b="0" i="0" u="none" strike="noStrike" kern="1200" baseline="0" dirty="0">
                <a:solidFill>
                  <a:srgbClr val="000000"/>
                </a:solidFill>
                <a:latin typeface="Arial"/>
              </a:rPr>
              <a:t> les </a:t>
            </a:r>
            <a:r>
              <a:rPr lang="en-US" b="0" i="0" u="none" strike="noStrike" kern="1200" baseline="0" dirty="0" err="1">
                <a:solidFill>
                  <a:srgbClr val="000000"/>
                </a:solidFill>
                <a:latin typeface="Arial"/>
              </a:rPr>
              <a:t>mesures</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nécessaires</a:t>
            </a:r>
            <a:r>
              <a:rPr lang="en-US" b="0" i="0" u="none" strike="noStrike" kern="1200" baseline="0" dirty="0">
                <a:solidFill>
                  <a:srgbClr val="000000"/>
                </a:solidFill>
                <a:latin typeface="Arial"/>
              </a:rPr>
              <a:t> pour </a:t>
            </a:r>
            <a:r>
              <a:rPr lang="en-US" b="0" i="0" u="none" strike="noStrike" kern="1200" baseline="0" dirty="0" err="1">
                <a:solidFill>
                  <a:srgbClr val="000000"/>
                </a:solidFill>
                <a:latin typeface="Arial"/>
              </a:rPr>
              <a:t>fournir</a:t>
            </a:r>
            <a:r>
              <a:rPr lang="en-US" b="0" i="0" u="none" strike="noStrike" kern="1200" baseline="0" dirty="0">
                <a:solidFill>
                  <a:srgbClr val="000000"/>
                </a:solidFill>
                <a:latin typeface="Arial"/>
              </a:rPr>
              <a:t> les services </a:t>
            </a:r>
            <a:r>
              <a:rPr lang="en-US" b="0" i="0" u="none" strike="noStrike" kern="1200" baseline="0" dirty="0" err="1">
                <a:solidFill>
                  <a:srgbClr val="000000"/>
                </a:solidFill>
                <a:latin typeface="Arial"/>
              </a:rPr>
              <a:t>dont</a:t>
            </a:r>
            <a:r>
              <a:rPr lang="en-US" b="0" i="0" u="none" strike="noStrike" kern="1200" baseline="0" dirty="0">
                <a:solidFill>
                  <a:srgbClr val="000000"/>
                </a:solidFill>
                <a:latin typeface="Arial"/>
              </a:rPr>
              <a:t> la </a:t>
            </a:r>
            <a:r>
              <a:rPr lang="en-US" b="0" i="0" u="none" strike="noStrike" kern="1200" baseline="0" dirty="0" err="1">
                <a:solidFill>
                  <a:srgbClr val="000000"/>
                </a:solidFill>
                <a:latin typeface="Arial"/>
              </a:rPr>
              <a:t>personne</a:t>
            </a:r>
            <a:r>
              <a:rPr lang="en-US" b="0" i="0" u="none" strike="noStrike" kern="1200" baseline="0" dirty="0">
                <a:solidFill>
                  <a:srgbClr val="000000"/>
                </a:solidFill>
                <a:latin typeface="Arial"/>
              </a:rPr>
              <a:t> a </a:t>
            </a:r>
            <a:r>
              <a:rPr lang="en-US" b="0" i="0" u="none" strike="noStrike" kern="1200" baseline="0" dirty="0" err="1">
                <a:solidFill>
                  <a:srgbClr val="000000"/>
                </a:solidFill>
                <a:latin typeface="Arial"/>
              </a:rPr>
              <a:t>besoin</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ou</a:t>
            </a:r>
            <a:r>
              <a:rPr lang="en-US" b="0" i="0" u="none" strike="noStrike" kern="1200" baseline="0" dirty="0">
                <a:solidFill>
                  <a:srgbClr val="000000"/>
                </a:solidFill>
                <a:latin typeface="Arial"/>
              </a:rPr>
              <a:t> pour la </a:t>
            </a:r>
            <a:r>
              <a:rPr lang="en-US" b="0" i="0" u="none" strike="noStrike" kern="1200" baseline="0" dirty="0" err="1">
                <a:solidFill>
                  <a:srgbClr val="000000"/>
                </a:solidFill>
                <a:latin typeface="Arial"/>
              </a:rPr>
              <a:t>référer</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vers</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ces</a:t>
            </a:r>
            <a:r>
              <a:rPr lang="en-US" b="0" i="0" u="none" strike="noStrike" kern="1200" baseline="0" dirty="0">
                <a:solidFill>
                  <a:srgbClr val="000000"/>
                </a:solidFill>
                <a:latin typeface="Arial"/>
              </a:rPr>
              <a:t> services (</a:t>
            </a:r>
            <a:r>
              <a:rPr lang="en-US" b="0" i="0" u="none" strike="noStrike" kern="1200" baseline="0" dirty="0" err="1">
                <a:solidFill>
                  <a:srgbClr val="000000"/>
                </a:solidFill>
                <a:latin typeface="Arial"/>
              </a:rPr>
              <a:t>comme</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convenu</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dans</a:t>
            </a:r>
            <a:r>
              <a:rPr lang="en-US" b="0" i="0" u="none" strike="noStrike" kern="1200" baseline="0" dirty="0">
                <a:solidFill>
                  <a:srgbClr val="000000"/>
                </a:solidFill>
                <a:latin typeface="Arial"/>
              </a:rPr>
              <a:t> le cadre de </a:t>
            </a:r>
            <a:r>
              <a:rPr lang="en-US" b="0" i="0" u="none" strike="noStrike" kern="1200" baseline="0" dirty="0" err="1">
                <a:solidFill>
                  <a:srgbClr val="000000"/>
                </a:solidFill>
                <a:latin typeface="Arial"/>
              </a:rPr>
              <a:t>l’entretien</a:t>
            </a:r>
            <a:r>
              <a:rPr lang="en-US" b="0" i="0" u="none" strike="noStrike" kern="1200" baseline="0" dirty="0">
                <a:solidFill>
                  <a:srgbClr val="000000"/>
                </a:solidFill>
                <a:latin typeface="Arial"/>
              </a:rPr>
              <a:t>)</a:t>
            </a:r>
          </a:p>
          <a:p>
            <a:pPr rtl="0">
              <a:buSzPts val="1800"/>
              <a:buFont typeface="Arial"/>
              <a:buChar char="•"/>
            </a:pP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Faites</a:t>
            </a:r>
            <a:r>
              <a:rPr lang="en-US" b="0" i="0" u="none" strike="noStrike" kern="1200" baseline="0" dirty="0">
                <a:solidFill>
                  <a:srgbClr val="000000"/>
                </a:solidFill>
                <a:latin typeface="Arial"/>
              </a:rPr>
              <a:t> en </a:t>
            </a:r>
            <a:r>
              <a:rPr lang="en-US" b="0" i="0" u="none" strike="noStrike" kern="1200" baseline="0" dirty="0" err="1">
                <a:solidFill>
                  <a:srgbClr val="000000"/>
                </a:solidFill>
                <a:latin typeface="Arial"/>
              </a:rPr>
              <a:t>sorte</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que</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l’information</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collectée</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soit</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conservée</a:t>
            </a:r>
            <a:r>
              <a:rPr lang="en-US" b="0" i="0" u="none" strike="noStrike" kern="1200" baseline="0" dirty="0">
                <a:solidFill>
                  <a:srgbClr val="000000"/>
                </a:solidFill>
                <a:latin typeface="Arial"/>
              </a:rPr>
              <a:t> en lieu </a:t>
            </a:r>
            <a:r>
              <a:rPr lang="en-US" b="0" i="0" u="none" strike="noStrike" kern="1200" baseline="0" dirty="0" err="1">
                <a:solidFill>
                  <a:srgbClr val="000000"/>
                </a:solidFill>
                <a:latin typeface="Arial"/>
              </a:rPr>
              <a:t>sûr</a:t>
            </a:r>
            <a:r>
              <a:rPr lang="en-US" b="0" i="0" u="none" strike="noStrike" kern="1200" baseline="0" dirty="0">
                <a:solidFill>
                  <a:srgbClr val="000000"/>
                </a:solidFill>
                <a:latin typeface="Arial"/>
              </a:rPr>
              <a:t> le plus </a:t>
            </a:r>
            <a:r>
              <a:rPr lang="en-US" b="0" i="0" u="none" strike="noStrike" kern="1200" baseline="0" dirty="0" err="1">
                <a:solidFill>
                  <a:srgbClr val="000000"/>
                </a:solidFill>
                <a:latin typeface="Arial"/>
              </a:rPr>
              <a:t>rapidement</a:t>
            </a:r>
            <a:r>
              <a:rPr lang="en-US" b="0" i="0" u="none" strike="noStrike" kern="1200" baseline="0" dirty="0">
                <a:solidFill>
                  <a:srgbClr val="000000"/>
                </a:solidFill>
                <a:latin typeface="Arial"/>
              </a:rPr>
              <a:t> possible, en </a:t>
            </a:r>
            <a:r>
              <a:rPr lang="en-US" b="0" i="0" u="none" strike="noStrike" kern="1200" baseline="0" dirty="0" err="1">
                <a:solidFill>
                  <a:srgbClr val="000000"/>
                </a:solidFill>
                <a:latin typeface="Arial"/>
              </a:rPr>
              <a:t>transférant</a:t>
            </a:r>
            <a:r>
              <a:rPr lang="en-US" b="0" i="0" u="none" strike="noStrike" kern="1200" baseline="0" dirty="0">
                <a:solidFill>
                  <a:srgbClr val="000000"/>
                </a:solidFill>
                <a:latin typeface="Arial"/>
              </a:rPr>
              <a:t> les </a:t>
            </a:r>
            <a:r>
              <a:rPr lang="en-US" b="0" i="0" u="none" strike="noStrike" kern="1200" baseline="0" dirty="0" err="1">
                <a:solidFill>
                  <a:srgbClr val="000000"/>
                </a:solidFill>
                <a:latin typeface="Arial"/>
              </a:rPr>
              <a:t>données</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dans</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l’outil</a:t>
            </a:r>
            <a:r>
              <a:rPr lang="en-US" b="0" i="0" u="none" strike="noStrike" kern="1200" baseline="0" dirty="0">
                <a:solidFill>
                  <a:srgbClr val="000000"/>
                </a:solidFill>
                <a:latin typeface="Arial"/>
              </a:rPr>
              <a:t> de </a:t>
            </a:r>
            <a:r>
              <a:rPr lang="en-US" b="0" i="0" u="none" strike="noStrike" kern="1200" baseline="0" dirty="0" err="1">
                <a:solidFill>
                  <a:srgbClr val="000000"/>
                </a:solidFill>
                <a:latin typeface="Arial"/>
              </a:rPr>
              <a:t>collecte</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d’information</a:t>
            </a:r>
            <a:r>
              <a:rPr lang="en-US" b="0" i="0" u="none" strike="noStrike" kern="1200" baseline="0" dirty="0">
                <a:solidFill>
                  <a:srgbClr val="000000"/>
                </a:solidFill>
                <a:latin typeface="Arial"/>
              </a:rPr>
              <a:t>, par </a:t>
            </a:r>
            <a:r>
              <a:rPr lang="en-US" b="0" i="0" u="none" strike="noStrike" kern="1200" baseline="0" dirty="0" err="1">
                <a:solidFill>
                  <a:srgbClr val="000000"/>
                </a:solidFill>
                <a:latin typeface="Arial"/>
              </a:rPr>
              <a:t>exemple</a:t>
            </a:r>
            <a:r>
              <a:rPr lang="en-US" b="0" i="0" u="none" strike="noStrike" kern="1200" baseline="0" dirty="0">
                <a:solidFill>
                  <a:srgbClr val="000000"/>
                </a:solidFill>
                <a:latin typeface="Arial"/>
              </a:rPr>
              <a:t>, et en </a:t>
            </a:r>
            <a:r>
              <a:rPr lang="en-US" b="0" i="0" u="none" strike="noStrike" kern="1200" baseline="0" dirty="0" err="1">
                <a:solidFill>
                  <a:srgbClr val="000000"/>
                </a:solidFill>
                <a:latin typeface="Arial"/>
              </a:rPr>
              <a:t>téléchargeant</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l’information</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sur</a:t>
            </a:r>
            <a:r>
              <a:rPr lang="en-US" b="0" i="0" u="none" strike="noStrike" kern="1200" baseline="0" dirty="0">
                <a:solidFill>
                  <a:srgbClr val="000000"/>
                </a:solidFill>
                <a:latin typeface="Arial"/>
              </a:rPr>
              <a:t> le </a:t>
            </a:r>
            <a:r>
              <a:rPr lang="en-US" b="0" i="0" u="none" strike="noStrike" kern="1200" baseline="0" dirty="0" err="1">
                <a:solidFill>
                  <a:srgbClr val="000000"/>
                </a:solidFill>
                <a:latin typeface="Arial"/>
              </a:rPr>
              <a:t>serveur</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dès</a:t>
            </a:r>
            <a:r>
              <a:rPr lang="en-US" b="0" i="0" u="none" strike="noStrike" kern="1200" baseline="0" dirty="0">
                <a:solidFill>
                  <a:srgbClr val="000000"/>
                </a:solidFill>
                <a:latin typeface="Arial"/>
              </a:rPr>
              <a:t> </a:t>
            </a:r>
            <a:r>
              <a:rPr lang="en-US" b="0" i="0" u="none" strike="noStrike" kern="1200" baseline="0" dirty="0" err="1">
                <a:solidFill>
                  <a:srgbClr val="000000"/>
                </a:solidFill>
                <a:latin typeface="Arial"/>
              </a:rPr>
              <a:t>que</a:t>
            </a:r>
            <a:r>
              <a:rPr lang="en-US" b="0" i="0" u="none" strike="noStrike" kern="1200" baseline="0" dirty="0">
                <a:solidFill>
                  <a:srgbClr val="000000"/>
                </a:solidFill>
                <a:latin typeface="Arial"/>
              </a:rPr>
              <a:t> possible</a:t>
            </a:r>
            <a:endParaRPr lang="en-GB" b="0" i="0" u="none" strike="noStrike" kern="1200" baseline="0" dirty="0">
              <a:solidFill>
                <a:srgbClr val="000000"/>
              </a:solidFill>
              <a:latin typeface="Arial"/>
            </a:endParaRPr>
          </a:p>
          <a:p>
            <a:pPr rtl="0">
              <a:buSzPts val="1800"/>
              <a:buFont typeface="Arial"/>
              <a:buChar char="•"/>
            </a:pP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Détruisez</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vos</a:t>
            </a:r>
            <a:r>
              <a:rPr lang="en-GB" b="0" i="0" u="none" strike="noStrike" kern="1200" baseline="0" dirty="0">
                <a:solidFill>
                  <a:srgbClr val="000000"/>
                </a:solidFill>
                <a:latin typeface="Arial"/>
              </a:rPr>
              <a:t> notes et les </a:t>
            </a:r>
            <a:r>
              <a:rPr lang="en-GB" b="0" i="0" u="none" strike="noStrike" kern="1200" baseline="0" dirty="0" err="1">
                <a:solidFill>
                  <a:srgbClr val="000000"/>
                </a:solidFill>
                <a:latin typeface="Arial"/>
              </a:rPr>
              <a:t>enregistrements</a:t>
            </a: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vocaux</a:t>
            </a:r>
            <a:r>
              <a:rPr lang="en-GB" b="0" i="0" u="none" strike="noStrike" kern="1200" baseline="0" dirty="0">
                <a:solidFill>
                  <a:srgbClr val="000000"/>
                </a:solidFill>
                <a:latin typeface="Arial"/>
              </a:rPr>
              <a:t> de </a:t>
            </a:r>
            <a:r>
              <a:rPr lang="en-GB" b="0" i="0" u="none" strike="noStrike" kern="1200" baseline="0" dirty="0" err="1">
                <a:solidFill>
                  <a:srgbClr val="000000"/>
                </a:solidFill>
                <a:latin typeface="Arial"/>
              </a:rPr>
              <a:t>l’entretien</a:t>
            </a:r>
            <a:endParaRPr lang="en-GB" b="0" i="0" u="none" strike="noStrike" kern="1200" baseline="0" dirty="0">
              <a:solidFill>
                <a:srgbClr val="000000"/>
              </a:solidFill>
              <a:latin typeface="Arial"/>
            </a:endParaRPr>
          </a:p>
          <a:p>
            <a:pPr rtl="0">
              <a:buSzPts val="1800"/>
              <a:buFont typeface="Arial"/>
              <a:buChar char="•"/>
            </a:pPr>
            <a:r>
              <a:rPr lang="en-GB" b="0" i="0" u="none" strike="noStrike" kern="1200" baseline="0" dirty="0">
                <a:solidFill>
                  <a:srgbClr val="000000"/>
                </a:solidFill>
                <a:latin typeface="Arial"/>
              </a:rPr>
              <a:t> </a:t>
            </a:r>
            <a:r>
              <a:rPr lang="en-GB" b="0" i="0" u="none" strike="noStrike" kern="1200" baseline="0" dirty="0" err="1">
                <a:solidFill>
                  <a:srgbClr val="000000"/>
                </a:solidFill>
                <a:latin typeface="Arial"/>
              </a:rPr>
              <a:t>Mettez</a:t>
            </a:r>
            <a:r>
              <a:rPr lang="en-GB" b="0" i="0" u="none" strike="noStrike" kern="1200" baseline="0" dirty="0">
                <a:solidFill>
                  <a:srgbClr val="000000"/>
                </a:solidFill>
                <a:latin typeface="Arial"/>
              </a:rPr>
              <a:t> en oeuvre le plan </a:t>
            </a:r>
            <a:r>
              <a:rPr lang="en-GB" b="0" i="0" u="none" strike="noStrike" kern="1200" baseline="0" dirty="0" err="1">
                <a:solidFill>
                  <a:srgbClr val="000000"/>
                </a:solidFill>
                <a:latin typeface="Arial"/>
              </a:rPr>
              <a:t>d’action</a:t>
            </a:r>
            <a:endParaRPr lang="en-GB" b="0" i="0" u="none" strike="noStrike" kern="1200" baseline="0" dirty="0">
              <a:solidFill>
                <a:srgbClr val="000000"/>
              </a:solidFill>
              <a:latin typeface="Arial"/>
            </a:endParaRP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77</a:t>
            </a:fld>
            <a:endParaRPr lang="en-GB"/>
          </a:p>
        </p:txBody>
      </p:sp>
    </p:spTree>
    <p:extLst>
      <p:ext uri="{BB962C8B-B14F-4D97-AF65-F5344CB8AC3E}">
        <p14:creationId xmlns:p14="http://schemas.microsoft.com/office/powerpoint/2010/main" val="18741064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i="0" u="none" strike="noStrike" kern="1200" baseline="0" dirty="0">
                <a:solidFill>
                  <a:srgbClr val="000000"/>
                </a:solidFill>
                <a:latin typeface="Arial"/>
              </a:rPr>
              <a:t>En option : dispositive </a:t>
            </a:r>
            <a:r>
              <a:rPr lang="en-GB" b="1" i="0" u="none" strike="noStrike" kern="1200" baseline="0" dirty="0" err="1">
                <a:solidFill>
                  <a:srgbClr val="000000"/>
                </a:solidFill>
                <a:latin typeface="Arial"/>
              </a:rPr>
              <a:t>récapitulative</a:t>
            </a:r>
            <a:r>
              <a:rPr lang="en-GB" b="1" i="0" u="none" strike="noStrike" kern="1200" baseline="0" dirty="0">
                <a:solidFill>
                  <a:srgbClr val="000000"/>
                </a:solidFill>
                <a:latin typeface="Arial"/>
              </a:rPr>
              <a:t> issue du guide </a:t>
            </a:r>
            <a:r>
              <a:rPr lang="en-GB" b="1" i="0" u="none" strike="noStrike" kern="1200" baseline="0" dirty="0" err="1">
                <a:solidFill>
                  <a:srgbClr val="000000"/>
                </a:solidFill>
                <a:latin typeface="Arial"/>
              </a:rPr>
              <a:t>REAct</a:t>
            </a:r>
            <a:r>
              <a:rPr lang="en-GB" b="1" i="0" u="none" strike="noStrike" kern="1200" baseline="0" dirty="0">
                <a:solidFill>
                  <a:srgbClr val="000000"/>
                </a:solidFill>
                <a:latin typeface="Arial"/>
              </a:rPr>
              <a:t> principal</a:t>
            </a:r>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78</a:t>
            </a:fld>
            <a:endParaRPr lang="en-GB"/>
          </a:p>
        </p:txBody>
      </p:sp>
    </p:spTree>
    <p:extLst>
      <p:ext uri="{BB962C8B-B14F-4D97-AF65-F5344CB8AC3E}">
        <p14:creationId xmlns:p14="http://schemas.microsoft.com/office/powerpoint/2010/main" val="17776293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fr-FR" sz="1200" b="1" kern="1200" dirty="0">
                <a:solidFill>
                  <a:schemeClr val="tx1"/>
                </a:solidFill>
                <a:latin typeface="+mn-lt"/>
                <a:ea typeface="+mn-ea"/>
                <a:cs typeface="+mn-cs"/>
              </a:rPr>
              <a:t>L’épuisement par compassion </a:t>
            </a:r>
            <a:r>
              <a:rPr lang="fr-FR" sz="1200" kern="1200" dirty="0">
                <a:solidFill>
                  <a:schemeClr val="tx1"/>
                </a:solidFill>
                <a:latin typeface="+mn-lt"/>
                <a:ea typeface="+mn-ea"/>
                <a:cs typeface="+mn-cs"/>
              </a:rPr>
              <a:t>(également connu sous le nom de traumatisme vicariant ou par procuration et de traumatisme secondaire) est le résidu émotionnel issu de l’écoute des histoires de traumatisme des personnes et du fait d’être témoins de la souffrance, de la peur et de la terreur auxquelles sont confrontées les personnes qui survivent à</a:t>
            </a:r>
            <a:r>
              <a:rPr lang="fr-FR" sz="1200" kern="1200" baseline="0" dirty="0">
                <a:solidFill>
                  <a:schemeClr val="tx1"/>
                </a:solidFill>
                <a:latin typeface="+mn-lt"/>
                <a:ea typeface="+mn-ea"/>
                <a:cs typeface="+mn-cs"/>
              </a:rPr>
              <a:t> ces</a:t>
            </a:r>
            <a:r>
              <a:rPr lang="fr-FR" sz="1200" kern="1200" dirty="0">
                <a:solidFill>
                  <a:schemeClr val="tx1"/>
                </a:solidFill>
                <a:latin typeface="+mn-lt"/>
                <a:ea typeface="+mn-ea"/>
                <a:cs typeface="+mn-cs"/>
              </a:rPr>
              <a:t> traumatismes.</a:t>
            </a:r>
            <a:endParaRPr lang="en-US" dirty="0"/>
          </a:p>
          <a:p>
            <a:endParaRPr lang="en-US" dirty="0"/>
          </a:p>
          <a:p>
            <a:pPr marL="171450" indent="-171450">
              <a:buFont typeface="Arial"/>
              <a:buChar char="•"/>
            </a:pPr>
            <a:r>
              <a:rPr lang="fr-FR" sz="1200" kern="1200" dirty="0">
                <a:solidFill>
                  <a:schemeClr val="tx1"/>
                </a:solidFill>
                <a:latin typeface="+mn-lt"/>
                <a:ea typeface="+mn-ea"/>
                <a:cs typeface="+mn-cs"/>
              </a:rPr>
              <a:t>Certains des </a:t>
            </a:r>
            <a:r>
              <a:rPr lang="fr-FR" sz="1200" b="1" kern="1200" dirty="0">
                <a:solidFill>
                  <a:schemeClr val="tx1"/>
                </a:solidFill>
                <a:latin typeface="+mn-lt"/>
                <a:ea typeface="+mn-ea"/>
                <a:cs typeface="+mn-cs"/>
              </a:rPr>
              <a:t>symptômes</a:t>
            </a:r>
            <a:r>
              <a:rPr lang="fr-FR" sz="1200" kern="1200" dirty="0">
                <a:solidFill>
                  <a:schemeClr val="tx1"/>
                </a:solidFill>
                <a:latin typeface="+mn-lt"/>
                <a:ea typeface="+mn-ea"/>
                <a:cs typeface="+mn-cs"/>
              </a:rPr>
              <a:t> incluent une baisse de la concentration, un engourdissement ou un sentiment d'impuissance, l’irritabilité, un manque d'autosatisfaction, le retrait, des courbatures ou l’absentéisme au travail. </a:t>
            </a:r>
          </a:p>
          <a:p>
            <a:pPr marL="171450" indent="-171450">
              <a:buFont typeface="Arial"/>
              <a:buNone/>
            </a:pPr>
            <a:endParaRPr lang="en-US" dirty="0"/>
          </a:p>
          <a:p>
            <a:pPr marL="171450" indent="-171450">
              <a:buFont typeface="Arial"/>
              <a:buChar char="•"/>
            </a:pPr>
            <a:r>
              <a:rPr lang="en-US" dirty="0"/>
              <a:t>Il</a:t>
            </a:r>
            <a:r>
              <a:rPr lang="en-US" baseline="0" dirty="0"/>
              <a:t> </a:t>
            </a:r>
            <a:r>
              <a:rPr lang="en-US" baseline="0" dirty="0" err="1"/>
              <a:t>est</a:t>
            </a:r>
            <a:r>
              <a:rPr lang="en-US" baseline="0" dirty="0"/>
              <a:t> important de </a:t>
            </a:r>
            <a:r>
              <a:rPr lang="en-US" baseline="0" dirty="0" err="1"/>
              <a:t>p</a:t>
            </a:r>
            <a:r>
              <a:rPr lang="en-US" dirty="0" err="1"/>
              <a:t>rendre</a:t>
            </a:r>
            <a:r>
              <a:rPr lang="en-US" dirty="0"/>
              <a:t> </a:t>
            </a:r>
            <a:r>
              <a:rPr lang="en-US" dirty="0" err="1"/>
              <a:t>soin</a:t>
            </a:r>
            <a:r>
              <a:rPr lang="en-US" dirty="0"/>
              <a:t> de </a:t>
            </a:r>
            <a:r>
              <a:rPr lang="en-US" dirty="0" err="1"/>
              <a:t>soi</a:t>
            </a:r>
            <a:r>
              <a:rPr lang="en-US" dirty="0"/>
              <a:t> (</a:t>
            </a:r>
            <a:r>
              <a:rPr lang="en-US" dirty="0" err="1"/>
              <a:t>l’autosoin</a:t>
            </a:r>
            <a:r>
              <a:rPr lang="en-US" dirty="0"/>
              <a:t>) pour </a:t>
            </a:r>
            <a:r>
              <a:rPr lang="en-US" dirty="0" err="1"/>
              <a:t>éviter</a:t>
            </a:r>
            <a:r>
              <a:rPr lang="en-US" dirty="0"/>
              <a:t> </a:t>
            </a:r>
            <a:r>
              <a:rPr lang="en-US" dirty="0" err="1"/>
              <a:t>l’épuisement</a:t>
            </a:r>
            <a:r>
              <a:rPr lang="en-US" dirty="0"/>
              <a:t> par compassion.</a:t>
            </a:r>
            <a:endParaRPr lang="en-US" baseline="0" dirty="0"/>
          </a:p>
          <a:p>
            <a:pPr marL="171450" indent="-171450">
              <a:buFont typeface="Arial"/>
              <a:buChar char="•"/>
            </a:pPr>
            <a:endParaRPr lang="en-US" baseline="0" dirty="0"/>
          </a:p>
          <a:p>
            <a:pPr marL="171450" indent="-171450">
              <a:buFont typeface="Arial"/>
              <a:buChar char="•"/>
            </a:pPr>
            <a:r>
              <a:rPr lang="en-US" b="1" baseline="0" dirty="0"/>
              <a:t>Discussion de </a:t>
            </a:r>
            <a:r>
              <a:rPr lang="en-US" b="1" baseline="0" dirty="0" err="1"/>
              <a:t>groupe</a:t>
            </a:r>
            <a:r>
              <a:rPr lang="en-US" b="1" baseline="0" dirty="0"/>
              <a:t> en </a:t>
            </a:r>
            <a:r>
              <a:rPr lang="en-US" b="1" baseline="0" dirty="0" err="1"/>
              <a:t>plénière</a:t>
            </a:r>
            <a:r>
              <a:rPr lang="en-US" b="1" baseline="0" dirty="0"/>
              <a:t> : </a:t>
            </a:r>
          </a:p>
          <a:p>
            <a:pPr marL="628650" lvl="1" indent="-171450">
              <a:buFont typeface="Arial"/>
              <a:buChar char="•"/>
            </a:pPr>
            <a:r>
              <a:rPr lang="en-US" baseline="0" dirty="0" err="1"/>
              <a:t>Demandez</a:t>
            </a:r>
            <a:r>
              <a:rPr lang="en-US" baseline="0" dirty="0"/>
              <a:t> aux </a:t>
            </a:r>
            <a:r>
              <a:rPr lang="en-US" baseline="0" dirty="0" err="1"/>
              <a:t>participant.es</a:t>
            </a:r>
            <a:r>
              <a:rPr lang="en-US" baseline="0" dirty="0"/>
              <a:t> de </a:t>
            </a:r>
            <a:r>
              <a:rPr lang="en-US" baseline="0" dirty="0" err="1"/>
              <a:t>donner</a:t>
            </a:r>
            <a:r>
              <a:rPr lang="en-US" baseline="0" dirty="0"/>
              <a:t> des </a:t>
            </a:r>
            <a:r>
              <a:rPr lang="en-US" baseline="0" dirty="0" err="1"/>
              <a:t>exemples</a:t>
            </a:r>
            <a:r>
              <a:rPr lang="en-US" baseline="0" dirty="0"/>
              <a:t> </a:t>
            </a:r>
            <a:r>
              <a:rPr lang="en-US" baseline="0" dirty="0" err="1"/>
              <a:t>d’autosoins</a:t>
            </a:r>
            <a:r>
              <a:rPr lang="en-US" baseline="0" dirty="0"/>
              <a:t>.</a:t>
            </a:r>
          </a:p>
          <a:p>
            <a:pPr marL="628650" lvl="1" indent="-171450">
              <a:buFont typeface="Arial"/>
              <a:buChar char="•"/>
            </a:pPr>
            <a:r>
              <a:rPr lang="fr-FR" sz="1200" kern="1200" dirty="0">
                <a:solidFill>
                  <a:schemeClr val="tx1"/>
                </a:solidFill>
                <a:latin typeface="+mn-lt"/>
                <a:ea typeface="+mn-ea"/>
                <a:cs typeface="+mn-cs"/>
              </a:rPr>
              <a:t>Une fois que tous les exemples ont été donnés, passez en revue </a:t>
            </a:r>
            <a:r>
              <a:rPr lang="en-US" baseline="0" dirty="0" err="1"/>
              <a:t>l’Abécédaire</a:t>
            </a:r>
            <a:r>
              <a:rPr lang="en-US" baseline="0" dirty="0"/>
              <a:t> de </a:t>
            </a:r>
            <a:r>
              <a:rPr lang="en-US" baseline="0" dirty="0" err="1"/>
              <a:t>l’autosoin</a:t>
            </a:r>
            <a:r>
              <a:rPr lang="en-US" baseline="0" dirty="0"/>
              <a:t> </a:t>
            </a:r>
            <a:r>
              <a:rPr lang="en-US" baseline="0" dirty="0" err="1"/>
              <a:t>sur</a:t>
            </a:r>
            <a:r>
              <a:rPr lang="en-US" baseline="0" dirty="0"/>
              <a:t> la </a:t>
            </a:r>
            <a:r>
              <a:rPr lang="en-US" baseline="0" dirty="0" err="1"/>
              <a:t>diapositive</a:t>
            </a:r>
            <a:r>
              <a:rPr lang="en-US" baseline="0" dirty="0"/>
              <a:t> </a:t>
            </a:r>
            <a:r>
              <a:rPr lang="en-US" baseline="0" dirty="0" err="1"/>
              <a:t>suivante</a:t>
            </a:r>
            <a:endParaRPr lang="en-US" baseline="0" dirty="0"/>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err="1">
                <a:solidFill>
                  <a:schemeClr val="tx1"/>
                </a:solidFill>
                <a:effectLst/>
                <a:latin typeface="+mn-lt"/>
                <a:ea typeface="+mn-ea"/>
                <a:cs typeface="+mn-cs"/>
              </a:rPr>
              <a:t>Demandez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t>
            </a:r>
            <a:r>
              <a:rPr lang="en-US" sz="1200" kern="1200" dirty="0">
                <a:solidFill>
                  <a:schemeClr val="tx1"/>
                </a:solidFill>
                <a:effectLst/>
                <a:latin typeface="+mn-lt"/>
                <a:ea typeface="+mn-ea"/>
                <a:cs typeface="+mn-cs"/>
              </a:rPr>
              <a:t> a des questions et, le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cas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échéant</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fournissez</a:t>
            </a:r>
            <a:r>
              <a:rPr lang="en-US" sz="1200" kern="1200" dirty="0">
                <a:solidFill>
                  <a:schemeClr val="tx1"/>
                </a:solidFill>
                <a:effectLst/>
                <a:latin typeface="+mn-lt"/>
                <a:ea typeface="+mn-ea"/>
                <a:cs typeface="+mn-cs"/>
              </a:rPr>
              <a:t> de plus </a:t>
            </a:r>
            <a:r>
              <a:rPr lang="en-US" sz="1200" kern="1200" dirty="0" err="1">
                <a:solidFill>
                  <a:schemeClr val="tx1"/>
                </a:solidFill>
                <a:effectLst/>
                <a:latin typeface="+mn-lt"/>
                <a:ea typeface="+mn-ea"/>
                <a:cs typeface="+mn-cs"/>
              </a:rPr>
              <a:t>amples</a:t>
            </a:r>
            <a:r>
              <a:rPr lang="en-US" sz="1200" kern="1200" dirty="0">
                <a:solidFill>
                  <a:schemeClr val="tx1"/>
                </a:solidFill>
                <a:effectLst/>
                <a:latin typeface="+mn-lt"/>
                <a:ea typeface="+mn-ea"/>
                <a:cs typeface="+mn-cs"/>
              </a:rPr>
              <a:t> explications</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457200" lvl="1" indent="0">
              <a:buFont typeface="Arial"/>
              <a:buNone/>
            </a:pPr>
            <a:endParaRPr lang="en-US" baseline="0" dirty="0"/>
          </a:p>
          <a:p>
            <a:pPr marL="628650" lvl="1" indent="-171450">
              <a:buFont typeface="Arial"/>
              <a:buChar char="•"/>
            </a:pPr>
            <a:endParaRPr lang="en-US" dirty="0"/>
          </a:p>
          <a:p>
            <a:pPr marL="171450"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79</a:t>
            </a:fld>
            <a:endParaRPr lang="en-GB"/>
          </a:p>
        </p:txBody>
      </p:sp>
    </p:spTree>
    <p:extLst>
      <p:ext uri="{BB962C8B-B14F-4D97-AF65-F5344CB8AC3E}">
        <p14:creationId xmlns:p14="http://schemas.microsoft.com/office/powerpoint/2010/main" val="12977552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80</a:t>
            </a:fld>
            <a:endParaRPr lang="en-GB"/>
          </a:p>
        </p:txBody>
      </p:sp>
    </p:spTree>
    <p:extLst>
      <p:ext uri="{BB962C8B-B14F-4D97-AF65-F5344CB8AC3E}">
        <p14:creationId xmlns:p14="http://schemas.microsoft.com/office/powerpoint/2010/main" val="5811191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Activité</a:t>
            </a:r>
            <a:r>
              <a:rPr lang="en-US" sz="1200" b="1" kern="1200" dirty="0">
                <a:solidFill>
                  <a:schemeClr val="tx1"/>
                </a:solidFill>
                <a:effectLst/>
                <a:latin typeface="+mn-lt"/>
                <a:ea typeface="+mn-ea"/>
                <a:cs typeface="+mn-cs"/>
              </a:rPr>
              <a:t>: La </a:t>
            </a:r>
            <a:r>
              <a:rPr lang="en-US" sz="1200" b="1" kern="1200" dirty="0" err="1">
                <a:solidFill>
                  <a:schemeClr val="tx1"/>
                </a:solidFill>
                <a:effectLst/>
                <a:latin typeface="+mn-lt"/>
                <a:ea typeface="+mn-ea"/>
                <a:cs typeface="+mn-cs"/>
              </a:rPr>
              <a:t>pratique</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l’entretien</a:t>
            </a:r>
            <a:r>
              <a:rPr lang="en-US" sz="1200" b="1"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jeu</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rôle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Jeu</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rôle</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lvl="0"/>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se </a:t>
            </a:r>
            <a:r>
              <a:rPr lang="en-GB" sz="1200" kern="1200" dirty="0" err="1">
                <a:solidFill>
                  <a:schemeClr val="tx1"/>
                </a:solidFill>
                <a:latin typeface="+mn-lt"/>
                <a:ea typeface="+mn-ea"/>
                <a:cs typeface="+mn-cs"/>
              </a:rPr>
              <a:t>mette</a:t>
            </a:r>
            <a:r>
              <a:rPr lang="en-GB" sz="1200" kern="1200" dirty="0">
                <a:solidFill>
                  <a:schemeClr val="tx1"/>
                </a:solidFill>
                <a:latin typeface="+mn-lt"/>
                <a:ea typeface="+mn-ea"/>
                <a:cs typeface="+mn-cs"/>
              </a:rPr>
              <a:t> avec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autre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rôle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bénéficiaire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client.e</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l'autre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rôle</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représentant.e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d’une</a:t>
            </a:r>
            <a:r>
              <a:rPr lang="en-GB" sz="1200" kern="1200" dirty="0">
                <a:solidFill>
                  <a:schemeClr val="tx1"/>
                </a:solidFill>
                <a:latin typeface="+mn-lt"/>
                <a:ea typeface="+mn-ea"/>
                <a:cs typeface="+mn-cs"/>
              </a:rPr>
              <a:t> organisation de </a:t>
            </a:r>
            <a:r>
              <a:rPr lang="en-GB" sz="1200" kern="1200" dirty="0" err="1">
                <a:solidFill>
                  <a:schemeClr val="tx1"/>
                </a:solidFill>
                <a:latin typeface="+mn-lt"/>
                <a:ea typeface="+mn-ea"/>
                <a:cs typeface="+mn-cs"/>
              </a:rPr>
              <a:t>mise</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œuvre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de pair </a:t>
            </a:r>
            <a:r>
              <a:rPr lang="en-GB" sz="1200" kern="1200" dirty="0" err="1">
                <a:solidFill>
                  <a:schemeClr val="tx1"/>
                </a:solidFill>
                <a:latin typeface="+mn-lt"/>
                <a:ea typeface="+mn-ea"/>
                <a:cs typeface="+mn-cs"/>
              </a:rPr>
              <a:t>éducateur.rice</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endParaRPr lang="en-GB" sz="1200" kern="1200" dirty="0">
              <a:solidFill>
                <a:schemeClr val="tx1"/>
              </a:solidFill>
              <a:latin typeface="+mn-lt"/>
              <a:ea typeface="+mn-ea"/>
              <a:cs typeface="+mn-cs"/>
            </a:endParaRPr>
          </a:p>
          <a:p>
            <a:pPr lvl="0"/>
            <a:r>
              <a:rPr lang="en-GB" sz="1200" kern="1200" dirty="0" err="1">
                <a:solidFill>
                  <a:schemeClr val="tx1"/>
                </a:solidFill>
                <a:latin typeface="+mn-lt"/>
                <a:ea typeface="+mn-ea"/>
                <a:cs typeface="+mn-cs"/>
              </a:rPr>
              <a:t>Demandez-leur</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réfléchir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un type </a:t>
            </a:r>
            <a:r>
              <a:rPr lang="en-GB" sz="1200" kern="1200" dirty="0" err="1">
                <a:solidFill>
                  <a:schemeClr val="tx1"/>
                </a:solidFill>
                <a:latin typeface="+mn-lt"/>
                <a:ea typeface="+mn-ea"/>
                <a:cs typeface="+mn-cs"/>
              </a:rPr>
              <a:t>d’incident</a:t>
            </a:r>
            <a:r>
              <a:rPr lang="en-GB" sz="1200" kern="1200" dirty="0">
                <a:solidFill>
                  <a:schemeClr val="tx1"/>
                </a:solidFill>
                <a:latin typeface="+mn-lt"/>
                <a:ea typeface="+mn-ea"/>
                <a:cs typeface="+mn-cs"/>
              </a:rPr>
              <a:t> qui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pertinent pour </a:t>
            </a:r>
            <a:r>
              <a:rPr lang="en-GB" sz="1200" kern="1200" dirty="0" err="1">
                <a:solidFill>
                  <a:schemeClr val="tx1"/>
                </a:solidFill>
                <a:latin typeface="+mn-lt"/>
                <a:ea typeface="+mn-ea"/>
                <a:cs typeface="+mn-cs"/>
              </a:rPr>
              <a:t>leur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cas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doit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être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fictif</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mais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inclure</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détails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réalistes</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s’inspirant</a:t>
            </a:r>
            <a:r>
              <a:rPr lang="en-GB" sz="1200" kern="1200" dirty="0">
                <a:solidFill>
                  <a:schemeClr val="tx1"/>
                </a:solidFill>
                <a:latin typeface="+mn-lt"/>
                <a:ea typeface="+mn-ea"/>
                <a:cs typeface="+mn-cs"/>
              </a:rPr>
              <a:t> des incidents </a:t>
            </a:r>
            <a:r>
              <a:rPr lang="en-GB" sz="1200" kern="1200" dirty="0" err="1">
                <a:solidFill>
                  <a:schemeClr val="tx1"/>
                </a:solidFill>
                <a:latin typeface="+mn-lt"/>
                <a:ea typeface="+mn-ea"/>
                <a:cs typeface="+mn-cs"/>
              </a:rPr>
              <a:t>dont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ils</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connaissance</a:t>
            </a:r>
            <a:r>
              <a:rPr lang="en-GB" sz="1200" kern="1200" dirty="0">
                <a:solidFill>
                  <a:schemeClr val="tx1"/>
                </a:solidFill>
                <a:latin typeface="+mn-lt"/>
                <a:ea typeface="+mn-ea"/>
                <a:cs typeface="+mn-cs"/>
              </a:rPr>
              <a:t> et qui </a:t>
            </a:r>
            <a:r>
              <a:rPr lang="en-GB" sz="1200" kern="1200" dirty="0" err="1">
                <a:solidFill>
                  <a:schemeClr val="tx1"/>
                </a:solidFill>
                <a:latin typeface="+mn-lt"/>
                <a:ea typeface="+mn-ea"/>
                <a:cs typeface="+mn-cs"/>
              </a:rPr>
              <a:t>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vécus</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cette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communauté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Précisez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chaque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a 30 minutes pour </a:t>
            </a:r>
            <a:r>
              <a:rPr lang="en-GB" sz="1200" kern="1200" dirty="0" err="1">
                <a:solidFill>
                  <a:schemeClr val="tx1"/>
                </a:solidFill>
                <a:latin typeface="+mn-lt"/>
                <a:ea typeface="+mn-ea"/>
                <a:cs typeface="+mn-cs"/>
              </a:rPr>
              <a:t>s'interroger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tour de </a:t>
            </a:r>
            <a:r>
              <a:rPr lang="en-GB" sz="1200" kern="1200" dirty="0" err="1">
                <a:solidFill>
                  <a:schemeClr val="tx1"/>
                </a:solidFill>
                <a:latin typeface="+mn-lt"/>
                <a:ea typeface="+mn-ea"/>
                <a:cs typeface="+mn-cs"/>
              </a:rPr>
              <a:t>rôle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l'incident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cas</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0"/>
            <a:endParaRPr lang="en-GB" sz="1200" kern="1200" dirty="0">
              <a:solidFill>
                <a:schemeClr val="tx1"/>
              </a:solidFill>
              <a:latin typeface="+mn-lt"/>
              <a:ea typeface="+mn-ea"/>
              <a:cs typeface="+mn-cs"/>
            </a:endParaRPr>
          </a:p>
          <a:p>
            <a:pPr lvl="0"/>
            <a:r>
              <a:rPr lang="en-GB" sz="1200" kern="1200" dirty="0" err="1">
                <a:solidFill>
                  <a:schemeClr val="tx1"/>
                </a:solidFill>
                <a:latin typeface="+mn-lt"/>
                <a:ea typeface="+mn-ea"/>
                <a:cs typeface="+mn-cs"/>
              </a:rPr>
              <a:t>Invitez</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quelques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volontaires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se </a:t>
            </a:r>
            <a:r>
              <a:rPr lang="en-GB" sz="1200" kern="1200" dirty="0" err="1">
                <a:solidFill>
                  <a:schemeClr val="tx1"/>
                </a:solidFill>
                <a:latin typeface="+mn-lt"/>
                <a:ea typeface="+mn-ea"/>
                <a:cs typeface="+mn-cs"/>
              </a:rPr>
              <a:t>produire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devant</a:t>
            </a:r>
            <a:r>
              <a:rPr lang="en-GB" sz="1200" kern="1200" dirty="0">
                <a:solidFill>
                  <a:schemeClr val="tx1"/>
                </a:solidFill>
                <a:latin typeface="+mn-lt"/>
                <a:ea typeface="+mn-ea"/>
                <a:cs typeface="+mn-cs"/>
              </a:rPr>
              <a:t> le </a:t>
            </a:r>
            <a:r>
              <a:rPr lang="en-GB" sz="1200" kern="1200" dirty="0" err="1">
                <a:solidFill>
                  <a:schemeClr val="tx1"/>
                </a:solidFill>
                <a:latin typeface="+mn-lt"/>
                <a:ea typeface="+mn-ea"/>
                <a:cs typeface="+mn-cs"/>
              </a:rPr>
              <a:t>groupe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l'auditoire</a:t>
            </a:r>
            <a:r>
              <a:rPr lang="en-GB" sz="1200" kern="1200" dirty="0">
                <a:solidFill>
                  <a:schemeClr val="tx1"/>
                </a:solidFill>
                <a:latin typeface="+mn-lt"/>
                <a:ea typeface="+mn-ea"/>
                <a:cs typeface="+mn-cs"/>
              </a:rPr>
              <a:t> de faire un retour </a:t>
            </a:r>
            <a:r>
              <a:rPr lang="en-GB" sz="1200" kern="1200" dirty="0" err="1">
                <a:solidFill>
                  <a:schemeClr val="tx1"/>
                </a:solidFill>
                <a:latin typeface="+mn-lt"/>
                <a:ea typeface="+mn-ea"/>
                <a:cs typeface="+mn-cs"/>
              </a:rPr>
              <a:t>constructif</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façon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l’entretien</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été</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mené</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notant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a:t>
            </a:r>
            <a:r>
              <a:rPr lang="en-GB" sz="1200" kern="1200" dirty="0">
                <a:solidFill>
                  <a:schemeClr val="tx1"/>
                </a:solidFill>
                <a:latin typeface="+mn-lt"/>
                <a:ea typeface="+mn-ea"/>
                <a:cs typeface="+mn-cs"/>
              </a:rPr>
              <a:t> la </a:t>
            </a:r>
            <a:r>
              <a:rPr lang="en-GB" sz="1200" kern="1200" dirty="0" err="1">
                <a:solidFill>
                  <a:schemeClr val="tx1"/>
                </a:solidFill>
                <a:latin typeface="+mn-lt"/>
                <a:ea typeface="+mn-ea"/>
                <a:cs typeface="+mn-cs"/>
              </a:rPr>
              <a:t>personne</a:t>
            </a:r>
            <a:r>
              <a:rPr lang="en-GB" sz="1200" kern="1200" dirty="0">
                <a:solidFill>
                  <a:schemeClr val="tx1"/>
                </a:solidFill>
                <a:latin typeface="+mn-lt"/>
                <a:ea typeface="+mn-ea"/>
                <a:cs typeface="+mn-cs"/>
              </a:rPr>
              <a:t> qui conduit </a:t>
            </a:r>
            <a:r>
              <a:rPr lang="en-GB" sz="1200" kern="1200" dirty="0" err="1">
                <a:solidFill>
                  <a:schemeClr val="tx1"/>
                </a:solidFill>
                <a:latin typeface="+mn-lt"/>
                <a:ea typeface="+mn-ea"/>
                <a:cs typeface="+mn-cs"/>
              </a:rPr>
              <a:t>l’entretien</a:t>
            </a:r>
            <a:r>
              <a:rPr lang="en-GB" sz="1200" kern="1200" dirty="0">
                <a:solidFill>
                  <a:schemeClr val="tx1"/>
                </a:solidFill>
                <a:latin typeface="+mn-lt"/>
                <a:ea typeface="+mn-ea"/>
                <a:cs typeface="+mn-cs"/>
              </a:rPr>
              <a:t> a </a:t>
            </a:r>
            <a:r>
              <a:rPr lang="en-GB" sz="1200" kern="1200" dirty="0" err="1">
                <a:solidFill>
                  <a:schemeClr val="tx1"/>
                </a:solidFill>
                <a:latin typeface="+mn-lt"/>
                <a:ea typeface="+mn-ea"/>
                <a:cs typeface="+mn-cs"/>
              </a:rPr>
              <a:t>bien</a:t>
            </a:r>
            <a:r>
              <a:rPr lang="en-GB" sz="1200" kern="1200" dirty="0">
                <a:solidFill>
                  <a:schemeClr val="tx1"/>
                </a:solidFill>
                <a:latin typeface="+mn-lt"/>
                <a:ea typeface="+mn-ea"/>
                <a:cs typeface="+mn-cs"/>
              </a:rPr>
              <a:t> fait et en </a:t>
            </a:r>
            <a:r>
              <a:rPr lang="en-GB" sz="1200" kern="1200" dirty="0" err="1">
                <a:solidFill>
                  <a:schemeClr val="tx1"/>
                </a:solidFill>
                <a:latin typeface="+mn-lt"/>
                <a:ea typeface="+mn-ea"/>
                <a:cs typeface="+mn-cs"/>
              </a:rPr>
              <a:t>faisant</a:t>
            </a:r>
            <a:r>
              <a:rPr lang="en-GB" sz="1200" kern="1200" dirty="0">
                <a:solidFill>
                  <a:schemeClr val="tx1"/>
                </a:solidFill>
                <a:latin typeface="+mn-lt"/>
                <a:ea typeface="+mn-ea"/>
                <a:cs typeface="+mn-cs"/>
              </a:rPr>
              <a:t> des suggestions </a:t>
            </a:r>
            <a:r>
              <a:rPr lang="en-GB" sz="1200" kern="1200" dirty="0" err="1">
                <a:solidFill>
                  <a:schemeClr val="tx1"/>
                </a:solidFill>
                <a:latin typeface="+mn-lt"/>
                <a:ea typeface="+mn-ea"/>
                <a:cs typeface="+mn-cs"/>
              </a:rPr>
              <a:t>d'amélioration</a:t>
            </a:r>
            <a:r>
              <a:rPr lang="en-GB" sz="1200"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En plénière, faites un récapitulatif sur les entretiens sensibles au genre et demandez s’il y a des questions ou des commentaires. </a:t>
            </a:r>
            <a:r>
              <a:rPr lang="fr-FR" dirty="0"/>
              <a:t> </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4A61A-1C2F-F945-A4BE-B7E959C1BA31}" type="slidenum">
              <a:rPr lang="en-GB" smtClean="0"/>
              <a:pPr/>
              <a:t>81</a:t>
            </a:fld>
            <a:endParaRPr lang="en-GB"/>
          </a:p>
        </p:txBody>
      </p:sp>
    </p:spTree>
    <p:extLst>
      <p:ext uri="{BB962C8B-B14F-4D97-AF65-F5344CB8AC3E}">
        <p14:creationId xmlns:p14="http://schemas.microsoft.com/office/powerpoint/2010/main" val="34819402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passer à l'unité suivante, parcourez la liste de contrôle pour vous assurer que tous les points ont bien été abordés.</a:t>
            </a:r>
            <a:endParaRPr lang="fr-FR"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82</a:t>
            </a:fld>
            <a:endParaRPr lang="en-GB"/>
          </a:p>
        </p:txBody>
      </p:sp>
    </p:spTree>
    <p:extLst>
      <p:ext uri="{BB962C8B-B14F-4D97-AF65-F5344CB8AC3E}">
        <p14:creationId xmlns:p14="http://schemas.microsoft.com/office/powerpoint/2010/main" val="408944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Qu'est-ce que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Genre?</a:t>
            </a:r>
            <a:endParaRPr lang="fr-FR" sz="1200" kern="1200" dirty="0">
              <a:solidFill>
                <a:schemeClr val="tx1"/>
              </a:solidFill>
              <a:latin typeface="+mn-lt"/>
              <a:ea typeface="+mn-ea"/>
              <a:cs typeface="+mn-cs"/>
            </a:endParaRPr>
          </a:p>
          <a:p>
            <a:r>
              <a:rPr lang="fr-FR" sz="1200" b="1" kern="1200" dirty="0" err="1">
                <a:solidFill>
                  <a:schemeClr val="tx1"/>
                </a:solidFill>
                <a:latin typeface="+mn-lt"/>
                <a:ea typeface="+mn-ea"/>
                <a:cs typeface="+mn-cs"/>
              </a:rPr>
              <a:t>Rights</a:t>
            </a:r>
            <a:r>
              <a:rPr lang="fr-FR" sz="1200" b="1" kern="1200" dirty="0">
                <a:solidFill>
                  <a:schemeClr val="tx1"/>
                </a:solidFill>
                <a:latin typeface="+mn-lt"/>
                <a:ea typeface="+mn-ea"/>
                <a:cs typeface="+mn-cs"/>
              </a:rPr>
              <a:t> - Evidence - </a:t>
            </a:r>
            <a:r>
              <a:rPr lang="fr-FR" sz="1200" b="1" kern="1200" dirty="0" err="1">
                <a:solidFill>
                  <a:schemeClr val="tx1"/>
                </a:solidFill>
                <a:latin typeface="+mn-lt"/>
                <a:ea typeface="+mn-ea"/>
                <a:cs typeface="+mn-cs"/>
              </a:rPr>
              <a:t>ACTion</a:t>
            </a:r>
            <a:r>
              <a:rPr lang="fr-FR" sz="1200" b="1" kern="1200" dirty="0">
                <a:solidFill>
                  <a:schemeClr val="tx1"/>
                </a:solidFill>
                <a:latin typeface="+mn-lt"/>
                <a:ea typeface="+mn-ea"/>
                <a:cs typeface="+mn-cs"/>
              </a:rPr>
              <a:t>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(Droits – Preuves – Action</a:t>
            </a:r>
            <a:r>
              <a:rPr lang="fr-FR" dirty="0"/>
              <a:t> </a:t>
            </a:r>
            <a:r>
              <a:rPr lang="fr-FR" sz="1200" b="1" kern="1200" dirty="0">
                <a:solidFill>
                  <a:schemeClr val="tx1"/>
                </a:solidFill>
                <a:latin typeface="+mn-lt"/>
                <a:ea typeface="+mn-ea"/>
                <a:cs typeface="+mn-cs"/>
              </a:rPr>
              <a:t>)</a:t>
            </a:r>
            <a:r>
              <a:rPr lang="fr-FR" sz="1200" kern="1200" dirty="0">
                <a:solidFill>
                  <a:schemeClr val="tx1"/>
                </a:solidFill>
                <a:latin typeface="+mn-lt"/>
                <a:ea typeface="+mn-ea"/>
                <a:cs typeface="+mn-cs"/>
              </a:rPr>
              <a:t>, élaboré par </a:t>
            </a:r>
            <a:r>
              <a:rPr lang="fr-FR" sz="1200" kern="1200" dirty="0" err="1">
                <a:solidFill>
                  <a:schemeClr val="tx1"/>
                </a:solidFill>
                <a:latin typeface="+mn-lt"/>
                <a:ea typeface="+mn-ea"/>
                <a:cs typeface="+mn-cs"/>
              </a:rPr>
              <a:t>Frontline</a:t>
            </a:r>
            <a:r>
              <a:rPr lang="fr-FR" sz="1200" kern="1200" dirty="0">
                <a:solidFill>
                  <a:schemeClr val="tx1"/>
                </a:solidFill>
                <a:latin typeface="+mn-lt"/>
                <a:ea typeface="+mn-ea"/>
                <a:cs typeface="+mn-cs"/>
              </a:rPr>
              <a:t> AIDS, est un programme communautaire de suivi et de réponse dans le domaine des droits humains.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documente et répond à un large éventail d'obstacles liés aux droits humains que rencontrent les personnes dans l’accès aux services liés au VIH et aux services de santé qui y sont associés. </a:t>
            </a:r>
            <a:endParaRPr lang="en-GB" sz="1200" kern="1200" dirty="0">
              <a:solidFill>
                <a:schemeClr val="tx1"/>
              </a:solidFill>
              <a:effectLst/>
              <a:latin typeface="+mn-lt"/>
              <a:ea typeface="+mn-ea"/>
              <a:cs typeface="+mn-cs"/>
            </a:endParaRP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Genre </a:t>
            </a:r>
            <a:r>
              <a:rPr lang="fr-FR" sz="1200" kern="1200" dirty="0">
                <a:solidFill>
                  <a:schemeClr val="tx1"/>
                </a:solidFill>
                <a:latin typeface="+mn-lt"/>
                <a:ea typeface="+mn-ea"/>
                <a:cs typeface="+mn-cs"/>
              </a:rPr>
              <a:t>fournit un ensemble de nouvelles ressources qui vient compléter les ressources qui figurent déjà dans le Guide de l'utilisateur de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et qui permettent aux </a:t>
            </a:r>
            <a:r>
              <a:rPr lang="fr-FR" sz="1200" b="1" kern="1200" dirty="0">
                <a:solidFill>
                  <a:schemeClr val="tx1"/>
                </a:solidFill>
                <a:latin typeface="+mn-lt"/>
                <a:ea typeface="+mn-ea"/>
                <a:cs typeface="+mn-cs"/>
              </a:rPr>
              <a:t>organisations de suivre, de documenter et de répondre à la discrimination et aux violences basées sur le genr</a:t>
            </a:r>
            <a:r>
              <a:rPr lang="fr-FR" sz="1200" kern="1200" dirty="0">
                <a:solidFill>
                  <a:schemeClr val="tx1"/>
                </a:solidFill>
                <a:latin typeface="+mn-lt"/>
                <a:ea typeface="+mn-ea"/>
                <a:cs typeface="+mn-cs"/>
              </a:rPr>
              <a:t>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a été élaboré pour répondre aux preuves irréfutables selon lesquelles les inégalités liées au genre constituent un obstacle majeur lié aux droits humains qui entrave l'accès aux services liés au VIH et aux autres services de santé pour les populations marginalisées. Les inégalités de genre qui se manifestent par la stigmatisation, la discrimination et la violence entravent l'accès aux services - en particulier aux services de santé sexuelle et reproductive – et bloquent par là celles et ceux qui ont le plus besoin de réaliser leurs droits sexuels et reproductifs.</a:t>
            </a:r>
          </a:p>
          <a:p>
            <a:endParaRPr lang="en-GB" b="1"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Genre</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est destiné aux organisations à base communautaire et aux groupes de la société civile</a:t>
            </a:r>
            <a:r>
              <a:rPr lang="en-US" sz="1200" dirty="0">
                <a:solidFill>
                  <a:srgbClr val="E52E78"/>
                </a:solidFill>
              </a:rPr>
              <a:t> qui </a:t>
            </a:r>
            <a:r>
              <a:rPr lang="en-US" sz="1200" dirty="0" err="1">
                <a:solidFill>
                  <a:srgbClr val="E52E78"/>
                </a:solidFill>
              </a:rPr>
              <a:t>cherchent</a:t>
            </a:r>
            <a:r>
              <a:rPr lang="en-US" sz="1200" dirty="0">
                <a:solidFill>
                  <a:srgbClr val="E52E78"/>
                </a:solidFill>
              </a:rPr>
              <a:t> </a:t>
            </a:r>
            <a:r>
              <a:rPr lang="en-US" sz="1200" dirty="0" err="1">
                <a:solidFill>
                  <a:srgbClr val="E52E78"/>
                </a:solidFill>
              </a:rPr>
              <a:t>à</a:t>
            </a:r>
            <a:r>
              <a:rPr lang="en-US" sz="1200" dirty="0">
                <a:solidFill>
                  <a:srgbClr val="E52E78"/>
                </a:solidFill>
              </a:rPr>
              <a:t> faire </a:t>
            </a:r>
            <a:r>
              <a:rPr lang="en-US" sz="1200" dirty="0" err="1">
                <a:solidFill>
                  <a:srgbClr val="E52E78"/>
                </a:solidFill>
              </a:rPr>
              <a:t>progresser</a:t>
            </a:r>
            <a:r>
              <a:rPr lang="en-US" sz="1200" dirty="0">
                <a:solidFill>
                  <a:srgbClr val="E52E78"/>
                </a:solidFill>
              </a:rPr>
              <a:t> les </a:t>
            </a:r>
            <a:r>
              <a:rPr lang="en-US" sz="1200" dirty="0" err="1">
                <a:solidFill>
                  <a:srgbClr val="E52E78"/>
                </a:solidFill>
              </a:rPr>
              <a:t>droits</a:t>
            </a:r>
            <a:r>
              <a:rPr lang="en-US" sz="1200" dirty="0">
                <a:solidFill>
                  <a:srgbClr val="E52E78"/>
                </a:solidFill>
              </a:rPr>
              <a:t> </a:t>
            </a:r>
            <a:r>
              <a:rPr lang="en-US" sz="1200" dirty="0" err="1">
                <a:solidFill>
                  <a:srgbClr val="E52E78"/>
                </a:solidFill>
              </a:rPr>
              <a:t>humains</a:t>
            </a:r>
            <a:r>
              <a:rPr lang="en-US" sz="1200" dirty="0">
                <a:solidFill>
                  <a:srgbClr val="E52E78"/>
                </a:solidFill>
              </a:rPr>
              <a:t> et la santé, </a:t>
            </a:r>
            <a:r>
              <a:rPr lang="en-US" sz="1200" dirty="0" err="1">
                <a:solidFill>
                  <a:srgbClr val="E52E78"/>
                </a:solidFill>
              </a:rPr>
              <a:t>y</a:t>
            </a:r>
            <a:r>
              <a:rPr lang="en-US" sz="1200" dirty="0">
                <a:solidFill>
                  <a:srgbClr val="E52E78"/>
                </a:solidFill>
              </a:rPr>
              <a:t> </a:t>
            </a:r>
            <a:r>
              <a:rPr lang="en-US" sz="1200" dirty="0" err="1">
                <a:solidFill>
                  <a:srgbClr val="E52E78"/>
                </a:solidFill>
              </a:rPr>
              <a:t>compris</a:t>
            </a:r>
            <a:r>
              <a:rPr lang="en-US" sz="1200" dirty="0">
                <a:solidFill>
                  <a:srgbClr val="E52E78"/>
                </a:solidFill>
              </a:rPr>
              <a:t> les </a:t>
            </a:r>
            <a:r>
              <a:rPr lang="en-US" sz="1200" dirty="0" err="1">
                <a:solidFill>
                  <a:srgbClr val="E52E78"/>
                </a:solidFill>
              </a:rPr>
              <a:t>droits</a:t>
            </a:r>
            <a:r>
              <a:rPr lang="en-US" sz="1200" dirty="0">
                <a:solidFill>
                  <a:srgbClr val="E52E78"/>
                </a:solidFill>
              </a:rPr>
              <a:t> et la santé </a:t>
            </a:r>
            <a:r>
              <a:rPr lang="en-US" sz="1200" dirty="0" err="1">
                <a:solidFill>
                  <a:srgbClr val="E52E78"/>
                </a:solidFill>
              </a:rPr>
              <a:t>sexuels</a:t>
            </a:r>
            <a:r>
              <a:rPr lang="en-US" sz="1200" dirty="0">
                <a:solidFill>
                  <a:srgbClr val="E52E78"/>
                </a:solidFill>
              </a:rPr>
              <a:t> et </a:t>
            </a:r>
            <a:r>
              <a:rPr lang="en-US" sz="1200" dirty="0" err="1">
                <a:solidFill>
                  <a:srgbClr val="E52E78"/>
                </a:solidFill>
              </a:rPr>
              <a:t>reproductifs</a:t>
            </a:r>
            <a:r>
              <a:rPr lang="en-US" sz="1200" dirty="0">
                <a:solidFill>
                  <a:srgbClr val="E52E78"/>
                </a:solidFill>
              </a:rPr>
              <a:t>,</a:t>
            </a:r>
            <a:r>
              <a:rPr lang="en-US" sz="1200" baseline="0" dirty="0">
                <a:solidFill>
                  <a:srgbClr val="E52E78"/>
                </a:solidFill>
              </a:rPr>
              <a:t> pour les </a:t>
            </a:r>
            <a:r>
              <a:rPr lang="en-US" sz="1200" baseline="0" dirty="0" err="1">
                <a:solidFill>
                  <a:srgbClr val="E52E78"/>
                </a:solidFill>
              </a:rPr>
              <a:t>personnes</a:t>
            </a:r>
            <a:r>
              <a:rPr lang="en-US" sz="1200" baseline="0" dirty="0">
                <a:solidFill>
                  <a:srgbClr val="E52E78"/>
                </a:solidFill>
              </a:rPr>
              <a:t> les plus </a:t>
            </a:r>
            <a:r>
              <a:rPr lang="en-US" sz="1200" baseline="0" dirty="0" err="1">
                <a:solidFill>
                  <a:srgbClr val="E52E78"/>
                </a:solidFill>
              </a:rPr>
              <a:t>affectées</a:t>
            </a:r>
            <a:r>
              <a:rPr lang="en-US" sz="1200" baseline="0" dirty="0">
                <a:solidFill>
                  <a:srgbClr val="E52E78"/>
                </a:solidFill>
              </a:rPr>
              <a:t> par le VIH. </a:t>
            </a:r>
            <a:r>
              <a:rPr lang="en-US" sz="1200" baseline="0" dirty="0" err="1">
                <a:solidFill>
                  <a:srgbClr val="E52E78"/>
                </a:solidFill>
              </a:rPr>
              <a:t>REAct</a:t>
            </a:r>
            <a:r>
              <a:rPr lang="en-US" sz="1200" baseline="0" dirty="0">
                <a:solidFill>
                  <a:srgbClr val="E52E78"/>
                </a:solidFill>
              </a:rPr>
              <a:t> Genre </a:t>
            </a:r>
            <a:r>
              <a:rPr lang="en-US" sz="1200" baseline="0" dirty="0" err="1">
                <a:solidFill>
                  <a:srgbClr val="E52E78"/>
                </a:solidFill>
              </a:rPr>
              <a:t>n’est</a:t>
            </a:r>
            <a:r>
              <a:rPr lang="en-US" sz="1200" baseline="0" dirty="0">
                <a:solidFill>
                  <a:srgbClr val="E52E78"/>
                </a:solidFill>
              </a:rPr>
              <a:t> </a:t>
            </a:r>
            <a:r>
              <a:rPr lang="en-US" sz="1200" b="1" baseline="0" dirty="0">
                <a:solidFill>
                  <a:srgbClr val="E52E78"/>
                </a:solidFill>
              </a:rPr>
              <a:t>PAS UNIQUEMENT </a:t>
            </a:r>
            <a:r>
              <a:rPr lang="en-US" sz="1200" baseline="0" dirty="0" err="1">
                <a:solidFill>
                  <a:srgbClr val="E52E78"/>
                </a:solidFill>
              </a:rPr>
              <a:t>destiné</a:t>
            </a:r>
            <a:r>
              <a:rPr lang="en-US" sz="1200" baseline="0" dirty="0">
                <a:solidFill>
                  <a:srgbClr val="E52E78"/>
                </a:solidFill>
              </a:rPr>
              <a:t> aux </a:t>
            </a:r>
            <a:r>
              <a:rPr lang="en-US" sz="1200" baseline="0" dirty="0" err="1">
                <a:solidFill>
                  <a:srgbClr val="E52E78"/>
                </a:solidFill>
              </a:rPr>
              <a:t>organisations</a:t>
            </a:r>
            <a:r>
              <a:rPr lang="en-US" sz="1200" baseline="0" dirty="0">
                <a:solidFill>
                  <a:srgbClr val="E52E78"/>
                </a:solidFill>
              </a:rPr>
              <a:t> qui </a:t>
            </a:r>
            <a:r>
              <a:rPr lang="en-US" sz="1200" baseline="0" dirty="0" err="1">
                <a:solidFill>
                  <a:srgbClr val="E52E78"/>
                </a:solidFill>
              </a:rPr>
              <a:t>travaillent</a:t>
            </a:r>
            <a:r>
              <a:rPr lang="en-US" sz="1200" baseline="0" dirty="0">
                <a:solidFill>
                  <a:srgbClr val="E52E78"/>
                </a:solidFill>
              </a:rPr>
              <a:t> </a:t>
            </a:r>
            <a:r>
              <a:rPr lang="en-US" sz="1200" baseline="0" dirty="0" err="1">
                <a:solidFill>
                  <a:srgbClr val="E52E78"/>
                </a:solidFill>
              </a:rPr>
              <a:t>directement</a:t>
            </a:r>
            <a:r>
              <a:rPr lang="en-US" sz="1200" baseline="0" dirty="0">
                <a:solidFill>
                  <a:srgbClr val="E52E78"/>
                </a:solidFill>
              </a:rPr>
              <a:t> </a:t>
            </a:r>
            <a:r>
              <a:rPr lang="en-US" sz="1200" baseline="0" dirty="0" err="1">
                <a:solidFill>
                  <a:srgbClr val="E52E78"/>
                </a:solidFill>
              </a:rPr>
              <a:t>sur</a:t>
            </a:r>
            <a:r>
              <a:rPr lang="en-US" sz="1200" baseline="0" dirty="0">
                <a:solidFill>
                  <a:srgbClr val="E52E78"/>
                </a:solidFill>
              </a:rPr>
              <a:t> les </a:t>
            </a:r>
            <a:r>
              <a:rPr lang="en-US" sz="1200" baseline="0" dirty="0" err="1">
                <a:solidFill>
                  <a:srgbClr val="E52E78"/>
                </a:solidFill>
              </a:rPr>
              <a:t>problématiques</a:t>
            </a:r>
            <a:r>
              <a:rPr lang="en-US" sz="1200" baseline="0" dirty="0">
                <a:solidFill>
                  <a:srgbClr val="E52E78"/>
                </a:solidFill>
              </a:rPr>
              <a:t> du genre et de la discrimination et des </a:t>
            </a:r>
            <a:r>
              <a:rPr lang="en-US" sz="1200" baseline="0" dirty="0" err="1">
                <a:solidFill>
                  <a:srgbClr val="E52E78"/>
                </a:solidFill>
              </a:rPr>
              <a:t>violences</a:t>
            </a:r>
            <a:r>
              <a:rPr lang="en-US" sz="1200" baseline="0" dirty="0">
                <a:solidFill>
                  <a:srgbClr val="E52E78"/>
                </a:solidFill>
              </a:rPr>
              <a:t> </a:t>
            </a:r>
            <a:r>
              <a:rPr lang="en-US" sz="1200" baseline="0" dirty="0" err="1">
                <a:solidFill>
                  <a:srgbClr val="E52E78"/>
                </a:solidFill>
              </a:rPr>
              <a:t>basées</a:t>
            </a:r>
            <a:r>
              <a:rPr lang="en-US" sz="1200" baseline="0" dirty="0">
                <a:solidFill>
                  <a:srgbClr val="E52E78"/>
                </a:solidFill>
              </a:rPr>
              <a:t> </a:t>
            </a:r>
            <a:r>
              <a:rPr lang="en-US" sz="1200" baseline="0" dirty="0" err="1">
                <a:solidFill>
                  <a:srgbClr val="E52E78"/>
                </a:solidFill>
              </a:rPr>
              <a:t>sur</a:t>
            </a:r>
            <a:r>
              <a:rPr lang="en-US" sz="1200" baseline="0" dirty="0">
                <a:solidFill>
                  <a:srgbClr val="E52E78"/>
                </a:solidFill>
              </a:rPr>
              <a:t> le genre. </a:t>
            </a:r>
            <a:r>
              <a:rPr lang="en-US" sz="1200" dirty="0">
                <a:solidFill>
                  <a:srgbClr val="E52E78"/>
                </a:solidFill>
              </a:rPr>
              <a:t> </a:t>
            </a:r>
            <a:endParaRPr lang="en-US" sz="1200" dirty="0">
              <a:solidFill>
                <a:srgbClr val="E52E78"/>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8</a:t>
            </a:fld>
            <a:endParaRPr lang="en-GB"/>
          </a:p>
        </p:txBody>
      </p:sp>
    </p:spTree>
    <p:extLst>
      <p:ext uri="{BB962C8B-B14F-4D97-AF65-F5344CB8AC3E}">
        <p14:creationId xmlns:p14="http://schemas.microsoft.com/office/powerpoint/2010/main" val="36108643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Dans cette session, il sera rappelé aux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pourquoi il est bon de documenter des indicateurs relatifs au genre dans le modèle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pourront discuter du type de données qu'ils ou elles souhaitent collecter et pourquoi, pour savoir en quoi cela servira à faire progresser leur programme et leurs actions de plaidoyer.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auront l’occasion de préconiser des changements sur leur modèle afin de collecter des données relatives au genre plus précises, tout en expliquant les raisons des changements préconisés, le cas échéant.</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83</a:t>
            </a:fld>
            <a:endParaRPr lang="en-GB"/>
          </a:p>
        </p:txBody>
      </p:sp>
    </p:spTree>
    <p:extLst>
      <p:ext uri="{BB962C8B-B14F-4D97-AF65-F5344CB8AC3E}">
        <p14:creationId xmlns:p14="http://schemas.microsoft.com/office/powerpoint/2010/main" val="7712284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Discussion en plénière : commencer par la fin</a:t>
            </a:r>
            <a:endParaRPr lang="fr-FR" sz="1200" kern="1200" dirty="0">
              <a:solidFill>
                <a:schemeClr val="tx1"/>
              </a:solidFill>
              <a:latin typeface="+mn-lt"/>
              <a:ea typeface="+mn-ea"/>
              <a:cs typeface="+mn-cs"/>
            </a:endParaRPr>
          </a:p>
          <a:p>
            <a:pPr lvl="0"/>
            <a:r>
              <a:rPr lang="en-GB" sz="1200" kern="1200" dirty="0" err="1">
                <a:solidFill>
                  <a:schemeClr val="tx1"/>
                </a:solidFill>
                <a:latin typeface="+mn-lt"/>
                <a:ea typeface="+mn-ea"/>
                <a:cs typeface="+mn-cs"/>
              </a:rPr>
              <a:t>Commencez</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rappeler</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nombreux</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avantages</a:t>
            </a:r>
            <a:r>
              <a:rPr lang="en-GB" sz="1200" kern="1200" dirty="0">
                <a:solidFill>
                  <a:schemeClr val="tx1"/>
                </a:solidFill>
                <a:latin typeface="+mn-lt"/>
                <a:ea typeface="+mn-ea"/>
                <a:cs typeface="+mn-cs"/>
              </a:rPr>
              <a:t> pour </a:t>
            </a:r>
            <a:r>
              <a:rPr lang="en-GB" sz="1200" kern="1200" dirty="0" err="1">
                <a:solidFill>
                  <a:schemeClr val="tx1"/>
                </a:solidFill>
                <a:latin typeface="+mn-lt"/>
                <a:ea typeface="+mn-ea"/>
                <a:cs typeface="+mn-cs"/>
              </a:rPr>
              <a:t>REAct</a:t>
            </a:r>
            <a:r>
              <a:rPr lang="en-GB" sz="1200" kern="1200" dirty="0">
                <a:solidFill>
                  <a:schemeClr val="tx1"/>
                </a:solidFill>
                <a:latin typeface="+mn-lt"/>
                <a:ea typeface="+mn-ea"/>
                <a:cs typeface="+mn-cs"/>
              </a:rPr>
              <a:t> de se </a:t>
            </a:r>
            <a:r>
              <a:rPr lang="en-GB" sz="1200" kern="1200" dirty="0" err="1">
                <a:solidFill>
                  <a:schemeClr val="tx1"/>
                </a:solidFill>
                <a:latin typeface="+mn-lt"/>
                <a:ea typeface="+mn-ea"/>
                <a:cs typeface="+mn-cs"/>
              </a:rPr>
              <a:t>concentrer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sur</a:t>
            </a:r>
            <a:r>
              <a:rPr lang="en-GB" sz="1200" kern="1200" dirty="0">
                <a:solidFill>
                  <a:schemeClr val="tx1"/>
                </a:solidFill>
                <a:latin typeface="+mn-lt"/>
                <a:ea typeface="+mn-ea"/>
                <a:cs typeface="+mn-cs"/>
              </a:rPr>
              <a:t> la question du genre.</a:t>
            </a:r>
            <a:endParaRPr lang="fr-FR" sz="1200" kern="1200" dirty="0">
              <a:solidFill>
                <a:schemeClr val="tx1"/>
              </a:solidFill>
              <a:latin typeface="+mn-lt"/>
              <a:ea typeface="+mn-ea"/>
              <a:cs typeface="+mn-cs"/>
            </a:endParaRPr>
          </a:p>
          <a:p>
            <a:pPr lvl="0"/>
            <a:r>
              <a:rPr lang="en-GB" sz="1200" kern="1200" dirty="0" err="1">
                <a:solidFill>
                  <a:schemeClr val="tx1"/>
                </a:solidFill>
                <a:latin typeface="+mn-lt"/>
                <a:ea typeface="+mn-ea"/>
                <a:cs typeface="+mn-cs"/>
              </a:rPr>
              <a:t>Invitez</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gestionnaires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projet</a:t>
            </a:r>
            <a:r>
              <a:rPr lang="en-GB" sz="1200" kern="1200" dirty="0">
                <a:solidFill>
                  <a:schemeClr val="tx1"/>
                </a:solidFill>
                <a:latin typeface="+mn-lt"/>
                <a:ea typeface="+mn-ea"/>
                <a:cs typeface="+mn-cs"/>
              </a:rPr>
              <a:t> des organisations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expliquer</a:t>
            </a:r>
            <a:r>
              <a:rPr lang="en-GB" sz="1200" kern="1200" dirty="0">
                <a:solidFill>
                  <a:schemeClr val="tx1"/>
                </a:solidFill>
                <a:latin typeface="+mn-lt"/>
                <a:ea typeface="+mn-ea"/>
                <a:cs typeface="+mn-cs"/>
              </a:rPr>
              <a:t> les points </a:t>
            </a:r>
            <a:r>
              <a:rPr lang="en-GB" sz="1200" kern="1200" dirty="0" err="1">
                <a:solidFill>
                  <a:schemeClr val="tx1"/>
                </a:solidFill>
                <a:latin typeface="+mn-lt"/>
                <a:ea typeface="+mn-ea"/>
                <a:cs typeface="+mn-cs"/>
              </a:rPr>
              <a:t>suivants</a:t>
            </a:r>
            <a:r>
              <a:rPr lang="en-GB" sz="1200" kern="1200" dirty="0">
                <a:solidFill>
                  <a:schemeClr val="tx1"/>
                </a:solidFill>
                <a:latin typeface="+mn-lt"/>
                <a:ea typeface="+mn-ea"/>
                <a:cs typeface="+mn-cs"/>
              </a:rPr>
              <a:t> :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objectifs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programmatiques</a:t>
            </a:r>
            <a:r>
              <a:rPr lang="en-GB" sz="1200" kern="1200" dirty="0">
                <a:solidFill>
                  <a:schemeClr val="tx1"/>
                </a:solidFill>
                <a:latin typeface="+mn-lt"/>
                <a:ea typeface="+mn-ea"/>
                <a:cs typeface="+mn-cs"/>
              </a:rPr>
              <a:t> les </a:t>
            </a:r>
            <a:r>
              <a:rPr lang="en-GB" sz="1200" kern="1200" dirty="0" err="1">
                <a:solidFill>
                  <a:schemeClr val="tx1"/>
                </a:solidFill>
                <a:latin typeface="+mn-lt"/>
                <a:ea typeface="+mn-ea"/>
                <a:cs typeface="+mn-cs"/>
              </a:rPr>
              <a:t>données</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REAct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contribuent-elles</a:t>
            </a:r>
            <a:r>
              <a:rPr lang="en-GB" sz="1200" kern="1200" dirty="0">
                <a:solidFill>
                  <a:schemeClr val="tx1"/>
                </a:solidFill>
                <a:latin typeface="+mn-lt"/>
                <a:ea typeface="+mn-ea"/>
                <a:cs typeface="+mn-cs"/>
              </a:rPr>
              <a:t> ?;  comment le fait </a:t>
            </a:r>
            <a:r>
              <a:rPr lang="en-GB" sz="1200" kern="1200" dirty="0" err="1">
                <a:solidFill>
                  <a:schemeClr val="tx1"/>
                </a:solidFill>
                <a:latin typeface="+mn-lt"/>
                <a:ea typeface="+mn-ea"/>
                <a:cs typeface="+mn-cs"/>
              </a:rPr>
              <a:t>d’adopter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approche</a:t>
            </a:r>
            <a:r>
              <a:rPr lang="en-GB" sz="1200" kern="1200" dirty="0">
                <a:solidFill>
                  <a:schemeClr val="tx1"/>
                </a:solidFill>
                <a:latin typeface="+mn-lt"/>
                <a:ea typeface="+mn-ea"/>
                <a:cs typeface="+mn-cs"/>
              </a:rPr>
              <a:t> sensible au genre </a:t>
            </a:r>
            <a:r>
              <a:rPr lang="en-GB" sz="1200" kern="1200" dirty="0" err="1">
                <a:solidFill>
                  <a:schemeClr val="tx1"/>
                </a:solidFill>
                <a:latin typeface="+mn-lt"/>
                <a:ea typeface="+mn-ea"/>
                <a:cs typeface="+mn-cs"/>
              </a:rPr>
              <a:t>dans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REAct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peut-il</a:t>
            </a:r>
            <a:r>
              <a:rPr lang="en-GB" sz="1200" kern="1200" dirty="0">
                <a:solidFill>
                  <a:schemeClr val="tx1"/>
                </a:solidFill>
                <a:latin typeface="+mn-lt"/>
                <a:ea typeface="+mn-ea"/>
                <a:cs typeface="+mn-cs"/>
              </a:rPr>
              <a:t> faire </a:t>
            </a:r>
            <a:r>
              <a:rPr lang="en-GB" sz="1200" kern="1200" dirty="0" err="1">
                <a:solidFill>
                  <a:schemeClr val="tx1"/>
                </a:solidFill>
                <a:latin typeface="+mn-lt"/>
                <a:ea typeface="+mn-ea"/>
                <a:cs typeface="+mn-cs"/>
              </a:rPr>
              <a:t>progresser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objectifs</a:t>
            </a:r>
            <a:r>
              <a:rPr lang="en-GB" sz="1200" kern="1200" dirty="0">
                <a:solidFill>
                  <a:schemeClr val="tx1"/>
                </a:solidFill>
                <a:latin typeface="+mn-lt"/>
                <a:ea typeface="+mn-ea"/>
                <a:cs typeface="+mn-cs"/>
              </a:rPr>
              <a:t> et, par </a:t>
            </a:r>
            <a:r>
              <a:rPr lang="en-GB" sz="1200" kern="1200" dirty="0" err="1">
                <a:solidFill>
                  <a:schemeClr val="tx1"/>
                </a:solidFill>
                <a:latin typeface="+mn-lt"/>
                <a:ea typeface="+mn-ea"/>
                <a:cs typeface="+mn-cs"/>
              </a:rPr>
              <a:t>conséquent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quel</a:t>
            </a:r>
            <a:r>
              <a:rPr lang="en-GB" sz="1200" kern="1200" dirty="0">
                <a:solidFill>
                  <a:schemeClr val="tx1"/>
                </a:solidFill>
                <a:latin typeface="+mn-lt"/>
                <a:ea typeface="+mn-ea"/>
                <a:cs typeface="+mn-cs"/>
              </a:rPr>
              <a:t> type de </a:t>
            </a:r>
            <a:r>
              <a:rPr lang="en-GB" sz="1200" kern="1200" dirty="0" err="1">
                <a:solidFill>
                  <a:schemeClr val="tx1"/>
                </a:solidFill>
                <a:latin typeface="+mn-lt"/>
                <a:ea typeface="+mn-ea"/>
                <a:cs typeface="+mn-cs"/>
              </a:rPr>
              <a:t>données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souhaitez-vous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collecter</a:t>
            </a:r>
            <a:r>
              <a:rPr lang="en-GB"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Activité</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Personnaliser</a:t>
            </a:r>
            <a:r>
              <a:rPr lang="en-US" sz="1200" b="1" kern="1200" dirty="0">
                <a:solidFill>
                  <a:schemeClr val="tx1"/>
                </a:solidFill>
                <a:effectLst/>
                <a:latin typeface="+mn-lt"/>
                <a:ea typeface="+mn-ea"/>
                <a:cs typeface="+mn-cs"/>
              </a:rPr>
              <a:t> le </a:t>
            </a:r>
            <a:r>
              <a:rPr lang="en-US" sz="1200" b="1" kern="1200" dirty="0" err="1">
                <a:solidFill>
                  <a:schemeClr val="tx1"/>
                </a:solidFill>
                <a:effectLst/>
                <a:latin typeface="+mn-lt"/>
                <a:ea typeface="+mn-ea"/>
                <a:cs typeface="+mn-cs"/>
              </a:rPr>
              <a:t>modèle</a:t>
            </a:r>
            <a:r>
              <a:rPr lang="en-US" sz="1200" b="1"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REAct</a:t>
            </a:r>
            <a:endParaRPr lang="fr-FR"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 </a:t>
            </a:r>
            <a:r>
              <a:rPr lang="en-GB" sz="1200" kern="1200" dirty="0" err="1">
                <a:solidFill>
                  <a:schemeClr val="tx1"/>
                </a:solidFill>
                <a:latin typeface="+mn-lt"/>
                <a:ea typeface="+mn-ea"/>
                <a:cs typeface="+mn-cs"/>
              </a:rPr>
              <a:t>Distribuez</a:t>
            </a:r>
            <a:r>
              <a:rPr lang="en-GB" sz="1200" kern="1200" dirty="0">
                <a:solidFill>
                  <a:schemeClr val="tx1"/>
                </a:solidFill>
                <a:latin typeface="+mn-lt"/>
                <a:ea typeface="+mn-ea"/>
                <a:cs typeface="+mn-cs"/>
              </a:rPr>
              <a:t> des </a:t>
            </a:r>
            <a:r>
              <a:rPr lang="en-GB" sz="1200" kern="1200" dirty="0" err="1">
                <a:solidFill>
                  <a:schemeClr val="tx1"/>
                </a:solidFill>
                <a:latin typeface="+mn-lt"/>
                <a:ea typeface="+mn-ea"/>
                <a:cs typeface="+mn-cs"/>
              </a:rPr>
              <a:t>exemplaires</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modèle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existant</a:t>
            </a:r>
            <a:r>
              <a:rPr lang="en-GB" sz="1200" kern="1200" dirty="0">
                <a:solidFill>
                  <a:schemeClr val="tx1"/>
                </a:solidFill>
                <a:latin typeface="+mn-lt"/>
                <a:ea typeface="+mn-ea"/>
                <a:cs typeface="+mn-cs"/>
              </a:rPr>
              <a:t> et </a:t>
            </a:r>
            <a:r>
              <a:rPr lang="en-GB" sz="1200" kern="1200" dirty="0" err="1">
                <a:solidFill>
                  <a:schemeClr val="tx1"/>
                </a:solidFill>
                <a:latin typeface="+mn-lt"/>
                <a:ea typeface="+mn-ea"/>
                <a:cs typeface="+mn-cs"/>
              </a:rPr>
              <a:t>parlez</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qu’il</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contient</a:t>
            </a:r>
            <a:r>
              <a:rPr lang="en-GB" sz="1200" kern="1200" dirty="0">
                <a:solidFill>
                  <a:schemeClr val="tx1"/>
                </a:solidFill>
                <a:latin typeface="+mn-lt"/>
                <a:ea typeface="+mn-ea"/>
                <a:cs typeface="+mn-cs"/>
              </a:rPr>
              <a:t>. Si le </a:t>
            </a:r>
            <a:r>
              <a:rPr lang="en-GB" sz="1200" kern="1200" dirty="0" err="1">
                <a:solidFill>
                  <a:schemeClr val="tx1"/>
                </a:solidFill>
                <a:latin typeface="+mn-lt"/>
                <a:ea typeface="+mn-ea"/>
                <a:cs typeface="+mn-cs"/>
              </a:rPr>
              <a:t>projet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est</a:t>
            </a:r>
            <a:r>
              <a:rPr lang="en-GB" sz="1200" kern="1200" dirty="0">
                <a:solidFill>
                  <a:schemeClr val="tx1"/>
                </a:solidFill>
                <a:latin typeface="+mn-lt"/>
                <a:ea typeface="+mn-ea"/>
                <a:cs typeface="+mn-cs"/>
              </a:rPr>
              <a:t> nouveau, </a:t>
            </a:r>
            <a:r>
              <a:rPr lang="en-GB" sz="1200" kern="1200" dirty="0" err="1">
                <a:solidFill>
                  <a:schemeClr val="tx1"/>
                </a:solidFill>
                <a:latin typeface="+mn-lt"/>
                <a:ea typeface="+mn-ea"/>
                <a:cs typeface="+mn-cs"/>
              </a:rPr>
              <a:t>commencez</a:t>
            </a:r>
            <a:r>
              <a:rPr lang="en-GB" sz="1200" kern="1200" dirty="0">
                <a:solidFill>
                  <a:schemeClr val="tx1"/>
                </a:solidFill>
                <a:latin typeface="+mn-lt"/>
                <a:ea typeface="+mn-ea"/>
                <a:cs typeface="+mn-cs"/>
              </a:rPr>
              <a:t> par </a:t>
            </a:r>
            <a:r>
              <a:rPr lang="en-GB" sz="1200" kern="1200" dirty="0" err="1">
                <a:solidFill>
                  <a:schemeClr val="tx1"/>
                </a:solidFill>
                <a:latin typeface="+mn-lt"/>
                <a:ea typeface="+mn-ea"/>
                <a:cs typeface="+mn-cs"/>
              </a:rPr>
              <a:t>vous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référer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la version </a:t>
            </a:r>
            <a:r>
              <a:rPr lang="en-GB" sz="1200" kern="1200" dirty="0" err="1">
                <a:solidFill>
                  <a:schemeClr val="tx1"/>
                </a:solidFill>
                <a:latin typeface="+mn-lt"/>
                <a:ea typeface="+mn-ea"/>
                <a:cs typeface="+mn-cs"/>
              </a:rPr>
              <a:t>mise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jour du </a:t>
            </a:r>
            <a:r>
              <a:rPr lang="en-GB" sz="1200" kern="1200" dirty="0" err="1">
                <a:solidFill>
                  <a:schemeClr val="tx1"/>
                </a:solidFill>
                <a:latin typeface="+mn-lt"/>
                <a:ea typeface="+mn-ea"/>
                <a:cs typeface="+mn-cs"/>
              </a:rPr>
              <a:t>modèle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REAct</a:t>
            </a:r>
            <a:r>
              <a:rPr lang="en-GB" sz="1200" kern="1200" dirty="0">
                <a:solidFill>
                  <a:schemeClr val="tx1"/>
                </a:solidFill>
                <a:latin typeface="+mn-lt"/>
                <a:ea typeface="+mn-ea"/>
                <a:cs typeface="+mn-cs"/>
              </a:rPr>
              <a:t> Genre.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kern="1200" dirty="0">
                <a:solidFill>
                  <a:schemeClr val="tx1"/>
                </a:solidFill>
                <a:latin typeface="+mn-lt"/>
                <a:ea typeface="+mn-ea"/>
                <a:cs typeface="+mn-cs"/>
              </a:rPr>
              <a:t>En </a:t>
            </a:r>
            <a:r>
              <a:rPr lang="en-GB" sz="1200" kern="1200" dirty="0" err="1">
                <a:solidFill>
                  <a:schemeClr val="tx1"/>
                </a:solidFill>
                <a:latin typeface="+mn-lt"/>
                <a:ea typeface="+mn-ea"/>
                <a:cs typeface="+mn-cs"/>
              </a:rPr>
              <a:t>petits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groupes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plénière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parlez</a:t>
            </a:r>
            <a:r>
              <a:rPr lang="en-GB" sz="1200" kern="1200" dirty="0">
                <a:solidFill>
                  <a:schemeClr val="tx1"/>
                </a:solidFill>
                <a:latin typeface="+mn-lt"/>
                <a:ea typeface="+mn-ea"/>
                <a:cs typeface="+mn-cs"/>
              </a:rPr>
              <a:t> des sections standards. </a:t>
            </a:r>
            <a:r>
              <a:rPr lang="en-GB" sz="1200" kern="1200" dirty="0" err="1">
                <a:solidFill>
                  <a:schemeClr val="tx1"/>
                </a:solidFill>
                <a:latin typeface="+mn-lt"/>
                <a:ea typeface="+mn-ea"/>
                <a:cs typeface="+mn-cs"/>
              </a:rPr>
              <a:t>Parcourez</a:t>
            </a:r>
            <a:r>
              <a:rPr lang="en-GB" sz="1200" kern="1200" dirty="0">
                <a:solidFill>
                  <a:schemeClr val="tx1"/>
                </a:solidFill>
                <a:latin typeface="+mn-lt"/>
                <a:ea typeface="+mn-ea"/>
                <a:cs typeface="+mn-cs"/>
              </a:rPr>
              <a:t> la version </a:t>
            </a:r>
            <a:r>
              <a:rPr lang="en-GB" sz="1200" kern="1200" dirty="0" err="1">
                <a:solidFill>
                  <a:schemeClr val="tx1"/>
                </a:solidFill>
                <a:latin typeface="+mn-lt"/>
                <a:ea typeface="+mn-ea"/>
                <a:cs typeface="+mn-cs"/>
              </a:rPr>
              <a:t>mise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à</a:t>
            </a:r>
            <a:r>
              <a:rPr lang="en-GB" sz="1200" kern="1200" dirty="0">
                <a:solidFill>
                  <a:schemeClr val="tx1"/>
                </a:solidFill>
                <a:latin typeface="+mn-lt"/>
                <a:ea typeface="+mn-ea"/>
                <a:cs typeface="+mn-cs"/>
              </a:rPr>
              <a:t> jour du </a:t>
            </a:r>
            <a:r>
              <a:rPr lang="en-GB" sz="1200" kern="1200" dirty="0" err="1">
                <a:solidFill>
                  <a:schemeClr val="tx1"/>
                </a:solidFill>
                <a:latin typeface="+mn-lt"/>
                <a:ea typeface="+mn-ea"/>
                <a:cs typeface="+mn-cs"/>
              </a:rPr>
              <a:t>modèle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REAct</a:t>
            </a:r>
            <a:r>
              <a:rPr lang="en-GB" sz="1200" kern="1200" dirty="0">
                <a:solidFill>
                  <a:schemeClr val="tx1"/>
                </a:solidFill>
                <a:latin typeface="+mn-lt"/>
                <a:ea typeface="+mn-ea"/>
                <a:cs typeface="+mn-cs"/>
              </a:rPr>
              <a:t> Genre et </a:t>
            </a:r>
            <a:r>
              <a:rPr lang="en-GB" sz="1200" kern="1200" dirty="0" err="1">
                <a:solidFill>
                  <a:schemeClr val="tx1"/>
                </a:solidFill>
                <a:latin typeface="+mn-lt"/>
                <a:ea typeface="+mn-ea"/>
                <a:cs typeface="+mn-cs"/>
              </a:rPr>
              <a:t>demandez</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participant.es</a:t>
            </a:r>
            <a:r>
              <a:rPr lang="en-GB" sz="1200" kern="1200" dirty="0">
                <a:solidFill>
                  <a:schemeClr val="tx1"/>
                </a:solidFill>
                <a:latin typeface="+mn-lt"/>
                <a:ea typeface="+mn-ea"/>
                <a:cs typeface="+mn-cs"/>
              </a:rPr>
              <a:t> de proposer des </a:t>
            </a:r>
            <a:r>
              <a:rPr lang="en-GB" sz="1200" kern="1200" dirty="0" err="1">
                <a:solidFill>
                  <a:schemeClr val="tx1"/>
                </a:solidFill>
                <a:latin typeface="+mn-lt"/>
                <a:ea typeface="+mn-ea"/>
                <a:cs typeface="+mn-cs"/>
              </a:rPr>
              <a:t>recommandations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conjointes</a:t>
            </a:r>
            <a:r>
              <a:rPr lang="en-GB" sz="1200" kern="1200" dirty="0">
                <a:solidFill>
                  <a:schemeClr val="tx1"/>
                </a:solidFill>
                <a:latin typeface="+mn-lt"/>
                <a:ea typeface="+mn-ea"/>
                <a:cs typeface="+mn-cs"/>
              </a:rPr>
              <a:t> pour les </a:t>
            </a:r>
            <a:r>
              <a:rPr lang="en-GB" sz="1200" kern="1200" dirty="0" err="1">
                <a:solidFill>
                  <a:schemeClr val="tx1"/>
                </a:solidFill>
                <a:latin typeface="+mn-lt"/>
                <a:ea typeface="+mn-ea"/>
                <a:cs typeface="+mn-cs"/>
              </a:rPr>
              <a:t>indicateurs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qu'ils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elles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souhaitent</a:t>
            </a:r>
            <a:r>
              <a:rPr lang="en-GB" sz="1200" kern="1200" dirty="0">
                <a:solidFill>
                  <a:schemeClr val="tx1"/>
                </a:solidFill>
                <a:latin typeface="+mn-lt"/>
                <a:ea typeface="+mn-ea"/>
                <a:cs typeface="+mn-cs"/>
              </a:rPr>
              <a:t> conserver, </a:t>
            </a:r>
            <a:r>
              <a:rPr lang="en-GB" sz="1200" kern="1200" dirty="0" err="1">
                <a:solidFill>
                  <a:schemeClr val="tx1"/>
                </a:solidFill>
                <a:latin typeface="+mn-lt"/>
                <a:ea typeface="+mn-ea"/>
                <a:cs typeface="+mn-cs"/>
              </a:rPr>
              <a:t>supprimer</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ou</a:t>
            </a:r>
            <a:r>
              <a:rPr lang="en-GB" sz="1200" kern="1200" dirty="0">
                <a:solidFill>
                  <a:schemeClr val="tx1"/>
                </a:solidFill>
                <a:latin typeface="+mn-lt"/>
                <a:ea typeface="+mn-ea"/>
                <a:cs typeface="+mn-cs"/>
              </a:rPr>
              <a:t> modifier (pour </a:t>
            </a:r>
            <a:r>
              <a:rPr lang="en-GB" sz="1200" kern="1200" dirty="0" err="1">
                <a:solidFill>
                  <a:schemeClr val="tx1"/>
                </a:solidFill>
                <a:latin typeface="+mn-lt"/>
                <a:ea typeface="+mn-ea"/>
                <a:cs typeface="+mn-cs"/>
              </a:rPr>
              <a:t>répondre</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besoins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spécifiques</a:t>
            </a:r>
            <a:r>
              <a:rPr lang="en-GB" sz="1200" kern="1200" dirty="0">
                <a:solidFill>
                  <a:schemeClr val="tx1"/>
                </a:solidFill>
                <a:latin typeface="+mn-lt"/>
                <a:ea typeface="+mn-ea"/>
                <a:cs typeface="+mn-cs"/>
              </a:rPr>
              <a:t> du </a:t>
            </a:r>
            <a:r>
              <a:rPr lang="en-GB" sz="1200" kern="1200" dirty="0" err="1">
                <a:solidFill>
                  <a:schemeClr val="tx1"/>
                </a:solidFill>
                <a:latin typeface="+mn-lt"/>
                <a:ea typeface="+mn-ea"/>
                <a:cs typeface="+mn-cs"/>
              </a:rPr>
              <a:t>contexte</a:t>
            </a:r>
            <a:r>
              <a:rPr lang="en-GB" sz="1200" kern="1200" dirty="0">
                <a:solidFill>
                  <a:schemeClr val="tx1"/>
                </a:solidFill>
                <a:latin typeface="+mn-lt"/>
                <a:ea typeface="+mn-ea"/>
                <a:cs typeface="+mn-cs"/>
              </a:rPr>
              <a:t>) en </a:t>
            </a:r>
            <a:r>
              <a:rPr lang="en-GB" sz="1200" kern="1200" dirty="0" err="1">
                <a:solidFill>
                  <a:schemeClr val="tx1"/>
                </a:solidFill>
                <a:latin typeface="+mn-lt"/>
                <a:ea typeface="+mn-ea"/>
                <a:cs typeface="+mn-cs"/>
              </a:rPr>
              <a:t>expliquant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leurs</a:t>
            </a:r>
            <a:r>
              <a:rPr lang="en-GB" sz="1200" kern="1200" dirty="0">
                <a:solidFill>
                  <a:schemeClr val="tx1"/>
                </a:solidFill>
                <a:latin typeface="+mn-lt"/>
                <a:ea typeface="+mn-ea"/>
                <a:cs typeface="+mn-cs"/>
              </a:rPr>
              <a:t> raisons, le </a:t>
            </a:r>
            <a:r>
              <a:rPr lang="en-GB" sz="1200" kern="1200" dirty="0" err="1">
                <a:solidFill>
                  <a:schemeClr val="tx1"/>
                </a:solidFill>
                <a:latin typeface="+mn-lt"/>
                <a:ea typeface="+mn-ea"/>
                <a:cs typeface="+mn-cs"/>
              </a:rPr>
              <a:t>cas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échéant</a:t>
            </a:r>
            <a:endParaRPr lang="fr-FR" sz="1200" kern="1200" dirty="0">
              <a:solidFill>
                <a:schemeClr val="tx1"/>
              </a:solidFill>
              <a:latin typeface="+mn-lt"/>
              <a:ea typeface="+mn-ea"/>
              <a:cs typeface="+mn-cs"/>
            </a:endParaRPr>
          </a:p>
          <a:p>
            <a:pPr marL="171450" indent="-171450">
              <a:buFont typeface="Arial"/>
              <a:buChar char="•"/>
            </a:pPr>
            <a:endParaRPr lang="en-US" sz="1200" kern="1200" dirty="0">
              <a:solidFill>
                <a:schemeClr val="tx1"/>
              </a:solidFill>
              <a:effectLst/>
              <a:latin typeface="+mn-lt"/>
              <a:ea typeface="+mn-ea"/>
              <a:cs typeface="+mn-cs"/>
            </a:endParaRPr>
          </a:p>
          <a:p>
            <a:r>
              <a:rPr lang="fr-FR" sz="1200" b="1" kern="1200" dirty="0">
                <a:solidFill>
                  <a:schemeClr val="tx1"/>
                </a:solidFill>
                <a:latin typeface="+mn-lt"/>
                <a:ea typeface="+mn-ea"/>
                <a:cs typeface="+mn-cs"/>
              </a:rPr>
              <a:t>Rappelez aux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Gardez à l'esprit que même si vous souhaitez vous assurer que votre modèle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collecte avec précision des données pertinentes dans votre contexte, vous devez également penser à la question de la comparabilité de vos données avec celles des autres programmes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afin que les données puissent être agrégées à différents niveaux : aux niveaux communautaire, national, régional et mondial. Par conséquent, au cours de votre exercice de paramétrage, posez-vous en permanence la question de savoir si les adaptations proposées sont indispensables et cherchez à trouver un équilibre entre une personnalisation trop importante ou trop légère. Il vous faut vous demander quel changement il est véritablement nécessaire d’apporter au modèle existant afin de l'adapter à notre contexte, et quel changement il est juste «bon d’apporter» et peut être évité.</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NB : </a:t>
            </a:r>
            <a:r>
              <a:rPr lang="fr-FR" sz="1200" kern="1200" dirty="0">
                <a:solidFill>
                  <a:schemeClr val="tx1"/>
                </a:solidFill>
                <a:latin typeface="+mn-lt"/>
                <a:ea typeface="+mn-ea"/>
                <a:cs typeface="+mn-cs"/>
              </a:rPr>
              <a:t>Si vous utilisez la plateforme Wanda abritée par </a:t>
            </a:r>
            <a:r>
              <a:rPr lang="fr-FR" sz="1200" kern="1200" dirty="0" err="1">
                <a:solidFill>
                  <a:schemeClr val="tx1"/>
                </a:solidFill>
                <a:latin typeface="+mn-lt"/>
                <a:ea typeface="+mn-ea"/>
                <a:cs typeface="+mn-cs"/>
              </a:rPr>
              <a:t>Frontline</a:t>
            </a:r>
            <a:r>
              <a:rPr lang="fr-FR" sz="1200" kern="1200" dirty="0">
                <a:solidFill>
                  <a:schemeClr val="tx1"/>
                </a:solidFill>
                <a:latin typeface="+mn-lt"/>
                <a:ea typeface="+mn-ea"/>
                <a:cs typeface="+mn-cs"/>
              </a:rPr>
              <a:t> AIDS, il ne faut pas oublier d'envoyer les changements convenus à l'équipe </a:t>
            </a:r>
            <a:r>
              <a:rPr lang="fr-FR" sz="1200" kern="1200" dirty="0" err="1">
                <a:solidFill>
                  <a:schemeClr val="tx1"/>
                </a:solidFill>
                <a:latin typeface="+mn-lt"/>
                <a:ea typeface="+mn-ea"/>
                <a:cs typeface="+mn-cs"/>
              </a:rPr>
              <a:t>REAct</a:t>
            </a:r>
            <a:r>
              <a:rPr lang="fr-FR" sz="1200" kern="1200" dirty="0">
                <a:solidFill>
                  <a:schemeClr val="tx1"/>
                </a:solidFill>
                <a:latin typeface="+mn-lt"/>
                <a:ea typeface="+mn-ea"/>
                <a:cs typeface="+mn-cs"/>
              </a:rPr>
              <a:t> chez </a:t>
            </a:r>
            <a:r>
              <a:rPr lang="fr-FR" sz="1200" kern="1200" dirty="0" err="1">
                <a:solidFill>
                  <a:schemeClr val="tx1"/>
                </a:solidFill>
                <a:latin typeface="+mn-lt"/>
                <a:ea typeface="+mn-ea"/>
                <a:cs typeface="+mn-cs"/>
              </a:rPr>
              <a:t>Frontline</a:t>
            </a:r>
            <a:r>
              <a:rPr lang="fr-FR" sz="1200" kern="1200" dirty="0">
                <a:solidFill>
                  <a:schemeClr val="tx1"/>
                </a:solidFill>
                <a:latin typeface="+mn-lt"/>
                <a:ea typeface="+mn-ea"/>
                <a:cs typeface="+mn-cs"/>
              </a:rPr>
              <a:t> AIDS pour qu’elle personnalise votre modèle et qu’elle le mette sur Wanda pour que vous puissiez l’utiliser.</a:t>
            </a:r>
          </a:p>
        </p:txBody>
      </p:sp>
      <p:sp>
        <p:nvSpPr>
          <p:cNvPr id="4" name="Slide Number Placeholder 3"/>
          <p:cNvSpPr>
            <a:spLocks noGrp="1"/>
          </p:cNvSpPr>
          <p:nvPr>
            <p:ph type="sldNum" sz="quarter" idx="10"/>
          </p:nvPr>
        </p:nvSpPr>
        <p:spPr/>
        <p:txBody>
          <a:bodyPr/>
          <a:lstStyle/>
          <a:p>
            <a:fld id="{A014A61A-1C2F-F945-A4BE-B7E959C1BA31}" type="slidenum">
              <a:rPr lang="en-GB" smtClean="0"/>
              <a:pPr/>
              <a:t>84</a:t>
            </a:fld>
            <a:endParaRPr lang="en-GB"/>
          </a:p>
        </p:txBody>
      </p:sp>
    </p:spTree>
    <p:extLst>
      <p:ext uri="{BB962C8B-B14F-4D97-AF65-F5344CB8AC3E}">
        <p14:creationId xmlns:p14="http://schemas.microsoft.com/office/powerpoint/2010/main" val="24568915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fr-FR" sz="1200" i="1" kern="1200" dirty="0">
                <a:solidFill>
                  <a:schemeClr val="tx1"/>
                </a:solidFill>
                <a:latin typeface="+mn-lt"/>
                <a:ea typeface="+mn-ea"/>
                <a:cs typeface="+mn-cs"/>
              </a:rPr>
              <a:t>Avant de passer à l'unité suivante, parcourez la liste de contrôle pour vous assurer que tous les points ont bien été abordés.</a:t>
            </a:r>
            <a:endParaRPr lang="fr-FR" sz="1200" kern="1200" dirty="0">
              <a:solidFill>
                <a:schemeClr val="tx1"/>
              </a:solidFill>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014A61A-1C2F-F945-A4BE-B7E959C1BA31}" type="slidenum">
              <a:rPr lang="en-GB" smtClean="0"/>
              <a:pPr/>
              <a:t>85</a:t>
            </a:fld>
            <a:endParaRPr lang="en-GB"/>
          </a:p>
        </p:txBody>
      </p:sp>
    </p:spTree>
    <p:extLst>
      <p:ext uri="{BB962C8B-B14F-4D97-AF65-F5344CB8AC3E}">
        <p14:creationId xmlns:p14="http://schemas.microsoft.com/office/powerpoint/2010/main" val="23473924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latin typeface="+mn-lt"/>
                <a:ea typeface="+mn-ea"/>
                <a:cs typeface="+mn-cs"/>
              </a:rPr>
              <a:t>Aperçu de la session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L'objectif de cette session est d'aider les </a:t>
            </a:r>
            <a:r>
              <a:rPr lang="fr-FR" sz="1200" b="1" kern="1200" dirty="0" err="1">
                <a:solidFill>
                  <a:schemeClr val="tx1"/>
                </a:solidFill>
                <a:latin typeface="+mn-lt"/>
                <a:ea typeface="+mn-ea"/>
                <a:cs typeface="+mn-cs"/>
              </a:rPr>
              <a:t>participant.es</a:t>
            </a:r>
            <a:r>
              <a:rPr lang="fr-FR" sz="1200" b="1" kern="1200" dirty="0">
                <a:solidFill>
                  <a:schemeClr val="tx1"/>
                </a:solidFill>
                <a:latin typeface="+mn-lt"/>
                <a:ea typeface="+mn-ea"/>
                <a:cs typeface="+mn-cs"/>
              </a:rPr>
              <a:t> à récapituler ce qui a été appris et à comprendre les prochaines étapes en matière d’intégration du genre dans leur programme </a:t>
            </a:r>
            <a:r>
              <a:rPr lang="fr-FR" sz="1200" b="1" kern="1200" dirty="0" err="1">
                <a:solidFill>
                  <a:schemeClr val="tx1"/>
                </a:solidFill>
                <a:latin typeface="+mn-lt"/>
                <a:ea typeface="+mn-ea"/>
                <a:cs typeface="+mn-cs"/>
              </a:rPr>
              <a:t>REAct</a:t>
            </a:r>
            <a:r>
              <a:rPr lang="fr-FR" sz="1200" b="1" kern="1200" dirty="0">
                <a:solidFill>
                  <a:schemeClr val="tx1"/>
                </a:solidFill>
                <a:latin typeface="+mn-lt"/>
                <a:ea typeface="+mn-ea"/>
                <a:cs typeface="+mn-cs"/>
              </a:rPr>
              <a:t>.</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86</a:t>
            </a:fld>
            <a:endParaRPr lang="en-GB"/>
          </a:p>
        </p:txBody>
      </p:sp>
    </p:spTree>
    <p:extLst>
      <p:ext uri="{BB962C8B-B14F-4D97-AF65-F5344CB8AC3E}">
        <p14:creationId xmlns:p14="http://schemas.microsoft.com/office/powerpoint/2010/main" val="1906996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latin typeface="+mn-lt"/>
                <a:ea typeface="+mn-ea"/>
                <a:cs typeface="+mn-cs"/>
              </a:rPr>
              <a:t>Avant de terminer l'atelier, parcourez la liste de contrôle pour vous assurer que tous les points ont bien été abordés et que vous vous êtes </a:t>
            </a:r>
            <a:r>
              <a:rPr lang="fr-FR" sz="1200" i="1" kern="1200" dirty="0" err="1">
                <a:solidFill>
                  <a:schemeClr val="tx1"/>
                </a:solidFill>
                <a:latin typeface="+mn-lt"/>
                <a:ea typeface="+mn-ea"/>
                <a:cs typeface="+mn-cs"/>
              </a:rPr>
              <a:t>mis.es</a:t>
            </a:r>
            <a:r>
              <a:rPr lang="fr-FR" sz="1200" i="1" kern="1200" dirty="0">
                <a:solidFill>
                  <a:schemeClr val="tx1"/>
                </a:solidFill>
                <a:latin typeface="+mn-lt"/>
                <a:ea typeface="+mn-ea"/>
                <a:cs typeface="+mn-cs"/>
              </a:rPr>
              <a:t> d’accord sur les prochaines étapes.</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014A61A-1C2F-F945-A4BE-B7E959C1BA31}" type="slidenum">
              <a:rPr lang="en-GB" smtClean="0"/>
              <a:pPr/>
              <a:t>87</a:t>
            </a:fld>
            <a:endParaRPr lang="en-GB"/>
          </a:p>
        </p:txBody>
      </p:sp>
    </p:spTree>
    <p:extLst>
      <p:ext uri="{BB962C8B-B14F-4D97-AF65-F5344CB8AC3E}">
        <p14:creationId xmlns:p14="http://schemas.microsoft.com/office/powerpoint/2010/main" val="38474677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4A61A-1C2F-F945-A4BE-B7E959C1BA31}" type="slidenum">
              <a:rPr lang="en-GB" smtClean="0"/>
              <a:pPr/>
              <a:t>88</a:t>
            </a:fld>
            <a:endParaRPr lang="en-GB"/>
          </a:p>
        </p:txBody>
      </p:sp>
    </p:spTree>
    <p:extLst>
      <p:ext uri="{BB962C8B-B14F-4D97-AF65-F5344CB8AC3E}">
        <p14:creationId xmlns:p14="http://schemas.microsoft.com/office/powerpoint/2010/main" val="360309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b="0" dirty="0" err="1"/>
              <a:t>Faite</a:t>
            </a:r>
            <a:r>
              <a:rPr lang="en-GB" b="0" dirty="0"/>
              <a:t> </a:t>
            </a:r>
            <a:r>
              <a:rPr lang="en-GB" b="0" dirty="0" err="1"/>
              <a:t>valoir</a:t>
            </a:r>
            <a:r>
              <a:rPr lang="en-GB" b="0" dirty="0"/>
              <a:t> </a:t>
            </a:r>
            <a:r>
              <a:rPr lang="en-GB" b="0" dirty="0" err="1"/>
              <a:t>auprès</a:t>
            </a:r>
            <a:r>
              <a:rPr lang="en-GB" b="0" dirty="0"/>
              <a:t> des </a:t>
            </a:r>
            <a:r>
              <a:rPr lang="en-GB" b="0" dirty="0" err="1"/>
              <a:t>participant.es</a:t>
            </a:r>
            <a:r>
              <a:rPr lang="en-GB" b="0" dirty="0"/>
              <a:t> </a:t>
            </a:r>
            <a:r>
              <a:rPr lang="en-GB" b="0" dirty="0" err="1"/>
              <a:t>qu’il</a:t>
            </a:r>
            <a:r>
              <a:rPr lang="en-GB" b="0" dirty="0"/>
              <a:t> ne </a:t>
            </a:r>
            <a:r>
              <a:rPr lang="en-GB" b="0" dirty="0" err="1"/>
              <a:t>s’agit</a:t>
            </a:r>
            <a:r>
              <a:rPr lang="en-GB" b="0" dirty="0"/>
              <a:t> pas </a:t>
            </a:r>
            <a:r>
              <a:rPr lang="en-GB" b="0" dirty="0" err="1"/>
              <a:t>seulement</a:t>
            </a:r>
            <a:r>
              <a:rPr lang="en-GB" b="0" dirty="0"/>
              <a:t> de </a:t>
            </a:r>
            <a:r>
              <a:rPr lang="en-GB" b="1" i="1" dirty="0" err="1"/>
              <a:t>collecter</a:t>
            </a:r>
            <a:r>
              <a:rPr lang="en-GB" b="0" dirty="0"/>
              <a:t> les </a:t>
            </a:r>
            <a:r>
              <a:rPr lang="en-GB" b="0" dirty="0" err="1"/>
              <a:t>données</a:t>
            </a:r>
            <a:r>
              <a:rPr lang="en-GB" b="0" dirty="0"/>
              <a:t> - </a:t>
            </a:r>
            <a:r>
              <a:rPr lang="en-GB" b="0" dirty="0" err="1"/>
              <a:t>il</a:t>
            </a:r>
            <a:r>
              <a:rPr lang="en-GB" b="0" dirty="0"/>
              <a:t> </a:t>
            </a:r>
            <a:r>
              <a:rPr lang="en-GB" b="0" dirty="0" err="1"/>
              <a:t>s’agit</a:t>
            </a:r>
            <a:r>
              <a:rPr lang="en-GB" b="0" dirty="0"/>
              <a:t> </a:t>
            </a:r>
            <a:r>
              <a:rPr lang="en-GB" b="0" dirty="0" err="1"/>
              <a:t>surtout</a:t>
            </a:r>
            <a:r>
              <a:rPr lang="en-GB" b="0" dirty="0"/>
              <a:t> de savoir comment nous </a:t>
            </a:r>
            <a:r>
              <a:rPr lang="en-GB" b="0" dirty="0" err="1"/>
              <a:t>pouvons</a:t>
            </a:r>
            <a:r>
              <a:rPr lang="en-GB" b="0" dirty="0"/>
              <a:t> </a:t>
            </a:r>
            <a:r>
              <a:rPr lang="en-GB" b="1" dirty="0"/>
              <a:t>UTILISER</a:t>
            </a:r>
            <a:r>
              <a:rPr lang="en-GB" b="0" baseline="0" dirty="0"/>
              <a:t> </a:t>
            </a:r>
            <a:r>
              <a:rPr lang="en-GB" b="0" baseline="0" dirty="0" err="1"/>
              <a:t>ces</a:t>
            </a:r>
            <a:r>
              <a:rPr lang="en-GB" b="0" baseline="0" dirty="0"/>
              <a:t> </a:t>
            </a:r>
            <a:r>
              <a:rPr lang="en-GB" b="0" baseline="0" dirty="0" err="1"/>
              <a:t>données</a:t>
            </a:r>
            <a:r>
              <a:rPr lang="en-GB" b="0" baseline="0" dirty="0"/>
              <a:t> pour </a:t>
            </a:r>
            <a:r>
              <a:rPr lang="en-GB" b="0" baseline="0" dirty="0" err="1"/>
              <a:t>améliorer</a:t>
            </a:r>
            <a:r>
              <a:rPr lang="en-GB" b="0" baseline="0" dirty="0"/>
              <a:t> les </a:t>
            </a:r>
            <a:r>
              <a:rPr lang="en-GB" b="0" baseline="0" dirty="0" err="1"/>
              <a:t>réponses</a:t>
            </a:r>
            <a:r>
              <a:rPr lang="en-GB" b="0" baseline="0" dirty="0"/>
              <a:t>, </a:t>
            </a:r>
            <a:r>
              <a:rPr lang="en-GB" b="0" baseline="0" dirty="0" err="1"/>
              <a:t>combler</a:t>
            </a:r>
            <a:r>
              <a:rPr lang="en-GB" b="0" baseline="0" dirty="0"/>
              <a:t> les </a:t>
            </a:r>
            <a:r>
              <a:rPr lang="en-GB" b="0" baseline="0" dirty="0" err="1"/>
              <a:t>lacunes</a:t>
            </a:r>
            <a:r>
              <a:rPr lang="en-GB" b="0" baseline="0" dirty="0"/>
              <a:t>, </a:t>
            </a:r>
            <a:r>
              <a:rPr lang="en-GB" b="0" baseline="0" dirty="0" err="1"/>
              <a:t>promouvoir</a:t>
            </a:r>
            <a:r>
              <a:rPr lang="en-GB" b="0" baseline="0" dirty="0"/>
              <a:t> les </a:t>
            </a:r>
            <a:r>
              <a:rPr lang="en-GB" b="0" baseline="0" dirty="0" err="1"/>
              <a:t>droits</a:t>
            </a:r>
            <a:r>
              <a:rPr lang="en-GB" b="0" baseline="0" dirty="0"/>
              <a:t> </a:t>
            </a:r>
            <a:r>
              <a:rPr lang="en-GB" b="0" baseline="0" dirty="0" err="1"/>
              <a:t>liés</a:t>
            </a:r>
            <a:r>
              <a:rPr lang="en-GB" b="0" baseline="0" dirty="0"/>
              <a:t> </a:t>
            </a:r>
            <a:r>
              <a:rPr lang="en-GB" b="0" baseline="0" dirty="0" err="1"/>
              <a:t>à</a:t>
            </a:r>
            <a:r>
              <a:rPr lang="en-GB" b="0" baseline="0" dirty="0"/>
              <a:t> </a:t>
            </a:r>
            <a:r>
              <a:rPr lang="en-GB" b="0" baseline="0" dirty="0" err="1"/>
              <a:t>l’égalité</a:t>
            </a:r>
            <a:r>
              <a:rPr lang="en-GB" b="0" baseline="0" dirty="0"/>
              <a:t> de genre, le tout de </a:t>
            </a:r>
            <a:r>
              <a:rPr lang="en-GB" b="0" baseline="0" dirty="0" err="1"/>
              <a:t>façon</a:t>
            </a:r>
            <a:r>
              <a:rPr lang="en-GB" b="0" baseline="0" dirty="0"/>
              <a:t> plus </a:t>
            </a:r>
            <a:r>
              <a:rPr lang="en-GB" b="0" baseline="0" dirty="0" err="1"/>
              <a:t>efficace</a:t>
            </a:r>
            <a:r>
              <a:rPr lang="en-GB" b="0" baseline="0" dirty="0"/>
              <a:t>. </a:t>
            </a:r>
            <a:r>
              <a:rPr lang="en-GB" b="0" dirty="0"/>
              <a:t> </a:t>
            </a:r>
            <a:endParaRPr lang="en-GB" dirty="0"/>
          </a:p>
        </p:txBody>
      </p:sp>
      <p:sp>
        <p:nvSpPr>
          <p:cNvPr id="4" name="Slide Number Placeholder 3"/>
          <p:cNvSpPr>
            <a:spLocks noGrp="1"/>
          </p:cNvSpPr>
          <p:nvPr>
            <p:ph type="sldNum" sz="quarter" idx="10"/>
          </p:nvPr>
        </p:nvSpPr>
        <p:spPr/>
        <p:txBody>
          <a:bodyPr/>
          <a:lstStyle/>
          <a:p>
            <a:fld id="{A014A61A-1C2F-F945-A4BE-B7E959C1BA31}" type="slidenum">
              <a:rPr lang="en-GB" smtClean="0"/>
              <a:pPr/>
              <a:t>10</a:t>
            </a:fld>
            <a:endParaRPr lang="en-GB"/>
          </a:p>
        </p:txBody>
      </p:sp>
    </p:spTree>
    <p:extLst>
      <p:ext uri="{BB962C8B-B14F-4D97-AF65-F5344CB8AC3E}">
        <p14:creationId xmlns:p14="http://schemas.microsoft.com/office/powerpoint/2010/main" val="947791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8.xml"/><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8.xml"/><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Master" Target="../slideMasters/slideMaster8.xml"/><Relationship Id="rId4"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iff"/><Relationship Id="rId1" Type="http://schemas.openxmlformats.org/officeDocument/2006/relationships/slideMaster" Target="../slideMasters/slideMaster8.xml"/><Relationship Id="rId4"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8.xml"/><Relationship Id="rId4" Type="http://schemas.openxmlformats.org/officeDocument/2006/relationships/image" Target="../media/image3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9.xml"/><Relationship Id="rId4"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9.xml"/><Relationship Id="rId4" Type="http://schemas.openxmlformats.org/officeDocument/2006/relationships/image" Target="../media/image3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7" name="Picture 6" descr="A person standing in front of a beach&#10;&#10;Description automatically generated">
            <a:extLst>
              <a:ext uri="{FF2B5EF4-FFF2-40B4-BE49-F238E27FC236}">
                <a16:creationId xmlns:a16="http://schemas.microsoft.com/office/drawing/2014/main" id="{8D7A157A-01F5-FE4F-A90B-106E6732C99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613189" y="402337"/>
            <a:ext cx="10393281" cy="6177368"/>
          </a:xfrm>
          <a:prstGeom prst="rect">
            <a:avLst/>
          </a:prstGeom>
        </p:spPr>
      </p:pic>
      <p:pic>
        <p:nvPicPr>
          <p:cNvPr id="2" name="Picture 1" descr="LogoCutout-color-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068" y="-1"/>
            <a:ext cx="12224844" cy="6877549"/>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954" y="2766963"/>
            <a:ext cx="5227109" cy="2408731"/>
          </a:xfrm>
          <a:prstGeom prst="rect">
            <a:avLst/>
          </a:prstGeom>
        </p:spPr>
        <p:txBody>
          <a:bodyPr lIns="0" tIns="0" rIns="0" bIns="0" anchor="t" anchorCtr="0"/>
          <a:lstStyle>
            <a:lvl1pPr marL="0" indent="0">
              <a:lnSpc>
                <a:spcPct val="80000"/>
              </a:lnSpc>
              <a:buNone/>
              <a:defRPr sz="4500" b="1" i="0" spc="-200" baseline="0">
                <a:solidFill>
                  <a:srgbClr val="000000"/>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905596"/>
            <a:ext cx="5227638" cy="257175"/>
          </a:xfrm>
          <a:prstGeom prst="rect">
            <a:avLst/>
          </a:prstGeom>
        </p:spPr>
        <p:txBody>
          <a:bodyPr lIns="0" tIns="0" rIns="0" bIns="0"/>
          <a:lstStyle>
            <a:lvl1pPr marL="0" indent="0">
              <a:buNone/>
              <a:defRPr sz="2000">
                <a:solidFill>
                  <a:srgbClr val="000000"/>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3" name="Picture 12"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a:off x="633368" y="450004"/>
            <a:ext cx="2553064" cy="859204"/>
          </a:xfrm>
          <a:prstGeom prst="rect">
            <a:avLst/>
          </a:prstGeom>
        </p:spPr>
      </p:pic>
      <p:sp>
        <p:nvSpPr>
          <p:cNvPr id="8" name="Picture Placeholder 6">
            <a:extLst>
              <a:ext uri="{FF2B5EF4-FFF2-40B4-BE49-F238E27FC236}">
                <a16:creationId xmlns:a16="http://schemas.microsoft.com/office/drawing/2014/main" id="{0785138D-886E-4347-9979-BA6886E25E61}"/>
              </a:ext>
            </a:extLst>
          </p:cNvPr>
          <p:cNvSpPr>
            <a:spLocks noGrp="1"/>
          </p:cNvSpPr>
          <p:nvPr>
            <p:ph type="pic" sz="quarter" idx="12" hasCustomPrompt="1"/>
          </p:nvPr>
        </p:nvSpPr>
        <p:spPr>
          <a:xfrm>
            <a:off x="3583093" y="556504"/>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Tree>
    <p:extLst>
      <p:ext uri="{BB962C8B-B14F-4D97-AF65-F5344CB8AC3E}">
        <p14:creationId xmlns:p14="http://schemas.microsoft.com/office/powerpoint/2010/main" val="379481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2 Column">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0" y="660688"/>
            <a:ext cx="7971213" cy="549381"/>
          </a:xfrm>
          <a:prstGeom prst="rect">
            <a:avLst/>
          </a:prstGeom>
        </p:spPr>
        <p:txBody>
          <a:bodyPr wrap="square" lIns="0" rIns="0">
            <a:spAutoFit/>
          </a:bodyPr>
          <a:lstStyle>
            <a:lvl1pPr>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one line</a:t>
            </a:r>
          </a:p>
        </p:txBody>
      </p:sp>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5083342" cy="3635123"/>
          </a:xfrm>
          <a:prstGeom prst="rect">
            <a:avLst/>
          </a:prstGeom>
        </p:spPr>
        <p:txBody>
          <a:bodyPr lIns="0" tIns="0" rIns="0" bIns="0"/>
          <a:lstStyle>
            <a:lvl1pPr marL="0" indent="0">
              <a:lnSpc>
                <a:spcPct val="100000"/>
              </a:lnSpc>
              <a:spcBef>
                <a:spcPts val="0"/>
              </a:spcBef>
              <a:spcAft>
                <a:spcPts val="1600"/>
              </a:spcAft>
              <a:buNone/>
              <a:defRPr sz="1800" b="0" i="0">
                <a:solidFill>
                  <a:srgbClr val="000000"/>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copy text</a:t>
            </a:r>
          </a:p>
        </p:txBody>
      </p:sp>
      <p:sp>
        <p:nvSpPr>
          <p:cNvPr id="7" name="Text Placeholder 2">
            <a:extLst>
              <a:ext uri="{FF2B5EF4-FFF2-40B4-BE49-F238E27FC236}">
                <a16:creationId xmlns:a16="http://schemas.microsoft.com/office/drawing/2014/main" id="{50DBCB74-0A2D-4E4F-A255-A77167DA8186}"/>
              </a:ext>
            </a:extLst>
          </p:cNvPr>
          <p:cNvSpPr>
            <a:spLocks noGrp="1"/>
          </p:cNvSpPr>
          <p:nvPr>
            <p:ph type="body" sz="quarter" idx="16" hasCustomPrompt="1"/>
          </p:nvPr>
        </p:nvSpPr>
        <p:spPr>
          <a:xfrm>
            <a:off x="6352674" y="1979613"/>
            <a:ext cx="5110915" cy="3635123"/>
          </a:xfrm>
          <a:prstGeom prst="rect">
            <a:avLst/>
          </a:prstGeom>
        </p:spPr>
        <p:txBody>
          <a:bodyPr lIns="0" tIns="0" rIns="0" bIns="0"/>
          <a:lstStyle>
            <a:lvl1pPr marL="0" indent="0">
              <a:lnSpc>
                <a:spcPct val="100000"/>
              </a:lnSpc>
              <a:spcBef>
                <a:spcPts val="0"/>
              </a:spcBef>
              <a:spcAft>
                <a:spcPts val="1600"/>
              </a:spcAft>
              <a:buNone/>
              <a:defRPr sz="1800" b="0" i="0">
                <a:solidFill>
                  <a:srgbClr val="000000"/>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copy text</a:t>
            </a:r>
          </a:p>
        </p:txBody>
      </p:sp>
    </p:spTree>
    <p:extLst>
      <p:ext uri="{BB962C8B-B14F-4D97-AF65-F5344CB8AC3E}">
        <p14:creationId xmlns:p14="http://schemas.microsoft.com/office/powerpoint/2010/main" val="277702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 Bullet Points">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0" y="660688"/>
            <a:ext cx="7971213" cy="549381"/>
          </a:xfrm>
          <a:prstGeom prst="rect">
            <a:avLst/>
          </a:prstGeom>
        </p:spPr>
        <p:txBody>
          <a:bodyPr wrap="square" lIns="0" rIns="0">
            <a:spAutoFit/>
          </a:bodyPr>
          <a:lstStyle>
            <a:lvl1pPr>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one line</a:t>
            </a:r>
          </a:p>
        </p:txBody>
      </p:sp>
      <p:sp>
        <p:nvSpPr>
          <p:cNvPr id="6"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5083342" cy="3635124"/>
          </a:xfrm>
          <a:prstGeom prst="rect">
            <a:avLst/>
          </a:prstGeom>
        </p:spPr>
        <p:txBody>
          <a:bodyPr lIns="0" tIns="0" rIns="0" bIns="0"/>
          <a:lstStyle>
            <a:lvl1pPr marL="285750" indent="-285750">
              <a:lnSpc>
                <a:spcPct val="100000"/>
              </a:lnSpc>
              <a:spcBef>
                <a:spcPts val="0"/>
              </a:spcBef>
              <a:spcAft>
                <a:spcPts val="1000"/>
              </a:spcAft>
              <a:buClrTx/>
              <a:buFont typeface="Arial"/>
              <a:buChar char="•"/>
              <a:defRPr sz="1800" b="0" i="0">
                <a:solidFill>
                  <a:srgbClr val="000000"/>
                </a:solidFill>
                <a:latin typeface="Arial" panose="020B0604020202020204" pitchFamily="34" charset="0"/>
                <a:cs typeface="Arial" panose="020B0604020202020204" pitchFamily="34" charset="0"/>
              </a:defRPr>
            </a:lvl1pPr>
            <a:lvl2pPr marL="0" indent="-192024">
              <a:lnSpc>
                <a:spcPct val="100000"/>
              </a:lnSpc>
              <a:spcBef>
                <a:spcPts val="500"/>
              </a:spcBef>
              <a:spcAft>
                <a:spcPts val="1000"/>
              </a:spcAft>
              <a:buClrTx/>
              <a:buFont typeface="Arial"/>
              <a:buChar char="•"/>
              <a:defRPr sz="1800" baseline="0">
                <a:solidFill>
                  <a:srgbClr val="000000"/>
                </a:solidFill>
                <a:latin typeface="Arial" panose="020B0604020202020204" pitchFamily="34" charset="0"/>
                <a:cs typeface="Arial" panose="020B0604020202020204" pitchFamily="34" charset="0"/>
              </a:defRPr>
            </a:lvl2pPr>
            <a:lvl3pPr marL="457200" indent="-192024">
              <a:lnSpc>
                <a:spcPct val="100000"/>
              </a:lnSpc>
              <a:spcBef>
                <a:spcPts val="0"/>
              </a:spcBef>
              <a:spcAft>
                <a:spcPts val="1000"/>
              </a:spcAft>
              <a:buClr>
                <a:srgbClr val="36B0E3"/>
              </a:buClr>
              <a:defRPr sz="1400" baseline="0">
                <a:solidFill>
                  <a:srgbClr val="000000"/>
                </a:solidFill>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1"/>
            <a:r>
              <a:rPr lang="en-US"/>
              <a:t>Bullet point</a:t>
            </a:r>
          </a:p>
          <a:p>
            <a:pPr lvl="2"/>
            <a:r>
              <a:rPr lang="en-US"/>
              <a:t>Sub bullet point</a:t>
            </a:r>
          </a:p>
          <a:p>
            <a:pPr lvl="0"/>
            <a:endParaRPr lang="en-US"/>
          </a:p>
        </p:txBody>
      </p:sp>
      <p:sp>
        <p:nvSpPr>
          <p:cNvPr id="8" name="Text Placeholder 2">
            <a:extLst>
              <a:ext uri="{FF2B5EF4-FFF2-40B4-BE49-F238E27FC236}">
                <a16:creationId xmlns:a16="http://schemas.microsoft.com/office/drawing/2014/main" id="{50DBCB74-0A2D-4E4F-A255-A77167DA8186}"/>
              </a:ext>
            </a:extLst>
          </p:cNvPr>
          <p:cNvSpPr>
            <a:spLocks noGrp="1"/>
          </p:cNvSpPr>
          <p:nvPr>
            <p:ph type="body" sz="quarter" idx="16" hasCustomPrompt="1"/>
          </p:nvPr>
        </p:nvSpPr>
        <p:spPr>
          <a:xfrm>
            <a:off x="6352674" y="1979613"/>
            <a:ext cx="5110915" cy="3635123"/>
          </a:xfrm>
          <a:prstGeom prst="rect">
            <a:avLst/>
          </a:prstGeom>
        </p:spPr>
        <p:txBody>
          <a:bodyPr lIns="0" tIns="0" rIns="0" bIns="0"/>
          <a:lstStyle>
            <a:lvl1pPr marL="0" indent="-75600">
              <a:lnSpc>
                <a:spcPct val="100000"/>
              </a:lnSpc>
              <a:spcBef>
                <a:spcPts val="0"/>
              </a:spcBef>
              <a:spcAft>
                <a:spcPts val="1600"/>
              </a:spcAft>
              <a:buFont typeface="Arial"/>
              <a:buChar char="•"/>
              <a:defRPr sz="1800" b="0" i="0">
                <a:solidFill>
                  <a:schemeClr val="tx1">
                    <a:lumMod val="95000"/>
                    <a:lumOff val="5000"/>
                  </a:schemeClr>
                </a:solidFill>
                <a:latin typeface="Arial" panose="020B0604020202020204" pitchFamily="34" charset="0"/>
                <a:cs typeface="Arial" panose="020B0604020202020204" pitchFamily="34" charset="0"/>
              </a:defRPr>
            </a:lvl1pPr>
            <a:lvl2pPr marL="285750" indent="-285750">
              <a:lnSpc>
                <a:spcPct val="100000"/>
              </a:lnSpc>
              <a:spcBef>
                <a:spcPts val="500"/>
              </a:spcBef>
              <a:spcAft>
                <a:spcPts val="1000"/>
              </a:spcAft>
              <a:buClrTx/>
              <a:buFont typeface="Arial"/>
              <a:buChar char="•"/>
              <a:defRPr sz="1800" baseline="0">
                <a:solidFill>
                  <a:srgbClr val="000000"/>
                </a:solidFill>
                <a:latin typeface="Arial" panose="020B0604020202020204" pitchFamily="34" charset="0"/>
                <a:cs typeface="Arial" panose="020B0604020202020204" pitchFamily="34" charset="0"/>
              </a:defRPr>
            </a:lvl2pPr>
            <a:lvl3pPr marL="550926" indent="-285750">
              <a:lnSpc>
                <a:spcPct val="100000"/>
              </a:lnSpc>
              <a:spcBef>
                <a:spcPts val="0"/>
              </a:spcBef>
              <a:buClr>
                <a:srgbClr val="36B0E3"/>
              </a:buClr>
              <a:buFont typeface="Arial"/>
              <a:buChar char="•"/>
              <a:defRPr sz="1400" baseline="0">
                <a:solidFill>
                  <a:srgbClr val="000000"/>
                </a:solidFill>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1"/>
            <a:r>
              <a:rPr lang="en-US"/>
              <a:t>Bullet point </a:t>
            </a:r>
          </a:p>
          <a:p>
            <a:pPr lvl="2"/>
            <a:r>
              <a:rPr lang="en-US"/>
              <a:t>Sub bullet point</a:t>
            </a:r>
          </a:p>
        </p:txBody>
      </p:sp>
    </p:spTree>
    <p:extLst>
      <p:ext uri="{BB962C8B-B14F-4D97-AF65-F5344CB8AC3E}">
        <p14:creationId xmlns:p14="http://schemas.microsoft.com/office/powerpoint/2010/main" val="289942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 Heading Styles">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0" y="660688"/>
            <a:ext cx="7971213" cy="549381"/>
          </a:xfrm>
          <a:prstGeom prst="rect">
            <a:avLst/>
          </a:prstGeom>
        </p:spPr>
        <p:txBody>
          <a:bodyPr wrap="square" lIns="0" rIns="0">
            <a:spAutoFit/>
          </a:bodyPr>
          <a:lstStyle>
            <a:lvl1pPr>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one line</a:t>
            </a:r>
          </a:p>
        </p:txBody>
      </p:sp>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2697841"/>
            <a:ext cx="5083342" cy="2916895"/>
          </a:xfrm>
          <a:prstGeom prst="rect">
            <a:avLst/>
          </a:prstGeom>
        </p:spPr>
        <p:txBody>
          <a:bodyPr lIns="0" tIns="0" rIns="0" bIns="0"/>
          <a:lstStyle>
            <a:lvl1pPr marL="0" indent="0">
              <a:lnSpc>
                <a:spcPct val="100000"/>
              </a:lnSpc>
              <a:spcBef>
                <a:spcPts val="0"/>
              </a:spcBef>
              <a:spcAft>
                <a:spcPts val="1000"/>
              </a:spcAft>
              <a:buClrTx/>
              <a:buFont typeface="Arial"/>
              <a:buNone/>
              <a:defRPr sz="1800" b="0" i="0">
                <a:solidFill>
                  <a:srgbClr val="000000"/>
                </a:solidFill>
                <a:latin typeface="Arial" panose="020B0604020202020204" pitchFamily="34" charset="0"/>
                <a:cs typeface="Arial" panose="020B0604020202020204" pitchFamily="34" charset="0"/>
              </a:defRPr>
            </a:lvl1pPr>
            <a:lvl2pPr marL="285750" indent="-285750">
              <a:lnSpc>
                <a:spcPct val="100000"/>
              </a:lnSpc>
              <a:spcBef>
                <a:spcPts val="500"/>
              </a:spcBef>
              <a:spcAft>
                <a:spcPts val="1000"/>
              </a:spcAft>
              <a:buClrTx/>
              <a:buFont typeface="Arial"/>
              <a:buChar char="•"/>
              <a:defRPr sz="1800" baseline="0">
                <a:solidFill>
                  <a:srgbClr val="000000"/>
                </a:solidFill>
                <a:latin typeface="Arial" panose="020B0604020202020204" pitchFamily="34" charset="0"/>
                <a:cs typeface="Arial" panose="020B0604020202020204" pitchFamily="34" charset="0"/>
              </a:defRPr>
            </a:lvl2pPr>
            <a:lvl3pPr marL="457200" indent="-192024">
              <a:lnSpc>
                <a:spcPct val="100000"/>
              </a:lnSpc>
              <a:spcBef>
                <a:spcPts val="0"/>
              </a:spcBef>
              <a:spcAft>
                <a:spcPts val="1000"/>
              </a:spcAft>
              <a:buClr>
                <a:srgbClr val="36B0E3"/>
              </a:buClr>
              <a:defRPr sz="1400" baseline="0">
                <a:solidFill>
                  <a:srgbClr val="000000"/>
                </a:solidFill>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1"/>
            <a:r>
              <a:rPr lang="en-US"/>
              <a:t>Bullet point</a:t>
            </a:r>
          </a:p>
          <a:p>
            <a:pPr lvl="2"/>
            <a:r>
              <a:rPr lang="en-US"/>
              <a:t>Sub bullet point</a:t>
            </a:r>
          </a:p>
          <a:p>
            <a:pPr lvl="0"/>
            <a:endParaRPr lang="en-US"/>
          </a:p>
        </p:txBody>
      </p:sp>
      <p:sp>
        <p:nvSpPr>
          <p:cNvPr id="7" name="Text Placeholder 2">
            <a:extLst>
              <a:ext uri="{FF2B5EF4-FFF2-40B4-BE49-F238E27FC236}">
                <a16:creationId xmlns:a16="http://schemas.microsoft.com/office/drawing/2014/main" id="{50DBCB74-0A2D-4E4F-A255-A77167DA8186}"/>
              </a:ext>
            </a:extLst>
          </p:cNvPr>
          <p:cNvSpPr>
            <a:spLocks noGrp="1"/>
          </p:cNvSpPr>
          <p:nvPr>
            <p:ph type="body" sz="quarter" idx="16" hasCustomPrompt="1"/>
          </p:nvPr>
        </p:nvSpPr>
        <p:spPr>
          <a:xfrm>
            <a:off x="6352674" y="2697842"/>
            <a:ext cx="5110915" cy="2916894"/>
          </a:xfrm>
          <a:prstGeom prst="rect">
            <a:avLst/>
          </a:prstGeom>
        </p:spPr>
        <p:txBody>
          <a:bodyPr lIns="0" tIns="0" rIns="0" bIns="0"/>
          <a:lstStyle>
            <a:lvl1pPr marL="0" indent="-75600">
              <a:lnSpc>
                <a:spcPct val="100000"/>
              </a:lnSpc>
              <a:spcBef>
                <a:spcPts val="0"/>
              </a:spcBef>
              <a:spcAft>
                <a:spcPts val="1600"/>
              </a:spcAft>
              <a:buFont typeface="Arial"/>
              <a:buChar char="•"/>
              <a:defRPr sz="1800" b="0" i="0">
                <a:solidFill>
                  <a:schemeClr val="tx1">
                    <a:lumMod val="95000"/>
                    <a:lumOff val="5000"/>
                  </a:schemeClr>
                </a:solidFill>
                <a:latin typeface="Arial" panose="020B0604020202020204" pitchFamily="34" charset="0"/>
                <a:cs typeface="Arial" panose="020B0604020202020204" pitchFamily="34" charset="0"/>
              </a:defRPr>
            </a:lvl1pPr>
            <a:lvl2pPr marL="285750" indent="-285750">
              <a:lnSpc>
                <a:spcPct val="100000"/>
              </a:lnSpc>
              <a:spcBef>
                <a:spcPts val="500"/>
              </a:spcBef>
              <a:spcAft>
                <a:spcPts val="1000"/>
              </a:spcAft>
              <a:buClrTx/>
              <a:buFont typeface="Arial"/>
              <a:buChar char="•"/>
              <a:defRPr sz="1800" baseline="0">
                <a:solidFill>
                  <a:srgbClr val="000000"/>
                </a:solidFill>
                <a:latin typeface="Arial" panose="020B0604020202020204" pitchFamily="34" charset="0"/>
                <a:cs typeface="Arial" panose="020B0604020202020204" pitchFamily="34" charset="0"/>
              </a:defRPr>
            </a:lvl2pPr>
            <a:lvl3pPr marL="457200" indent="-192024">
              <a:lnSpc>
                <a:spcPct val="100000"/>
              </a:lnSpc>
              <a:spcBef>
                <a:spcPts val="0"/>
              </a:spcBef>
              <a:buClr>
                <a:srgbClr val="36B0E3"/>
              </a:buClr>
              <a:defRPr sz="1400" baseline="0">
                <a:solidFill>
                  <a:srgbClr val="000000"/>
                </a:solidFill>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1"/>
            <a:r>
              <a:rPr lang="en-US"/>
              <a:t>Bullet point </a:t>
            </a:r>
          </a:p>
          <a:p>
            <a:pPr lvl="2"/>
            <a:r>
              <a:rPr lang="en-US"/>
              <a:t>Sub bullet point</a:t>
            </a:r>
          </a:p>
        </p:txBody>
      </p:sp>
      <p:sp>
        <p:nvSpPr>
          <p:cNvPr id="13" name="Text Placeholder 12"/>
          <p:cNvSpPr>
            <a:spLocks noGrp="1"/>
          </p:cNvSpPr>
          <p:nvPr>
            <p:ph type="body" sz="quarter" idx="17" hasCustomPrompt="1"/>
          </p:nvPr>
        </p:nvSpPr>
        <p:spPr>
          <a:xfrm>
            <a:off x="704850" y="1838721"/>
            <a:ext cx="2659751" cy="472025"/>
          </a:xfrm>
          <a:prstGeom prst="rect">
            <a:avLst/>
          </a:prstGeom>
          <a:solidFill>
            <a:schemeClr val="tx1"/>
          </a:solidFill>
        </p:spPr>
        <p:txBody>
          <a:bodyPr vert="horz" wrap="square" lIns="91440" tIns="108000" rIns="91440" bIns="108000">
            <a:spAutoFit/>
          </a:bodyPr>
          <a:lstStyle>
            <a:lvl1pPr marL="0" indent="0">
              <a:buFontTx/>
              <a:buNone/>
              <a:defRPr sz="1800" cap="all" baseline="0">
                <a:solidFill>
                  <a:schemeClr val="bg1"/>
                </a:solidFill>
                <a:latin typeface="Arial Black"/>
              </a:defRPr>
            </a:lvl1pPr>
          </a:lstStyle>
          <a:p>
            <a:pPr lvl="0"/>
            <a:r>
              <a:rPr lang="en-GB"/>
              <a:t>Heading style 2</a:t>
            </a:r>
            <a:endParaRPr lang="en-US"/>
          </a:p>
        </p:txBody>
      </p:sp>
    </p:spTree>
    <p:extLst>
      <p:ext uri="{BB962C8B-B14F-4D97-AF65-F5344CB8AC3E}">
        <p14:creationId xmlns:p14="http://schemas.microsoft.com/office/powerpoint/2010/main" val="221502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Slide">
    <p:bg>
      <p:bgRef idx="1001">
        <a:schemeClr val="bg1"/>
      </p:bgRef>
    </p:bg>
    <p:spTree>
      <p:nvGrpSpPr>
        <p:cNvPr id="1" name=""/>
        <p:cNvGrpSpPr/>
        <p:nvPr/>
      </p:nvGrpSpPr>
      <p:grpSpPr>
        <a:xfrm>
          <a:off x="0" y="0"/>
          <a:ext cx="0" cy="0"/>
          <a:chOff x="0" y="0"/>
          <a:chExt cx="0" cy="0"/>
        </a:xfrm>
      </p:grpSpPr>
      <p:pic>
        <p:nvPicPr>
          <p:cNvPr id="10" name="Picture 9" descr="A dark room&#10;&#10;Description automatically generated">
            <a:extLst>
              <a:ext uri="{FF2B5EF4-FFF2-40B4-BE49-F238E27FC236}">
                <a16:creationId xmlns:a16="http://schemas.microsoft.com/office/drawing/2014/main" id="{10B14B9A-40BF-AB49-8A99-9F3AE40D4C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446723" y="3112726"/>
            <a:ext cx="1291708" cy="6198846"/>
          </a:xfrm>
          <a:prstGeom prst="rect">
            <a:avLst/>
          </a:prstGeom>
        </p:spPr>
      </p:pic>
      <p:pic>
        <p:nvPicPr>
          <p:cNvPr id="13" name="Picture 12">
            <a:extLst>
              <a:ext uri="{FF2B5EF4-FFF2-40B4-BE49-F238E27FC236}">
                <a16:creationId xmlns:a16="http://schemas.microsoft.com/office/drawing/2014/main" id="{A964CA92-7F2C-B440-9732-FE24214E40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319027">
            <a:off x="1951574" y="1434123"/>
            <a:ext cx="10067886" cy="8851014"/>
          </a:xfrm>
          <a:prstGeom prst="rect">
            <a:avLst/>
          </a:prstGeom>
        </p:spPr>
      </p:pic>
      <p:sp>
        <p:nvSpPr>
          <p:cNvPr id="11" name="Text Placeholder 2">
            <a:extLst>
              <a:ext uri="{FF2B5EF4-FFF2-40B4-BE49-F238E27FC236}">
                <a16:creationId xmlns:a16="http://schemas.microsoft.com/office/drawing/2014/main" id="{6D712A49-105D-9E45-98EE-E9952EBCE068}"/>
              </a:ext>
            </a:extLst>
          </p:cNvPr>
          <p:cNvSpPr>
            <a:spLocks noGrp="1"/>
          </p:cNvSpPr>
          <p:nvPr>
            <p:ph type="body" sz="quarter" idx="10" hasCustomPrompt="1"/>
          </p:nvPr>
        </p:nvSpPr>
        <p:spPr>
          <a:xfrm>
            <a:off x="437294" y="436563"/>
            <a:ext cx="4801084" cy="2774026"/>
          </a:xfrm>
          <a:prstGeom prst="rect">
            <a:avLst/>
          </a:prstGeom>
          <a:solidFill>
            <a:srgbClr val="DD1065"/>
          </a:solidFill>
        </p:spPr>
        <p:txBody>
          <a:bodyPr wrap="square" lIns="182880" tIns="182880" rIns="182880" bIns="182880"/>
          <a:lstStyle>
            <a:lvl1pPr marL="0" indent="0">
              <a:lnSpc>
                <a:spcPts val="4500"/>
              </a:lnSpc>
              <a:spcBef>
                <a:spcPts val="0"/>
              </a:spcBef>
              <a:buNone/>
              <a:defRPr sz="4500" b="1" i="0" kern="0" spc="-200" baseline="0">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p:txBody>
      </p:sp>
    </p:spTree>
    <p:extLst>
      <p:ext uri="{BB962C8B-B14F-4D97-AF65-F5344CB8AC3E}">
        <p14:creationId xmlns:p14="http://schemas.microsoft.com/office/powerpoint/2010/main" val="23573504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vl1pPr>
          </a:lstStyle>
          <a:p>
            <a:fld id="{D7DBF1C2-9EEA-4F55-BA09-731608A4DC02}" type="slidenum">
              <a:rPr lang="en-US"/>
              <a:pPr/>
              <a:t>‹#›</a:t>
            </a:fld>
            <a:endParaRPr lang="en-US"/>
          </a:p>
        </p:txBody>
      </p:sp>
    </p:spTree>
    <p:extLst>
      <p:ext uri="{BB962C8B-B14F-4D97-AF65-F5344CB8AC3E}">
        <p14:creationId xmlns:p14="http://schemas.microsoft.com/office/powerpoint/2010/main" val="240640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 Big Image">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1" y="704482"/>
            <a:ext cx="3139852" cy="921791"/>
          </a:xfrm>
          <a:prstGeom prst="rect">
            <a:avLst/>
          </a:prstGeom>
        </p:spPr>
        <p:txBody>
          <a:bodyPr wrap="square" lIns="0" rIns="0">
            <a:spAutoFit/>
          </a:bodyPr>
          <a:lstStyle>
            <a:lvl1pPr>
              <a:lnSpc>
                <a:spcPct val="80000"/>
              </a:lnSpc>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two lines</a:t>
            </a:r>
          </a:p>
        </p:txBody>
      </p:sp>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3139851" cy="3635123"/>
          </a:xfrm>
          <a:prstGeom prst="rect">
            <a:avLst/>
          </a:prstGeom>
        </p:spPr>
        <p:txBody>
          <a:bodyPr lIns="0" tIns="0" rIns="0" bIns="0"/>
          <a:lstStyle>
            <a:lvl1pPr marL="0" indent="-192024">
              <a:lnSpc>
                <a:spcPct val="100000"/>
              </a:lnSpc>
              <a:spcBef>
                <a:spcPts val="0"/>
              </a:spcBef>
              <a:spcAft>
                <a:spcPts val="1000"/>
              </a:spcAft>
              <a:buClrTx/>
              <a:buFont typeface="Arial"/>
              <a:buChar char="•"/>
              <a:defRPr sz="1800" b="0" i="0">
                <a:solidFill>
                  <a:srgbClr val="000000"/>
                </a:solidFill>
                <a:latin typeface="Arial" panose="020B0604020202020204" pitchFamily="34" charset="0"/>
                <a:cs typeface="Arial" panose="020B0604020202020204" pitchFamily="34" charset="0"/>
              </a:defRPr>
            </a:lvl1pPr>
            <a:lvl2pPr marL="457200" indent="-192024">
              <a:lnSpc>
                <a:spcPct val="100000"/>
              </a:lnSpc>
              <a:spcBef>
                <a:spcPts val="500"/>
              </a:spcBef>
              <a:buClr>
                <a:srgbClr val="36B0E3"/>
              </a:buClr>
              <a:buFont typeface="Arial"/>
              <a:buChar char="•"/>
              <a:defRPr sz="1400" baseline="0">
                <a:solidFill>
                  <a:srgbClr val="000000"/>
                </a:solidFill>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 Bullet points</a:t>
            </a:r>
          </a:p>
          <a:p>
            <a:pPr lvl="1"/>
            <a:r>
              <a:rPr lang="en-US"/>
              <a:t>Sub </a:t>
            </a:r>
            <a:r>
              <a:rPr lang="en-US" err="1"/>
              <a:t>bulletpoint</a:t>
            </a:r>
            <a:endParaRPr lang="en-US"/>
          </a:p>
          <a:p>
            <a:pPr lvl="1"/>
            <a:endParaRPr lang="en-US"/>
          </a:p>
          <a:p>
            <a:pPr lvl="0"/>
            <a:endParaRPr lang="en-US"/>
          </a:p>
        </p:txBody>
      </p:sp>
      <p:sp>
        <p:nvSpPr>
          <p:cNvPr id="6" name="Picture Placeholder 3">
            <a:extLst>
              <a:ext uri="{FF2B5EF4-FFF2-40B4-BE49-F238E27FC236}">
                <a16:creationId xmlns:a16="http://schemas.microsoft.com/office/drawing/2014/main" id="{449ECE27-F800-C144-8282-255EF937C913}"/>
              </a:ext>
            </a:extLst>
          </p:cNvPr>
          <p:cNvSpPr>
            <a:spLocks noGrp="1"/>
          </p:cNvSpPr>
          <p:nvPr>
            <p:ph type="pic" sz="quarter" idx="16"/>
          </p:nvPr>
        </p:nvSpPr>
        <p:spPr>
          <a:xfrm>
            <a:off x="4425950" y="776288"/>
            <a:ext cx="7790456" cy="6081712"/>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84158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 Big Image">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1" y="704482"/>
            <a:ext cx="3139852" cy="921791"/>
          </a:xfrm>
          <a:prstGeom prst="rect">
            <a:avLst/>
          </a:prstGeom>
        </p:spPr>
        <p:txBody>
          <a:bodyPr wrap="square" lIns="0" rIns="0">
            <a:spAutoFit/>
          </a:bodyPr>
          <a:lstStyle>
            <a:lvl1pPr>
              <a:lnSpc>
                <a:spcPct val="80000"/>
              </a:lnSpc>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two lines</a:t>
            </a:r>
          </a:p>
        </p:txBody>
      </p:sp>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3139851" cy="3635123"/>
          </a:xfrm>
          <a:prstGeom prst="rect">
            <a:avLst/>
          </a:prstGeom>
        </p:spPr>
        <p:txBody>
          <a:bodyPr lIns="0" tIns="0" rIns="0" bIns="0"/>
          <a:lstStyle>
            <a:lvl1pPr marL="0" indent="-192024">
              <a:lnSpc>
                <a:spcPct val="100000"/>
              </a:lnSpc>
              <a:spcBef>
                <a:spcPts val="0"/>
              </a:spcBef>
              <a:spcAft>
                <a:spcPts val="1000"/>
              </a:spcAft>
              <a:buClrTx/>
              <a:buFont typeface="Arial"/>
              <a:buChar char="•"/>
              <a:defRPr sz="1800" b="0" i="0">
                <a:solidFill>
                  <a:srgbClr val="000000"/>
                </a:solidFill>
                <a:latin typeface="Arial" panose="020B0604020202020204" pitchFamily="34" charset="0"/>
                <a:cs typeface="Arial" panose="020B0604020202020204" pitchFamily="34" charset="0"/>
              </a:defRPr>
            </a:lvl1pPr>
            <a:lvl2pPr marL="457200" indent="-192024">
              <a:lnSpc>
                <a:spcPct val="100000"/>
              </a:lnSpc>
              <a:spcBef>
                <a:spcPts val="500"/>
              </a:spcBef>
              <a:buClr>
                <a:srgbClr val="36B0E3"/>
              </a:buClr>
              <a:buFont typeface="Arial"/>
              <a:buChar char="•"/>
              <a:defRPr sz="1400" baseline="0">
                <a:solidFill>
                  <a:srgbClr val="000000"/>
                </a:solidFill>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 Bullet points</a:t>
            </a:r>
          </a:p>
          <a:p>
            <a:pPr lvl="1"/>
            <a:r>
              <a:rPr lang="en-US"/>
              <a:t>Sub </a:t>
            </a:r>
            <a:r>
              <a:rPr lang="en-US" err="1"/>
              <a:t>bulletpoint</a:t>
            </a:r>
            <a:endParaRPr lang="en-US"/>
          </a:p>
          <a:p>
            <a:pPr lvl="1"/>
            <a:endParaRPr lang="en-US"/>
          </a:p>
          <a:p>
            <a:pPr lvl="0"/>
            <a:endParaRPr lang="en-US"/>
          </a:p>
        </p:txBody>
      </p:sp>
      <p:sp>
        <p:nvSpPr>
          <p:cNvPr id="6" name="Picture Placeholder 3">
            <a:extLst>
              <a:ext uri="{FF2B5EF4-FFF2-40B4-BE49-F238E27FC236}">
                <a16:creationId xmlns:a16="http://schemas.microsoft.com/office/drawing/2014/main" id="{449ECE27-F800-C144-8282-255EF937C913}"/>
              </a:ext>
            </a:extLst>
          </p:cNvPr>
          <p:cNvSpPr>
            <a:spLocks noGrp="1"/>
          </p:cNvSpPr>
          <p:nvPr>
            <p:ph type="pic" sz="quarter" idx="16"/>
          </p:nvPr>
        </p:nvSpPr>
        <p:spPr>
          <a:xfrm>
            <a:off x="4425950" y="776288"/>
            <a:ext cx="7790456" cy="6081712"/>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68163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 Image + Illustration">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0" y="697183"/>
            <a:ext cx="3142247" cy="921791"/>
          </a:xfrm>
          <a:prstGeom prst="rect">
            <a:avLst/>
          </a:prstGeom>
        </p:spPr>
        <p:txBody>
          <a:bodyPr wrap="square" lIns="0" rIns="0">
            <a:spAutoFit/>
          </a:bodyPr>
          <a:lstStyle>
            <a:lvl1pPr>
              <a:lnSpc>
                <a:spcPct val="80000"/>
              </a:lnSpc>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two lines</a:t>
            </a:r>
          </a:p>
        </p:txBody>
      </p:sp>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3142246" cy="3635123"/>
          </a:xfrm>
          <a:prstGeom prst="rect">
            <a:avLst/>
          </a:prstGeom>
        </p:spPr>
        <p:txBody>
          <a:bodyPr lIns="0" tIns="0" rIns="0" bIns="0"/>
          <a:lstStyle>
            <a:lvl1pPr marL="0" indent="0">
              <a:lnSpc>
                <a:spcPct val="100000"/>
              </a:lnSpc>
              <a:spcBef>
                <a:spcPts val="0"/>
              </a:spcBef>
              <a:spcAft>
                <a:spcPts val="1600"/>
              </a:spcAft>
              <a:buNone/>
              <a:defRPr sz="1800" b="0" i="0">
                <a:solidFill>
                  <a:srgbClr val="000000"/>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copy text</a:t>
            </a:r>
          </a:p>
        </p:txBody>
      </p:sp>
      <p:sp>
        <p:nvSpPr>
          <p:cNvPr id="4" name="Picture Placeholder 3">
            <a:extLst>
              <a:ext uri="{FF2B5EF4-FFF2-40B4-BE49-F238E27FC236}">
                <a16:creationId xmlns:a16="http://schemas.microsoft.com/office/drawing/2014/main" id="{449ECE27-F800-C144-8282-255EF937C913}"/>
              </a:ext>
            </a:extLst>
          </p:cNvPr>
          <p:cNvSpPr>
            <a:spLocks noGrp="1"/>
          </p:cNvSpPr>
          <p:nvPr>
            <p:ph type="pic" sz="quarter" idx="16"/>
          </p:nvPr>
        </p:nvSpPr>
        <p:spPr>
          <a:xfrm>
            <a:off x="4425950" y="776288"/>
            <a:ext cx="7766050" cy="6081711"/>
          </a:xfrm>
          <a:prstGeom prst="rect">
            <a:avLst/>
          </a:prstGeom>
        </p:spPr>
        <p:txBody>
          <a:bodyPr/>
          <a:lstStyle>
            <a:lvl1pPr marL="0" indent="0">
              <a:buNone/>
              <a:defRPr/>
            </a:lvl1pPr>
          </a:lstStyle>
          <a:p>
            <a:endParaRPr lang="en-US"/>
          </a:p>
        </p:txBody>
      </p:sp>
      <p:sp>
        <p:nvSpPr>
          <p:cNvPr id="8" name="Picture Placeholder 5"/>
          <p:cNvSpPr>
            <a:spLocks noGrp="1"/>
          </p:cNvSpPr>
          <p:nvPr>
            <p:ph type="pic" sz="quarter" idx="17" hasCustomPrompt="1"/>
          </p:nvPr>
        </p:nvSpPr>
        <p:spPr>
          <a:xfrm>
            <a:off x="3003550" y="5623670"/>
            <a:ext cx="2844800" cy="2816326"/>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a:lstStyle>
            <a:lvl1pPr marL="0" indent="0">
              <a:buNone/>
              <a:defRPr sz="100" baseline="0"/>
            </a:lvl1pPr>
          </a:lstStyle>
          <a:p>
            <a:r>
              <a:rPr lang="en-US"/>
              <a:t>Illustration overlay</a:t>
            </a:r>
          </a:p>
        </p:txBody>
      </p:sp>
    </p:spTree>
    <p:extLst>
      <p:ext uri="{BB962C8B-B14F-4D97-AF65-F5344CB8AC3E}">
        <p14:creationId xmlns:p14="http://schemas.microsoft.com/office/powerpoint/2010/main" val="219505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 Multiple images">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005DFCD-EB89-154C-9FF7-A125114E5879}"/>
              </a:ext>
            </a:extLst>
          </p:cNvPr>
          <p:cNvSpPr>
            <a:spLocks noGrp="1"/>
          </p:cNvSpPr>
          <p:nvPr>
            <p:ph type="pic" sz="quarter" idx="16"/>
          </p:nvPr>
        </p:nvSpPr>
        <p:spPr>
          <a:xfrm>
            <a:off x="4925425" y="1421145"/>
            <a:ext cx="3624470" cy="5447066"/>
          </a:xfrm>
          <a:prstGeom prst="rect">
            <a:avLst/>
          </a:prstGeom>
        </p:spPr>
        <p:txBody>
          <a:bodyPr/>
          <a:lstStyle>
            <a:lvl1pPr marL="0" indent="0">
              <a:buNone/>
              <a:defRPr/>
            </a:lvl1pPr>
          </a:lstStyle>
          <a:p>
            <a:endParaRPr lang="en-US"/>
          </a:p>
        </p:txBody>
      </p:sp>
      <p:sp>
        <p:nvSpPr>
          <p:cNvPr id="19" name="Picture Placeholder 3">
            <a:extLst>
              <a:ext uri="{FF2B5EF4-FFF2-40B4-BE49-F238E27FC236}">
                <a16:creationId xmlns:a16="http://schemas.microsoft.com/office/drawing/2014/main" id="{9CD23F7A-6753-C74A-90D5-3AB457EA3015}"/>
              </a:ext>
            </a:extLst>
          </p:cNvPr>
          <p:cNvSpPr>
            <a:spLocks noGrp="1"/>
          </p:cNvSpPr>
          <p:nvPr>
            <p:ph type="pic" sz="quarter" idx="18"/>
          </p:nvPr>
        </p:nvSpPr>
        <p:spPr>
          <a:xfrm>
            <a:off x="8737573" y="3716830"/>
            <a:ext cx="3449062" cy="2589253"/>
          </a:xfrm>
          <a:prstGeom prst="rect">
            <a:avLst/>
          </a:prstGeom>
        </p:spPr>
        <p:txBody>
          <a:bodyPr/>
          <a:lstStyle>
            <a:lvl1pPr marL="0" indent="0">
              <a:buNone/>
              <a:defRPr/>
            </a:lvl1pPr>
          </a:lstStyle>
          <a:p>
            <a:endParaRPr lang="en-US"/>
          </a:p>
        </p:txBody>
      </p:sp>
      <p:sp>
        <p:nvSpPr>
          <p:cNvPr id="18" name="Picture Placeholder 3">
            <a:extLst>
              <a:ext uri="{FF2B5EF4-FFF2-40B4-BE49-F238E27FC236}">
                <a16:creationId xmlns:a16="http://schemas.microsoft.com/office/drawing/2014/main" id="{76FF05D8-BE7E-F247-823F-E84626E4D58B}"/>
              </a:ext>
            </a:extLst>
          </p:cNvPr>
          <p:cNvSpPr>
            <a:spLocks noGrp="1"/>
          </p:cNvSpPr>
          <p:nvPr>
            <p:ph type="pic" sz="quarter" idx="17"/>
          </p:nvPr>
        </p:nvSpPr>
        <p:spPr>
          <a:xfrm>
            <a:off x="8737572" y="776289"/>
            <a:ext cx="3151215" cy="2746594"/>
          </a:xfrm>
          <a:prstGeom prst="rect">
            <a:avLst/>
          </a:prstGeom>
        </p:spPr>
        <p:txBody>
          <a:bodyPr/>
          <a:lstStyle>
            <a:lvl1pPr marL="0" indent="0">
              <a:buNone/>
              <a:defRPr/>
            </a:lvl1pPr>
          </a:lstStyle>
          <a:p>
            <a:endParaRPr lang="en-US"/>
          </a:p>
        </p:txBody>
      </p:sp>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0" y="697183"/>
            <a:ext cx="3142247" cy="921791"/>
          </a:xfrm>
          <a:prstGeom prst="rect">
            <a:avLst/>
          </a:prstGeom>
        </p:spPr>
        <p:txBody>
          <a:bodyPr wrap="square" lIns="0" rIns="0">
            <a:spAutoFit/>
          </a:bodyPr>
          <a:lstStyle>
            <a:lvl1pPr>
              <a:lnSpc>
                <a:spcPct val="80000"/>
              </a:lnSpc>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two lines</a:t>
            </a:r>
          </a:p>
        </p:txBody>
      </p:sp>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3142246" cy="3635123"/>
          </a:xfrm>
          <a:prstGeom prst="rect">
            <a:avLst/>
          </a:prstGeom>
        </p:spPr>
        <p:txBody>
          <a:bodyPr lIns="0" tIns="0" rIns="0" bIns="0"/>
          <a:lstStyle>
            <a:lvl1pPr marL="0" indent="0">
              <a:lnSpc>
                <a:spcPct val="100000"/>
              </a:lnSpc>
              <a:spcBef>
                <a:spcPts val="0"/>
              </a:spcBef>
              <a:spcAft>
                <a:spcPts val="1600"/>
              </a:spcAft>
              <a:buNone/>
              <a:defRPr sz="1800" b="0" i="0">
                <a:solidFill>
                  <a:srgbClr val="000000"/>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copy text</a:t>
            </a:r>
          </a:p>
        </p:txBody>
      </p:sp>
      <p:sp>
        <p:nvSpPr>
          <p:cNvPr id="7" name="Text Placeholder 6">
            <a:extLst>
              <a:ext uri="{FF2B5EF4-FFF2-40B4-BE49-F238E27FC236}">
                <a16:creationId xmlns:a16="http://schemas.microsoft.com/office/drawing/2014/main" id="{ECD21C2B-57AB-2C46-A754-151A93E76387}"/>
              </a:ext>
            </a:extLst>
          </p:cNvPr>
          <p:cNvSpPr>
            <a:spLocks noGrp="1"/>
          </p:cNvSpPr>
          <p:nvPr>
            <p:ph type="body" sz="quarter" idx="19" hasCustomPrompt="1"/>
          </p:nvPr>
        </p:nvSpPr>
        <p:spPr>
          <a:xfrm>
            <a:off x="5272500" y="8219411"/>
            <a:ext cx="3624470" cy="692497"/>
          </a:xfrm>
          <a:prstGeom prst="rect">
            <a:avLst/>
          </a:prstGeom>
          <a:solidFill>
            <a:schemeClr val="tx1">
              <a:lumMod val="95000"/>
              <a:lumOff val="5000"/>
            </a:schemeClr>
          </a:solidFill>
        </p:spPr>
        <p:txBody>
          <a:bodyPr tIns="91440" bIns="45720">
            <a:spAutoFit/>
          </a:bodyPr>
          <a:lstStyle>
            <a:lvl1pPr marL="0" indent="0">
              <a:lnSpc>
                <a:spcPct val="100000"/>
              </a:lnSpc>
              <a:spcBef>
                <a:spcPts val="0"/>
              </a:spcBef>
              <a:buNone/>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marL="0" indent="0">
              <a:lnSpc>
                <a:spcPct val="100000"/>
              </a:lnSpc>
              <a:spcBef>
                <a:spcPts val="0"/>
              </a:spcBef>
              <a:buNone/>
            </a:pPr>
            <a:r>
              <a:rPr lang="en-US" sz="1200">
                <a:solidFill>
                  <a:schemeClr val="bg1"/>
                </a:solidFill>
                <a:latin typeface="Arial" panose="020B0604020202020204" pitchFamily="34" charset="0"/>
                <a:cs typeface="Arial" panose="020B0604020202020204" pitchFamily="34" charset="0"/>
                <a:sym typeface="Arial"/>
              </a:rPr>
              <a:t>Caption text here – Arial regular 12 </a:t>
            </a:r>
            <a:r>
              <a:rPr lang="en-US" sz="1200" err="1">
                <a:solidFill>
                  <a:schemeClr val="bg1"/>
                </a:solidFill>
                <a:latin typeface="Arial" panose="020B0604020202020204" pitchFamily="34" charset="0"/>
                <a:cs typeface="Arial" panose="020B0604020202020204" pitchFamily="34" charset="0"/>
                <a:sym typeface="Arial"/>
              </a:rPr>
              <a:t>pt</a:t>
            </a:r>
            <a:r>
              <a:rPr lang="en-US" sz="1200">
                <a:solidFill>
                  <a:schemeClr val="bg1"/>
                </a:solidFill>
                <a:latin typeface="Arial" panose="020B0604020202020204" pitchFamily="34" charset="0"/>
                <a:cs typeface="Arial" panose="020B0604020202020204" pitchFamily="34" charset="0"/>
                <a:sym typeface="Arial"/>
              </a:rPr>
              <a:t> </a:t>
            </a:r>
            <a:br>
              <a:rPr lang="pt" sz="1200">
                <a:solidFill>
                  <a:schemeClr val="bg1"/>
                </a:solidFill>
                <a:latin typeface="Arial" panose="020B0604020202020204" pitchFamily="34" charset="0"/>
                <a:cs typeface="Arial" panose="020B0604020202020204" pitchFamily="34" charset="0"/>
                <a:sym typeface="Arial"/>
              </a:rPr>
            </a:br>
            <a:r>
              <a:rPr lang="pt" sz="1200">
                <a:solidFill>
                  <a:schemeClr val="bg1"/>
                </a:solidFill>
                <a:latin typeface="Arial" panose="020B0604020202020204" pitchFamily="34" charset="0"/>
                <a:cs typeface="Arial" panose="020B0604020202020204" pitchFamily="34" charset="0"/>
                <a:sym typeface="Arial"/>
              </a:rPr>
              <a:t>Olluptum nimin reprat as maximi, optium repre ilicias es atem etus mos </a:t>
            </a:r>
            <a:r>
              <a:rPr lang="en-GB" sz="1200">
                <a:solidFill>
                  <a:schemeClr val="bg1"/>
                </a:solidFill>
                <a:latin typeface="Arial" panose="020B0604020202020204" pitchFamily="34" charset="0"/>
                <a:cs typeface="Arial" panose="020B0604020202020204" pitchFamily="34" charset="0"/>
                <a:sym typeface="Arial"/>
              </a:rPr>
              <a:t> </a:t>
            </a:r>
            <a:endParaRPr lang="en-US" sz="1200">
              <a:solidFill>
                <a:schemeClr val="bg1"/>
              </a:solidFill>
              <a:latin typeface="Arial" panose="020B0604020202020204" pitchFamily="34" charset="0"/>
              <a:cs typeface="Arial" panose="020B0604020202020204" pitchFamily="34" charset="0"/>
              <a:sym typeface="Arial"/>
            </a:endParaRPr>
          </a:p>
        </p:txBody>
      </p:sp>
      <p:sp>
        <p:nvSpPr>
          <p:cNvPr id="13" name="Text Placeholder 3"/>
          <p:cNvSpPr>
            <a:spLocks noGrp="1"/>
          </p:cNvSpPr>
          <p:nvPr>
            <p:ph type="body" sz="quarter" idx="23" hasCustomPrompt="1"/>
          </p:nvPr>
        </p:nvSpPr>
        <p:spPr>
          <a:xfrm>
            <a:off x="8737573" y="2878025"/>
            <a:ext cx="3151214" cy="644857"/>
          </a:xfrm>
          <a:prstGeom prst="rect">
            <a:avLst/>
          </a:prstGeom>
          <a:solidFill>
            <a:srgbClr val="000000"/>
          </a:solidFill>
        </p:spPr>
        <p:txBody>
          <a:bodyPr vert="horz"/>
          <a:lstStyle>
            <a:lvl1pPr marL="0" indent="0">
              <a:lnSpc>
                <a:spcPct val="100000"/>
              </a:lnSpc>
              <a:spcBef>
                <a:spcPts val="0"/>
              </a:spcBef>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marL="0" indent="0">
              <a:lnSpc>
                <a:spcPct val="100000"/>
              </a:lnSpc>
              <a:spcBef>
                <a:spcPts val="0"/>
              </a:spcBef>
              <a:buNone/>
            </a:pPr>
            <a:r>
              <a:rPr lang="en-US" sz="1200">
                <a:solidFill>
                  <a:schemeClr val="bg1"/>
                </a:solidFill>
                <a:latin typeface="Arial" panose="020B0604020202020204" pitchFamily="34" charset="0"/>
                <a:cs typeface="Arial" panose="020B0604020202020204" pitchFamily="34" charset="0"/>
                <a:sym typeface="Arial"/>
              </a:rPr>
              <a:t>Caption text here – Arial regular 12 </a:t>
            </a:r>
            <a:r>
              <a:rPr lang="en-US" sz="1200" err="1">
                <a:solidFill>
                  <a:schemeClr val="bg1"/>
                </a:solidFill>
                <a:latin typeface="Arial" panose="020B0604020202020204" pitchFamily="34" charset="0"/>
                <a:cs typeface="Arial" panose="020B0604020202020204" pitchFamily="34" charset="0"/>
                <a:sym typeface="Arial"/>
              </a:rPr>
              <a:t>pt</a:t>
            </a:r>
            <a:r>
              <a:rPr lang="en-US" sz="1200">
                <a:solidFill>
                  <a:schemeClr val="bg1"/>
                </a:solidFill>
                <a:latin typeface="Arial" panose="020B0604020202020204" pitchFamily="34" charset="0"/>
                <a:cs typeface="Arial" panose="020B0604020202020204" pitchFamily="34" charset="0"/>
                <a:sym typeface="Arial"/>
              </a:rPr>
              <a:t> </a:t>
            </a:r>
            <a:br>
              <a:rPr lang="pt" sz="1200">
                <a:solidFill>
                  <a:schemeClr val="bg1"/>
                </a:solidFill>
                <a:latin typeface="Arial" panose="020B0604020202020204" pitchFamily="34" charset="0"/>
                <a:cs typeface="Arial" panose="020B0604020202020204" pitchFamily="34" charset="0"/>
                <a:sym typeface="Arial"/>
              </a:rPr>
            </a:br>
            <a:r>
              <a:rPr lang="pt" sz="1200">
                <a:solidFill>
                  <a:schemeClr val="bg1"/>
                </a:solidFill>
                <a:latin typeface="Arial" panose="020B0604020202020204" pitchFamily="34" charset="0"/>
                <a:cs typeface="Arial" panose="020B0604020202020204" pitchFamily="34" charset="0"/>
                <a:sym typeface="Arial"/>
              </a:rPr>
              <a:t>Olluptum nimin reprat as maximi, optium repre ilicias es atem etus mos </a:t>
            </a:r>
            <a:r>
              <a:rPr lang="en-GB" sz="1200">
                <a:solidFill>
                  <a:schemeClr val="bg1"/>
                </a:solidFill>
                <a:latin typeface="Arial" panose="020B0604020202020204" pitchFamily="34" charset="0"/>
                <a:cs typeface="Arial" panose="020B0604020202020204" pitchFamily="34" charset="0"/>
                <a:sym typeface="Arial"/>
              </a:rPr>
              <a:t> </a:t>
            </a:r>
            <a:endParaRPr lang="en-US" sz="1200">
              <a:solidFill>
                <a:schemeClr val="bg1"/>
              </a:solidFill>
              <a:latin typeface="Arial" panose="020B0604020202020204" pitchFamily="34" charset="0"/>
              <a:cs typeface="Arial" panose="020B0604020202020204" pitchFamily="34" charset="0"/>
              <a:sym typeface="Arial"/>
            </a:endParaRPr>
          </a:p>
        </p:txBody>
      </p:sp>
      <p:sp>
        <p:nvSpPr>
          <p:cNvPr id="14" name="Text Placeholder 3"/>
          <p:cNvSpPr>
            <a:spLocks noGrp="1"/>
          </p:cNvSpPr>
          <p:nvPr>
            <p:ph type="body" sz="quarter" idx="24" hasCustomPrompt="1"/>
          </p:nvPr>
        </p:nvSpPr>
        <p:spPr>
          <a:xfrm>
            <a:off x="8729684" y="5725568"/>
            <a:ext cx="3462315" cy="644857"/>
          </a:xfrm>
          <a:prstGeom prst="rect">
            <a:avLst/>
          </a:prstGeom>
          <a:solidFill>
            <a:srgbClr val="000000"/>
          </a:solidFill>
        </p:spPr>
        <p:txBody>
          <a:bodyPr vert="horz"/>
          <a:lstStyle>
            <a:lvl1pPr marL="0" indent="0">
              <a:lnSpc>
                <a:spcPct val="100000"/>
              </a:lnSpc>
              <a:spcBef>
                <a:spcPts val="0"/>
              </a:spcBef>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marL="0" indent="0">
              <a:lnSpc>
                <a:spcPct val="100000"/>
              </a:lnSpc>
              <a:spcBef>
                <a:spcPts val="0"/>
              </a:spcBef>
              <a:buNone/>
            </a:pPr>
            <a:r>
              <a:rPr lang="en-US" sz="1200">
                <a:solidFill>
                  <a:schemeClr val="bg1"/>
                </a:solidFill>
                <a:latin typeface="Arial" panose="020B0604020202020204" pitchFamily="34" charset="0"/>
                <a:cs typeface="Arial" panose="020B0604020202020204" pitchFamily="34" charset="0"/>
                <a:sym typeface="Arial"/>
              </a:rPr>
              <a:t>Caption text here – Arial regular 12 </a:t>
            </a:r>
            <a:r>
              <a:rPr lang="en-US" sz="1200" err="1">
                <a:solidFill>
                  <a:schemeClr val="bg1"/>
                </a:solidFill>
                <a:latin typeface="Arial" panose="020B0604020202020204" pitchFamily="34" charset="0"/>
                <a:cs typeface="Arial" panose="020B0604020202020204" pitchFamily="34" charset="0"/>
                <a:sym typeface="Arial"/>
              </a:rPr>
              <a:t>pt</a:t>
            </a:r>
            <a:r>
              <a:rPr lang="en-US" sz="1200">
                <a:solidFill>
                  <a:schemeClr val="bg1"/>
                </a:solidFill>
                <a:latin typeface="Arial" panose="020B0604020202020204" pitchFamily="34" charset="0"/>
                <a:cs typeface="Arial" panose="020B0604020202020204" pitchFamily="34" charset="0"/>
                <a:sym typeface="Arial"/>
              </a:rPr>
              <a:t> </a:t>
            </a:r>
            <a:br>
              <a:rPr lang="pt" sz="1200">
                <a:solidFill>
                  <a:schemeClr val="bg1"/>
                </a:solidFill>
                <a:latin typeface="Arial" panose="020B0604020202020204" pitchFamily="34" charset="0"/>
                <a:cs typeface="Arial" panose="020B0604020202020204" pitchFamily="34" charset="0"/>
                <a:sym typeface="Arial"/>
              </a:rPr>
            </a:br>
            <a:r>
              <a:rPr lang="pt" sz="1200">
                <a:solidFill>
                  <a:schemeClr val="bg1"/>
                </a:solidFill>
                <a:latin typeface="Arial" panose="020B0604020202020204" pitchFamily="34" charset="0"/>
                <a:cs typeface="Arial" panose="020B0604020202020204" pitchFamily="34" charset="0"/>
                <a:sym typeface="Arial"/>
              </a:rPr>
              <a:t>Olluptum nimin reprat as maximi, optium repre ilicias es atem etus mos </a:t>
            </a:r>
            <a:r>
              <a:rPr lang="en-GB" sz="1200">
                <a:solidFill>
                  <a:schemeClr val="bg1"/>
                </a:solidFill>
                <a:latin typeface="Arial" panose="020B0604020202020204" pitchFamily="34" charset="0"/>
                <a:cs typeface="Arial" panose="020B0604020202020204" pitchFamily="34" charset="0"/>
                <a:sym typeface="Arial"/>
              </a:rPr>
              <a:t> </a:t>
            </a:r>
            <a:endParaRPr lang="en-US" sz="1200">
              <a:solidFill>
                <a:schemeClr val="bg1"/>
              </a:solidFill>
              <a:latin typeface="Arial" panose="020B0604020202020204" pitchFamily="34" charset="0"/>
              <a:cs typeface="Arial" panose="020B0604020202020204" pitchFamily="34" charset="0"/>
              <a:sym typeface="Arial"/>
            </a:endParaRPr>
          </a:p>
        </p:txBody>
      </p:sp>
      <p:sp>
        <p:nvSpPr>
          <p:cNvPr id="4" name="Text Placeholder 3"/>
          <p:cNvSpPr>
            <a:spLocks noGrp="1"/>
          </p:cNvSpPr>
          <p:nvPr>
            <p:ph type="body" sz="quarter" idx="22" hasCustomPrompt="1"/>
          </p:nvPr>
        </p:nvSpPr>
        <p:spPr>
          <a:xfrm>
            <a:off x="4926013" y="776288"/>
            <a:ext cx="3624262" cy="644857"/>
          </a:xfrm>
          <a:prstGeom prst="rect">
            <a:avLst/>
          </a:prstGeom>
          <a:solidFill>
            <a:srgbClr val="000000"/>
          </a:solidFill>
        </p:spPr>
        <p:txBody>
          <a:bodyPr vert="horz"/>
          <a:lstStyle>
            <a:lvl1pPr marL="0" indent="0">
              <a:lnSpc>
                <a:spcPct val="100000"/>
              </a:lnSpc>
              <a:spcBef>
                <a:spcPts val="0"/>
              </a:spcBef>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marL="0" indent="0">
              <a:lnSpc>
                <a:spcPct val="100000"/>
              </a:lnSpc>
              <a:spcBef>
                <a:spcPts val="0"/>
              </a:spcBef>
              <a:buNone/>
            </a:pPr>
            <a:r>
              <a:rPr lang="en-US" sz="1200">
                <a:solidFill>
                  <a:schemeClr val="bg1"/>
                </a:solidFill>
                <a:latin typeface="Arial" panose="020B0604020202020204" pitchFamily="34" charset="0"/>
                <a:cs typeface="Arial" panose="020B0604020202020204" pitchFamily="34" charset="0"/>
                <a:sym typeface="Arial"/>
              </a:rPr>
              <a:t>Caption text here – Arial regular 12 </a:t>
            </a:r>
            <a:r>
              <a:rPr lang="en-US" sz="1200" err="1">
                <a:solidFill>
                  <a:schemeClr val="bg1"/>
                </a:solidFill>
                <a:latin typeface="Arial" panose="020B0604020202020204" pitchFamily="34" charset="0"/>
                <a:cs typeface="Arial" panose="020B0604020202020204" pitchFamily="34" charset="0"/>
                <a:sym typeface="Arial"/>
              </a:rPr>
              <a:t>pt</a:t>
            </a:r>
            <a:r>
              <a:rPr lang="en-US" sz="1200">
                <a:solidFill>
                  <a:schemeClr val="bg1"/>
                </a:solidFill>
                <a:latin typeface="Arial" panose="020B0604020202020204" pitchFamily="34" charset="0"/>
                <a:cs typeface="Arial" panose="020B0604020202020204" pitchFamily="34" charset="0"/>
                <a:sym typeface="Arial"/>
              </a:rPr>
              <a:t> </a:t>
            </a:r>
            <a:br>
              <a:rPr lang="pt" sz="1200">
                <a:solidFill>
                  <a:schemeClr val="bg1"/>
                </a:solidFill>
                <a:latin typeface="Arial" panose="020B0604020202020204" pitchFamily="34" charset="0"/>
                <a:cs typeface="Arial" panose="020B0604020202020204" pitchFamily="34" charset="0"/>
                <a:sym typeface="Arial"/>
              </a:rPr>
            </a:br>
            <a:r>
              <a:rPr lang="pt" sz="1200">
                <a:solidFill>
                  <a:schemeClr val="bg1"/>
                </a:solidFill>
                <a:latin typeface="Arial" panose="020B0604020202020204" pitchFamily="34" charset="0"/>
                <a:cs typeface="Arial" panose="020B0604020202020204" pitchFamily="34" charset="0"/>
                <a:sym typeface="Arial"/>
              </a:rPr>
              <a:t>Olluptum nimin reprat as maximi, optium repre ilicias es atem etus mos </a:t>
            </a:r>
            <a:r>
              <a:rPr lang="en-GB" sz="1200">
                <a:solidFill>
                  <a:schemeClr val="bg1"/>
                </a:solidFill>
                <a:latin typeface="Arial" panose="020B0604020202020204" pitchFamily="34" charset="0"/>
                <a:cs typeface="Arial" panose="020B0604020202020204" pitchFamily="34" charset="0"/>
                <a:sym typeface="Arial"/>
              </a:rPr>
              <a:t> </a:t>
            </a:r>
            <a:endParaRPr lang="en-US" sz="1200">
              <a:solidFill>
                <a:schemeClr val="bg1"/>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63298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ext + Heading Styles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2573843"/>
            <a:ext cx="2640700" cy="3040893"/>
          </a:xfrm>
          <a:prstGeom prst="rect">
            <a:avLst/>
          </a:prstGeom>
        </p:spPr>
        <p:txBody>
          <a:bodyPr lIns="0" tIns="0" rIns="0" bIns="0"/>
          <a:lstStyle>
            <a:lvl1pPr marL="0" indent="0">
              <a:lnSpc>
                <a:spcPct val="100000"/>
              </a:lnSpc>
              <a:spcBef>
                <a:spcPts val="0"/>
              </a:spcBef>
              <a:spcAft>
                <a:spcPts val="1000"/>
              </a:spcAft>
              <a:buClrTx/>
              <a:buFontTx/>
              <a:buNone/>
              <a:defRPr sz="1800" b="0" i="0">
                <a:solidFill>
                  <a:srgbClr val="000000"/>
                </a:solidFill>
                <a:latin typeface="Arial" panose="020B0604020202020204" pitchFamily="34" charset="0"/>
                <a:cs typeface="Arial" panose="020B0604020202020204" pitchFamily="34" charset="0"/>
              </a:defRPr>
            </a:lvl1pPr>
            <a:lvl2pPr marL="612000" indent="0">
              <a:lnSpc>
                <a:spcPct val="100000"/>
              </a:lnSpc>
              <a:spcBef>
                <a:spcPts val="500"/>
              </a:spcBef>
              <a:buClr>
                <a:srgbClr val="36B0E3"/>
              </a:buClr>
              <a:buFontTx/>
              <a:buNone/>
              <a:defRPr sz="1800" baseline="0">
                <a:solidFill>
                  <a:schemeClr val="tx1"/>
                </a:solidFill>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copy text</a:t>
            </a:r>
          </a:p>
        </p:txBody>
      </p:sp>
      <p:sp>
        <p:nvSpPr>
          <p:cNvPr id="13" name="Text Placeholder 12"/>
          <p:cNvSpPr>
            <a:spLocks noGrp="1"/>
          </p:cNvSpPr>
          <p:nvPr>
            <p:ph type="body" sz="quarter" idx="17" hasCustomPrompt="1"/>
          </p:nvPr>
        </p:nvSpPr>
        <p:spPr>
          <a:xfrm>
            <a:off x="704850" y="1909522"/>
            <a:ext cx="2659751" cy="472025"/>
          </a:xfrm>
          <a:prstGeom prst="rect">
            <a:avLst/>
          </a:prstGeom>
          <a:solidFill>
            <a:schemeClr val="tx1"/>
          </a:solidFill>
        </p:spPr>
        <p:txBody>
          <a:bodyPr vert="horz" wrap="square" tIns="108000" bIns="108000">
            <a:spAutoFit/>
          </a:bodyPr>
          <a:lstStyle>
            <a:lvl1pPr marL="0" indent="0">
              <a:buFontTx/>
              <a:buNone/>
              <a:defRPr sz="1800" cap="all" baseline="0">
                <a:solidFill>
                  <a:schemeClr val="bg1"/>
                </a:solidFill>
                <a:latin typeface="Arial Black"/>
              </a:defRPr>
            </a:lvl1pPr>
          </a:lstStyle>
          <a:p>
            <a:pPr lvl="0"/>
            <a:r>
              <a:rPr lang="en-GB"/>
              <a:t>Heading style 2</a:t>
            </a:r>
            <a:endParaRPr lang="en-US"/>
          </a:p>
        </p:txBody>
      </p:sp>
      <p:sp>
        <p:nvSpPr>
          <p:cNvPr id="8"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1" y="697183"/>
            <a:ext cx="3139852" cy="921791"/>
          </a:xfrm>
          <a:prstGeom prst="rect">
            <a:avLst/>
          </a:prstGeom>
        </p:spPr>
        <p:txBody>
          <a:bodyPr wrap="square" lIns="0" rIns="0">
            <a:spAutoFit/>
          </a:bodyPr>
          <a:lstStyle>
            <a:lvl1pPr>
              <a:lnSpc>
                <a:spcPct val="80000"/>
              </a:lnSpc>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two lines</a:t>
            </a:r>
          </a:p>
        </p:txBody>
      </p:sp>
      <p:sp>
        <p:nvSpPr>
          <p:cNvPr id="14" name="Picture Placeholder 5"/>
          <p:cNvSpPr>
            <a:spLocks noGrp="1"/>
          </p:cNvSpPr>
          <p:nvPr>
            <p:ph type="pic" sz="quarter" idx="19"/>
          </p:nvPr>
        </p:nvSpPr>
        <p:spPr>
          <a:xfrm>
            <a:off x="4425950" y="776288"/>
            <a:ext cx="7766050" cy="6081712"/>
          </a:xfrm>
          <a:prstGeom prst="rect">
            <a:avLst/>
          </a:prstGeom>
        </p:spPr>
        <p:txBody>
          <a:bodyPr vert="horz"/>
          <a:lstStyle/>
          <a:p>
            <a:endParaRPr lang="en-US"/>
          </a:p>
        </p:txBody>
      </p:sp>
    </p:spTree>
    <p:extLst>
      <p:ext uri="{BB962C8B-B14F-4D97-AF65-F5344CB8AC3E}">
        <p14:creationId xmlns:p14="http://schemas.microsoft.com/office/powerpoint/2010/main" val="132415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3" name="Picture 2" descr="Addis_Beza_2569__galler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75081" y="197077"/>
            <a:ext cx="8816920" cy="6503535"/>
          </a:xfrm>
          <a:prstGeom prst="rect">
            <a:avLst/>
          </a:prstGeom>
        </p:spPr>
      </p:pic>
      <p:pic>
        <p:nvPicPr>
          <p:cNvPr id="5" name="Picture 4" descr="LogoCutout-color-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22939" cy="6876478"/>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425" y="2759075"/>
            <a:ext cx="5227109" cy="2501281"/>
          </a:xfrm>
          <a:prstGeom prst="rect">
            <a:avLst/>
          </a:prstGeom>
        </p:spPr>
        <p:txBody>
          <a:bodyPr lIns="0" tIns="0" rIns="0" bIns="0" anchor="t" anchorCtr="0"/>
          <a:lstStyle>
            <a:lvl1pPr marL="0" indent="0">
              <a:lnSpc>
                <a:spcPct val="80000"/>
              </a:lnSpc>
              <a:buNone/>
              <a:defRPr sz="4500" b="1" i="0" spc="-2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905596"/>
            <a:ext cx="5227638" cy="257175"/>
          </a:xfrm>
          <a:prstGeom prst="rect">
            <a:avLst/>
          </a:prstGeom>
        </p:spPr>
        <p:txBody>
          <a:bodyPr lIns="0" tIns="0" rIns="0" bIns="0"/>
          <a:lstStyle>
            <a:lvl1pPr marL="0" indent="0">
              <a:buNone/>
              <a:defRPr sz="2000">
                <a:solidFill>
                  <a:srgbClr val="FCFFFC"/>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4" name="Picture 13" descr="FrontlineAIDS_PrimaryLogoStrapline_White_CMYK.eps"/>
          <p:cNvPicPr>
            <a:picLocks noChangeAspect="1"/>
          </p:cNvPicPr>
          <p:nvPr userDrawn="1"/>
        </p:nvPicPr>
        <p:blipFill rotWithShape="1">
          <a:blip r:embed="rId4" cstate="email">
            <a:extLst>
              <a:ext uri="{28A0092B-C50C-407E-A947-70E740481C1C}">
                <a14:useLocalDpi xmlns:a14="http://schemas.microsoft.com/office/drawing/2010/main"/>
              </a:ext>
            </a:extLst>
          </a:blip>
          <a:srcRect b="37277"/>
          <a:stretch/>
        </p:blipFill>
        <p:spPr>
          <a:xfrm>
            <a:off x="197203" y="102545"/>
            <a:ext cx="3419502" cy="1159603"/>
          </a:xfrm>
          <a:prstGeom prst="rect">
            <a:avLst/>
          </a:prstGeom>
        </p:spPr>
      </p:pic>
      <p:sp>
        <p:nvSpPr>
          <p:cNvPr id="8" name="Picture Placeholder 6">
            <a:extLst>
              <a:ext uri="{FF2B5EF4-FFF2-40B4-BE49-F238E27FC236}">
                <a16:creationId xmlns:a16="http://schemas.microsoft.com/office/drawing/2014/main" id="{0785138D-886E-4347-9979-BA6886E25E61}"/>
              </a:ext>
            </a:extLst>
          </p:cNvPr>
          <p:cNvSpPr>
            <a:spLocks noGrp="1"/>
          </p:cNvSpPr>
          <p:nvPr>
            <p:ph type="pic" sz="quarter" idx="12" hasCustomPrompt="1"/>
          </p:nvPr>
        </p:nvSpPr>
        <p:spPr>
          <a:xfrm>
            <a:off x="3583093" y="556504"/>
            <a:ext cx="1525588" cy="572209"/>
          </a:xfrm>
          <a:prstGeom prst="rect">
            <a:avLst/>
          </a:prstGeom>
        </p:spPr>
        <p:txBody>
          <a:bodyPr/>
          <a:lstStyle>
            <a:lvl1pPr marL="0" indent="0" algn="ctr">
              <a:buNone/>
              <a:defRPr sz="1500" baseline="0">
                <a:solidFill>
                  <a:schemeClr val="bg1"/>
                </a:solidFill>
              </a:defRPr>
            </a:lvl1pPr>
          </a:lstStyle>
          <a:p>
            <a:r>
              <a:rPr lang="en-US"/>
              <a:t>PLACE PARTNER LOGO HERE</a:t>
            </a:r>
          </a:p>
        </p:txBody>
      </p:sp>
    </p:spTree>
    <p:extLst>
      <p:ext uri="{BB962C8B-B14F-4D97-AF65-F5344CB8AC3E}">
        <p14:creationId xmlns:p14="http://schemas.microsoft.com/office/powerpoint/2010/main" val="1042986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ext slide + External Placehol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2573843"/>
            <a:ext cx="2640700" cy="3040893"/>
          </a:xfrm>
          <a:prstGeom prst="rect">
            <a:avLst/>
          </a:prstGeom>
        </p:spPr>
        <p:txBody>
          <a:bodyPr lIns="0" tIns="0" rIns="0" bIns="0"/>
          <a:lstStyle>
            <a:lvl1pPr marL="0" indent="0">
              <a:lnSpc>
                <a:spcPct val="100000"/>
              </a:lnSpc>
              <a:spcBef>
                <a:spcPts val="0"/>
              </a:spcBef>
              <a:spcAft>
                <a:spcPts val="1000"/>
              </a:spcAft>
              <a:buClrTx/>
              <a:buFontTx/>
              <a:buNone/>
              <a:defRPr sz="1800" b="0" i="0">
                <a:solidFill>
                  <a:srgbClr val="000000"/>
                </a:solidFill>
                <a:latin typeface="Arial" panose="020B0604020202020204" pitchFamily="34" charset="0"/>
                <a:cs typeface="Arial" panose="020B0604020202020204" pitchFamily="34" charset="0"/>
              </a:defRPr>
            </a:lvl1pPr>
            <a:lvl2pPr marL="612000" indent="0">
              <a:lnSpc>
                <a:spcPct val="100000"/>
              </a:lnSpc>
              <a:spcBef>
                <a:spcPts val="500"/>
              </a:spcBef>
              <a:buClr>
                <a:srgbClr val="36B0E3"/>
              </a:buClr>
              <a:buFontTx/>
              <a:buNone/>
              <a:defRPr sz="1800" baseline="0">
                <a:solidFill>
                  <a:schemeClr val="tx1"/>
                </a:solidFill>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copy text</a:t>
            </a:r>
          </a:p>
        </p:txBody>
      </p:sp>
      <p:sp>
        <p:nvSpPr>
          <p:cNvPr id="13" name="Text Placeholder 12"/>
          <p:cNvSpPr>
            <a:spLocks noGrp="1"/>
          </p:cNvSpPr>
          <p:nvPr>
            <p:ph type="body" sz="quarter" idx="17" hasCustomPrompt="1"/>
          </p:nvPr>
        </p:nvSpPr>
        <p:spPr>
          <a:xfrm>
            <a:off x="704850" y="1909522"/>
            <a:ext cx="2659751" cy="472025"/>
          </a:xfrm>
          <a:prstGeom prst="rect">
            <a:avLst/>
          </a:prstGeom>
          <a:solidFill>
            <a:schemeClr val="tx1"/>
          </a:solidFill>
        </p:spPr>
        <p:txBody>
          <a:bodyPr vert="horz" wrap="square" tIns="108000" bIns="108000">
            <a:spAutoFit/>
          </a:bodyPr>
          <a:lstStyle>
            <a:lvl1pPr marL="0" indent="0">
              <a:buFontTx/>
              <a:buNone/>
              <a:defRPr sz="1800" cap="all" baseline="0">
                <a:solidFill>
                  <a:schemeClr val="bg1"/>
                </a:solidFill>
                <a:latin typeface="Arial Black"/>
              </a:defRPr>
            </a:lvl1pPr>
          </a:lstStyle>
          <a:p>
            <a:pPr lvl="0"/>
            <a:r>
              <a:rPr lang="en-GB"/>
              <a:t>Heading style 2</a:t>
            </a:r>
            <a:endParaRPr lang="en-US"/>
          </a:p>
        </p:txBody>
      </p:sp>
      <p:sp>
        <p:nvSpPr>
          <p:cNvPr id="8"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1" y="704482"/>
            <a:ext cx="3139852" cy="921791"/>
          </a:xfrm>
          <a:prstGeom prst="rect">
            <a:avLst/>
          </a:prstGeom>
        </p:spPr>
        <p:txBody>
          <a:bodyPr wrap="square" lIns="0" rIns="0">
            <a:spAutoFit/>
          </a:bodyPr>
          <a:lstStyle>
            <a:lvl1pPr>
              <a:lnSpc>
                <a:spcPct val="80000"/>
              </a:lnSpc>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two lines</a:t>
            </a:r>
          </a:p>
        </p:txBody>
      </p:sp>
    </p:spTree>
    <p:extLst>
      <p:ext uri="{BB962C8B-B14F-4D97-AF65-F5344CB8AC3E}">
        <p14:creationId xmlns:p14="http://schemas.microsoft.com/office/powerpoint/2010/main" val="577376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Graph">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0" y="697183"/>
            <a:ext cx="3142247" cy="921791"/>
          </a:xfrm>
          <a:prstGeom prst="rect">
            <a:avLst/>
          </a:prstGeom>
        </p:spPr>
        <p:txBody>
          <a:bodyPr wrap="square" lIns="0" rIns="0">
            <a:spAutoFit/>
          </a:bodyPr>
          <a:lstStyle>
            <a:lvl1pPr algn="l">
              <a:lnSpc>
                <a:spcPct val="80000"/>
              </a:lnSpc>
              <a:defRPr sz="3300" b="1" i="0" spc="-80" baseline="0">
                <a:solidFill>
                  <a:srgbClr val="FFFFFF"/>
                </a:solidFill>
                <a:latin typeface="Arial" panose="020B0604020202020204" pitchFamily="34" charset="0"/>
                <a:cs typeface="Arial" panose="020B0604020202020204" pitchFamily="34" charset="0"/>
              </a:defRPr>
            </a:lvl1pPr>
          </a:lstStyle>
          <a:p>
            <a:r>
              <a:rPr lang="en-US"/>
              <a:t>Heading sits over one line</a:t>
            </a:r>
          </a:p>
        </p:txBody>
      </p:sp>
      <p:sp>
        <p:nvSpPr>
          <p:cNvPr id="8"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92107"/>
            <a:ext cx="3142246" cy="3622629"/>
          </a:xfrm>
          <a:prstGeom prst="rect">
            <a:avLst/>
          </a:prstGeom>
        </p:spPr>
        <p:txBody>
          <a:bodyPr lIns="0" tIns="0" rIns="0" bIns="0"/>
          <a:lstStyle>
            <a:lvl1pPr marL="0" indent="0">
              <a:lnSpc>
                <a:spcPct val="100000"/>
              </a:lnSpc>
              <a:spcBef>
                <a:spcPts val="0"/>
              </a:spcBef>
              <a:spcAft>
                <a:spcPts val="1600"/>
              </a:spcAft>
              <a:buNone/>
              <a:defRPr sz="1800" b="0" i="0">
                <a:solidFill>
                  <a:srgbClr val="FFFFFF"/>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Body copy text</a:t>
            </a:r>
          </a:p>
        </p:txBody>
      </p:sp>
      <p:graphicFrame>
        <p:nvGraphicFramePr>
          <p:cNvPr id="4" name="Chart 3">
            <a:extLst>
              <a:ext uri="{FF2B5EF4-FFF2-40B4-BE49-F238E27FC236}">
                <a16:creationId xmlns:a16="http://schemas.microsoft.com/office/drawing/2014/main" id="{15DDE1C0-6730-1648-A829-687B83AAC91D}"/>
              </a:ext>
            </a:extLst>
          </p:cNvPr>
          <p:cNvGraphicFramePr>
            <a:graphicFrameLocks/>
          </p:cNvGraphicFramePr>
          <p:nvPr userDrawn="1">
            <p:extLst>
              <p:ext uri="{D42A27DB-BD31-4B8C-83A1-F6EECF244321}">
                <p14:modId xmlns:p14="http://schemas.microsoft.com/office/powerpoint/2010/main" val="2154881521"/>
              </p:ext>
            </p:extLst>
          </p:nvPr>
        </p:nvGraphicFramePr>
        <p:xfrm>
          <a:off x="5592972" y="1707944"/>
          <a:ext cx="5107093" cy="3437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7372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445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12192000" cy="6858000"/>
          </a:xfrm>
          <a:prstGeom prst="rect">
            <a:avLst/>
          </a:prstGeom>
        </p:spPr>
        <p:txBody>
          <a:bodyPr vert="horz"/>
          <a:lstStyle/>
          <a:p>
            <a:endParaRPr lang="en-US"/>
          </a:p>
        </p:txBody>
      </p:sp>
      <p:pic>
        <p:nvPicPr>
          <p:cNvPr id="6" name="Picture 5" descr="A person wearing a black shirt&#10;&#10;Description automatically generated">
            <a:extLst>
              <a:ext uri="{FF2B5EF4-FFF2-40B4-BE49-F238E27FC236}">
                <a16:creationId xmlns:a16="http://schemas.microsoft.com/office/drawing/2014/main" id="{D5318E3E-8A3D-BB47-84F7-852171D3E9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15" y="0"/>
            <a:ext cx="12184970" cy="6858000"/>
          </a:xfrm>
          <a:prstGeom prst="rect">
            <a:avLst/>
          </a:prstGeom>
        </p:spPr>
      </p:pic>
      <p:sp>
        <p:nvSpPr>
          <p:cNvPr id="9" name="Picture Placeholder 2"/>
          <p:cNvSpPr>
            <a:spLocks noGrp="1"/>
          </p:cNvSpPr>
          <p:nvPr>
            <p:ph type="pic" sz="quarter" idx="11"/>
          </p:nvPr>
        </p:nvSpPr>
        <p:spPr>
          <a:xfrm>
            <a:off x="538263" y="3878263"/>
            <a:ext cx="6237870" cy="2674862"/>
          </a:xfrm>
          <a:prstGeom prst="rect">
            <a:avLst/>
          </a:prstGeom>
          <a:blipFill rotWithShape="1">
            <a:blip r:embed="rId3" cstate="email">
              <a:extLst>
                <a:ext uri="{28A0092B-C50C-407E-A947-70E740481C1C}">
                  <a14:useLocalDpi xmlns:a14="http://schemas.microsoft.com/office/drawing/2010/main"/>
                </a:ext>
              </a:extLst>
            </a:blip>
            <a:stretch>
              <a:fillRect/>
            </a:stretch>
          </a:blipFill>
        </p:spPr>
        <p:txBody>
          <a:bodyPr vert="horz"/>
          <a:lstStyle>
            <a:lvl1pPr>
              <a:defRPr sz="100"/>
            </a:lvl1pPr>
          </a:lstStyle>
          <a:p>
            <a:endParaRPr lang="en-US"/>
          </a:p>
        </p:txBody>
      </p:sp>
      <p:sp>
        <p:nvSpPr>
          <p:cNvPr id="5" name="Picture Placeholder 4"/>
          <p:cNvSpPr>
            <a:spLocks noGrp="1"/>
          </p:cNvSpPr>
          <p:nvPr>
            <p:ph type="pic" sz="quarter" idx="12"/>
          </p:nvPr>
        </p:nvSpPr>
        <p:spPr>
          <a:xfrm>
            <a:off x="8218488" y="-109538"/>
            <a:ext cx="4171950" cy="1919288"/>
          </a:xfrm>
          <a:prstGeom prst="rect">
            <a:avLst/>
          </a:prstGeom>
          <a:blipFill rotWithShape="1">
            <a:blip r:embed="rId4" cstate="email">
              <a:extLst>
                <a:ext uri="{28A0092B-C50C-407E-A947-70E740481C1C}">
                  <a14:useLocalDpi xmlns:a14="http://schemas.microsoft.com/office/drawing/2010/main"/>
                </a:ext>
              </a:extLst>
            </a:blip>
            <a:stretch>
              <a:fillRect/>
            </a:stretch>
          </a:blipFill>
        </p:spPr>
        <p:txBody>
          <a:bodyPr vert="horz"/>
          <a:lstStyle>
            <a:lvl1pPr>
              <a:defRPr sz="100"/>
            </a:lvl1pPr>
          </a:lstStyle>
          <a:p>
            <a:endParaRPr lang="en-US"/>
          </a:p>
        </p:txBody>
      </p:sp>
    </p:spTree>
    <p:extLst>
      <p:ext uri="{BB962C8B-B14F-4D97-AF65-F5344CB8AC3E}">
        <p14:creationId xmlns:p14="http://schemas.microsoft.com/office/powerpoint/2010/main" val="184328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7" name="Picture 6" descr="A person standing in front of a beach&#10;&#10;Description automatically generated">
            <a:extLst>
              <a:ext uri="{FF2B5EF4-FFF2-40B4-BE49-F238E27FC236}">
                <a16:creationId xmlns:a16="http://schemas.microsoft.com/office/drawing/2014/main" id="{8D7A157A-01F5-FE4F-A90B-106E6732C99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613189" y="402337"/>
            <a:ext cx="10393281" cy="6177368"/>
          </a:xfrm>
          <a:prstGeom prst="rect">
            <a:avLst/>
          </a:prstGeom>
        </p:spPr>
      </p:pic>
      <p:pic>
        <p:nvPicPr>
          <p:cNvPr id="2" name="Picture 1" descr="LogoCutout-color-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068" y="-1"/>
            <a:ext cx="12224844" cy="6877549"/>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954" y="2766963"/>
            <a:ext cx="5227109" cy="2408731"/>
          </a:xfrm>
          <a:prstGeom prst="rect">
            <a:avLst/>
          </a:prstGeom>
        </p:spPr>
        <p:txBody>
          <a:bodyPr lIns="0" tIns="0" rIns="0" bIns="0" anchor="t" anchorCtr="0"/>
          <a:lstStyle>
            <a:lvl1pPr marL="0" indent="0">
              <a:lnSpc>
                <a:spcPct val="80000"/>
              </a:lnSpc>
              <a:buNone/>
              <a:defRPr sz="4500" b="1" i="0" spc="-200" baseline="0">
                <a:solidFill>
                  <a:srgbClr val="000000"/>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905596"/>
            <a:ext cx="5227638" cy="257175"/>
          </a:xfrm>
          <a:prstGeom prst="rect">
            <a:avLst/>
          </a:prstGeom>
        </p:spPr>
        <p:txBody>
          <a:bodyPr lIns="0" tIns="0" rIns="0" bIns="0"/>
          <a:lstStyle>
            <a:lvl1pPr marL="0" indent="0">
              <a:buNone/>
              <a:defRPr sz="2000">
                <a:solidFill>
                  <a:srgbClr val="000000"/>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3" name="Picture 12"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a:off x="633368" y="450004"/>
            <a:ext cx="2553064" cy="859204"/>
          </a:xfrm>
          <a:prstGeom prst="rect">
            <a:avLst/>
          </a:prstGeom>
        </p:spPr>
      </p:pic>
      <p:sp>
        <p:nvSpPr>
          <p:cNvPr id="8" name="Picture Placeholder 6">
            <a:extLst>
              <a:ext uri="{FF2B5EF4-FFF2-40B4-BE49-F238E27FC236}">
                <a16:creationId xmlns:a16="http://schemas.microsoft.com/office/drawing/2014/main" id="{0785138D-886E-4347-9979-BA6886E25E61}"/>
              </a:ext>
            </a:extLst>
          </p:cNvPr>
          <p:cNvSpPr>
            <a:spLocks noGrp="1"/>
          </p:cNvSpPr>
          <p:nvPr>
            <p:ph type="pic" sz="quarter" idx="12" hasCustomPrompt="1"/>
          </p:nvPr>
        </p:nvSpPr>
        <p:spPr>
          <a:xfrm>
            <a:off x="3583093" y="556504"/>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Tree>
    <p:extLst>
      <p:ext uri="{BB962C8B-B14F-4D97-AF65-F5344CB8AC3E}">
        <p14:creationId xmlns:p14="http://schemas.microsoft.com/office/powerpoint/2010/main" val="308477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3" name="Picture 2" descr="Addis_Beza_2569__galler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75081" y="197077"/>
            <a:ext cx="8816920" cy="6503535"/>
          </a:xfrm>
          <a:prstGeom prst="rect">
            <a:avLst/>
          </a:prstGeom>
        </p:spPr>
      </p:pic>
      <p:pic>
        <p:nvPicPr>
          <p:cNvPr id="5" name="Picture 4" descr="LogoCutout-color-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22939" cy="6876478"/>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425" y="2759075"/>
            <a:ext cx="5227109" cy="2501281"/>
          </a:xfrm>
          <a:prstGeom prst="rect">
            <a:avLst/>
          </a:prstGeom>
        </p:spPr>
        <p:txBody>
          <a:bodyPr lIns="0" tIns="0" rIns="0" bIns="0" anchor="t" anchorCtr="0"/>
          <a:lstStyle>
            <a:lvl1pPr marL="0" indent="0">
              <a:lnSpc>
                <a:spcPct val="80000"/>
              </a:lnSpc>
              <a:buNone/>
              <a:defRPr sz="4500" b="1" i="0" spc="-2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905596"/>
            <a:ext cx="5227638" cy="257175"/>
          </a:xfrm>
          <a:prstGeom prst="rect">
            <a:avLst/>
          </a:prstGeom>
        </p:spPr>
        <p:txBody>
          <a:bodyPr lIns="0" tIns="0" rIns="0" bIns="0"/>
          <a:lstStyle>
            <a:lvl1pPr marL="0" indent="0">
              <a:buNone/>
              <a:defRPr sz="2000">
                <a:solidFill>
                  <a:srgbClr val="FCFFFC"/>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4" name="Picture 13" descr="FrontlineAIDS_PrimaryLogoStrapline_White_CMYK.eps"/>
          <p:cNvPicPr>
            <a:picLocks noChangeAspect="1"/>
          </p:cNvPicPr>
          <p:nvPr userDrawn="1"/>
        </p:nvPicPr>
        <p:blipFill rotWithShape="1">
          <a:blip r:embed="rId4" cstate="email">
            <a:extLst>
              <a:ext uri="{28A0092B-C50C-407E-A947-70E740481C1C}">
                <a14:useLocalDpi xmlns:a14="http://schemas.microsoft.com/office/drawing/2010/main"/>
              </a:ext>
            </a:extLst>
          </a:blip>
          <a:srcRect b="37277"/>
          <a:stretch/>
        </p:blipFill>
        <p:spPr>
          <a:xfrm>
            <a:off x="197203" y="102545"/>
            <a:ext cx="3419502" cy="1159603"/>
          </a:xfrm>
          <a:prstGeom prst="rect">
            <a:avLst/>
          </a:prstGeom>
        </p:spPr>
      </p:pic>
      <p:sp>
        <p:nvSpPr>
          <p:cNvPr id="8" name="Picture Placeholder 6">
            <a:extLst>
              <a:ext uri="{FF2B5EF4-FFF2-40B4-BE49-F238E27FC236}">
                <a16:creationId xmlns:a16="http://schemas.microsoft.com/office/drawing/2014/main" id="{0785138D-886E-4347-9979-BA6886E25E61}"/>
              </a:ext>
            </a:extLst>
          </p:cNvPr>
          <p:cNvSpPr>
            <a:spLocks noGrp="1"/>
          </p:cNvSpPr>
          <p:nvPr>
            <p:ph type="pic" sz="quarter" idx="12" hasCustomPrompt="1"/>
          </p:nvPr>
        </p:nvSpPr>
        <p:spPr>
          <a:xfrm>
            <a:off x="3583093" y="556504"/>
            <a:ext cx="1525588" cy="572209"/>
          </a:xfrm>
          <a:prstGeom prst="rect">
            <a:avLst/>
          </a:prstGeom>
        </p:spPr>
        <p:txBody>
          <a:bodyPr/>
          <a:lstStyle>
            <a:lvl1pPr marL="0" indent="0" algn="ctr">
              <a:buNone/>
              <a:defRPr sz="1500" baseline="0">
                <a:solidFill>
                  <a:schemeClr val="bg1"/>
                </a:solidFill>
              </a:defRPr>
            </a:lvl1pPr>
          </a:lstStyle>
          <a:p>
            <a:r>
              <a:rPr lang="en-US"/>
              <a:t>PLACE PARTNER LOGO HERE</a:t>
            </a:r>
          </a:p>
        </p:txBody>
      </p:sp>
    </p:spTree>
    <p:extLst>
      <p:ext uri="{BB962C8B-B14F-4D97-AF65-F5344CB8AC3E}">
        <p14:creationId xmlns:p14="http://schemas.microsoft.com/office/powerpoint/2010/main" val="3916103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977" y="556505"/>
            <a:ext cx="8074024" cy="6301496"/>
          </a:xfrm>
          <a:prstGeom prst="rect">
            <a:avLst/>
          </a:prstGeom>
        </p:spPr>
      </p:pic>
      <p:pic>
        <p:nvPicPr>
          <p:cNvPr id="2" name="Picture 1" descr="LogoCutout-color-0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15" y="0"/>
            <a:ext cx="12211991" cy="6870318"/>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425" y="2766963"/>
            <a:ext cx="5227109" cy="2870200"/>
          </a:xfrm>
          <a:prstGeom prst="rect">
            <a:avLst/>
          </a:prstGeom>
        </p:spPr>
        <p:txBody>
          <a:bodyPr lIns="0" tIns="0" rIns="0" bIns="0" anchor="t" anchorCtr="0"/>
          <a:lstStyle>
            <a:lvl1pPr marL="0" indent="0">
              <a:lnSpc>
                <a:spcPct val="80000"/>
              </a:lnSpc>
              <a:buNone/>
              <a:defRPr sz="4500" b="1" i="0" spc="-200" baseline="0">
                <a:solidFill>
                  <a:srgbClr val="000000"/>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905596"/>
            <a:ext cx="5227638" cy="257175"/>
          </a:xfrm>
          <a:prstGeom prst="rect">
            <a:avLst/>
          </a:prstGeom>
        </p:spPr>
        <p:txBody>
          <a:bodyPr lIns="0" tIns="0" rIns="0" bIns="0"/>
          <a:lstStyle>
            <a:lvl1pPr marL="0" indent="0">
              <a:buNone/>
              <a:defRPr sz="2000">
                <a:solidFill>
                  <a:srgbClr val="000000"/>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3" name="Picture 12"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a:off x="633368" y="450004"/>
            <a:ext cx="2553064" cy="859204"/>
          </a:xfrm>
          <a:prstGeom prst="rect">
            <a:avLst/>
          </a:prstGeom>
        </p:spPr>
      </p:pic>
      <p:sp>
        <p:nvSpPr>
          <p:cNvPr id="8" name="Picture Placeholder 6">
            <a:extLst>
              <a:ext uri="{FF2B5EF4-FFF2-40B4-BE49-F238E27FC236}">
                <a16:creationId xmlns:a16="http://schemas.microsoft.com/office/drawing/2014/main" id="{0785138D-886E-4347-9979-BA6886E25E61}"/>
              </a:ext>
            </a:extLst>
          </p:cNvPr>
          <p:cNvSpPr>
            <a:spLocks noGrp="1"/>
          </p:cNvSpPr>
          <p:nvPr>
            <p:ph type="pic" sz="quarter" idx="12" hasCustomPrompt="1"/>
          </p:nvPr>
        </p:nvSpPr>
        <p:spPr>
          <a:xfrm>
            <a:off x="3583093" y="556504"/>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Tree>
    <p:extLst>
      <p:ext uri="{BB962C8B-B14F-4D97-AF65-F5344CB8AC3E}">
        <p14:creationId xmlns:p14="http://schemas.microsoft.com/office/powerpoint/2010/main" val="3624773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8278" y="556506"/>
            <a:ext cx="6853722" cy="5349092"/>
          </a:xfrm>
          <a:prstGeom prst="rect">
            <a:avLst/>
          </a:prstGeom>
        </p:spPr>
      </p:pic>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t="-1"/>
          <a:stretch/>
        </p:blipFill>
        <p:spPr>
          <a:xfrm>
            <a:off x="0" y="1"/>
            <a:ext cx="12207775" cy="5905596"/>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954" y="2061465"/>
            <a:ext cx="5227109" cy="2408731"/>
          </a:xfrm>
          <a:prstGeom prst="rect">
            <a:avLst/>
          </a:prstGeom>
        </p:spPr>
        <p:txBody>
          <a:bodyPr lIns="0" tIns="0" rIns="0" bIns="0" anchor="t" anchorCtr="0"/>
          <a:lstStyle>
            <a:lvl1pPr marL="0" indent="0">
              <a:lnSpc>
                <a:spcPct val="80000"/>
              </a:lnSpc>
              <a:buNone/>
              <a:defRPr sz="4500" b="1" i="0" spc="-200" baseline="0">
                <a:solidFill>
                  <a:srgbClr val="000000"/>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200098"/>
            <a:ext cx="5227638" cy="257175"/>
          </a:xfrm>
          <a:prstGeom prst="rect">
            <a:avLst/>
          </a:prstGeom>
        </p:spPr>
        <p:txBody>
          <a:bodyPr lIns="0" tIns="0" rIns="0" bIns="0"/>
          <a:lstStyle>
            <a:lvl1pPr marL="0" indent="0">
              <a:buNone/>
              <a:defRPr sz="2000">
                <a:solidFill>
                  <a:srgbClr val="000000"/>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3" name="Picture 12"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a:off x="633368" y="450004"/>
            <a:ext cx="2553064" cy="859204"/>
          </a:xfrm>
          <a:prstGeom prst="rect">
            <a:avLst/>
          </a:prstGeom>
        </p:spPr>
      </p:pic>
      <p:sp>
        <p:nvSpPr>
          <p:cNvPr id="15" name="Picture Placeholder 6">
            <a:extLst>
              <a:ext uri="{FF2B5EF4-FFF2-40B4-BE49-F238E27FC236}">
                <a16:creationId xmlns:a16="http://schemas.microsoft.com/office/drawing/2014/main" id="{0785138D-886E-4347-9979-BA6886E25E61}"/>
              </a:ext>
            </a:extLst>
          </p:cNvPr>
          <p:cNvSpPr>
            <a:spLocks noGrp="1"/>
          </p:cNvSpPr>
          <p:nvPr>
            <p:ph type="pic" sz="quarter" idx="13" hasCustomPrompt="1"/>
          </p:nvPr>
        </p:nvSpPr>
        <p:spPr>
          <a:xfrm>
            <a:off x="733954"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6" name="Picture Placeholder 6">
            <a:extLst>
              <a:ext uri="{FF2B5EF4-FFF2-40B4-BE49-F238E27FC236}">
                <a16:creationId xmlns:a16="http://schemas.microsoft.com/office/drawing/2014/main" id="{0785138D-886E-4347-9979-BA6886E25E61}"/>
              </a:ext>
            </a:extLst>
          </p:cNvPr>
          <p:cNvSpPr>
            <a:spLocks noGrp="1"/>
          </p:cNvSpPr>
          <p:nvPr>
            <p:ph type="pic" sz="quarter" idx="14" hasCustomPrompt="1"/>
          </p:nvPr>
        </p:nvSpPr>
        <p:spPr>
          <a:xfrm>
            <a:off x="2565624"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7" name="Picture Placeholder 6">
            <a:extLst>
              <a:ext uri="{FF2B5EF4-FFF2-40B4-BE49-F238E27FC236}">
                <a16:creationId xmlns:a16="http://schemas.microsoft.com/office/drawing/2014/main" id="{0785138D-886E-4347-9979-BA6886E25E61}"/>
              </a:ext>
            </a:extLst>
          </p:cNvPr>
          <p:cNvSpPr>
            <a:spLocks noGrp="1"/>
          </p:cNvSpPr>
          <p:nvPr>
            <p:ph type="pic" sz="quarter" idx="15" hasCustomPrompt="1"/>
          </p:nvPr>
        </p:nvSpPr>
        <p:spPr>
          <a:xfrm>
            <a:off x="4388147"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8" name="Picture Placeholder 6">
            <a:extLst>
              <a:ext uri="{FF2B5EF4-FFF2-40B4-BE49-F238E27FC236}">
                <a16:creationId xmlns:a16="http://schemas.microsoft.com/office/drawing/2014/main" id="{0785138D-886E-4347-9979-BA6886E25E61}"/>
              </a:ext>
            </a:extLst>
          </p:cNvPr>
          <p:cNvSpPr>
            <a:spLocks noGrp="1"/>
          </p:cNvSpPr>
          <p:nvPr>
            <p:ph type="pic" sz="quarter" idx="16" hasCustomPrompt="1"/>
          </p:nvPr>
        </p:nvSpPr>
        <p:spPr>
          <a:xfrm>
            <a:off x="6217800"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9" name="Picture Placeholder 6">
            <a:extLst>
              <a:ext uri="{FF2B5EF4-FFF2-40B4-BE49-F238E27FC236}">
                <a16:creationId xmlns:a16="http://schemas.microsoft.com/office/drawing/2014/main" id="{0785138D-886E-4347-9979-BA6886E25E61}"/>
              </a:ext>
            </a:extLst>
          </p:cNvPr>
          <p:cNvSpPr>
            <a:spLocks noGrp="1"/>
          </p:cNvSpPr>
          <p:nvPr>
            <p:ph type="pic" sz="quarter" idx="17" hasCustomPrompt="1"/>
          </p:nvPr>
        </p:nvSpPr>
        <p:spPr>
          <a:xfrm>
            <a:off x="8046149"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20" name="Picture Placeholder 6">
            <a:extLst>
              <a:ext uri="{FF2B5EF4-FFF2-40B4-BE49-F238E27FC236}">
                <a16:creationId xmlns:a16="http://schemas.microsoft.com/office/drawing/2014/main" id="{0785138D-886E-4347-9979-BA6886E25E61}"/>
              </a:ext>
            </a:extLst>
          </p:cNvPr>
          <p:cNvSpPr>
            <a:spLocks noGrp="1"/>
          </p:cNvSpPr>
          <p:nvPr>
            <p:ph type="pic" sz="quarter" idx="18" hasCustomPrompt="1"/>
          </p:nvPr>
        </p:nvSpPr>
        <p:spPr>
          <a:xfrm>
            <a:off x="9877864"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Tree>
    <p:extLst>
      <p:ext uri="{BB962C8B-B14F-4D97-AF65-F5344CB8AC3E}">
        <p14:creationId xmlns:p14="http://schemas.microsoft.com/office/powerpoint/2010/main" val="2943490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B041D-81B6-41E0-91CB-D7C273FFA041}" type="datetimeFigureOut">
              <a:rPr lang="en-GB" smtClean="0"/>
              <a:pPr/>
              <a:t>04/07/2021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C8B3A-71FE-476C-A608-9E62721C6A6E}" type="slidenum">
              <a:rPr lang="en-GB" smtClean="0"/>
              <a:pPr/>
              <a:t>‹#›</a:t>
            </a:fld>
            <a:endParaRPr lang="en-GB"/>
          </a:p>
        </p:txBody>
      </p:sp>
    </p:spTree>
    <p:extLst>
      <p:ext uri="{BB962C8B-B14F-4D97-AF65-F5344CB8AC3E}">
        <p14:creationId xmlns:p14="http://schemas.microsoft.com/office/powerpoint/2010/main" val="156714587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DEEB041D-81B6-41E0-91CB-D7C273FFA041}" type="datetimeFigureOut">
              <a:rPr lang="en-GB" smtClean="0"/>
              <a:pPr/>
              <a:t>04/07/2021</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781C8B3A-71FE-476C-A608-9E62721C6A6E}" type="slidenum">
              <a:rPr lang="en-GB" smtClean="0"/>
              <a:pPr/>
              <a:t>‹#›</a:t>
            </a:fld>
            <a:endParaRPr lang="en-GB"/>
          </a:p>
        </p:txBody>
      </p:sp>
    </p:spTree>
    <p:extLst>
      <p:ext uri="{BB962C8B-B14F-4D97-AF65-F5344CB8AC3E}">
        <p14:creationId xmlns:p14="http://schemas.microsoft.com/office/powerpoint/2010/main" val="10336696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977" y="556505"/>
            <a:ext cx="8074024" cy="6301496"/>
          </a:xfrm>
          <a:prstGeom prst="rect">
            <a:avLst/>
          </a:prstGeom>
        </p:spPr>
      </p:pic>
      <p:pic>
        <p:nvPicPr>
          <p:cNvPr id="2" name="Picture 1" descr="LogoCutout-color-0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15" y="0"/>
            <a:ext cx="12211991" cy="6870318"/>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425" y="2766963"/>
            <a:ext cx="5227109" cy="2870200"/>
          </a:xfrm>
          <a:prstGeom prst="rect">
            <a:avLst/>
          </a:prstGeom>
        </p:spPr>
        <p:txBody>
          <a:bodyPr lIns="0" tIns="0" rIns="0" bIns="0" anchor="t" anchorCtr="0"/>
          <a:lstStyle>
            <a:lvl1pPr marL="0" indent="0">
              <a:lnSpc>
                <a:spcPct val="80000"/>
              </a:lnSpc>
              <a:buNone/>
              <a:defRPr sz="4500" b="1" i="0" spc="-200" baseline="0">
                <a:solidFill>
                  <a:srgbClr val="000000"/>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905596"/>
            <a:ext cx="5227638" cy="257175"/>
          </a:xfrm>
          <a:prstGeom prst="rect">
            <a:avLst/>
          </a:prstGeom>
        </p:spPr>
        <p:txBody>
          <a:bodyPr lIns="0" tIns="0" rIns="0" bIns="0"/>
          <a:lstStyle>
            <a:lvl1pPr marL="0" indent="0">
              <a:buNone/>
              <a:defRPr sz="2000">
                <a:solidFill>
                  <a:srgbClr val="000000"/>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3" name="Picture 12"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a:off x="633368" y="450004"/>
            <a:ext cx="2553064" cy="859204"/>
          </a:xfrm>
          <a:prstGeom prst="rect">
            <a:avLst/>
          </a:prstGeom>
        </p:spPr>
      </p:pic>
      <p:sp>
        <p:nvSpPr>
          <p:cNvPr id="8" name="Picture Placeholder 6">
            <a:extLst>
              <a:ext uri="{FF2B5EF4-FFF2-40B4-BE49-F238E27FC236}">
                <a16:creationId xmlns:a16="http://schemas.microsoft.com/office/drawing/2014/main" id="{0785138D-886E-4347-9979-BA6886E25E61}"/>
              </a:ext>
            </a:extLst>
          </p:cNvPr>
          <p:cNvSpPr>
            <a:spLocks noGrp="1"/>
          </p:cNvSpPr>
          <p:nvPr>
            <p:ph type="pic" sz="quarter" idx="12" hasCustomPrompt="1"/>
          </p:nvPr>
        </p:nvSpPr>
        <p:spPr>
          <a:xfrm>
            <a:off x="3583093" y="556504"/>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Tree>
    <p:extLst>
      <p:ext uri="{BB962C8B-B14F-4D97-AF65-F5344CB8AC3E}">
        <p14:creationId xmlns:p14="http://schemas.microsoft.com/office/powerpoint/2010/main" val="1026746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B041D-81B6-41E0-91CB-D7C273FFA041}" type="datetimeFigureOut">
              <a:rPr lang="en-GB" smtClean="0"/>
              <a:pPr/>
              <a:t>04/07/2021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1C8B3A-71FE-476C-A608-9E62721C6A6E}" type="slidenum">
              <a:rPr lang="en-GB" smtClean="0"/>
              <a:pPr/>
              <a:t>‹#›</a:t>
            </a:fld>
            <a:endParaRPr lang="en-GB"/>
          </a:p>
        </p:txBody>
      </p:sp>
    </p:spTree>
    <p:extLst>
      <p:ext uri="{BB962C8B-B14F-4D97-AF65-F5344CB8AC3E}">
        <p14:creationId xmlns:p14="http://schemas.microsoft.com/office/powerpoint/2010/main" val="462144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B041D-81B6-41E0-91CB-D7C273FFA041}" type="datetimeFigureOut">
              <a:rPr lang="en-GB" smtClean="0"/>
              <a:pPr/>
              <a:t>04/07/2021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1C8B3A-71FE-476C-A608-9E62721C6A6E}" type="slidenum">
              <a:rPr lang="en-GB" smtClean="0"/>
              <a:pPr/>
              <a:t>‹#›</a:t>
            </a:fld>
            <a:endParaRPr lang="en-GB"/>
          </a:p>
        </p:txBody>
      </p:sp>
    </p:spTree>
    <p:extLst>
      <p:ext uri="{BB962C8B-B14F-4D97-AF65-F5344CB8AC3E}">
        <p14:creationId xmlns:p14="http://schemas.microsoft.com/office/powerpoint/2010/main" val="1416391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ext + Bullet Points">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0" y="660688"/>
            <a:ext cx="7971213" cy="549381"/>
          </a:xfrm>
          <a:prstGeom prst="rect">
            <a:avLst/>
          </a:prstGeom>
        </p:spPr>
        <p:txBody>
          <a:bodyPr wrap="square" lIns="0" rIns="0">
            <a:spAutoFit/>
          </a:bodyPr>
          <a:lstStyle>
            <a:lvl1pPr>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one line</a:t>
            </a:r>
          </a:p>
        </p:txBody>
      </p:sp>
      <p:sp>
        <p:nvSpPr>
          <p:cNvPr id="6"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5083342" cy="3635124"/>
          </a:xfrm>
          <a:prstGeom prst="rect">
            <a:avLst/>
          </a:prstGeom>
        </p:spPr>
        <p:txBody>
          <a:bodyPr lIns="0" tIns="0" rIns="0" bIns="0"/>
          <a:lstStyle>
            <a:lvl1pPr marL="285750" indent="-285750">
              <a:lnSpc>
                <a:spcPct val="100000"/>
              </a:lnSpc>
              <a:spcBef>
                <a:spcPts val="0"/>
              </a:spcBef>
              <a:spcAft>
                <a:spcPts val="1000"/>
              </a:spcAft>
              <a:buClrTx/>
              <a:buFont typeface="Arial"/>
              <a:buChar char="•"/>
              <a:defRPr sz="1800" b="0" i="0">
                <a:solidFill>
                  <a:srgbClr val="000000"/>
                </a:solidFill>
                <a:latin typeface="Arial" panose="020B0604020202020204" pitchFamily="34" charset="0"/>
                <a:cs typeface="Arial" panose="020B0604020202020204" pitchFamily="34" charset="0"/>
              </a:defRPr>
            </a:lvl1pPr>
            <a:lvl2pPr marL="0" indent="-192024">
              <a:lnSpc>
                <a:spcPct val="100000"/>
              </a:lnSpc>
              <a:spcBef>
                <a:spcPts val="500"/>
              </a:spcBef>
              <a:spcAft>
                <a:spcPts val="1000"/>
              </a:spcAft>
              <a:buClrTx/>
              <a:buFont typeface="Arial"/>
              <a:buChar char="•"/>
              <a:defRPr sz="1800" baseline="0">
                <a:solidFill>
                  <a:srgbClr val="000000"/>
                </a:solidFill>
                <a:latin typeface="Arial" panose="020B0604020202020204" pitchFamily="34" charset="0"/>
                <a:cs typeface="Arial" panose="020B0604020202020204" pitchFamily="34" charset="0"/>
              </a:defRPr>
            </a:lvl2pPr>
            <a:lvl3pPr marL="457200" indent="-192024">
              <a:lnSpc>
                <a:spcPct val="100000"/>
              </a:lnSpc>
              <a:spcBef>
                <a:spcPts val="0"/>
              </a:spcBef>
              <a:spcAft>
                <a:spcPts val="1000"/>
              </a:spcAft>
              <a:buClr>
                <a:srgbClr val="36B0E3"/>
              </a:buClr>
              <a:defRPr sz="1400" baseline="0">
                <a:solidFill>
                  <a:srgbClr val="000000"/>
                </a:solidFill>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1"/>
            <a:r>
              <a:rPr lang="en-US"/>
              <a:t>Bullet point</a:t>
            </a:r>
          </a:p>
          <a:p>
            <a:pPr lvl="2"/>
            <a:r>
              <a:rPr lang="en-US"/>
              <a:t>Sub bullet point</a:t>
            </a:r>
          </a:p>
          <a:p>
            <a:pPr lvl="0"/>
            <a:endParaRPr lang="en-US"/>
          </a:p>
        </p:txBody>
      </p:sp>
      <p:sp>
        <p:nvSpPr>
          <p:cNvPr id="8" name="Text Placeholder 2">
            <a:extLst>
              <a:ext uri="{FF2B5EF4-FFF2-40B4-BE49-F238E27FC236}">
                <a16:creationId xmlns:a16="http://schemas.microsoft.com/office/drawing/2014/main" id="{50DBCB74-0A2D-4E4F-A255-A77167DA8186}"/>
              </a:ext>
            </a:extLst>
          </p:cNvPr>
          <p:cNvSpPr>
            <a:spLocks noGrp="1"/>
          </p:cNvSpPr>
          <p:nvPr>
            <p:ph type="body" sz="quarter" idx="16" hasCustomPrompt="1"/>
          </p:nvPr>
        </p:nvSpPr>
        <p:spPr>
          <a:xfrm>
            <a:off x="6352674" y="1979613"/>
            <a:ext cx="5110915" cy="3635123"/>
          </a:xfrm>
          <a:prstGeom prst="rect">
            <a:avLst/>
          </a:prstGeom>
        </p:spPr>
        <p:txBody>
          <a:bodyPr lIns="0" tIns="0" rIns="0" bIns="0"/>
          <a:lstStyle>
            <a:lvl1pPr marL="0" indent="-75600">
              <a:lnSpc>
                <a:spcPct val="100000"/>
              </a:lnSpc>
              <a:spcBef>
                <a:spcPts val="0"/>
              </a:spcBef>
              <a:spcAft>
                <a:spcPts val="1600"/>
              </a:spcAft>
              <a:buFont typeface="Arial"/>
              <a:buChar char="•"/>
              <a:defRPr sz="1800" b="0" i="0">
                <a:solidFill>
                  <a:schemeClr val="tx1">
                    <a:lumMod val="95000"/>
                    <a:lumOff val="5000"/>
                  </a:schemeClr>
                </a:solidFill>
                <a:latin typeface="Arial" panose="020B0604020202020204" pitchFamily="34" charset="0"/>
                <a:cs typeface="Arial" panose="020B0604020202020204" pitchFamily="34" charset="0"/>
              </a:defRPr>
            </a:lvl1pPr>
            <a:lvl2pPr marL="285750" indent="-285750">
              <a:lnSpc>
                <a:spcPct val="100000"/>
              </a:lnSpc>
              <a:spcBef>
                <a:spcPts val="500"/>
              </a:spcBef>
              <a:spcAft>
                <a:spcPts val="1000"/>
              </a:spcAft>
              <a:buClrTx/>
              <a:buFont typeface="Arial"/>
              <a:buChar char="•"/>
              <a:defRPr sz="1800" baseline="0">
                <a:solidFill>
                  <a:srgbClr val="000000"/>
                </a:solidFill>
                <a:latin typeface="Arial" panose="020B0604020202020204" pitchFamily="34" charset="0"/>
                <a:cs typeface="Arial" panose="020B0604020202020204" pitchFamily="34" charset="0"/>
              </a:defRPr>
            </a:lvl2pPr>
            <a:lvl3pPr marL="550926" indent="-285750">
              <a:lnSpc>
                <a:spcPct val="100000"/>
              </a:lnSpc>
              <a:spcBef>
                <a:spcPts val="0"/>
              </a:spcBef>
              <a:buClr>
                <a:srgbClr val="36B0E3"/>
              </a:buClr>
              <a:buFont typeface="Arial"/>
              <a:buChar char="•"/>
              <a:defRPr sz="1400" baseline="0">
                <a:solidFill>
                  <a:srgbClr val="000000"/>
                </a:solidFill>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1"/>
            <a:r>
              <a:rPr lang="en-US"/>
              <a:t>Bullet point </a:t>
            </a:r>
          </a:p>
          <a:p>
            <a:pPr lvl="2"/>
            <a:r>
              <a:rPr lang="en-US"/>
              <a:t>Sub bullet point</a:t>
            </a:r>
          </a:p>
        </p:txBody>
      </p:sp>
    </p:spTree>
    <p:extLst>
      <p:ext uri="{BB962C8B-B14F-4D97-AF65-F5344CB8AC3E}">
        <p14:creationId xmlns:p14="http://schemas.microsoft.com/office/powerpoint/2010/main" val="2123531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Section Slide">
    <p:bg>
      <p:bgRef idx="1001">
        <a:schemeClr val="bg2"/>
      </p:bgRef>
    </p:bg>
    <p:spTree>
      <p:nvGrpSpPr>
        <p:cNvPr id="1" name=""/>
        <p:cNvGrpSpPr/>
        <p:nvPr/>
      </p:nvGrpSpPr>
      <p:grpSpPr>
        <a:xfrm>
          <a:off x="0" y="0"/>
          <a:ext cx="0" cy="0"/>
          <a:chOff x="0" y="0"/>
          <a:chExt cx="0" cy="0"/>
        </a:xfrm>
      </p:grpSpPr>
      <p:pic>
        <p:nvPicPr>
          <p:cNvPr id="9" name="Picture 8" descr="A picture containing object&#10;&#10;Description automatically generated">
            <a:extLst>
              <a:ext uri="{FF2B5EF4-FFF2-40B4-BE49-F238E27FC236}">
                <a16:creationId xmlns:a16="http://schemas.microsoft.com/office/drawing/2014/main" id="{036B6B67-7FF0-3248-BA03-900D1008B7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232495">
            <a:off x="4580766" y="705267"/>
            <a:ext cx="6528395" cy="5739330"/>
          </a:xfrm>
          <a:prstGeom prst="rect">
            <a:avLst/>
          </a:prstGeom>
        </p:spPr>
      </p:pic>
      <p:pic>
        <p:nvPicPr>
          <p:cNvPr id="2" name="Picture 1" descr="A dark room&#10;&#10;Description automatically generated">
            <a:extLst>
              <a:ext uri="{FF2B5EF4-FFF2-40B4-BE49-F238E27FC236}">
                <a16:creationId xmlns:a16="http://schemas.microsoft.com/office/drawing/2014/main" id="{AA2C7FE0-4669-454A-BCF5-11120D81DA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883801" y="-622400"/>
            <a:ext cx="5759971" cy="8394666"/>
          </a:xfrm>
          <a:prstGeom prst="rect">
            <a:avLst/>
          </a:prstGeom>
        </p:spPr>
      </p:pic>
      <p:sp>
        <p:nvSpPr>
          <p:cNvPr id="12" name="Text Placeholder 2">
            <a:extLst>
              <a:ext uri="{FF2B5EF4-FFF2-40B4-BE49-F238E27FC236}">
                <a16:creationId xmlns:a16="http://schemas.microsoft.com/office/drawing/2014/main" id="{D0130D0C-5469-CF4F-8457-1670D2AC2851}"/>
              </a:ext>
            </a:extLst>
          </p:cNvPr>
          <p:cNvSpPr>
            <a:spLocks noGrp="1"/>
          </p:cNvSpPr>
          <p:nvPr>
            <p:ph type="body" sz="quarter" idx="10" hasCustomPrompt="1"/>
          </p:nvPr>
        </p:nvSpPr>
        <p:spPr>
          <a:xfrm>
            <a:off x="6446036" y="1907539"/>
            <a:ext cx="4801084" cy="2786074"/>
          </a:xfrm>
          <a:prstGeom prst="rect">
            <a:avLst/>
          </a:prstGeom>
          <a:solidFill>
            <a:schemeClr val="tx2"/>
          </a:solidFill>
        </p:spPr>
        <p:txBody>
          <a:bodyPr lIns="182880" tIns="182880" rIns="182880" bIns="182880"/>
          <a:lstStyle>
            <a:lvl1pPr marL="0" marR="0" indent="0" algn="l" defTabSz="914400" rtl="0" eaLnBrk="1" fontAlgn="auto" latinLnBrk="0" hangingPunct="1">
              <a:lnSpc>
                <a:spcPts val="4700"/>
              </a:lnSpc>
              <a:spcBef>
                <a:spcPts val="0"/>
              </a:spcBef>
              <a:spcAft>
                <a:spcPts val="0"/>
              </a:spcAft>
              <a:buClrTx/>
              <a:buSzTx/>
              <a:buFont typeface="Arial" panose="020B0604020202020204" pitchFamily="34" charset="0"/>
              <a:buNone/>
              <a:tabLst/>
              <a:defRPr sz="4500" b="1" i="0" kern="0" spc="-200" baseline="0">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a:p>
            <a:pPr>
              <a:lnSpc>
                <a:spcPts val="4700"/>
              </a:lnSpc>
            </a:pPr>
            <a:endParaRPr lang="en-US" b="0" cap="all" baseline="0">
              <a:solidFill>
                <a:srgbClr val="000000"/>
              </a:solidFill>
            </a:endParaRPr>
          </a:p>
        </p:txBody>
      </p:sp>
      <p:pic>
        <p:nvPicPr>
          <p:cNvPr id="13" name="Picture 12" descr="A close up of a logo&#10;&#10;Description automatically generated">
            <a:extLst>
              <a:ext uri="{FF2B5EF4-FFF2-40B4-BE49-F238E27FC236}">
                <a16:creationId xmlns:a16="http://schemas.microsoft.com/office/drawing/2014/main" id="{131DEA76-1BD4-3840-8162-ABACC972F91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3379079">
            <a:off x="10193758" y="4850479"/>
            <a:ext cx="680844" cy="995945"/>
          </a:xfrm>
          <a:prstGeom prst="rect">
            <a:avLst/>
          </a:prstGeom>
        </p:spPr>
      </p:pic>
    </p:spTree>
    <p:extLst>
      <p:ext uri="{BB962C8B-B14F-4D97-AF65-F5344CB8AC3E}">
        <p14:creationId xmlns:p14="http://schemas.microsoft.com/office/powerpoint/2010/main" val="105768948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Slide">
    <p:bg>
      <p:bgRef idx="1001">
        <a:schemeClr val="bg2"/>
      </p:bgRef>
    </p:bg>
    <p:spTree>
      <p:nvGrpSpPr>
        <p:cNvPr id="1" name=""/>
        <p:cNvGrpSpPr/>
        <p:nvPr/>
      </p:nvGrpSpPr>
      <p:grpSpPr>
        <a:xfrm>
          <a:off x="0" y="0"/>
          <a:ext cx="0" cy="0"/>
          <a:chOff x="0" y="0"/>
          <a:chExt cx="0" cy="0"/>
        </a:xfrm>
      </p:grpSpPr>
      <p:pic>
        <p:nvPicPr>
          <p:cNvPr id="14" name="Picture 13" descr="A picture containing object&#10;&#10;Description automatically generated">
            <a:extLst>
              <a:ext uri="{FF2B5EF4-FFF2-40B4-BE49-F238E27FC236}">
                <a16:creationId xmlns:a16="http://schemas.microsoft.com/office/drawing/2014/main" id="{00ED502C-F688-4942-A102-24D20E7427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389767">
            <a:off x="3004796" y="767795"/>
            <a:ext cx="6528395" cy="5739330"/>
          </a:xfrm>
          <a:prstGeom prst="rect">
            <a:avLst/>
          </a:prstGeom>
        </p:spPr>
      </p:pic>
      <p:pic>
        <p:nvPicPr>
          <p:cNvPr id="3" name="Picture 2" descr="A dark room&#10;&#10;Description automatically generated">
            <a:extLst>
              <a:ext uri="{FF2B5EF4-FFF2-40B4-BE49-F238E27FC236}">
                <a16:creationId xmlns:a16="http://schemas.microsoft.com/office/drawing/2014/main" id="{E5260E22-2601-9041-A33C-A6E03BF32D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9390" y="19878"/>
            <a:ext cx="3115160" cy="3008974"/>
          </a:xfrm>
          <a:prstGeom prst="rect">
            <a:avLst/>
          </a:prstGeom>
        </p:spPr>
      </p:pic>
      <p:sp>
        <p:nvSpPr>
          <p:cNvPr id="11" name="Text Placeholder 2">
            <a:extLst>
              <a:ext uri="{FF2B5EF4-FFF2-40B4-BE49-F238E27FC236}">
                <a16:creationId xmlns:a16="http://schemas.microsoft.com/office/drawing/2014/main" id="{1B0EDE22-CFBE-2242-B5BE-53B1BB88BB48}"/>
              </a:ext>
            </a:extLst>
          </p:cNvPr>
          <p:cNvSpPr>
            <a:spLocks noGrp="1"/>
          </p:cNvSpPr>
          <p:nvPr>
            <p:ph type="body" sz="quarter" idx="10" hasCustomPrompt="1"/>
          </p:nvPr>
        </p:nvSpPr>
        <p:spPr>
          <a:xfrm>
            <a:off x="415636" y="2420179"/>
            <a:ext cx="4801084" cy="2817735"/>
          </a:xfrm>
          <a:prstGeom prst="rect">
            <a:avLst/>
          </a:prstGeom>
          <a:solidFill>
            <a:schemeClr val="tx1"/>
          </a:solidFill>
        </p:spPr>
        <p:txBody>
          <a:bodyPr lIns="182880" tIns="201168" rIns="182880" bIns="201168"/>
          <a:lstStyle>
            <a:lvl1pPr marL="0" indent="0">
              <a:lnSpc>
                <a:spcPts val="4300"/>
              </a:lnSpc>
              <a:spcBef>
                <a:spcPts val="0"/>
              </a:spcBef>
              <a:buNone/>
              <a:defRPr sz="4500" b="1" i="0" kern="0" spc="-200" baseline="0">
                <a:solidFill>
                  <a:schemeClr val="bg1"/>
                </a:solidFill>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p:txBody>
      </p:sp>
      <p:pic>
        <p:nvPicPr>
          <p:cNvPr id="12" name="Picture 11">
            <a:extLst>
              <a:ext uri="{FF2B5EF4-FFF2-40B4-BE49-F238E27FC236}">
                <a16:creationId xmlns:a16="http://schemas.microsoft.com/office/drawing/2014/main" id="{6625851A-F1DB-0740-98AA-6A7EBF0701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620553">
            <a:off x="5546103" y="2754617"/>
            <a:ext cx="600499" cy="878417"/>
          </a:xfrm>
          <a:prstGeom prst="rect">
            <a:avLst/>
          </a:prstGeom>
        </p:spPr>
      </p:pic>
    </p:spTree>
    <p:extLst>
      <p:ext uri="{BB962C8B-B14F-4D97-AF65-F5344CB8AC3E}">
        <p14:creationId xmlns:p14="http://schemas.microsoft.com/office/powerpoint/2010/main" val="32090706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Slide">
    <p:bg>
      <p:bgRef idx="1001">
        <a:schemeClr val="bg2"/>
      </p:bgRef>
    </p:bg>
    <p:spTree>
      <p:nvGrpSpPr>
        <p:cNvPr id="1" name=""/>
        <p:cNvGrpSpPr/>
        <p:nvPr/>
      </p:nvGrpSpPr>
      <p:grpSpPr>
        <a:xfrm>
          <a:off x="0" y="0"/>
          <a:ext cx="0" cy="0"/>
          <a:chOff x="0" y="0"/>
          <a:chExt cx="0" cy="0"/>
        </a:xfrm>
      </p:grpSpPr>
      <p:pic>
        <p:nvPicPr>
          <p:cNvPr id="9" name="Picture 8" descr="A picture containing object&#10;&#10;Description automatically generated">
            <a:extLst>
              <a:ext uri="{FF2B5EF4-FFF2-40B4-BE49-F238E27FC236}">
                <a16:creationId xmlns:a16="http://schemas.microsoft.com/office/drawing/2014/main" id="{036B6B67-7FF0-3248-BA03-900D1008B7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232495">
            <a:off x="4580766" y="705267"/>
            <a:ext cx="6528395" cy="5739330"/>
          </a:xfrm>
          <a:prstGeom prst="rect">
            <a:avLst/>
          </a:prstGeom>
        </p:spPr>
      </p:pic>
      <p:pic>
        <p:nvPicPr>
          <p:cNvPr id="2" name="Picture 1" descr="A dark room&#10;&#10;Description automatically generated">
            <a:extLst>
              <a:ext uri="{FF2B5EF4-FFF2-40B4-BE49-F238E27FC236}">
                <a16:creationId xmlns:a16="http://schemas.microsoft.com/office/drawing/2014/main" id="{AA2C7FE0-4669-454A-BCF5-11120D81DA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883801" y="-622400"/>
            <a:ext cx="5759971" cy="8394666"/>
          </a:xfrm>
          <a:prstGeom prst="rect">
            <a:avLst/>
          </a:prstGeom>
        </p:spPr>
      </p:pic>
      <p:sp>
        <p:nvSpPr>
          <p:cNvPr id="12" name="Text Placeholder 2">
            <a:extLst>
              <a:ext uri="{FF2B5EF4-FFF2-40B4-BE49-F238E27FC236}">
                <a16:creationId xmlns:a16="http://schemas.microsoft.com/office/drawing/2014/main" id="{D0130D0C-5469-CF4F-8457-1670D2AC2851}"/>
              </a:ext>
            </a:extLst>
          </p:cNvPr>
          <p:cNvSpPr>
            <a:spLocks noGrp="1"/>
          </p:cNvSpPr>
          <p:nvPr>
            <p:ph type="body" sz="quarter" idx="10" hasCustomPrompt="1"/>
          </p:nvPr>
        </p:nvSpPr>
        <p:spPr>
          <a:xfrm>
            <a:off x="6446036" y="1907539"/>
            <a:ext cx="4801084" cy="2786074"/>
          </a:xfrm>
          <a:prstGeom prst="rect">
            <a:avLst/>
          </a:prstGeom>
          <a:solidFill>
            <a:schemeClr val="tx2"/>
          </a:solidFill>
        </p:spPr>
        <p:txBody>
          <a:bodyPr lIns="182880" tIns="182880" rIns="182880" bIns="182880"/>
          <a:lstStyle>
            <a:lvl1pPr marL="0" marR="0" indent="0" algn="l" defTabSz="914400" rtl="0" eaLnBrk="1" fontAlgn="auto" latinLnBrk="0" hangingPunct="1">
              <a:lnSpc>
                <a:spcPts val="4700"/>
              </a:lnSpc>
              <a:spcBef>
                <a:spcPts val="0"/>
              </a:spcBef>
              <a:spcAft>
                <a:spcPts val="0"/>
              </a:spcAft>
              <a:buClrTx/>
              <a:buSzTx/>
              <a:buFont typeface="Arial" panose="020B0604020202020204" pitchFamily="34" charset="0"/>
              <a:buNone/>
              <a:tabLst/>
              <a:defRPr sz="4500" b="1" i="0" kern="0" spc="-200" baseline="0">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a:p>
            <a:pPr>
              <a:lnSpc>
                <a:spcPts val="4700"/>
              </a:lnSpc>
            </a:pPr>
            <a:endParaRPr lang="en-US" b="0" cap="all" baseline="0">
              <a:solidFill>
                <a:srgbClr val="000000"/>
              </a:solidFill>
            </a:endParaRPr>
          </a:p>
        </p:txBody>
      </p:sp>
      <p:pic>
        <p:nvPicPr>
          <p:cNvPr id="13" name="Picture 12" descr="A close up of a logo&#10;&#10;Description automatically generated">
            <a:extLst>
              <a:ext uri="{FF2B5EF4-FFF2-40B4-BE49-F238E27FC236}">
                <a16:creationId xmlns:a16="http://schemas.microsoft.com/office/drawing/2014/main" id="{131DEA76-1BD4-3840-8162-ABACC972F91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3379079">
            <a:off x="10193758" y="4850479"/>
            <a:ext cx="680844" cy="995945"/>
          </a:xfrm>
          <a:prstGeom prst="rect">
            <a:avLst/>
          </a:prstGeom>
        </p:spPr>
      </p:pic>
    </p:spTree>
    <p:extLst>
      <p:ext uri="{BB962C8B-B14F-4D97-AF65-F5344CB8AC3E}">
        <p14:creationId xmlns:p14="http://schemas.microsoft.com/office/powerpoint/2010/main" val="60821798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ection Slide">
    <p:bg>
      <p:bgRef idx="1001">
        <a:schemeClr val="bg1"/>
      </p:bgRef>
    </p:bg>
    <p:spTree>
      <p:nvGrpSpPr>
        <p:cNvPr id="1" name=""/>
        <p:cNvGrpSpPr/>
        <p:nvPr/>
      </p:nvGrpSpPr>
      <p:grpSpPr>
        <a:xfrm>
          <a:off x="0" y="0"/>
          <a:ext cx="0" cy="0"/>
          <a:chOff x="0" y="0"/>
          <a:chExt cx="0" cy="0"/>
        </a:xfrm>
      </p:grpSpPr>
      <p:pic>
        <p:nvPicPr>
          <p:cNvPr id="10" name="Picture 9" descr="A dark room&#10;&#10;Description automatically generated">
            <a:extLst>
              <a:ext uri="{FF2B5EF4-FFF2-40B4-BE49-F238E27FC236}">
                <a16:creationId xmlns:a16="http://schemas.microsoft.com/office/drawing/2014/main" id="{10B14B9A-40BF-AB49-8A99-9F3AE40D4C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446723" y="3112726"/>
            <a:ext cx="1291708" cy="6198846"/>
          </a:xfrm>
          <a:prstGeom prst="rect">
            <a:avLst/>
          </a:prstGeom>
        </p:spPr>
      </p:pic>
      <p:pic>
        <p:nvPicPr>
          <p:cNvPr id="13" name="Picture 12">
            <a:extLst>
              <a:ext uri="{FF2B5EF4-FFF2-40B4-BE49-F238E27FC236}">
                <a16:creationId xmlns:a16="http://schemas.microsoft.com/office/drawing/2014/main" id="{A964CA92-7F2C-B440-9732-FE24214E40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319027">
            <a:off x="1951574" y="1434123"/>
            <a:ext cx="10067886" cy="8851014"/>
          </a:xfrm>
          <a:prstGeom prst="rect">
            <a:avLst/>
          </a:prstGeom>
        </p:spPr>
      </p:pic>
      <p:sp>
        <p:nvSpPr>
          <p:cNvPr id="11" name="Text Placeholder 2">
            <a:extLst>
              <a:ext uri="{FF2B5EF4-FFF2-40B4-BE49-F238E27FC236}">
                <a16:creationId xmlns:a16="http://schemas.microsoft.com/office/drawing/2014/main" id="{6D712A49-105D-9E45-98EE-E9952EBCE068}"/>
              </a:ext>
            </a:extLst>
          </p:cNvPr>
          <p:cNvSpPr>
            <a:spLocks noGrp="1"/>
          </p:cNvSpPr>
          <p:nvPr>
            <p:ph type="body" sz="quarter" idx="10" hasCustomPrompt="1"/>
          </p:nvPr>
        </p:nvSpPr>
        <p:spPr>
          <a:xfrm>
            <a:off x="437294" y="436563"/>
            <a:ext cx="4801084" cy="2774026"/>
          </a:xfrm>
          <a:prstGeom prst="rect">
            <a:avLst/>
          </a:prstGeom>
          <a:solidFill>
            <a:srgbClr val="DD1065"/>
          </a:solidFill>
        </p:spPr>
        <p:txBody>
          <a:bodyPr wrap="square" lIns="182880" tIns="182880" rIns="182880" bIns="182880"/>
          <a:lstStyle>
            <a:lvl1pPr marL="0" indent="0">
              <a:lnSpc>
                <a:spcPts val="4500"/>
              </a:lnSpc>
              <a:spcBef>
                <a:spcPts val="0"/>
              </a:spcBef>
              <a:buNone/>
              <a:defRPr sz="4500" b="1" i="0" kern="0" spc="-200" baseline="0">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p:txBody>
      </p:sp>
    </p:spTree>
    <p:extLst>
      <p:ext uri="{BB962C8B-B14F-4D97-AF65-F5344CB8AC3E}">
        <p14:creationId xmlns:p14="http://schemas.microsoft.com/office/powerpoint/2010/main" val="87093690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11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8278" y="556506"/>
            <a:ext cx="6853722" cy="5349092"/>
          </a:xfrm>
          <a:prstGeom prst="rect">
            <a:avLst/>
          </a:prstGeom>
        </p:spPr>
      </p:pic>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l="140" t="-1" b="14133"/>
          <a:stretch/>
        </p:blipFill>
        <p:spPr>
          <a:xfrm>
            <a:off x="0" y="1"/>
            <a:ext cx="12207775" cy="5905596"/>
          </a:xfrm>
          <a:prstGeom prst="rect">
            <a:avLst/>
          </a:prstGeom>
        </p:spPr>
      </p:pic>
      <p:sp>
        <p:nvSpPr>
          <p:cNvPr id="9" name="Text Placeholder 2">
            <a:extLst>
              <a:ext uri="{FF2B5EF4-FFF2-40B4-BE49-F238E27FC236}">
                <a16:creationId xmlns:a16="http://schemas.microsoft.com/office/drawing/2014/main" id="{E4EE0E56-E18D-3648-9D50-15A472D3607D}"/>
              </a:ext>
            </a:extLst>
          </p:cNvPr>
          <p:cNvSpPr>
            <a:spLocks noGrp="1"/>
          </p:cNvSpPr>
          <p:nvPr>
            <p:ph type="body" sz="quarter" idx="10" hasCustomPrompt="1"/>
          </p:nvPr>
        </p:nvSpPr>
        <p:spPr>
          <a:xfrm>
            <a:off x="733954" y="2061465"/>
            <a:ext cx="5227109" cy="2408731"/>
          </a:xfrm>
          <a:prstGeom prst="rect">
            <a:avLst/>
          </a:prstGeom>
        </p:spPr>
        <p:txBody>
          <a:bodyPr lIns="0" tIns="0" rIns="0" bIns="0" anchor="t" anchorCtr="0"/>
          <a:lstStyle>
            <a:lvl1pPr marL="0" indent="0">
              <a:lnSpc>
                <a:spcPct val="80000"/>
              </a:lnSpc>
              <a:buNone/>
              <a:defRPr sz="4500" b="1" i="0" spc="-200" baseline="0">
                <a:solidFill>
                  <a:srgbClr val="000000"/>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COVER PAGE HEADING OVER THREE TO FOUR LINES</a:t>
            </a:r>
          </a:p>
        </p:txBody>
      </p:sp>
      <p:sp>
        <p:nvSpPr>
          <p:cNvPr id="10" name="Text Placeholder 4">
            <a:extLst>
              <a:ext uri="{FF2B5EF4-FFF2-40B4-BE49-F238E27FC236}">
                <a16:creationId xmlns:a16="http://schemas.microsoft.com/office/drawing/2014/main" id="{F8A875A9-FD6E-2F4F-927E-06A0A2A85260}"/>
              </a:ext>
            </a:extLst>
          </p:cNvPr>
          <p:cNvSpPr>
            <a:spLocks noGrp="1"/>
          </p:cNvSpPr>
          <p:nvPr>
            <p:ph type="body" sz="quarter" idx="11" hasCustomPrompt="1"/>
          </p:nvPr>
        </p:nvSpPr>
        <p:spPr>
          <a:xfrm>
            <a:off x="733425" y="5200098"/>
            <a:ext cx="5227638" cy="257175"/>
          </a:xfrm>
          <a:prstGeom prst="rect">
            <a:avLst/>
          </a:prstGeom>
        </p:spPr>
        <p:txBody>
          <a:bodyPr lIns="0" tIns="0" rIns="0" bIns="0"/>
          <a:lstStyle>
            <a:lvl1pPr marL="0" indent="0">
              <a:buNone/>
              <a:defRPr sz="2000">
                <a:solidFill>
                  <a:srgbClr val="000000"/>
                </a:solidFill>
                <a:latin typeface="Arial" panose="020B0604020202020204" pitchFamily="34" charset="0"/>
                <a:cs typeface="Arial" panose="020B0604020202020204" pitchFamily="34" charset="0"/>
              </a:defRPr>
            </a:lvl1pPr>
          </a:lstStyle>
          <a:p>
            <a:pPr lvl="0"/>
            <a:r>
              <a:rPr lang="en-US"/>
              <a:t>Subheading, data or author information</a:t>
            </a:r>
          </a:p>
        </p:txBody>
      </p:sp>
      <p:pic>
        <p:nvPicPr>
          <p:cNvPr id="13" name="Picture 12"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a:off x="633368" y="450004"/>
            <a:ext cx="2553064" cy="859204"/>
          </a:xfrm>
          <a:prstGeom prst="rect">
            <a:avLst/>
          </a:prstGeom>
        </p:spPr>
      </p:pic>
      <p:sp>
        <p:nvSpPr>
          <p:cNvPr id="15" name="Picture Placeholder 6">
            <a:extLst>
              <a:ext uri="{FF2B5EF4-FFF2-40B4-BE49-F238E27FC236}">
                <a16:creationId xmlns:a16="http://schemas.microsoft.com/office/drawing/2014/main" id="{0785138D-886E-4347-9979-BA6886E25E61}"/>
              </a:ext>
            </a:extLst>
          </p:cNvPr>
          <p:cNvSpPr>
            <a:spLocks noGrp="1"/>
          </p:cNvSpPr>
          <p:nvPr>
            <p:ph type="pic" sz="quarter" idx="13" hasCustomPrompt="1"/>
          </p:nvPr>
        </p:nvSpPr>
        <p:spPr>
          <a:xfrm>
            <a:off x="733954"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6" name="Picture Placeholder 6">
            <a:extLst>
              <a:ext uri="{FF2B5EF4-FFF2-40B4-BE49-F238E27FC236}">
                <a16:creationId xmlns:a16="http://schemas.microsoft.com/office/drawing/2014/main" id="{0785138D-886E-4347-9979-BA6886E25E61}"/>
              </a:ext>
            </a:extLst>
          </p:cNvPr>
          <p:cNvSpPr>
            <a:spLocks noGrp="1"/>
          </p:cNvSpPr>
          <p:nvPr>
            <p:ph type="pic" sz="quarter" idx="14" hasCustomPrompt="1"/>
          </p:nvPr>
        </p:nvSpPr>
        <p:spPr>
          <a:xfrm>
            <a:off x="2565624"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7" name="Picture Placeholder 6">
            <a:extLst>
              <a:ext uri="{FF2B5EF4-FFF2-40B4-BE49-F238E27FC236}">
                <a16:creationId xmlns:a16="http://schemas.microsoft.com/office/drawing/2014/main" id="{0785138D-886E-4347-9979-BA6886E25E61}"/>
              </a:ext>
            </a:extLst>
          </p:cNvPr>
          <p:cNvSpPr>
            <a:spLocks noGrp="1"/>
          </p:cNvSpPr>
          <p:nvPr>
            <p:ph type="pic" sz="quarter" idx="15" hasCustomPrompt="1"/>
          </p:nvPr>
        </p:nvSpPr>
        <p:spPr>
          <a:xfrm>
            <a:off x="4388147"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8" name="Picture Placeholder 6">
            <a:extLst>
              <a:ext uri="{FF2B5EF4-FFF2-40B4-BE49-F238E27FC236}">
                <a16:creationId xmlns:a16="http://schemas.microsoft.com/office/drawing/2014/main" id="{0785138D-886E-4347-9979-BA6886E25E61}"/>
              </a:ext>
            </a:extLst>
          </p:cNvPr>
          <p:cNvSpPr>
            <a:spLocks noGrp="1"/>
          </p:cNvSpPr>
          <p:nvPr>
            <p:ph type="pic" sz="quarter" idx="16" hasCustomPrompt="1"/>
          </p:nvPr>
        </p:nvSpPr>
        <p:spPr>
          <a:xfrm>
            <a:off x="6217800"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19" name="Picture Placeholder 6">
            <a:extLst>
              <a:ext uri="{FF2B5EF4-FFF2-40B4-BE49-F238E27FC236}">
                <a16:creationId xmlns:a16="http://schemas.microsoft.com/office/drawing/2014/main" id="{0785138D-886E-4347-9979-BA6886E25E61}"/>
              </a:ext>
            </a:extLst>
          </p:cNvPr>
          <p:cNvSpPr>
            <a:spLocks noGrp="1"/>
          </p:cNvSpPr>
          <p:nvPr>
            <p:ph type="pic" sz="quarter" idx="17" hasCustomPrompt="1"/>
          </p:nvPr>
        </p:nvSpPr>
        <p:spPr>
          <a:xfrm>
            <a:off x="8046149"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
        <p:nvSpPr>
          <p:cNvPr id="20" name="Picture Placeholder 6">
            <a:extLst>
              <a:ext uri="{FF2B5EF4-FFF2-40B4-BE49-F238E27FC236}">
                <a16:creationId xmlns:a16="http://schemas.microsoft.com/office/drawing/2014/main" id="{0785138D-886E-4347-9979-BA6886E25E61}"/>
              </a:ext>
            </a:extLst>
          </p:cNvPr>
          <p:cNvSpPr>
            <a:spLocks noGrp="1"/>
          </p:cNvSpPr>
          <p:nvPr>
            <p:ph type="pic" sz="quarter" idx="18" hasCustomPrompt="1"/>
          </p:nvPr>
        </p:nvSpPr>
        <p:spPr>
          <a:xfrm>
            <a:off x="9877864" y="6083198"/>
            <a:ext cx="1525588" cy="572209"/>
          </a:xfrm>
          <a:prstGeom prst="rect">
            <a:avLst/>
          </a:prstGeom>
        </p:spPr>
        <p:txBody>
          <a:bodyPr/>
          <a:lstStyle>
            <a:lvl1pPr marL="0" indent="0" algn="ctr">
              <a:buNone/>
              <a:defRPr sz="1500" baseline="0">
                <a:solidFill>
                  <a:srgbClr val="000000"/>
                </a:solidFill>
              </a:defRPr>
            </a:lvl1pPr>
          </a:lstStyle>
          <a:p>
            <a:r>
              <a:rPr lang="en-US"/>
              <a:t>PLACE PARTNER LOGO HERE</a:t>
            </a:r>
          </a:p>
        </p:txBody>
      </p:sp>
    </p:spTree>
    <p:extLst>
      <p:ext uri="{BB962C8B-B14F-4D97-AF65-F5344CB8AC3E}">
        <p14:creationId xmlns:p14="http://schemas.microsoft.com/office/powerpoint/2010/main" val="94248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Section Slide">
    <p:bg>
      <p:bgRef idx="1001">
        <a:schemeClr val="bg1"/>
      </p:bgRef>
    </p:bg>
    <p:spTree>
      <p:nvGrpSpPr>
        <p:cNvPr id="1" name=""/>
        <p:cNvGrpSpPr/>
        <p:nvPr/>
      </p:nvGrpSpPr>
      <p:grpSpPr>
        <a:xfrm>
          <a:off x="0" y="0"/>
          <a:ext cx="0" cy="0"/>
          <a:chOff x="0" y="0"/>
          <a:chExt cx="0" cy="0"/>
        </a:xfrm>
      </p:grpSpPr>
      <p:pic>
        <p:nvPicPr>
          <p:cNvPr id="10" name="Picture 9" descr="A dark room&#10;&#10;Description automatically generated">
            <a:extLst>
              <a:ext uri="{FF2B5EF4-FFF2-40B4-BE49-F238E27FC236}">
                <a16:creationId xmlns:a16="http://schemas.microsoft.com/office/drawing/2014/main" id="{10B14B9A-40BF-AB49-8A99-9F3AE40D4C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446723" y="3112726"/>
            <a:ext cx="1291708" cy="6198846"/>
          </a:xfrm>
          <a:prstGeom prst="rect">
            <a:avLst/>
          </a:prstGeom>
        </p:spPr>
      </p:pic>
      <p:pic>
        <p:nvPicPr>
          <p:cNvPr id="13" name="Picture 12">
            <a:extLst>
              <a:ext uri="{FF2B5EF4-FFF2-40B4-BE49-F238E27FC236}">
                <a16:creationId xmlns:a16="http://schemas.microsoft.com/office/drawing/2014/main" id="{A964CA92-7F2C-B440-9732-FE24214E40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319027">
            <a:off x="1951574" y="1434123"/>
            <a:ext cx="10067886" cy="8851014"/>
          </a:xfrm>
          <a:prstGeom prst="rect">
            <a:avLst/>
          </a:prstGeom>
        </p:spPr>
      </p:pic>
      <p:sp>
        <p:nvSpPr>
          <p:cNvPr id="11" name="Text Placeholder 2">
            <a:extLst>
              <a:ext uri="{FF2B5EF4-FFF2-40B4-BE49-F238E27FC236}">
                <a16:creationId xmlns:a16="http://schemas.microsoft.com/office/drawing/2014/main" id="{6D712A49-105D-9E45-98EE-E9952EBCE068}"/>
              </a:ext>
            </a:extLst>
          </p:cNvPr>
          <p:cNvSpPr>
            <a:spLocks noGrp="1"/>
          </p:cNvSpPr>
          <p:nvPr>
            <p:ph type="body" sz="quarter" idx="10" hasCustomPrompt="1"/>
          </p:nvPr>
        </p:nvSpPr>
        <p:spPr>
          <a:xfrm>
            <a:off x="437294" y="436563"/>
            <a:ext cx="4801084" cy="2774026"/>
          </a:xfrm>
          <a:prstGeom prst="rect">
            <a:avLst/>
          </a:prstGeom>
          <a:solidFill>
            <a:srgbClr val="DD1065"/>
          </a:solidFill>
        </p:spPr>
        <p:txBody>
          <a:bodyPr wrap="square" lIns="182880" tIns="182880" rIns="182880" bIns="182880"/>
          <a:lstStyle>
            <a:lvl1pPr marL="0" indent="0">
              <a:lnSpc>
                <a:spcPts val="4500"/>
              </a:lnSpc>
              <a:spcBef>
                <a:spcPts val="0"/>
              </a:spcBef>
              <a:buNone/>
              <a:defRPr sz="4500" b="1" i="0" kern="0" spc="-200" baseline="0">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p:txBody>
      </p:sp>
    </p:spTree>
    <p:extLst>
      <p:ext uri="{BB962C8B-B14F-4D97-AF65-F5344CB8AC3E}">
        <p14:creationId xmlns:p14="http://schemas.microsoft.com/office/powerpoint/2010/main" val="82507383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Slide">
    <p:bg>
      <p:bgRef idx="1001">
        <a:schemeClr val="bg2"/>
      </p:bgRef>
    </p:bg>
    <p:spTree>
      <p:nvGrpSpPr>
        <p:cNvPr id="1" name=""/>
        <p:cNvGrpSpPr/>
        <p:nvPr/>
      </p:nvGrpSpPr>
      <p:grpSpPr>
        <a:xfrm>
          <a:off x="0" y="0"/>
          <a:ext cx="0" cy="0"/>
          <a:chOff x="0" y="0"/>
          <a:chExt cx="0" cy="0"/>
        </a:xfrm>
      </p:grpSpPr>
      <p:pic>
        <p:nvPicPr>
          <p:cNvPr id="14" name="Picture 13" descr="A picture containing object&#10;&#10;Description automatically generated">
            <a:extLst>
              <a:ext uri="{FF2B5EF4-FFF2-40B4-BE49-F238E27FC236}">
                <a16:creationId xmlns:a16="http://schemas.microsoft.com/office/drawing/2014/main" id="{00ED502C-F688-4942-A102-24D20E7427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389767">
            <a:off x="3004796" y="767795"/>
            <a:ext cx="6528395" cy="5739330"/>
          </a:xfrm>
          <a:prstGeom prst="rect">
            <a:avLst/>
          </a:prstGeom>
        </p:spPr>
      </p:pic>
      <p:pic>
        <p:nvPicPr>
          <p:cNvPr id="3" name="Picture 2" descr="A dark room&#10;&#10;Description automatically generated">
            <a:extLst>
              <a:ext uri="{FF2B5EF4-FFF2-40B4-BE49-F238E27FC236}">
                <a16:creationId xmlns:a16="http://schemas.microsoft.com/office/drawing/2014/main" id="{E5260E22-2601-9041-A33C-A6E03BF32D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9390" y="19878"/>
            <a:ext cx="3115160" cy="3008974"/>
          </a:xfrm>
          <a:prstGeom prst="rect">
            <a:avLst/>
          </a:prstGeom>
        </p:spPr>
      </p:pic>
      <p:sp>
        <p:nvSpPr>
          <p:cNvPr id="11" name="Text Placeholder 2">
            <a:extLst>
              <a:ext uri="{FF2B5EF4-FFF2-40B4-BE49-F238E27FC236}">
                <a16:creationId xmlns:a16="http://schemas.microsoft.com/office/drawing/2014/main" id="{1B0EDE22-CFBE-2242-B5BE-53B1BB88BB48}"/>
              </a:ext>
            </a:extLst>
          </p:cNvPr>
          <p:cNvSpPr>
            <a:spLocks noGrp="1"/>
          </p:cNvSpPr>
          <p:nvPr>
            <p:ph type="body" sz="quarter" idx="10" hasCustomPrompt="1"/>
          </p:nvPr>
        </p:nvSpPr>
        <p:spPr>
          <a:xfrm>
            <a:off x="415636" y="2420179"/>
            <a:ext cx="4801084" cy="2817735"/>
          </a:xfrm>
          <a:prstGeom prst="rect">
            <a:avLst/>
          </a:prstGeom>
          <a:solidFill>
            <a:schemeClr val="tx1"/>
          </a:solidFill>
        </p:spPr>
        <p:txBody>
          <a:bodyPr lIns="182880" tIns="201168" rIns="182880" bIns="201168"/>
          <a:lstStyle>
            <a:lvl1pPr marL="0" indent="0">
              <a:lnSpc>
                <a:spcPts val="4300"/>
              </a:lnSpc>
              <a:spcBef>
                <a:spcPts val="0"/>
              </a:spcBef>
              <a:buNone/>
              <a:defRPr sz="4500" b="1" i="0" kern="0" spc="-200" baseline="0">
                <a:solidFill>
                  <a:schemeClr val="bg1"/>
                </a:solidFill>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p:txBody>
      </p:sp>
      <p:pic>
        <p:nvPicPr>
          <p:cNvPr id="12" name="Picture 11">
            <a:extLst>
              <a:ext uri="{FF2B5EF4-FFF2-40B4-BE49-F238E27FC236}">
                <a16:creationId xmlns:a16="http://schemas.microsoft.com/office/drawing/2014/main" id="{6625851A-F1DB-0740-98AA-6A7EBF0701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620553">
            <a:off x="5546103" y="2754617"/>
            <a:ext cx="600499" cy="878417"/>
          </a:xfrm>
          <a:prstGeom prst="rect">
            <a:avLst/>
          </a:prstGeom>
        </p:spPr>
      </p:pic>
    </p:spTree>
    <p:extLst>
      <p:ext uri="{BB962C8B-B14F-4D97-AF65-F5344CB8AC3E}">
        <p14:creationId xmlns:p14="http://schemas.microsoft.com/office/powerpoint/2010/main" val="15032430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Slide">
    <p:bg>
      <p:bgRef idx="1001">
        <a:schemeClr val="bg1"/>
      </p:bgRef>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0130D0C-5469-CF4F-8457-1670D2AC2851}"/>
              </a:ext>
            </a:extLst>
          </p:cNvPr>
          <p:cNvSpPr>
            <a:spLocks noGrp="1"/>
          </p:cNvSpPr>
          <p:nvPr>
            <p:ph type="body" sz="quarter" idx="10" hasCustomPrompt="1"/>
          </p:nvPr>
        </p:nvSpPr>
        <p:spPr>
          <a:xfrm>
            <a:off x="909940" y="2002935"/>
            <a:ext cx="5560434" cy="2280830"/>
          </a:xfrm>
          <a:prstGeom prst="rect">
            <a:avLst/>
          </a:prstGeom>
          <a:solidFill>
            <a:srgbClr val="DD1065"/>
          </a:solidFill>
        </p:spPr>
        <p:txBody>
          <a:bodyPr lIns="182880" tIns="182880" rIns="182880" bIns="182880"/>
          <a:lstStyle>
            <a:lvl1pPr marL="0" marR="0" indent="0" algn="l" defTabSz="914400" rtl="0" eaLnBrk="1" fontAlgn="auto" latinLnBrk="0" hangingPunct="1">
              <a:lnSpc>
                <a:spcPts val="4700"/>
              </a:lnSpc>
              <a:spcBef>
                <a:spcPts val="0"/>
              </a:spcBef>
              <a:spcAft>
                <a:spcPts val="0"/>
              </a:spcAft>
              <a:buClrTx/>
              <a:buSzTx/>
              <a:buFont typeface="Arial" panose="020B0604020202020204" pitchFamily="34" charset="0"/>
              <a:buNone/>
              <a:tabLst/>
              <a:defRPr sz="4500" b="1" i="0" kern="0" spc="-200" baseline="0">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a:p>
            <a:pPr>
              <a:lnSpc>
                <a:spcPts val="4700"/>
              </a:lnSpc>
            </a:pPr>
            <a:endParaRPr lang="en-US" b="0" cap="all" baseline="0">
              <a:solidFill>
                <a:srgbClr val="000000"/>
              </a:solidFill>
            </a:endParaRPr>
          </a:p>
        </p:txBody>
      </p:sp>
      <p:pic>
        <p:nvPicPr>
          <p:cNvPr id="13" name="Picture 12" descr="A close up of a logo&#10;&#10;Description automatically generated">
            <a:extLst>
              <a:ext uri="{FF2B5EF4-FFF2-40B4-BE49-F238E27FC236}">
                <a16:creationId xmlns:a16="http://schemas.microsoft.com/office/drawing/2014/main" id="{131DEA76-1BD4-3840-8162-ABACC972F9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3379079">
            <a:off x="4688061" y="4783180"/>
            <a:ext cx="1127666" cy="1649560"/>
          </a:xfrm>
          <a:prstGeom prst="rect">
            <a:avLst/>
          </a:prstGeom>
        </p:spPr>
      </p:pic>
    </p:spTree>
    <p:extLst>
      <p:ext uri="{BB962C8B-B14F-4D97-AF65-F5344CB8AC3E}">
        <p14:creationId xmlns:p14="http://schemas.microsoft.com/office/powerpoint/2010/main" val="13432164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Slide">
    <p:bg>
      <p:bgRef idx="1001">
        <a:schemeClr val="bg1"/>
      </p:bgRef>
    </p:bg>
    <p:spTree>
      <p:nvGrpSpPr>
        <p:cNvPr id="1" name=""/>
        <p:cNvGrpSpPr/>
        <p:nvPr/>
      </p:nvGrpSpPr>
      <p:grpSpPr>
        <a:xfrm>
          <a:off x="0" y="0"/>
          <a:ext cx="0" cy="0"/>
          <a:chOff x="0" y="0"/>
          <a:chExt cx="0" cy="0"/>
        </a:xfrm>
      </p:grpSpPr>
      <p:pic>
        <p:nvPicPr>
          <p:cNvPr id="10" name="Picture 9" descr="A dark room&#10;&#10;Description automatically generated">
            <a:extLst>
              <a:ext uri="{FF2B5EF4-FFF2-40B4-BE49-F238E27FC236}">
                <a16:creationId xmlns:a16="http://schemas.microsoft.com/office/drawing/2014/main" id="{10B14B9A-40BF-AB49-8A99-9F3AE40D4C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8446723" y="3112726"/>
            <a:ext cx="1291708" cy="6198846"/>
          </a:xfrm>
          <a:prstGeom prst="rect">
            <a:avLst/>
          </a:prstGeom>
        </p:spPr>
      </p:pic>
      <p:pic>
        <p:nvPicPr>
          <p:cNvPr id="13" name="Picture 12">
            <a:extLst>
              <a:ext uri="{FF2B5EF4-FFF2-40B4-BE49-F238E27FC236}">
                <a16:creationId xmlns:a16="http://schemas.microsoft.com/office/drawing/2014/main" id="{A964CA92-7F2C-B440-9732-FE24214E40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319027">
            <a:off x="1951574" y="1434123"/>
            <a:ext cx="10067886" cy="8851014"/>
          </a:xfrm>
          <a:prstGeom prst="rect">
            <a:avLst/>
          </a:prstGeom>
        </p:spPr>
      </p:pic>
      <p:sp>
        <p:nvSpPr>
          <p:cNvPr id="11" name="Text Placeholder 2">
            <a:extLst>
              <a:ext uri="{FF2B5EF4-FFF2-40B4-BE49-F238E27FC236}">
                <a16:creationId xmlns:a16="http://schemas.microsoft.com/office/drawing/2014/main" id="{6D712A49-105D-9E45-98EE-E9952EBCE068}"/>
              </a:ext>
            </a:extLst>
          </p:cNvPr>
          <p:cNvSpPr>
            <a:spLocks noGrp="1"/>
          </p:cNvSpPr>
          <p:nvPr>
            <p:ph type="body" sz="quarter" idx="10" hasCustomPrompt="1"/>
          </p:nvPr>
        </p:nvSpPr>
        <p:spPr>
          <a:xfrm>
            <a:off x="437294" y="436563"/>
            <a:ext cx="4801084" cy="2774026"/>
          </a:xfrm>
          <a:prstGeom prst="rect">
            <a:avLst/>
          </a:prstGeom>
          <a:solidFill>
            <a:srgbClr val="DD1065"/>
          </a:solidFill>
        </p:spPr>
        <p:txBody>
          <a:bodyPr wrap="square" lIns="182880" tIns="182880" rIns="182880" bIns="182880"/>
          <a:lstStyle>
            <a:lvl1pPr marL="0" indent="0">
              <a:lnSpc>
                <a:spcPts val="4500"/>
              </a:lnSpc>
              <a:spcBef>
                <a:spcPts val="0"/>
              </a:spcBef>
              <a:buNone/>
              <a:defRPr sz="4500" b="1" i="0" kern="0" spc="-200" baseline="0">
                <a:latin typeface="Arial Black" panose="020B0604020202020204" pitchFamily="34" charset="0"/>
                <a:cs typeface="Arial Black" panose="020B0604020202020204" pitchFamily="34" charset="0"/>
              </a:defRPr>
            </a:lvl1pPr>
          </a:lstStyle>
          <a:p>
            <a:pPr>
              <a:lnSpc>
                <a:spcPts val="4700"/>
              </a:lnSpc>
            </a:pPr>
            <a:r>
              <a:rPr lang="en-US" b="0" cap="all" baseline="0">
                <a:solidFill>
                  <a:srgbClr val="000000"/>
                </a:solidFill>
              </a:rPr>
              <a:t>DIVIDER SLIDE THREE TO FOUR LINES OF TEXT</a:t>
            </a:r>
          </a:p>
        </p:txBody>
      </p:sp>
    </p:spTree>
    <p:extLst>
      <p:ext uri="{BB962C8B-B14F-4D97-AF65-F5344CB8AC3E}">
        <p14:creationId xmlns:p14="http://schemas.microsoft.com/office/powerpoint/2010/main" val="186023218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xt + Big Image">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2C2A22-E9C4-9943-9D21-6B89DF22B5DA}"/>
              </a:ext>
            </a:extLst>
          </p:cNvPr>
          <p:cNvSpPr>
            <a:spLocks noGrp="1"/>
          </p:cNvSpPr>
          <p:nvPr>
            <p:ph type="title" hasCustomPrompt="1"/>
          </p:nvPr>
        </p:nvSpPr>
        <p:spPr>
          <a:xfrm>
            <a:off x="723901" y="704482"/>
            <a:ext cx="3139852" cy="921791"/>
          </a:xfrm>
          <a:prstGeom prst="rect">
            <a:avLst/>
          </a:prstGeom>
        </p:spPr>
        <p:txBody>
          <a:bodyPr wrap="square" lIns="0" rIns="0">
            <a:spAutoFit/>
          </a:bodyPr>
          <a:lstStyle>
            <a:lvl1pPr>
              <a:lnSpc>
                <a:spcPct val="80000"/>
              </a:lnSpc>
              <a:defRPr sz="3300" b="1" i="0" spc="-80" baseline="0">
                <a:solidFill>
                  <a:srgbClr val="36B0E3"/>
                </a:solidFill>
                <a:latin typeface="Arial" panose="020B0604020202020204" pitchFamily="34" charset="0"/>
                <a:cs typeface="Arial" panose="020B0604020202020204" pitchFamily="34" charset="0"/>
              </a:defRPr>
            </a:lvl1pPr>
          </a:lstStyle>
          <a:p>
            <a:r>
              <a:rPr lang="en-US"/>
              <a:t>Heading sits over two lines</a:t>
            </a:r>
          </a:p>
        </p:txBody>
      </p:sp>
      <p:sp>
        <p:nvSpPr>
          <p:cNvPr id="3" name="Text Placeholder 2">
            <a:extLst>
              <a:ext uri="{FF2B5EF4-FFF2-40B4-BE49-F238E27FC236}">
                <a16:creationId xmlns:a16="http://schemas.microsoft.com/office/drawing/2014/main" id="{56C9FFE4-A91C-E24F-AD9A-CEC3E3CE88CB}"/>
              </a:ext>
            </a:extLst>
          </p:cNvPr>
          <p:cNvSpPr>
            <a:spLocks noGrp="1"/>
          </p:cNvSpPr>
          <p:nvPr>
            <p:ph type="body" sz="quarter" idx="15" hasCustomPrompt="1"/>
          </p:nvPr>
        </p:nvSpPr>
        <p:spPr>
          <a:xfrm>
            <a:off x="723901" y="1979613"/>
            <a:ext cx="3139851" cy="3635123"/>
          </a:xfrm>
          <a:prstGeom prst="rect">
            <a:avLst/>
          </a:prstGeom>
        </p:spPr>
        <p:txBody>
          <a:bodyPr lIns="0" tIns="0" rIns="0" bIns="0"/>
          <a:lstStyle>
            <a:lvl1pPr marL="0" indent="-192024">
              <a:lnSpc>
                <a:spcPct val="100000"/>
              </a:lnSpc>
              <a:spcBef>
                <a:spcPts val="0"/>
              </a:spcBef>
              <a:spcAft>
                <a:spcPts val="1000"/>
              </a:spcAft>
              <a:buClrTx/>
              <a:buFont typeface="Arial"/>
              <a:buChar char="•"/>
              <a:defRPr sz="1800" b="0" i="0">
                <a:solidFill>
                  <a:srgbClr val="000000"/>
                </a:solidFill>
                <a:latin typeface="Arial" panose="020B0604020202020204" pitchFamily="34" charset="0"/>
                <a:cs typeface="Arial" panose="020B0604020202020204" pitchFamily="34" charset="0"/>
              </a:defRPr>
            </a:lvl1pPr>
            <a:lvl2pPr marL="457200" indent="-192024">
              <a:lnSpc>
                <a:spcPct val="100000"/>
              </a:lnSpc>
              <a:spcBef>
                <a:spcPts val="500"/>
              </a:spcBef>
              <a:buClr>
                <a:srgbClr val="36B0E3"/>
              </a:buClr>
              <a:buFont typeface="Arial"/>
              <a:buChar char="•"/>
              <a:defRPr sz="1400" baseline="0">
                <a:solidFill>
                  <a:srgbClr val="000000"/>
                </a:solidFill>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 Bullet points</a:t>
            </a:r>
          </a:p>
          <a:p>
            <a:pPr lvl="1"/>
            <a:r>
              <a:rPr lang="en-US"/>
              <a:t>Sub </a:t>
            </a:r>
            <a:r>
              <a:rPr lang="en-US" err="1"/>
              <a:t>bulletpoint</a:t>
            </a:r>
            <a:endParaRPr lang="en-US"/>
          </a:p>
          <a:p>
            <a:pPr lvl="1"/>
            <a:endParaRPr lang="en-US"/>
          </a:p>
          <a:p>
            <a:pPr lvl="0"/>
            <a:endParaRPr lang="en-US"/>
          </a:p>
        </p:txBody>
      </p:sp>
      <p:sp>
        <p:nvSpPr>
          <p:cNvPr id="6" name="Picture Placeholder 3">
            <a:extLst>
              <a:ext uri="{FF2B5EF4-FFF2-40B4-BE49-F238E27FC236}">
                <a16:creationId xmlns:a16="http://schemas.microsoft.com/office/drawing/2014/main" id="{449ECE27-F800-C144-8282-255EF937C913}"/>
              </a:ext>
            </a:extLst>
          </p:cNvPr>
          <p:cNvSpPr>
            <a:spLocks noGrp="1"/>
          </p:cNvSpPr>
          <p:nvPr>
            <p:ph type="pic" sz="quarter" idx="16"/>
          </p:nvPr>
        </p:nvSpPr>
        <p:spPr>
          <a:xfrm>
            <a:off x="4425950" y="776288"/>
            <a:ext cx="7790456" cy="6081712"/>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946665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8.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390611"/>
      </p:ext>
    </p:extLst>
  </p:cSld>
  <p:clrMap bg1="lt1" tx1="dk1" bg2="lt2" tx2="dk2" accent1="accent1" accent2="accent2" accent3="accent3" accent4="accent4" accent5="accent5" accent6="accent6" hlink="hlink" folHlink="folHlink"/>
  <p:sldLayoutIdLst>
    <p:sldLayoutId id="2147483713" r:id="rId1"/>
    <p:sldLayoutId id="2147483738" r:id="rId2"/>
    <p:sldLayoutId id="2147483739" r:id="rId3"/>
    <p:sldLayoutId id="2147483760" r:id="rId4"/>
    <p:sldLayoutId id="21474837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cstate="email">
            <a:alphaModFix amt="85000"/>
            <a:extLst>
              <a:ext uri="{28A0092B-C50C-407E-A947-70E740481C1C}">
                <a14:useLocalDpi xmlns:a14="http://schemas.microsoft.com/office/drawing/2010/main"/>
              </a:ext>
            </a:extLst>
          </a:blip>
          <a:srcRect/>
          <a:stretch/>
        </p:blipFill>
        <p:spPr>
          <a:xfrm>
            <a:off x="10513200" y="191124"/>
            <a:ext cx="1457141" cy="490383"/>
          </a:xfrm>
          <a:prstGeom prst="rect">
            <a:avLst/>
          </a:prstGeom>
        </p:spPr>
      </p:pic>
    </p:spTree>
    <p:extLst>
      <p:ext uri="{BB962C8B-B14F-4D97-AF65-F5344CB8AC3E}">
        <p14:creationId xmlns:p14="http://schemas.microsoft.com/office/powerpoint/2010/main" val="1448414348"/>
      </p:ext>
    </p:extLst>
  </p:cSld>
  <p:clrMap bg1="lt1" tx1="dk1" bg2="lt2" tx2="dk2" accent1="accent1" accent2="accent2" accent3="accent3" accent4="accent4" accent5="accent5" accent6="accent6" hlink="hlink" folHlink="folHlink"/>
  <p:sldLayoutIdLst>
    <p:sldLayoutId id="21474837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90707"/>
      </p:ext>
    </p:extLst>
  </p:cSld>
  <p:clrMap bg1="lt1" tx1="dk1" bg2="lt2" tx2="dk2" accent1="accent1" accent2="accent2" accent3="accent3" accent4="accent4" accent5="accent5" accent6="accent6" hlink="hlink" folHlink="folHlink"/>
  <p:sldLayoutIdLst>
    <p:sldLayoutId id="2147483695" r:id="rId1"/>
    <p:sldLayoutId id="2147483712" r:id="rId2"/>
    <p:sldLayoutId id="2147483717" r:id="rId3"/>
    <p:sldLayoutId id="2147483788" r:id="rId4"/>
  </p:sldLayoutIdLst>
  <p:txStyles>
    <p:titleStyle>
      <a:lvl1pPr algn="l" defTabSz="914400" rtl="0" eaLnBrk="1" latinLnBrk="0" hangingPunct="1">
        <a:lnSpc>
          <a:spcPct val="90000"/>
        </a:lnSpc>
        <a:spcBef>
          <a:spcPct val="0"/>
        </a:spcBef>
        <a:buNone/>
        <a:defRPr sz="3200" b="0" i="0" kern="1200" spc="-40" baseline="0">
          <a:solidFill>
            <a:schemeClr val="bg1"/>
          </a:solidFill>
          <a:latin typeface="Gilroy ExtraBold"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8" cstate="email">
            <a:alphaModFix amt="85000"/>
            <a:extLst>
              <a:ext uri="{28A0092B-C50C-407E-A947-70E740481C1C}">
                <a14:useLocalDpi xmlns:a14="http://schemas.microsoft.com/office/drawing/2010/main"/>
              </a:ext>
            </a:extLst>
          </a:blip>
          <a:srcRect/>
          <a:stretch/>
        </p:blipFill>
        <p:spPr>
          <a:xfrm>
            <a:off x="10513200" y="191124"/>
            <a:ext cx="1457141" cy="490383"/>
          </a:xfrm>
          <a:prstGeom prst="rect">
            <a:avLst/>
          </a:prstGeom>
        </p:spPr>
      </p:pic>
    </p:spTree>
    <p:extLst>
      <p:ext uri="{BB962C8B-B14F-4D97-AF65-F5344CB8AC3E}">
        <p14:creationId xmlns:p14="http://schemas.microsoft.com/office/powerpoint/2010/main" val="19842655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57" r:id="rId3"/>
    <p:sldLayoutId id="2147483783" r:id="rId4"/>
    <p:sldLayoutId id="2147483784" r:id="rId5"/>
    <p:sldLayoutId id="21474837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7" cstate="email">
            <a:alphaModFix amt="85000"/>
            <a:extLst>
              <a:ext uri="{28A0092B-C50C-407E-A947-70E740481C1C}">
                <a14:useLocalDpi xmlns:a14="http://schemas.microsoft.com/office/drawing/2010/main"/>
              </a:ext>
            </a:extLst>
          </a:blip>
          <a:srcRect/>
          <a:stretch/>
        </p:blipFill>
        <p:spPr>
          <a:xfrm>
            <a:off x="10513200" y="191124"/>
            <a:ext cx="1457141" cy="490383"/>
          </a:xfrm>
          <a:prstGeom prst="rect">
            <a:avLst/>
          </a:prstGeom>
        </p:spPr>
      </p:pic>
    </p:spTree>
    <p:extLst>
      <p:ext uri="{BB962C8B-B14F-4D97-AF65-F5344CB8AC3E}">
        <p14:creationId xmlns:p14="http://schemas.microsoft.com/office/powerpoint/2010/main" val="1242429413"/>
      </p:ext>
    </p:extLst>
  </p:cSld>
  <p:clrMap bg1="lt1" tx1="dk1" bg2="lt2" tx2="dk2" accent1="accent1" accent2="accent2" accent3="accent3" accent4="accent4" accent5="accent5" accent6="accent6" hlink="hlink" folHlink="folHlink"/>
  <p:sldLayoutIdLst>
    <p:sldLayoutId id="2147483741" r:id="rId1"/>
    <p:sldLayoutId id="2147483736" r:id="rId2"/>
    <p:sldLayoutId id="2147483737" r:id="rId3"/>
    <p:sldLayoutId id="2147483749" r:id="rId4"/>
    <p:sldLayoutId id="21474837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B4CA2D-FE61-274E-8BD0-3C250E0B06A6}"/>
              </a:ext>
            </a:extLst>
          </p:cNvPr>
          <p:cNvSpPr/>
          <p:nvPr userDrawn="1"/>
        </p:nvSpPr>
        <p:spPr>
          <a:xfrm>
            <a:off x="0" y="0"/>
            <a:ext cx="4651513" cy="6858000"/>
          </a:xfrm>
          <a:prstGeom prst="rect">
            <a:avLst/>
          </a:prstGeom>
          <a:solidFill>
            <a:srgbClr val="36B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3" cstate="email">
            <a:alphaModFix amt="85000"/>
            <a:extLst>
              <a:ext uri="{28A0092B-C50C-407E-A947-70E740481C1C}">
                <a14:useLocalDpi xmlns:a14="http://schemas.microsoft.com/office/drawing/2010/main"/>
              </a:ext>
            </a:extLst>
          </a:blip>
          <a:srcRect/>
          <a:stretch/>
        </p:blipFill>
        <p:spPr>
          <a:xfrm>
            <a:off x="10513200" y="191124"/>
            <a:ext cx="1457141" cy="490383"/>
          </a:xfrm>
          <a:prstGeom prst="rect">
            <a:avLst/>
          </a:prstGeom>
        </p:spPr>
      </p:pic>
    </p:spTree>
    <p:extLst>
      <p:ext uri="{BB962C8B-B14F-4D97-AF65-F5344CB8AC3E}">
        <p14:creationId xmlns:p14="http://schemas.microsoft.com/office/powerpoint/2010/main" val="2716815121"/>
      </p:ext>
    </p:extLst>
  </p:cSld>
  <p:clrMap bg1="lt1" tx1="dk1" bg2="lt2" tx2="dk2" accent1="accent1" accent2="accent2" accent3="accent3" accent4="accent4" accent5="accent5" accent6="accent6" hlink="hlink" folHlink="folHlink"/>
  <p:sldLayoutIdLst>
    <p:sldLayoutId id="21474837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3" cstate="email">
            <a:alphaModFix amt="85000"/>
            <a:extLst>
              <a:ext uri="{28A0092B-C50C-407E-A947-70E740481C1C}">
                <a14:useLocalDpi xmlns:a14="http://schemas.microsoft.com/office/drawing/2010/main"/>
              </a:ext>
            </a:extLst>
          </a:blip>
          <a:srcRect/>
          <a:stretch/>
        </p:blipFill>
        <p:spPr>
          <a:xfrm>
            <a:off x="10513200" y="191124"/>
            <a:ext cx="1457141" cy="490383"/>
          </a:xfrm>
          <a:prstGeom prst="rect">
            <a:avLst/>
          </a:prstGeom>
        </p:spPr>
      </p:pic>
    </p:spTree>
    <p:extLst>
      <p:ext uri="{BB962C8B-B14F-4D97-AF65-F5344CB8AC3E}">
        <p14:creationId xmlns:p14="http://schemas.microsoft.com/office/powerpoint/2010/main" val="926677103"/>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D40640-D972-9F4D-8BC8-7053E238EFC7}"/>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8218858" y="-109728"/>
            <a:ext cx="4170795" cy="1920239"/>
          </a:xfrm>
          <a:prstGeom prst="rect">
            <a:avLst/>
          </a:prstGeom>
        </p:spPr>
      </p:pic>
      <p:pic>
        <p:nvPicPr>
          <p:cNvPr id="6" name="Picture 5" descr="JoinUs-EndIt-01.png"/>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538262" y="3892354"/>
            <a:ext cx="6127157" cy="2608258"/>
          </a:xfrm>
          <a:prstGeom prst="rect">
            <a:avLst/>
          </a:prstGeom>
        </p:spPr>
      </p:pic>
      <p:pic>
        <p:nvPicPr>
          <p:cNvPr id="4" name="Picture 3" descr="A close up of a logo&#10;&#10;Description automatically generated">
            <a:extLst>
              <a:ext uri="{FF2B5EF4-FFF2-40B4-BE49-F238E27FC236}">
                <a16:creationId xmlns:a16="http://schemas.microsoft.com/office/drawing/2014/main" id="{65375B72-61AA-C64C-9C86-590A5C1D050D}"/>
              </a:ext>
            </a:extLst>
          </p:cNvPr>
          <p:cNvPicPr>
            <a:picLocks noChangeAspect="1"/>
          </p:cNvPicPr>
          <p:nvPr userDrawn="1"/>
        </p:nvPicPr>
        <p:blipFill rotWithShape="1">
          <a:blip r:embed="rId3" cstate="email">
            <a:alphaModFix amt="85000"/>
            <a:extLst>
              <a:ext uri="{28A0092B-C50C-407E-A947-70E740481C1C}">
                <a14:useLocalDpi xmlns:a14="http://schemas.microsoft.com/office/drawing/2010/main"/>
              </a:ext>
            </a:extLst>
          </a:blip>
          <a:srcRect/>
          <a:stretch/>
        </p:blipFill>
        <p:spPr>
          <a:xfrm>
            <a:off x="10513200" y="191124"/>
            <a:ext cx="1457141" cy="490383"/>
          </a:xfrm>
          <a:prstGeom prst="rect">
            <a:avLst/>
          </a:prstGeom>
        </p:spPr>
      </p:pic>
    </p:spTree>
    <p:extLst>
      <p:ext uri="{BB962C8B-B14F-4D97-AF65-F5344CB8AC3E}">
        <p14:creationId xmlns:p14="http://schemas.microsoft.com/office/powerpoint/2010/main" val="1852772012"/>
      </p:ext>
    </p:extLst>
  </p:cSld>
  <p:clrMap bg1="lt1" tx1="dk1" bg2="lt2" tx2="dk2" accent1="accent1" accent2="accent2" accent3="accent3" accent4="accent4" accent5="accent5" accent6="accent6" hlink="hlink" folHlink="folHlink"/>
  <p:sldLayoutIdLst>
    <p:sldLayoutId id="21474837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3903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33727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Lst>
  <p:txStyles>
    <p:titleStyle>
      <a:lvl1pPr algn="l" defTabSz="914400" rtl="0" eaLnBrk="1" latinLnBrk="0" hangingPunct="1">
        <a:lnSpc>
          <a:spcPct val="90000"/>
        </a:lnSpc>
        <a:spcBef>
          <a:spcPct val="0"/>
        </a:spcBef>
        <a:buNone/>
        <a:defRPr sz="3200" b="0" i="0" kern="1200" spc="-40" baseline="0">
          <a:solidFill>
            <a:schemeClr val="bg1"/>
          </a:solidFill>
          <a:latin typeface="Gilroy ExtraBold"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3.xml"/><Relationship Id="rId7"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31.xml"/><Relationship Id="rId5" Type="http://schemas.openxmlformats.org/officeDocument/2006/relationships/comments" Target="../comments/comment1.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comments" Target="../comments/commen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comments" Target="../comments/comment3.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1C7181-C0A3-B649-BB47-B45CAE2B491B}"/>
              </a:ext>
            </a:extLst>
          </p:cNvPr>
          <p:cNvSpPr txBox="1"/>
          <p:nvPr/>
        </p:nvSpPr>
        <p:spPr>
          <a:xfrm>
            <a:off x="7277035" y="5249489"/>
            <a:ext cx="4804130" cy="1608511"/>
          </a:xfrm>
          <a:prstGeom prst="rect">
            <a:avLst/>
          </a:prstGeom>
          <a:noFill/>
        </p:spPr>
        <p:txBody>
          <a:bodyPr wrap="square" rtlCol="0">
            <a:spAutoFit/>
          </a:bodyPr>
          <a:lstStyle/>
          <a:p>
            <a:r>
              <a:rPr lang="fr-FR" sz="2400" dirty="0">
                <a:solidFill>
                  <a:srgbClr val="000000"/>
                </a:solidFill>
              </a:rPr>
              <a:t>Programme communautaire de suivi et de réponse aux violations des droits humains basées sur le genre </a:t>
            </a:r>
          </a:p>
          <a:p>
            <a:endParaRPr lang="en-US" sz="2400" dirty="0">
              <a:solidFill>
                <a:srgbClr val="000000"/>
              </a:solidFill>
            </a:endParaRPr>
          </a:p>
        </p:txBody>
      </p:sp>
    </p:spTree>
    <p:extLst>
      <p:ext uri="{BB962C8B-B14F-4D97-AF65-F5344CB8AC3E}">
        <p14:creationId xmlns:p14="http://schemas.microsoft.com/office/powerpoint/2010/main" val="264831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4294967295"/>
          </p:nvPr>
        </p:nvSpPr>
        <p:spPr>
          <a:xfrm>
            <a:off x="435600" y="435600"/>
            <a:ext cx="10755489" cy="618902"/>
          </a:xfrm>
          <a:prstGeom prst="rect">
            <a:avLst/>
          </a:prstGeom>
        </p:spPr>
        <p:txBody>
          <a:bodyPr lIns="0" tIns="0" rIns="0" bIns="0" anchor="t"/>
          <a:lstStyle/>
          <a:p>
            <a:pPr marL="0" indent="0">
              <a:buNone/>
            </a:pPr>
            <a:r>
              <a:rPr lang="en-GB" b="1" kern="0" dirty="0">
                <a:solidFill>
                  <a:srgbClr val="36B0E3"/>
                </a:solidFill>
                <a:latin typeface="Arial"/>
                <a:cs typeface="Arial"/>
              </a:rPr>
              <a:t>2.1.2 Nous </a:t>
            </a:r>
            <a:r>
              <a:rPr lang="en-GB" b="1" kern="0" dirty="0" err="1">
                <a:solidFill>
                  <a:srgbClr val="36B0E3"/>
                </a:solidFill>
                <a:latin typeface="Arial"/>
                <a:cs typeface="Arial"/>
              </a:rPr>
              <a:t>pouvons</a:t>
            </a:r>
            <a:r>
              <a:rPr lang="en-GB" b="1" kern="0" dirty="0">
                <a:solidFill>
                  <a:srgbClr val="36B0E3"/>
                </a:solidFill>
                <a:latin typeface="Arial"/>
                <a:cs typeface="Arial"/>
              </a:rPr>
              <a:t> </a:t>
            </a:r>
            <a:r>
              <a:rPr lang="en-GB" b="1" kern="0" dirty="0" err="1">
                <a:solidFill>
                  <a:srgbClr val="36B0E3"/>
                </a:solidFill>
                <a:latin typeface="Arial"/>
                <a:cs typeface="Arial"/>
              </a:rPr>
              <a:t>utiliser</a:t>
            </a:r>
            <a:r>
              <a:rPr lang="en-GB" b="1" kern="0" dirty="0">
                <a:solidFill>
                  <a:srgbClr val="36B0E3"/>
                </a:solidFill>
                <a:latin typeface="Arial"/>
                <a:cs typeface="Arial"/>
              </a:rPr>
              <a:t> les </a:t>
            </a:r>
            <a:r>
              <a:rPr lang="en-GB" b="1" kern="0" dirty="0" err="1">
                <a:solidFill>
                  <a:srgbClr val="36B0E3"/>
                </a:solidFill>
                <a:latin typeface="Arial"/>
                <a:cs typeface="Arial"/>
              </a:rPr>
              <a:t>données</a:t>
            </a:r>
            <a:r>
              <a:rPr lang="en-GB" b="1" kern="0" dirty="0">
                <a:solidFill>
                  <a:srgbClr val="36B0E3"/>
                </a:solidFill>
                <a:latin typeface="Arial"/>
                <a:cs typeface="Arial"/>
              </a:rPr>
              <a:t> de </a:t>
            </a:r>
            <a:r>
              <a:rPr lang="en-GB" b="1" kern="0" dirty="0" err="1">
                <a:solidFill>
                  <a:srgbClr val="36B0E3"/>
                </a:solidFill>
                <a:latin typeface="Arial"/>
                <a:cs typeface="Arial"/>
              </a:rPr>
              <a:t>REAct</a:t>
            </a:r>
            <a:r>
              <a:rPr lang="en-GB" b="1" kern="0" dirty="0">
                <a:solidFill>
                  <a:srgbClr val="36B0E3"/>
                </a:solidFill>
                <a:latin typeface="Arial"/>
                <a:cs typeface="Arial"/>
              </a:rPr>
              <a:t> Genre pour :</a:t>
            </a:r>
            <a:endParaRPr lang="en-GB" b="1" dirty="0">
              <a:solidFill>
                <a:srgbClr val="36B0E3"/>
              </a:solidFill>
              <a:latin typeface="Arial" panose="020B0604020202020204" pitchFamily="34" charset="0"/>
              <a:cs typeface="Arial" panose="020B0604020202020204" pitchFamily="34" charset="0"/>
            </a:endParaRPr>
          </a:p>
        </p:txBody>
      </p:sp>
      <p:sp>
        <p:nvSpPr>
          <p:cNvPr id="8" name="Rectangle 7"/>
          <p:cNvSpPr/>
          <p:nvPr/>
        </p:nvSpPr>
        <p:spPr>
          <a:xfrm>
            <a:off x="435600" y="1054800"/>
            <a:ext cx="11493641" cy="5539978"/>
          </a:xfrm>
          <a:prstGeom prst="rect">
            <a:avLst/>
          </a:prstGeom>
          <a:solidFill>
            <a:schemeClr val="bg1"/>
          </a:solidFill>
        </p:spPr>
        <p:txBody>
          <a:bodyPr wrap="square" lIns="0" tIns="0" rIns="0" bIns="0" anchor="t">
            <a:spAutoFit/>
          </a:bodyPr>
          <a:lstStyle/>
          <a:p>
            <a:pPr marL="342900" lvl="0" indent="-342900">
              <a:spcAft>
                <a:spcPts val="600"/>
              </a:spcAft>
              <a:buClr>
                <a:srgbClr val="36B0E3"/>
              </a:buClr>
              <a:buFont typeface="Arial" panose="020B0604020202020204" pitchFamily="34" charset="0"/>
              <a:buChar char="•"/>
              <a:tabLst>
                <a:tab pos="457200" algn="l"/>
              </a:tabLs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concentrer</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façon</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spécifique</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sur</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la discrimination et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violences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basées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sur</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 genre, qui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constitue</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nt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de graves violations des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droits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humains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600"/>
              </a:spcAft>
              <a:buClr>
                <a:srgbClr val="36B0E3"/>
              </a:buClr>
              <a:buFont typeface="Arial" panose="020B0604020202020204" pitchFamily="34" charset="0"/>
              <a:buChar char="•"/>
              <a:tabLst>
                <a:tab pos="457200" algn="l"/>
              </a:tabLs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Identifier &amp;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répondre</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aux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pratiques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néfastes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à</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tous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niveaux</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la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société</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qui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perpétuent</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tolèrent</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inégalités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la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stigmatisation</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la discrimination et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violences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basées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sur</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 genre. </a:t>
            </a:r>
            <a:endPar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Clr>
                <a:srgbClr val="36B0E3"/>
              </a:buClr>
              <a:buFont typeface="Arial" panose="020B0604020202020204" pitchFamily="34" charset="0"/>
              <a:buChar char="•"/>
              <a:tabLst>
                <a:tab pos="457200" algn="l"/>
              </a:tabLs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Identifier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besoins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lacunes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défis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des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communautés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pour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façonner</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des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programmes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fondés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sur</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le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preuves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qui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préviennent</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et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répondent</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aux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violences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basées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sur</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le genre, en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appliquant</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un cadre de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droits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humains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Clr>
                <a:srgbClr val="36B0E3"/>
              </a:buClr>
              <a:buFont typeface="Arial" panose="020B0604020202020204" pitchFamily="34" charset="0"/>
              <a:buChar char="•"/>
              <a:tabLst>
                <a:tab pos="457200" algn="l"/>
              </a:tabLs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Influence les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décisions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politiques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&amp;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conduire</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un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plaidoyer</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pour des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réformes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législatives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aux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niveaux</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national,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régional</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mondial</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600"/>
              </a:spcAft>
              <a:buClr>
                <a:srgbClr val="36B0E3"/>
              </a:buClr>
              <a:buFont typeface="Arial" panose="020B0604020202020204" pitchFamily="34" charset="0"/>
              <a:buChar char="•"/>
              <a:tabLst>
                <a:tab pos="457200" algn="l"/>
              </a:tabLst>
            </a:pPr>
            <a:r>
              <a:rPr lang="fr-FR" sz="2200" dirty="0">
                <a:solidFill>
                  <a:srgbClr val="000000"/>
                </a:solidFill>
                <a:latin typeface="Arial" panose="020B0604020202020204" pitchFamily="34" charset="0"/>
                <a:ea typeface="Calibri" panose="020F0502020204030204" pitchFamily="34" charset="0"/>
                <a:cs typeface="Arial" panose="020B0604020202020204" pitchFamily="34" charset="0"/>
              </a:rPr>
              <a:t>Mener un plaidoyer en faveur de réponses individuelles et programmatiques et de services qui ne sont pas encore disponibles dans votre contexte.</a:t>
            </a:r>
          </a:p>
          <a:p>
            <a:pPr marL="342900" lvl="0" indent="-342900">
              <a:spcAft>
                <a:spcPts val="600"/>
              </a:spcAft>
              <a:buClr>
                <a:srgbClr val="36B0E3"/>
              </a:buClr>
              <a:buFont typeface="Arial" panose="020B0604020202020204" pitchFamily="34" charset="0"/>
              <a:buChar char="•"/>
              <a:tabLst>
                <a:tab pos="457200" algn="l"/>
              </a:tabLst>
            </a:pPr>
            <a:r>
              <a:rPr lang="fr-FR" sz="2200" dirty="0">
                <a:solidFill>
                  <a:srgbClr val="000000"/>
                </a:solidFill>
                <a:latin typeface="Arial" panose="020B0604020202020204" pitchFamily="34" charset="0"/>
                <a:ea typeface="Calibri" panose="020F0502020204030204" pitchFamily="34" charset="0"/>
                <a:cs typeface="Arial" panose="020B0604020202020204" pitchFamily="34" charset="0"/>
              </a:rPr>
              <a:t>Évaluer l'impact de l'action de l'État, par exemple, les effets d’une nouvelle loi sur le signalement des actes de violence.</a:t>
            </a:r>
          </a:p>
          <a:p>
            <a:pPr marL="342900" lvl="0" indent="-342900">
              <a:spcAft>
                <a:spcPts val="600"/>
              </a:spcAft>
              <a:buClr>
                <a:srgbClr val="36B0E3"/>
              </a:buClr>
              <a:buFont typeface="Arial" panose="020B0604020202020204" pitchFamily="34" charset="0"/>
              <a:buChar char="•"/>
              <a:tabLst>
                <a:tab pos="457200" algn="l"/>
              </a:tabLst>
            </a:pPr>
            <a:r>
              <a:rPr lang="fr-FR" sz="2200" dirty="0">
                <a:solidFill>
                  <a:srgbClr val="000000"/>
                </a:solidFill>
                <a:latin typeface="Arial" panose="020B0604020202020204" pitchFamily="34" charset="0"/>
                <a:ea typeface="Calibri" panose="020F0502020204030204" pitchFamily="34" charset="0"/>
                <a:cs typeface="Arial" panose="020B0604020202020204" pitchFamily="34" charset="0"/>
              </a:rPr>
              <a:t>Influencer les bailleurs de fonds et plaider en faveur d'un financement national.    </a:t>
            </a:r>
            <a:r>
              <a:rPr lang="fr-FR" sz="2200" dirty="0"/>
              <a:t>   </a:t>
            </a:r>
          </a:p>
        </p:txBody>
      </p:sp>
    </p:spTree>
    <p:extLst>
      <p:ext uri="{BB962C8B-B14F-4D97-AF65-F5344CB8AC3E}">
        <p14:creationId xmlns:p14="http://schemas.microsoft.com/office/powerpoint/2010/main" val="423352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9538717" cy="775597"/>
          </a:xfrm>
        </p:spPr>
        <p:txBody>
          <a:bodyPr wrap="square" lIns="0" tIns="0" rIns="0" bIns="0" anchor="t">
            <a:spAutoFit/>
          </a:bodyPr>
          <a:lstStyle/>
          <a:p>
            <a:r>
              <a:rPr lang="en-GB" sz="2800" spc="0" dirty="0">
                <a:latin typeface="Arial"/>
                <a:cs typeface="Arial"/>
              </a:rPr>
              <a:t>2.1.3	</a:t>
            </a:r>
            <a:r>
              <a:rPr lang="en-GB" sz="2800" spc="0" dirty="0" err="1">
                <a:latin typeface="Arial"/>
                <a:cs typeface="Arial"/>
              </a:rPr>
              <a:t>Comprendre</a:t>
            </a:r>
            <a:r>
              <a:rPr lang="en-GB" sz="2800" spc="0" dirty="0">
                <a:latin typeface="Arial"/>
                <a:cs typeface="Arial"/>
              </a:rPr>
              <a:t> le </a:t>
            </a:r>
            <a:r>
              <a:rPr lang="en-GB" sz="2800" spc="0" dirty="0" err="1">
                <a:latin typeface="Arial"/>
                <a:cs typeface="Arial"/>
              </a:rPr>
              <a:t>sexe</a:t>
            </a:r>
            <a:r>
              <a:rPr lang="en-GB" sz="2800" spc="0" dirty="0">
                <a:latin typeface="Arial"/>
                <a:cs typeface="Arial"/>
              </a:rPr>
              <a:t>, le genre et la </a:t>
            </a:r>
            <a:r>
              <a:rPr lang="en-GB" sz="2800" spc="0" dirty="0" err="1">
                <a:latin typeface="Arial"/>
                <a:cs typeface="Arial"/>
              </a:rPr>
              <a:t>sexualité/l’orientation</a:t>
            </a:r>
            <a:r>
              <a:rPr lang="en-GB" sz="2800" spc="0" dirty="0">
                <a:latin typeface="Arial"/>
                <a:cs typeface="Arial"/>
              </a:rPr>
              <a:t> </a:t>
            </a:r>
            <a:r>
              <a:rPr lang="en-GB" sz="2800" spc="0" dirty="0" err="1">
                <a:latin typeface="Arial"/>
                <a:cs typeface="Arial"/>
              </a:rPr>
              <a:t>sexuelle</a:t>
            </a:r>
            <a:endParaRPr lang="en-US" sz="2800" spc="0" dirty="0">
              <a:latin typeface="Arial"/>
              <a:cs typeface="Arial"/>
            </a:endParaRPr>
          </a:p>
        </p:txBody>
      </p:sp>
      <p:pic>
        <p:nvPicPr>
          <p:cNvPr id="5" name="Picture 4"/>
          <p:cNvPicPr>
            <a:picLocks noChangeAspect="1"/>
          </p:cNvPicPr>
          <p:nvPr/>
        </p:nvPicPr>
        <p:blipFill>
          <a:blip r:embed="rId3"/>
          <a:stretch>
            <a:fillRect/>
          </a:stretch>
        </p:blipFill>
        <p:spPr>
          <a:xfrm>
            <a:off x="11471965" y="5810324"/>
            <a:ext cx="630530" cy="844910"/>
          </a:xfrm>
          <a:prstGeom prst="rect">
            <a:avLst/>
          </a:prstGeom>
        </p:spPr>
      </p:pic>
      <p:pic>
        <p:nvPicPr>
          <p:cNvPr id="12" name="Picture 11"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230" y="5896240"/>
            <a:ext cx="1161954" cy="870344"/>
          </a:xfrm>
          <a:prstGeom prst="rect">
            <a:avLst/>
          </a:prstGeom>
        </p:spPr>
      </p:pic>
      <p:sp>
        <p:nvSpPr>
          <p:cNvPr id="3" name="Rectangle 2">
            <a:extLst>
              <a:ext uri="{FF2B5EF4-FFF2-40B4-BE49-F238E27FC236}">
                <a16:creationId xmlns:a16="http://schemas.microsoft.com/office/drawing/2014/main" id="{41314756-3298-8049-9B92-54DE914E80EF}"/>
              </a:ext>
            </a:extLst>
          </p:cNvPr>
          <p:cNvSpPr/>
          <p:nvPr/>
        </p:nvSpPr>
        <p:spPr>
          <a:xfrm>
            <a:off x="435600" y="1408387"/>
            <a:ext cx="11283166" cy="5539978"/>
          </a:xfrm>
          <a:prstGeom prst="rect">
            <a:avLst/>
          </a:prstGeom>
        </p:spPr>
        <p:txBody>
          <a:bodyPr wrap="square" lIns="0" tIns="0" rIns="0" bIns="0" anchor="t">
            <a:spAutoFit/>
          </a:bodyPr>
          <a:lstStyle/>
          <a:p>
            <a:pPr marL="342900" indent="-342900">
              <a:buClr>
                <a:srgbClr val="36B0E3"/>
              </a:buClr>
              <a:buFont typeface="Arial" panose="020B0604020202020204" pitchFamily="34" charset="0"/>
              <a:buChar char="•"/>
            </a:pPr>
            <a:r>
              <a:rPr lang="fr-FR" sz="2400" dirty="0">
                <a:solidFill>
                  <a:srgbClr val="000000"/>
                </a:solidFill>
              </a:rPr>
              <a:t>Le mot </a:t>
            </a:r>
            <a:r>
              <a:rPr lang="fr-FR" sz="2400" dirty="0">
                <a:solidFill>
                  <a:srgbClr val="36B0E3"/>
                </a:solidFill>
              </a:rPr>
              <a:t>‘</a:t>
            </a:r>
            <a:r>
              <a:rPr lang="fr-FR" sz="2400" b="1" dirty="0">
                <a:solidFill>
                  <a:srgbClr val="36B0E3"/>
                </a:solidFill>
              </a:rPr>
              <a:t>sexe</a:t>
            </a:r>
            <a:r>
              <a:rPr lang="fr-FR" sz="2400" dirty="0">
                <a:solidFill>
                  <a:srgbClr val="36B0E3"/>
                </a:solidFill>
              </a:rPr>
              <a:t>’ </a:t>
            </a:r>
            <a:r>
              <a:rPr lang="fr-FR" sz="2400" dirty="0">
                <a:solidFill>
                  <a:srgbClr val="000000"/>
                </a:solidFill>
              </a:rPr>
              <a:t>est une étiquette qui fait référence aux caractéristiques corporelles avec lesquelles une personne est née, notamment les organes reproducteurs, les hormones et les différences génétiques (chromosomes).   </a:t>
            </a:r>
            <a:endParaRPr lang="en-US" sz="2400" dirty="0">
              <a:solidFill>
                <a:srgbClr val="000000"/>
              </a:solidFill>
            </a:endParaRPr>
          </a:p>
          <a:p>
            <a:pPr marL="342900" indent="-342900">
              <a:buClr>
                <a:srgbClr val="36B0E3"/>
              </a:buClr>
              <a:buFont typeface="Arial" panose="020B0604020202020204" pitchFamily="34" charset="0"/>
              <a:buChar char="•"/>
            </a:pPr>
            <a:endParaRPr lang="en-US" sz="2400" dirty="0">
              <a:solidFill>
                <a:srgbClr val="000000"/>
              </a:solidFill>
              <a:ea typeface="+mn-lt"/>
              <a:cs typeface="+mn-lt"/>
            </a:endParaRPr>
          </a:p>
          <a:p>
            <a:pPr marL="342900" indent="-342900">
              <a:buClr>
                <a:srgbClr val="36B0E3"/>
              </a:buClr>
              <a:buFont typeface="Arial" panose="020B0604020202020204" pitchFamily="34" charset="0"/>
              <a:buChar char="•"/>
            </a:pPr>
            <a:r>
              <a:rPr lang="en-GB" sz="2400" dirty="0">
                <a:solidFill>
                  <a:srgbClr val="000000"/>
                </a:solidFill>
                <a:ea typeface="+mn-lt"/>
                <a:cs typeface="+mn-lt"/>
              </a:rPr>
              <a:t>Le </a:t>
            </a:r>
            <a:r>
              <a:rPr lang="en-GB" sz="2400" b="1" dirty="0">
                <a:solidFill>
                  <a:srgbClr val="36B0E3"/>
                </a:solidFill>
                <a:ea typeface="+mn-lt"/>
                <a:cs typeface="+mn-lt"/>
              </a:rPr>
              <a:t>'Genre'</a:t>
            </a:r>
            <a:r>
              <a:rPr lang="en-GB" sz="2400" dirty="0">
                <a:solidFill>
                  <a:srgbClr val="36B0E3"/>
                </a:solidFill>
                <a:ea typeface="+mn-lt"/>
                <a:cs typeface="+mn-lt"/>
              </a:rPr>
              <a:t> </a:t>
            </a:r>
            <a:r>
              <a:rPr lang="en-GB" sz="2400" dirty="0">
                <a:solidFill>
                  <a:srgbClr val="000000"/>
                </a:solidFill>
                <a:ea typeface="+mn-lt"/>
                <a:cs typeface="+mn-lt"/>
              </a:rPr>
              <a:t>fait </a:t>
            </a:r>
            <a:r>
              <a:rPr lang="en-GB" sz="2400" dirty="0" err="1">
                <a:solidFill>
                  <a:srgbClr val="000000"/>
                </a:solidFill>
                <a:ea typeface="+mn-lt"/>
                <a:cs typeface="+mn-lt"/>
              </a:rPr>
              <a:t>référence</a:t>
            </a:r>
            <a:r>
              <a:rPr lang="en-GB" sz="2400" dirty="0">
                <a:solidFill>
                  <a:srgbClr val="000000"/>
                </a:solidFill>
                <a:ea typeface="+mn-lt"/>
                <a:cs typeface="+mn-lt"/>
              </a:rPr>
              <a:t> </a:t>
            </a:r>
            <a:r>
              <a:rPr lang="en-GB" sz="2400" dirty="0" err="1">
                <a:solidFill>
                  <a:srgbClr val="000000"/>
                </a:solidFill>
                <a:ea typeface="+mn-lt"/>
                <a:cs typeface="+mn-lt"/>
              </a:rPr>
              <a:t>à</a:t>
            </a:r>
            <a:r>
              <a:rPr lang="en-GB" sz="2400" dirty="0">
                <a:solidFill>
                  <a:srgbClr val="000000"/>
                </a:solidFill>
                <a:ea typeface="+mn-lt"/>
                <a:cs typeface="+mn-lt"/>
              </a:rPr>
              <a:t> tout un ensemble de </a:t>
            </a:r>
            <a:r>
              <a:rPr lang="en-GB" sz="2400" dirty="0" err="1">
                <a:solidFill>
                  <a:srgbClr val="000000"/>
                </a:solidFill>
                <a:ea typeface="+mn-lt"/>
                <a:cs typeface="+mn-lt"/>
              </a:rPr>
              <a:t>caractéristiques</a:t>
            </a:r>
            <a:r>
              <a:rPr lang="en-GB" sz="2400" dirty="0">
                <a:solidFill>
                  <a:srgbClr val="000000"/>
                </a:solidFill>
                <a:ea typeface="+mn-lt"/>
                <a:cs typeface="+mn-lt"/>
              </a:rPr>
              <a:t> qui font </a:t>
            </a:r>
            <a:r>
              <a:rPr lang="en-GB" sz="2400" dirty="0" err="1">
                <a:solidFill>
                  <a:srgbClr val="000000"/>
                </a:solidFill>
                <a:ea typeface="+mn-lt"/>
                <a:cs typeface="+mn-lt"/>
              </a:rPr>
              <a:t>l’objet</a:t>
            </a:r>
            <a:r>
              <a:rPr lang="en-GB" sz="2400" dirty="0">
                <a:solidFill>
                  <a:srgbClr val="000000"/>
                </a:solidFill>
                <a:ea typeface="+mn-lt"/>
                <a:cs typeface="+mn-lt"/>
              </a:rPr>
              <a:t> </a:t>
            </a:r>
            <a:r>
              <a:rPr lang="en-GB" sz="2400" dirty="0" err="1">
                <a:solidFill>
                  <a:srgbClr val="000000"/>
                </a:solidFill>
                <a:ea typeface="+mn-lt"/>
                <a:cs typeface="+mn-lt"/>
              </a:rPr>
              <a:t>d’une</a:t>
            </a:r>
            <a:r>
              <a:rPr lang="en-GB" sz="2400" dirty="0">
                <a:solidFill>
                  <a:srgbClr val="000000"/>
                </a:solidFill>
                <a:ea typeface="+mn-lt"/>
                <a:cs typeface="+mn-lt"/>
              </a:rPr>
              <a:t> construction </a:t>
            </a:r>
            <a:r>
              <a:rPr lang="en-GB" sz="2400" dirty="0" err="1">
                <a:solidFill>
                  <a:srgbClr val="000000"/>
                </a:solidFill>
                <a:ea typeface="+mn-lt"/>
                <a:cs typeface="+mn-lt"/>
              </a:rPr>
              <a:t>sociale</a:t>
            </a:r>
            <a:r>
              <a:rPr lang="en-GB" sz="2400" dirty="0">
                <a:solidFill>
                  <a:srgbClr val="000000"/>
                </a:solidFill>
                <a:ea typeface="+mn-lt"/>
                <a:cs typeface="+mn-lt"/>
              </a:rPr>
              <a:t>, et qui </a:t>
            </a:r>
            <a:r>
              <a:rPr lang="en-GB" sz="2400" dirty="0" err="1">
                <a:solidFill>
                  <a:srgbClr val="000000"/>
                </a:solidFill>
                <a:ea typeface="+mn-lt"/>
                <a:cs typeface="+mn-lt"/>
              </a:rPr>
              <a:t>sont</a:t>
            </a:r>
            <a:r>
              <a:rPr lang="en-GB" sz="2400" dirty="0">
                <a:solidFill>
                  <a:srgbClr val="000000"/>
                </a:solidFill>
                <a:ea typeface="+mn-lt"/>
                <a:cs typeface="+mn-lt"/>
              </a:rPr>
              <a:t> </a:t>
            </a:r>
            <a:r>
              <a:rPr lang="en-GB" sz="2400" dirty="0" err="1">
                <a:solidFill>
                  <a:srgbClr val="000000"/>
                </a:solidFill>
                <a:ea typeface="+mn-lt"/>
                <a:cs typeface="+mn-lt"/>
              </a:rPr>
              <a:t>attribuées</a:t>
            </a:r>
            <a:r>
              <a:rPr lang="en-GB" sz="2400" dirty="0">
                <a:solidFill>
                  <a:srgbClr val="000000"/>
                </a:solidFill>
                <a:ea typeface="+mn-lt"/>
                <a:cs typeface="+mn-lt"/>
              </a:rPr>
              <a:t> aux </a:t>
            </a:r>
            <a:r>
              <a:rPr lang="en-GB" sz="2400" dirty="0" err="1">
                <a:solidFill>
                  <a:srgbClr val="000000"/>
                </a:solidFill>
                <a:ea typeface="+mn-lt"/>
                <a:cs typeface="+mn-lt"/>
              </a:rPr>
              <a:t>personnes</a:t>
            </a:r>
            <a:r>
              <a:rPr lang="en-GB" sz="2400" dirty="0">
                <a:solidFill>
                  <a:srgbClr val="000000"/>
                </a:solidFill>
                <a:ea typeface="+mn-lt"/>
                <a:cs typeface="+mn-lt"/>
              </a:rPr>
              <a:t> en </a:t>
            </a:r>
            <a:r>
              <a:rPr lang="en-GB" sz="2400" dirty="0" err="1">
                <a:solidFill>
                  <a:srgbClr val="000000"/>
                </a:solidFill>
                <a:ea typeface="+mn-lt"/>
                <a:cs typeface="+mn-lt"/>
              </a:rPr>
              <a:t>fonction</a:t>
            </a:r>
            <a:r>
              <a:rPr lang="en-GB" sz="2400" dirty="0">
                <a:solidFill>
                  <a:srgbClr val="000000"/>
                </a:solidFill>
                <a:ea typeface="+mn-lt"/>
                <a:cs typeface="+mn-lt"/>
              </a:rPr>
              <a:t> du </a:t>
            </a:r>
            <a:r>
              <a:rPr lang="en-GB" sz="2400" dirty="0" err="1">
                <a:solidFill>
                  <a:srgbClr val="000000"/>
                </a:solidFill>
                <a:ea typeface="+mn-lt"/>
                <a:cs typeface="+mn-lt"/>
              </a:rPr>
              <a:t>sexe</a:t>
            </a:r>
            <a:r>
              <a:rPr lang="en-GB" sz="2400" dirty="0">
                <a:solidFill>
                  <a:srgbClr val="000000"/>
                </a:solidFill>
                <a:ea typeface="+mn-lt"/>
                <a:cs typeface="+mn-lt"/>
              </a:rPr>
              <a:t> avec </a:t>
            </a:r>
            <a:r>
              <a:rPr lang="en-GB" sz="2400" dirty="0" err="1">
                <a:solidFill>
                  <a:srgbClr val="000000"/>
                </a:solidFill>
                <a:ea typeface="+mn-lt"/>
                <a:cs typeface="+mn-lt"/>
              </a:rPr>
              <a:t>lequel</a:t>
            </a:r>
            <a:r>
              <a:rPr lang="en-GB" sz="2400" dirty="0">
                <a:solidFill>
                  <a:srgbClr val="000000"/>
                </a:solidFill>
                <a:ea typeface="+mn-lt"/>
                <a:cs typeface="+mn-lt"/>
              </a:rPr>
              <a:t> </a:t>
            </a:r>
            <a:r>
              <a:rPr lang="en-GB" sz="2400" dirty="0" err="1">
                <a:solidFill>
                  <a:srgbClr val="000000"/>
                </a:solidFill>
                <a:ea typeface="+mn-lt"/>
                <a:cs typeface="+mn-lt"/>
              </a:rPr>
              <a:t>elles</a:t>
            </a:r>
            <a:r>
              <a:rPr lang="en-GB" sz="2400" dirty="0">
                <a:solidFill>
                  <a:srgbClr val="000000"/>
                </a:solidFill>
                <a:ea typeface="+mn-lt"/>
                <a:cs typeface="+mn-lt"/>
              </a:rPr>
              <a:t> </a:t>
            </a:r>
            <a:r>
              <a:rPr lang="en-GB" sz="2400" dirty="0" err="1">
                <a:solidFill>
                  <a:srgbClr val="000000"/>
                </a:solidFill>
                <a:ea typeface="+mn-lt"/>
                <a:cs typeface="+mn-lt"/>
              </a:rPr>
              <a:t>sont</a:t>
            </a:r>
            <a:r>
              <a:rPr lang="en-GB" sz="2400" dirty="0">
                <a:solidFill>
                  <a:srgbClr val="000000"/>
                </a:solidFill>
                <a:ea typeface="+mn-lt"/>
                <a:cs typeface="+mn-lt"/>
              </a:rPr>
              <a:t> </a:t>
            </a:r>
            <a:r>
              <a:rPr lang="en-GB" sz="2400" dirty="0" err="1">
                <a:solidFill>
                  <a:srgbClr val="000000"/>
                </a:solidFill>
                <a:ea typeface="+mn-lt"/>
                <a:cs typeface="+mn-lt"/>
              </a:rPr>
              <a:t>nées</a:t>
            </a:r>
            <a:r>
              <a:rPr lang="en-GB" sz="2400" dirty="0">
                <a:solidFill>
                  <a:srgbClr val="000000"/>
                </a:solidFill>
                <a:ea typeface="+mn-lt"/>
                <a:cs typeface="+mn-lt"/>
              </a:rPr>
              <a:t>. </a:t>
            </a:r>
            <a:r>
              <a:rPr lang="en-GB" sz="2400" dirty="0" err="1">
                <a:solidFill>
                  <a:srgbClr val="000000"/>
                </a:solidFill>
                <a:ea typeface="+mn-lt"/>
                <a:cs typeface="+mn-lt"/>
              </a:rPr>
              <a:t>Cela</a:t>
            </a:r>
            <a:r>
              <a:rPr lang="en-GB" sz="2400" dirty="0">
                <a:solidFill>
                  <a:srgbClr val="000000"/>
                </a:solidFill>
                <a:ea typeface="+mn-lt"/>
                <a:cs typeface="+mn-lt"/>
              </a:rPr>
              <a:t> </a:t>
            </a:r>
            <a:r>
              <a:rPr lang="en-GB" sz="2400" dirty="0" err="1">
                <a:solidFill>
                  <a:srgbClr val="000000"/>
                </a:solidFill>
                <a:ea typeface="+mn-lt"/>
                <a:cs typeface="+mn-lt"/>
              </a:rPr>
              <a:t>inclut</a:t>
            </a:r>
            <a:r>
              <a:rPr lang="en-GB" sz="2400" dirty="0">
                <a:solidFill>
                  <a:srgbClr val="000000"/>
                </a:solidFill>
                <a:ea typeface="+mn-lt"/>
                <a:cs typeface="+mn-lt"/>
              </a:rPr>
              <a:t> les </a:t>
            </a:r>
            <a:r>
              <a:rPr lang="en-GB" sz="2400" dirty="0" err="1">
                <a:solidFill>
                  <a:srgbClr val="000000"/>
                </a:solidFill>
                <a:ea typeface="+mn-lt"/>
                <a:cs typeface="+mn-lt"/>
              </a:rPr>
              <a:t>normes</a:t>
            </a:r>
            <a:r>
              <a:rPr lang="en-GB" sz="2400" dirty="0">
                <a:solidFill>
                  <a:srgbClr val="000000"/>
                </a:solidFill>
                <a:ea typeface="+mn-lt"/>
                <a:cs typeface="+mn-lt"/>
              </a:rPr>
              <a:t>, les </a:t>
            </a:r>
            <a:r>
              <a:rPr lang="en-GB" sz="2400" dirty="0" err="1">
                <a:solidFill>
                  <a:srgbClr val="000000"/>
                </a:solidFill>
                <a:ea typeface="+mn-lt"/>
                <a:cs typeface="+mn-lt"/>
              </a:rPr>
              <a:t>comportements</a:t>
            </a:r>
            <a:r>
              <a:rPr lang="en-GB" sz="2400" dirty="0">
                <a:solidFill>
                  <a:srgbClr val="000000"/>
                </a:solidFill>
                <a:ea typeface="+mn-lt"/>
                <a:cs typeface="+mn-lt"/>
              </a:rPr>
              <a:t>, et les </a:t>
            </a:r>
            <a:r>
              <a:rPr lang="en-GB" sz="2400" dirty="0" err="1">
                <a:solidFill>
                  <a:srgbClr val="000000"/>
                </a:solidFill>
                <a:ea typeface="+mn-lt"/>
                <a:cs typeface="+mn-lt"/>
              </a:rPr>
              <a:t>rôles</a:t>
            </a:r>
            <a:r>
              <a:rPr lang="en-GB" sz="2400" dirty="0">
                <a:solidFill>
                  <a:srgbClr val="000000"/>
                </a:solidFill>
                <a:ea typeface="+mn-lt"/>
                <a:cs typeface="+mn-lt"/>
              </a:rPr>
              <a:t> </a:t>
            </a:r>
            <a:r>
              <a:rPr lang="en-GB" sz="2400" dirty="0" err="1">
                <a:solidFill>
                  <a:srgbClr val="000000"/>
                </a:solidFill>
                <a:ea typeface="+mn-lt"/>
                <a:cs typeface="+mn-lt"/>
              </a:rPr>
              <a:t>pré-établis</a:t>
            </a:r>
            <a:r>
              <a:rPr lang="en-GB" sz="2400" dirty="0">
                <a:solidFill>
                  <a:srgbClr val="000000"/>
                </a:solidFill>
                <a:ea typeface="+mn-lt"/>
                <a:cs typeface="+mn-lt"/>
              </a:rPr>
              <a:t> et les </a:t>
            </a:r>
            <a:r>
              <a:rPr lang="en-GB" sz="2400" dirty="0" err="1">
                <a:solidFill>
                  <a:srgbClr val="000000"/>
                </a:solidFill>
                <a:ea typeface="+mn-lt"/>
                <a:cs typeface="+mn-lt"/>
              </a:rPr>
              <a:t>opportunités</a:t>
            </a:r>
            <a:r>
              <a:rPr lang="en-GB" sz="2400" dirty="0">
                <a:solidFill>
                  <a:srgbClr val="000000"/>
                </a:solidFill>
                <a:ea typeface="+mn-lt"/>
                <a:cs typeface="+mn-lt"/>
              </a:rPr>
              <a:t> qui </a:t>
            </a:r>
            <a:r>
              <a:rPr lang="en-GB" sz="2400" dirty="0" err="1">
                <a:solidFill>
                  <a:srgbClr val="000000"/>
                </a:solidFill>
                <a:ea typeface="+mn-lt"/>
                <a:cs typeface="+mn-lt"/>
              </a:rPr>
              <a:t>sont</a:t>
            </a:r>
            <a:r>
              <a:rPr lang="en-GB" sz="2400" dirty="0">
                <a:solidFill>
                  <a:srgbClr val="000000"/>
                </a:solidFill>
                <a:ea typeface="+mn-lt"/>
                <a:cs typeface="+mn-lt"/>
              </a:rPr>
              <a:t> </a:t>
            </a:r>
            <a:r>
              <a:rPr lang="en-GB" sz="2400" dirty="0" err="1">
                <a:solidFill>
                  <a:srgbClr val="000000"/>
                </a:solidFill>
                <a:ea typeface="+mn-lt"/>
                <a:cs typeface="+mn-lt"/>
              </a:rPr>
              <a:t>associés</a:t>
            </a:r>
            <a:r>
              <a:rPr lang="en-GB" sz="2400" dirty="0">
                <a:solidFill>
                  <a:srgbClr val="000000"/>
                </a:solidFill>
                <a:ea typeface="+mn-lt"/>
                <a:cs typeface="+mn-lt"/>
              </a:rPr>
              <a:t> au fait d’être </a:t>
            </a:r>
            <a:r>
              <a:rPr lang="en-GB" sz="2400" dirty="0" err="1">
                <a:solidFill>
                  <a:srgbClr val="000000"/>
                </a:solidFill>
                <a:ea typeface="+mn-lt"/>
                <a:cs typeface="+mn-lt"/>
              </a:rPr>
              <a:t>une</a:t>
            </a:r>
            <a:r>
              <a:rPr lang="en-GB" sz="2400" dirty="0">
                <a:solidFill>
                  <a:srgbClr val="000000"/>
                </a:solidFill>
                <a:ea typeface="+mn-lt"/>
                <a:cs typeface="+mn-lt"/>
              </a:rPr>
              <a:t> femme, un </a:t>
            </a:r>
            <a:r>
              <a:rPr lang="en-GB" sz="2400" dirty="0" err="1">
                <a:solidFill>
                  <a:srgbClr val="000000"/>
                </a:solidFill>
                <a:ea typeface="+mn-lt"/>
                <a:cs typeface="+mn-lt"/>
              </a:rPr>
              <a:t>homme</a:t>
            </a:r>
            <a:r>
              <a:rPr lang="en-GB" sz="2400" dirty="0">
                <a:solidFill>
                  <a:srgbClr val="000000"/>
                </a:solidFill>
                <a:ea typeface="+mn-lt"/>
                <a:cs typeface="+mn-lt"/>
              </a:rPr>
              <a:t>, </a:t>
            </a:r>
            <a:r>
              <a:rPr lang="en-GB" sz="2400" dirty="0" err="1">
                <a:solidFill>
                  <a:srgbClr val="000000"/>
                </a:solidFill>
                <a:ea typeface="+mn-lt"/>
                <a:cs typeface="+mn-lt"/>
              </a:rPr>
              <a:t>une</a:t>
            </a:r>
            <a:r>
              <a:rPr lang="en-GB" sz="2400" dirty="0">
                <a:solidFill>
                  <a:srgbClr val="000000"/>
                </a:solidFill>
                <a:ea typeface="+mn-lt"/>
                <a:cs typeface="+mn-lt"/>
              </a:rPr>
              <a:t> </a:t>
            </a:r>
            <a:r>
              <a:rPr lang="en-GB" sz="2400" dirty="0" err="1">
                <a:solidFill>
                  <a:srgbClr val="000000"/>
                </a:solidFill>
                <a:ea typeface="+mn-lt"/>
                <a:cs typeface="+mn-lt"/>
              </a:rPr>
              <a:t>fille</a:t>
            </a:r>
            <a:r>
              <a:rPr lang="en-GB" sz="2400" dirty="0">
                <a:solidFill>
                  <a:srgbClr val="000000"/>
                </a:solidFill>
                <a:ea typeface="+mn-lt"/>
                <a:cs typeface="+mn-lt"/>
              </a:rPr>
              <a:t>, un </a:t>
            </a:r>
            <a:r>
              <a:rPr lang="en-GB" sz="2400" dirty="0" err="1">
                <a:solidFill>
                  <a:srgbClr val="000000"/>
                </a:solidFill>
                <a:ea typeface="+mn-lt"/>
                <a:cs typeface="+mn-lt"/>
              </a:rPr>
              <a:t>garçon</a:t>
            </a:r>
            <a:r>
              <a:rPr lang="en-GB" sz="2400" dirty="0">
                <a:solidFill>
                  <a:srgbClr val="000000"/>
                </a:solidFill>
                <a:ea typeface="+mn-lt"/>
                <a:cs typeface="+mn-lt"/>
              </a:rPr>
              <a:t>, </a:t>
            </a:r>
            <a:r>
              <a:rPr lang="en-GB" sz="2400" dirty="0" err="1">
                <a:solidFill>
                  <a:srgbClr val="000000"/>
                </a:solidFill>
                <a:ea typeface="+mn-lt"/>
                <a:cs typeface="+mn-lt"/>
              </a:rPr>
              <a:t>ainsi</a:t>
            </a:r>
            <a:r>
              <a:rPr lang="en-GB" sz="2400" dirty="0">
                <a:solidFill>
                  <a:srgbClr val="000000"/>
                </a:solidFill>
                <a:ea typeface="+mn-lt"/>
                <a:cs typeface="+mn-lt"/>
              </a:rPr>
              <a:t> </a:t>
            </a:r>
            <a:r>
              <a:rPr lang="en-GB" sz="2400" dirty="0" err="1">
                <a:solidFill>
                  <a:srgbClr val="000000"/>
                </a:solidFill>
                <a:ea typeface="+mn-lt"/>
                <a:cs typeface="+mn-lt"/>
              </a:rPr>
              <a:t>que</a:t>
            </a:r>
            <a:r>
              <a:rPr lang="en-GB" sz="2400" dirty="0">
                <a:solidFill>
                  <a:srgbClr val="000000"/>
                </a:solidFill>
                <a:ea typeface="+mn-lt"/>
                <a:cs typeface="+mn-lt"/>
              </a:rPr>
              <a:t> les relations les </a:t>
            </a:r>
            <a:r>
              <a:rPr lang="en-GB" sz="2400" dirty="0" err="1">
                <a:solidFill>
                  <a:srgbClr val="000000"/>
                </a:solidFill>
                <a:ea typeface="+mn-lt"/>
                <a:cs typeface="+mn-lt"/>
              </a:rPr>
              <a:t>un.es</a:t>
            </a:r>
            <a:r>
              <a:rPr lang="en-GB" sz="2400" dirty="0">
                <a:solidFill>
                  <a:srgbClr val="000000"/>
                </a:solidFill>
                <a:ea typeface="+mn-lt"/>
                <a:cs typeface="+mn-lt"/>
              </a:rPr>
              <a:t> avec les </a:t>
            </a:r>
            <a:r>
              <a:rPr lang="en-GB" sz="2400" dirty="0" err="1">
                <a:solidFill>
                  <a:srgbClr val="000000"/>
                </a:solidFill>
                <a:ea typeface="+mn-lt"/>
                <a:cs typeface="+mn-lt"/>
              </a:rPr>
              <a:t>autres</a:t>
            </a:r>
            <a:r>
              <a:rPr lang="en-GB" sz="2400" dirty="0">
                <a:solidFill>
                  <a:srgbClr val="000000"/>
                </a:solidFill>
                <a:ea typeface="+mn-lt"/>
                <a:cs typeface="+mn-lt"/>
              </a:rPr>
              <a:t>.</a:t>
            </a:r>
            <a:r>
              <a:rPr lang="en-GB" sz="2400" dirty="0">
                <a:solidFill>
                  <a:srgbClr val="000000"/>
                </a:solidFill>
              </a:rPr>
              <a:t> </a:t>
            </a:r>
            <a:endParaRPr lang="en-GB" sz="2400" dirty="0">
              <a:solidFill>
                <a:srgbClr val="000000"/>
              </a:solidFill>
              <a:cs typeface="Calibri"/>
            </a:endParaRPr>
          </a:p>
          <a:p>
            <a:pPr marL="342900" indent="-342900">
              <a:buClr>
                <a:srgbClr val="36B0E3"/>
              </a:buClr>
              <a:buFont typeface="Arial" panose="020B0604020202020204" pitchFamily="34" charset="0"/>
              <a:buChar char="•"/>
            </a:pPr>
            <a:endParaRPr lang="en-GB" sz="2400" dirty="0">
              <a:solidFill>
                <a:srgbClr val="000000"/>
              </a:solidFill>
              <a:cs typeface="Calibri"/>
            </a:endParaRPr>
          </a:p>
          <a:p>
            <a:pPr marL="342900" indent="-342900">
              <a:buClr>
                <a:srgbClr val="36B0E3"/>
              </a:buClr>
              <a:buFont typeface="Arial" panose="020B0604020202020204" pitchFamily="34" charset="0"/>
              <a:buChar char="•"/>
            </a:pPr>
            <a:r>
              <a:rPr lang="en-GB" sz="2400" b="1" dirty="0">
                <a:solidFill>
                  <a:srgbClr val="36B0E3"/>
                </a:solidFill>
              </a:rPr>
              <a:t>‘</a:t>
            </a:r>
            <a:r>
              <a:rPr lang="en-GB" sz="2400" b="1" dirty="0" err="1">
                <a:solidFill>
                  <a:srgbClr val="36B0E3"/>
                </a:solidFill>
              </a:rPr>
              <a:t>L’orientation</a:t>
            </a:r>
            <a:r>
              <a:rPr lang="en-GB" sz="2400" b="1" dirty="0">
                <a:solidFill>
                  <a:srgbClr val="36B0E3"/>
                </a:solidFill>
              </a:rPr>
              <a:t> </a:t>
            </a:r>
            <a:r>
              <a:rPr lang="en-GB" sz="2400" b="1" dirty="0" err="1">
                <a:solidFill>
                  <a:srgbClr val="36B0E3"/>
                </a:solidFill>
              </a:rPr>
              <a:t>sexuelle</a:t>
            </a:r>
            <a:r>
              <a:rPr lang="en-GB" sz="2400" b="1" dirty="0">
                <a:solidFill>
                  <a:srgbClr val="36B0E3"/>
                </a:solidFill>
              </a:rPr>
              <a:t>’ </a:t>
            </a:r>
            <a:r>
              <a:rPr lang="fr-FR" sz="2400" dirty="0">
                <a:solidFill>
                  <a:srgbClr val="000000"/>
                </a:solidFill>
                <a:ea typeface="+mn-lt"/>
                <a:cs typeface="+mn-lt"/>
              </a:rPr>
              <a:t>fait référence à la profonde attirance émotionnelle et </a:t>
            </a:r>
            <a:br>
              <a:rPr lang="fr-FR" sz="2400" dirty="0">
                <a:solidFill>
                  <a:srgbClr val="000000"/>
                </a:solidFill>
                <a:ea typeface="+mn-lt"/>
                <a:cs typeface="+mn-lt"/>
              </a:rPr>
            </a:br>
            <a:r>
              <a:rPr lang="fr-FR" sz="2400" dirty="0">
                <a:solidFill>
                  <a:srgbClr val="000000"/>
                </a:solidFill>
                <a:ea typeface="+mn-lt"/>
                <a:cs typeface="+mn-lt"/>
              </a:rPr>
              <a:t>sexuelle qu’une personne peut ressentir, et aux relations intimes ou sexuelles </a:t>
            </a:r>
            <a:br>
              <a:rPr lang="fr-FR" sz="2400" dirty="0">
                <a:solidFill>
                  <a:srgbClr val="000000"/>
                </a:solidFill>
                <a:ea typeface="+mn-lt"/>
                <a:cs typeface="+mn-lt"/>
              </a:rPr>
            </a:br>
            <a:r>
              <a:rPr lang="fr-FR" sz="2400" dirty="0">
                <a:solidFill>
                  <a:srgbClr val="000000"/>
                </a:solidFill>
                <a:ea typeface="+mn-lt"/>
                <a:cs typeface="+mn-lt"/>
              </a:rPr>
              <a:t>qu’elle peut avoir avec des personnes d'un autre genre, du même genre, ou </a:t>
            </a:r>
            <a:br>
              <a:rPr lang="fr-FR" sz="2400" dirty="0">
                <a:solidFill>
                  <a:srgbClr val="000000"/>
                </a:solidFill>
                <a:ea typeface="+mn-lt"/>
                <a:cs typeface="+mn-lt"/>
              </a:rPr>
            </a:br>
            <a:r>
              <a:rPr lang="fr-FR" sz="2400" dirty="0">
                <a:solidFill>
                  <a:srgbClr val="000000"/>
                </a:solidFill>
                <a:ea typeface="+mn-lt"/>
                <a:cs typeface="+mn-lt"/>
              </a:rPr>
              <a:t>qui ont plus d’un genre. </a:t>
            </a:r>
            <a:endParaRPr lang="en-GB" sz="2400" dirty="0">
              <a:solidFill>
                <a:srgbClr val="000000"/>
              </a:solidFill>
              <a:ea typeface="+mn-lt"/>
              <a:cs typeface="+mn-lt"/>
            </a:endParaRPr>
          </a:p>
          <a:p>
            <a:pPr marL="342900" lvl="0" indent="-342900">
              <a:buClr>
                <a:srgbClr val="36B0E3"/>
              </a:buClr>
              <a:buFont typeface="Arial" panose="020B0604020202020204" pitchFamily="34" charset="0"/>
              <a:buChar char="•"/>
            </a:pPr>
            <a:endParaRPr lang="en-GB" sz="2400" dirty="0"/>
          </a:p>
        </p:txBody>
      </p:sp>
    </p:spTree>
    <p:extLst>
      <p:ext uri="{BB962C8B-B14F-4D97-AF65-F5344CB8AC3E}">
        <p14:creationId xmlns:p14="http://schemas.microsoft.com/office/powerpoint/2010/main" val="120133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115326-2166-EE4F-9DE8-F997EE8A7368}"/>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5CF13164-21CE-4753-A4EB-E4CC1233E0A0}"/>
              </a:ext>
            </a:extLst>
          </p:cNvPr>
          <p:cNvSpPr txBox="1"/>
          <p:nvPr/>
        </p:nvSpPr>
        <p:spPr>
          <a:xfrm>
            <a:off x="435599" y="435600"/>
            <a:ext cx="11658429" cy="430887"/>
          </a:xfrm>
          <a:prstGeom prst="rect">
            <a:avLst/>
          </a:prstGeom>
          <a:noFill/>
        </p:spPr>
        <p:txBody>
          <a:bodyPr wrap="square" lIns="0" tIns="0" rIns="0" bIns="0" rtlCol="0">
            <a:spAutoFit/>
          </a:bodyPr>
          <a:lstStyle/>
          <a:p>
            <a:r>
              <a:rPr lang="en-GB" sz="2800" b="1" kern="0" dirty="0">
                <a:solidFill>
                  <a:schemeClr val="bg1"/>
                </a:solidFill>
                <a:latin typeface="Arial"/>
                <a:cs typeface="Arial"/>
              </a:rPr>
              <a:t>2.1.3 Les concepts </a:t>
            </a:r>
            <a:r>
              <a:rPr lang="en-GB" sz="2800" b="1" kern="0" dirty="0" err="1">
                <a:solidFill>
                  <a:schemeClr val="bg1"/>
                </a:solidFill>
                <a:latin typeface="Arial"/>
                <a:cs typeface="Arial"/>
              </a:rPr>
              <a:t>clés</a:t>
            </a:r>
            <a:r>
              <a:rPr lang="en-GB" sz="2800" b="1" kern="0" dirty="0">
                <a:solidFill>
                  <a:schemeClr val="bg1"/>
                </a:solidFill>
                <a:latin typeface="Arial"/>
                <a:cs typeface="Arial"/>
              </a:rPr>
              <a:t> et la </a:t>
            </a:r>
            <a:r>
              <a:rPr lang="en-GB" sz="2800" b="1" kern="0" dirty="0" err="1">
                <a:solidFill>
                  <a:schemeClr val="bg1"/>
                </a:solidFill>
                <a:latin typeface="Arial"/>
                <a:cs typeface="Arial"/>
              </a:rPr>
              <a:t>façon</a:t>
            </a:r>
            <a:r>
              <a:rPr lang="en-GB" sz="2800" b="1" kern="0" dirty="0">
                <a:solidFill>
                  <a:schemeClr val="bg1"/>
                </a:solidFill>
                <a:latin typeface="Arial"/>
                <a:cs typeface="Arial"/>
              </a:rPr>
              <a:t> </a:t>
            </a:r>
            <a:r>
              <a:rPr lang="en-GB" sz="2800" b="1" kern="0" dirty="0" err="1">
                <a:solidFill>
                  <a:schemeClr val="bg1"/>
                </a:solidFill>
                <a:latin typeface="Arial"/>
                <a:cs typeface="Arial"/>
              </a:rPr>
              <a:t>dont</a:t>
            </a:r>
            <a:r>
              <a:rPr lang="en-GB" sz="2800" b="1" kern="0" dirty="0">
                <a:solidFill>
                  <a:schemeClr val="bg1"/>
                </a:solidFill>
                <a:latin typeface="Arial"/>
                <a:cs typeface="Arial"/>
              </a:rPr>
              <a:t> </a:t>
            </a:r>
            <a:r>
              <a:rPr lang="en-GB" sz="2800" b="1" kern="0" dirty="0" err="1">
                <a:solidFill>
                  <a:schemeClr val="bg1"/>
                </a:solidFill>
                <a:latin typeface="Arial"/>
                <a:cs typeface="Arial"/>
              </a:rPr>
              <a:t>ils</a:t>
            </a:r>
            <a:r>
              <a:rPr lang="en-GB" sz="2800" b="1" kern="0" dirty="0">
                <a:solidFill>
                  <a:schemeClr val="bg1"/>
                </a:solidFill>
                <a:latin typeface="Arial"/>
                <a:cs typeface="Arial"/>
              </a:rPr>
              <a:t> </a:t>
            </a:r>
            <a:r>
              <a:rPr lang="en-GB" sz="2800" b="1" kern="0" dirty="0" err="1">
                <a:solidFill>
                  <a:schemeClr val="bg1"/>
                </a:solidFill>
                <a:latin typeface="Arial"/>
                <a:cs typeface="Arial"/>
              </a:rPr>
              <a:t>interagissent</a:t>
            </a:r>
            <a:r>
              <a:rPr lang="en-GB" sz="2800" b="1" kern="0" dirty="0">
                <a:solidFill>
                  <a:schemeClr val="bg1"/>
                </a:solidFill>
                <a:latin typeface="Arial"/>
                <a:cs typeface="Arial"/>
              </a:rPr>
              <a:t> entre </a:t>
            </a:r>
            <a:r>
              <a:rPr lang="en-GB" sz="2800" b="1" kern="0" dirty="0" err="1">
                <a:solidFill>
                  <a:schemeClr val="bg1"/>
                </a:solidFill>
                <a:latin typeface="Arial"/>
                <a:cs typeface="Arial"/>
              </a:rPr>
              <a:t>eux</a:t>
            </a:r>
            <a:endParaRPr lang="en-GB" sz="2800" dirty="0">
              <a:solidFill>
                <a:schemeClr val="bg1"/>
              </a:solidFill>
            </a:endParaRPr>
          </a:p>
        </p:txBody>
      </p:sp>
    </p:spTree>
    <p:extLst>
      <p:ext uri="{BB962C8B-B14F-4D97-AF65-F5344CB8AC3E}">
        <p14:creationId xmlns:p14="http://schemas.microsoft.com/office/powerpoint/2010/main" val="227451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36" y="2722319"/>
            <a:ext cx="8911763" cy="2062103"/>
          </a:xfrm>
          <a:prstGeom prst="rect">
            <a:avLst/>
          </a:prstGeom>
          <a:solidFill>
            <a:srgbClr val="23844E"/>
          </a:solidFill>
          <a:ln>
            <a:solidFill>
              <a:schemeClr val="bg1"/>
            </a:solidFill>
          </a:ln>
        </p:spPr>
        <p:txBody>
          <a:bodyPr wrap="square">
            <a:spAutoFit/>
          </a:bodyPr>
          <a:lstStyle/>
          <a:p>
            <a:r>
              <a:rPr lang="fr-FR" sz="3200" b="1" dirty="0">
                <a:solidFill>
                  <a:schemeClr val="bg1"/>
                </a:solidFill>
              </a:rPr>
              <a:t>L'égalité des genres </a:t>
            </a:r>
            <a:r>
              <a:rPr lang="fr-FR" sz="3200" dirty="0">
                <a:solidFill>
                  <a:schemeClr val="bg1"/>
                </a:solidFill>
              </a:rPr>
              <a:t>signifie que les enfants, les jeunes et les adultes, quels que soient leur âge, leur orientation sexuelle et leur identité de genre, ont les mêmes droits et les mêmes opportunités</a:t>
            </a:r>
            <a:r>
              <a:rPr lang="fr-FR" sz="3200" dirty="0"/>
              <a:t>.          </a:t>
            </a:r>
            <a:endParaRPr lang="en-US" sz="3200" dirty="0">
              <a:solidFill>
                <a:schemeClr val="bg1"/>
              </a:solidFill>
            </a:endParaRPr>
          </a:p>
        </p:txBody>
      </p:sp>
      <p:sp>
        <p:nvSpPr>
          <p:cNvPr id="3" name="Rectangle 2">
            <a:extLst>
              <a:ext uri="{FF2B5EF4-FFF2-40B4-BE49-F238E27FC236}">
                <a16:creationId xmlns:a16="http://schemas.microsoft.com/office/drawing/2014/main" id="{4677AA01-6578-0641-A24B-7502ADDA61EC}"/>
              </a:ext>
            </a:extLst>
          </p:cNvPr>
          <p:cNvSpPr/>
          <p:nvPr/>
        </p:nvSpPr>
        <p:spPr>
          <a:xfrm>
            <a:off x="435600" y="1598995"/>
            <a:ext cx="6482080" cy="430887"/>
          </a:xfrm>
          <a:prstGeom prst="rect">
            <a:avLst/>
          </a:prstGeom>
        </p:spPr>
        <p:txBody>
          <a:bodyPr wrap="square" lIns="0" tIns="0" rIns="0" bIns="0">
            <a:spAutoFit/>
          </a:bodyPr>
          <a:lstStyle/>
          <a:p>
            <a:r>
              <a:rPr lang="en-GB" sz="2800" dirty="0">
                <a:solidFill>
                  <a:srgbClr val="000000"/>
                </a:solidFill>
              </a:rPr>
              <a:t>2.1.4 </a:t>
            </a:r>
            <a:r>
              <a:rPr lang="en-GB" sz="2800" dirty="0" err="1">
                <a:solidFill>
                  <a:srgbClr val="000000"/>
                </a:solidFill>
              </a:rPr>
              <a:t>Qu’est-ce</a:t>
            </a:r>
            <a:r>
              <a:rPr lang="en-GB" sz="2800" dirty="0">
                <a:solidFill>
                  <a:srgbClr val="000000"/>
                </a:solidFill>
              </a:rPr>
              <a:t> </a:t>
            </a:r>
            <a:r>
              <a:rPr lang="en-GB" sz="2800" dirty="0" err="1">
                <a:solidFill>
                  <a:srgbClr val="000000"/>
                </a:solidFill>
              </a:rPr>
              <a:t>que</a:t>
            </a:r>
            <a:r>
              <a:rPr lang="en-GB" sz="2800" dirty="0">
                <a:solidFill>
                  <a:srgbClr val="000000"/>
                </a:solidFill>
              </a:rPr>
              <a:t> </a:t>
            </a:r>
            <a:r>
              <a:rPr lang="en-GB" sz="2800" dirty="0" err="1">
                <a:solidFill>
                  <a:srgbClr val="000000"/>
                </a:solidFill>
              </a:rPr>
              <a:t>l’égalité</a:t>
            </a:r>
            <a:r>
              <a:rPr lang="en-GB" sz="2800" dirty="0">
                <a:solidFill>
                  <a:srgbClr val="000000"/>
                </a:solidFill>
              </a:rPr>
              <a:t> des genres ? </a:t>
            </a:r>
            <a:endParaRPr lang="en-US" sz="2800" dirty="0">
              <a:solidFill>
                <a:srgbClr val="000000"/>
              </a:solidFill>
            </a:endParaRPr>
          </a:p>
        </p:txBody>
      </p:sp>
      <p:sp>
        <p:nvSpPr>
          <p:cNvPr id="5" name="Title 4">
            <a:extLst>
              <a:ext uri="{FF2B5EF4-FFF2-40B4-BE49-F238E27FC236}">
                <a16:creationId xmlns:a16="http://schemas.microsoft.com/office/drawing/2014/main" id="{6D7A9DE1-4723-8945-A2F5-5BA2F7C44EA6}"/>
              </a:ext>
            </a:extLst>
          </p:cNvPr>
          <p:cNvSpPr>
            <a:spLocks noGrp="1"/>
          </p:cNvSpPr>
          <p:nvPr>
            <p:ph type="title"/>
          </p:nvPr>
        </p:nvSpPr>
        <p:spPr>
          <a:xfrm>
            <a:off x="435600" y="435600"/>
            <a:ext cx="8795486" cy="1163395"/>
          </a:xfrm>
        </p:spPr>
        <p:txBody>
          <a:bodyPr tIns="0" bIns="0"/>
          <a:lstStyle/>
          <a:p>
            <a:r>
              <a:rPr lang="en-GB" sz="2800" spc="0" dirty="0">
                <a:latin typeface="Arial"/>
                <a:cs typeface="Arial"/>
              </a:rPr>
              <a:t>2.1.4 </a:t>
            </a:r>
            <a:r>
              <a:rPr lang="en-GB" sz="2800" spc="0" dirty="0" err="1">
                <a:latin typeface="Arial"/>
                <a:cs typeface="Arial"/>
              </a:rPr>
              <a:t>Définition</a:t>
            </a:r>
            <a:r>
              <a:rPr lang="en-GB" sz="2800" spc="0" dirty="0">
                <a:latin typeface="Arial"/>
                <a:cs typeface="Arial"/>
              </a:rPr>
              <a:t> de </a:t>
            </a:r>
            <a:r>
              <a:rPr lang="en-GB" sz="2800" spc="0" dirty="0" err="1">
                <a:latin typeface="Arial"/>
                <a:cs typeface="Arial"/>
              </a:rPr>
              <a:t>l’égalité</a:t>
            </a:r>
            <a:r>
              <a:rPr lang="en-GB" sz="2800" spc="0" dirty="0">
                <a:latin typeface="Arial"/>
                <a:cs typeface="Arial"/>
              </a:rPr>
              <a:t> des genres et de 	</a:t>
            </a:r>
            <a:r>
              <a:rPr lang="en-GB" sz="2800" spc="0" dirty="0" err="1">
                <a:latin typeface="Arial"/>
                <a:cs typeface="Arial"/>
              </a:rPr>
              <a:t>l’inégalité</a:t>
            </a:r>
            <a:r>
              <a:rPr lang="en-GB" sz="2800" spc="0" dirty="0">
                <a:latin typeface="Arial"/>
                <a:cs typeface="Arial"/>
              </a:rPr>
              <a:t> entre les genres </a:t>
            </a:r>
            <a:br>
              <a:rPr lang="en-GB" sz="2800" dirty="0">
                <a:latin typeface="Arial"/>
                <a:cs typeface="Arial"/>
              </a:rPr>
            </a:br>
            <a:endParaRPr lang="en-US" sz="2800" dirty="0"/>
          </a:p>
        </p:txBody>
      </p:sp>
    </p:spTree>
    <p:extLst>
      <p:ext uri="{BB962C8B-B14F-4D97-AF65-F5344CB8AC3E}">
        <p14:creationId xmlns:p14="http://schemas.microsoft.com/office/powerpoint/2010/main" val="319793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3171" y="568046"/>
            <a:ext cx="9893680" cy="1366528"/>
          </a:xfrm>
        </p:spPr>
        <p:txBody>
          <a:bodyPr/>
          <a:lstStyle/>
          <a:p>
            <a:pPr algn="ctr"/>
            <a:br>
              <a:rPr lang="en-GB" sz="3200" dirty="0"/>
            </a:br>
            <a:br>
              <a:rPr lang="en-GB" sz="3200" dirty="0"/>
            </a:br>
            <a:endParaRPr lang="en-GB" sz="2800" b="0" dirty="0"/>
          </a:p>
        </p:txBody>
      </p:sp>
      <p:sp>
        <p:nvSpPr>
          <p:cNvPr id="2" name="Rectangle 1"/>
          <p:cNvSpPr/>
          <p:nvPr/>
        </p:nvSpPr>
        <p:spPr>
          <a:xfrm>
            <a:off x="2054694" y="1684082"/>
            <a:ext cx="7561580" cy="1661993"/>
          </a:xfrm>
          <a:prstGeom prst="rect">
            <a:avLst/>
          </a:prstGeom>
        </p:spPr>
        <p:txBody>
          <a:bodyPr wrap="square">
            <a:spAutoFit/>
          </a:bodyPr>
          <a:lstStyle/>
          <a:p>
            <a:pPr lvl="2" algn="ctr"/>
            <a:endParaRPr lang="en-US" sz="3200">
              <a:solidFill>
                <a:srgbClr val="18592C"/>
              </a:solidFill>
              <a:ea typeface="ＭＳ 明朝"/>
            </a:endParaRPr>
          </a:p>
          <a:p>
            <a:pPr lvl="2"/>
            <a:endParaRPr lang="en-US" sz="2400">
              <a:solidFill>
                <a:srgbClr val="18592C"/>
              </a:solidFill>
              <a:ea typeface="ＭＳ 明朝"/>
            </a:endParaRPr>
          </a:p>
          <a:p>
            <a:pPr marL="1200150" lvl="2" indent="-285750">
              <a:buFont typeface="Arial"/>
              <a:buChar char="•"/>
            </a:pPr>
            <a:endParaRPr lang="en-US">
              <a:solidFill>
                <a:srgbClr val="18592C"/>
              </a:solidFill>
              <a:ea typeface="ＭＳ 明朝"/>
            </a:endParaRPr>
          </a:p>
          <a:p>
            <a:pPr marL="742950" lvl="1" indent="-285750">
              <a:buFont typeface="Arial"/>
              <a:buChar char="•"/>
            </a:pPr>
            <a:endParaRPr lang="en-US" sz="2800">
              <a:solidFill>
                <a:srgbClr val="18592C"/>
              </a:solidFill>
              <a:ea typeface="ＭＳ 明朝"/>
            </a:endParaRPr>
          </a:p>
        </p:txBody>
      </p:sp>
      <p:sp>
        <p:nvSpPr>
          <p:cNvPr id="3" name="TextBox 2"/>
          <p:cNvSpPr txBox="1"/>
          <p:nvPr/>
        </p:nvSpPr>
        <p:spPr>
          <a:xfrm>
            <a:off x="7240333" y="6388793"/>
            <a:ext cx="4814252" cy="369332"/>
          </a:xfrm>
          <a:prstGeom prst="rect">
            <a:avLst/>
          </a:prstGeom>
          <a:noFill/>
        </p:spPr>
        <p:txBody>
          <a:bodyPr wrap="square" rtlCol="0">
            <a:spAutoFit/>
          </a:bodyPr>
          <a:lstStyle/>
          <a:p>
            <a:r>
              <a:rPr lang="en-US" dirty="0" err="1"/>
              <a:t>Référence</a:t>
            </a:r>
            <a:r>
              <a:rPr lang="en-US" dirty="0"/>
              <a:t>: UNAIDS Gender Assessment Tool</a:t>
            </a:r>
          </a:p>
        </p:txBody>
      </p:sp>
      <p:sp>
        <p:nvSpPr>
          <p:cNvPr id="7" name="Title 5">
            <a:extLst>
              <a:ext uri="{FF2B5EF4-FFF2-40B4-BE49-F238E27FC236}">
                <a16:creationId xmlns:a16="http://schemas.microsoft.com/office/drawing/2014/main" id="{33B4B64C-97DB-8B42-AD71-E14A2328B424}"/>
              </a:ext>
            </a:extLst>
          </p:cNvPr>
          <p:cNvSpPr txBox="1">
            <a:spLocks/>
          </p:cNvSpPr>
          <p:nvPr/>
        </p:nvSpPr>
        <p:spPr>
          <a:xfrm>
            <a:off x="435600" y="435600"/>
            <a:ext cx="9180674" cy="2326791"/>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3300" b="1" i="0" kern="1200" spc="-80" baseline="0">
                <a:solidFill>
                  <a:srgbClr val="36B0E3"/>
                </a:solidFill>
                <a:latin typeface="Arial" panose="020B0604020202020204" pitchFamily="34" charset="0"/>
                <a:ea typeface="+mj-ea"/>
                <a:cs typeface="Arial" panose="020B0604020202020204" pitchFamily="34" charset="0"/>
              </a:defRPr>
            </a:lvl1pPr>
          </a:lstStyle>
          <a:p>
            <a:r>
              <a:rPr lang="en-GB" sz="2800" spc="0" dirty="0">
                <a:latin typeface="Arial"/>
                <a:cs typeface="Arial"/>
              </a:rPr>
              <a:t>2.1.4 </a:t>
            </a:r>
            <a:r>
              <a:rPr lang="en-GB" sz="2800" spc="0" dirty="0" err="1">
                <a:latin typeface="Arial"/>
                <a:cs typeface="Arial"/>
              </a:rPr>
              <a:t>Définition</a:t>
            </a:r>
            <a:r>
              <a:rPr lang="en-GB" sz="2800" spc="0" dirty="0">
                <a:latin typeface="Arial"/>
                <a:cs typeface="Arial"/>
              </a:rPr>
              <a:t> de </a:t>
            </a:r>
            <a:r>
              <a:rPr lang="en-GB" sz="2800" spc="0" dirty="0" err="1">
                <a:latin typeface="Arial"/>
                <a:cs typeface="Arial"/>
              </a:rPr>
              <a:t>l’égalité</a:t>
            </a:r>
            <a:r>
              <a:rPr lang="en-GB" sz="2800" spc="0" dirty="0">
                <a:latin typeface="Arial"/>
                <a:cs typeface="Arial"/>
              </a:rPr>
              <a:t> des genres et de </a:t>
            </a:r>
            <a:r>
              <a:rPr lang="en-GB" sz="2800" spc="0" dirty="0" err="1">
                <a:latin typeface="Arial"/>
                <a:cs typeface="Arial"/>
              </a:rPr>
              <a:t>l’inégalité</a:t>
            </a:r>
            <a:br>
              <a:rPr lang="en-GB" sz="2800" spc="0" dirty="0">
                <a:latin typeface="Arial"/>
                <a:cs typeface="Arial"/>
              </a:rPr>
            </a:br>
            <a:r>
              <a:rPr lang="en-GB" sz="2800" spc="0" dirty="0">
                <a:latin typeface="Arial"/>
                <a:cs typeface="Arial"/>
              </a:rPr>
              <a:t>	entre les genres </a:t>
            </a:r>
          </a:p>
          <a:p>
            <a:endParaRPr lang="en-GB" sz="2800" b="0" dirty="0"/>
          </a:p>
          <a:p>
            <a:r>
              <a:rPr lang="en-GB" sz="2800" b="0" dirty="0" err="1"/>
              <a:t>Qu’est-ce</a:t>
            </a:r>
            <a:r>
              <a:rPr lang="en-GB" sz="2800" b="0" dirty="0"/>
              <a:t> </a:t>
            </a:r>
            <a:r>
              <a:rPr lang="en-GB" sz="2800" b="0" dirty="0" err="1"/>
              <a:t>que</a:t>
            </a:r>
            <a:r>
              <a:rPr lang="en-GB" sz="2800" b="0" dirty="0"/>
              <a:t> </a:t>
            </a:r>
            <a:r>
              <a:rPr lang="en-GB" sz="2800" b="0" dirty="0" err="1"/>
              <a:t>l’</a:t>
            </a:r>
            <a:r>
              <a:rPr lang="en-GB" sz="2800" b="0" i="1" dirty="0" err="1"/>
              <a:t>in</a:t>
            </a:r>
            <a:r>
              <a:rPr lang="en-GB" sz="2800" b="0" dirty="0" err="1"/>
              <a:t>égalité</a:t>
            </a:r>
            <a:r>
              <a:rPr lang="en-GB" sz="2800" b="0" dirty="0"/>
              <a:t> entre les genres ?</a:t>
            </a:r>
          </a:p>
          <a:p>
            <a:endParaRPr lang="en-GB" sz="2800" b="0" dirty="0">
              <a:latin typeface="Arial"/>
              <a:cs typeface="Arial"/>
            </a:endParaRPr>
          </a:p>
          <a:p>
            <a:endParaRPr lang="en-GB" sz="2800" dirty="0">
              <a:latin typeface="Arial"/>
              <a:cs typeface="Arial"/>
            </a:endParaRPr>
          </a:p>
        </p:txBody>
      </p:sp>
      <p:sp>
        <p:nvSpPr>
          <p:cNvPr id="8" name="Rectangle 7">
            <a:extLst>
              <a:ext uri="{FF2B5EF4-FFF2-40B4-BE49-F238E27FC236}">
                <a16:creationId xmlns:a16="http://schemas.microsoft.com/office/drawing/2014/main" id="{14F803E6-F753-BE4F-A7C2-A4214F737E7B}"/>
              </a:ext>
            </a:extLst>
          </p:cNvPr>
          <p:cNvSpPr/>
          <p:nvPr/>
        </p:nvSpPr>
        <p:spPr>
          <a:xfrm>
            <a:off x="2913081" y="2696566"/>
            <a:ext cx="8654503" cy="3108543"/>
          </a:xfrm>
          <a:prstGeom prst="rect">
            <a:avLst/>
          </a:prstGeom>
          <a:solidFill>
            <a:srgbClr val="23844E"/>
          </a:solidFill>
          <a:ln>
            <a:solidFill>
              <a:schemeClr val="bg1"/>
            </a:solidFill>
          </a:ln>
        </p:spPr>
        <p:txBody>
          <a:bodyPr wrap="square">
            <a:spAutoFit/>
          </a:bodyPr>
          <a:lstStyle/>
          <a:p>
            <a:pPr marL="55563"/>
            <a:r>
              <a:rPr lang="en-US" sz="2800" dirty="0" err="1">
                <a:solidFill>
                  <a:schemeClr val="bg1"/>
                </a:solidFill>
              </a:rPr>
              <a:t>L’inégalité</a:t>
            </a:r>
            <a:r>
              <a:rPr lang="en-US" sz="2800" dirty="0">
                <a:solidFill>
                  <a:schemeClr val="bg1"/>
                </a:solidFill>
              </a:rPr>
              <a:t> entre les genres </a:t>
            </a:r>
            <a:r>
              <a:rPr lang="en-US" sz="2800" dirty="0" err="1">
                <a:solidFill>
                  <a:schemeClr val="bg1"/>
                </a:solidFill>
              </a:rPr>
              <a:t>est</a:t>
            </a:r>
            <a:r>
              <a:rPr lang="en-US" sz="2800" dirty="0">
                <a:solidFill>
                  <a:schemeClr val="bg1"/>
                </a:solidFill>
              </a:rPr>
              <a:t> </a:t>
            </a:r>
            <a:r>
              <a:rPr lang="en-US" sz="2800" dirty="0" err="1">
                <a:solidFill>
                  <a:schemeClr val="bg1"/>
                </a:solidFill>
              </a:rPr>
              <a:t>définie</a:t>
            </a:r>
            <a:r>
              <a:rPr lang="en-US" sz="2800" dirty="0">
                <a:solidFill>
                  <a:schemeClr val="bg1"/>
                </a:solidFill>
              </a:rPr>
              <a:t> par les </a:t>
            </a:r>
            <a:r>
              <a:rPr lang="en-US" sz="2800" dirty="0" err="1">
                <a:solidFill>
                  <a:schemeClr val="bg1"/>
                </a:solidFill>
              </a:rPr>
              <a:t>opportunités</a:t>
            </a:r>
            <a:r>
              <a:rPr lang="en-US" sz="2800" dirty="0">
                <a:solidFill>
                  <a:schemeClr val="bg1"/>
                </a:solidFill>
              </a:rPr>
              <a:t> </a:t>
            </a:r>
            <a:r>
              <a:rPr lang="en-US" sz="2800" dirty="0" err="1">
                <a:solidFill>
                  <a:schemeClr val="bg1"/>
                </a:solidFill>
              </a:rPr>
              <a:t>inégales</a:t>
            </a:r>
            <a:r>
              <a:rPr lang="en-US" sz="2800" dirty="0">
                <a:solidFill>
                  <a:schemeClr val="bg1"/>
                </a:solidFill>
              </a:rPr>
              <a:t> </a:t>
            </a:r>
            <a:r>
              <a:rPr lang="en-US" sz="2800" dirty="0" err="1">
                <a:solidFill>
                  <a:schemeClr val="bg1"/>
                </a:solidFill>
              </a:rPr>
              <a:t>octroyées</a:t>
            </a:r>
            <a:r>
              <a:rPr lang="en-US" sz="2800" dirty="0">
                <a:solidFill>
                  <a:schemeClr val="bg1"/>
                </a:solidFill>
              </a:rPr>
              <a:t> aux </a:t>
            </a:r>
            <a:r>
              <a:rPr lang="en-US" sz="2800" dirty="0" err="1">
                <a:solidFill>
                  <a:schemeClr val="bg1"/>
                </a:solidFill>
              </a:rPr>
              <a:t>personnes</a:t>
            </a:r>
            <a:r>
              <a:rPr lang="en-US" sz="2800" dirty="0">
                <a:solidFill>
                  <a:schemeClr val="bg1"/>
                </a:solidFill>
              </a:rPr>
              <a:t> </a:t>
            </a:r>
            <a:r>
              <a:rPr lang="en-US" sz="2800" dirty="0" err="1">
                <a:solidFill>
                  <a:schemeClr val="bg1"/>
                </a:solidFill>
              </a:rPr>
              <a:t>selon</a:t>
            </a:r>
            <a:r>
              <a:rPr lang="en-US" sz="2800" dirty="0">
                <a:solidFill>
                  <a:schemeClr val="bg1"/>
                </a:solidFill>
              </a:rPr>
              <a:t> </a:t>
            </a:r>
            <a:r>
              <a:rPr lang="en-US" sz="2800" dirty="0" err="1">
                <a:solidFill>
                  <a:schemeClr val="bg1"/>
                </a:solidFill>
              </a:rPr>
              <a:t>leur</a:t>
            </a:r>
            <a:r>
              <a:rPr lang="en-US" sz="2800" dirty="0">
                <a:solidFill>
                  <a:schemeClr val="bg1"/>
                </a:solidFill>
              </a:rPr>
              <a:t> genre, </a:t>
            </a:r>
            <a:r>
              <a:rPr lang="en-US" sz="2800" dirty="0" err="1">
                <a:solidFill>
                  <a:schemeClr val="bg1"/>
                </a:solidFill>
              </a:rPr>
              <a:t>leurs</a:t>
            </a:r>
            <a:r>
              <a:rPr lang="en-US" sz="2800" dirty="0">
                <a:solidFill>
                  <a:schemeClr val="bg1"/>
                </a:solidFill>
              </a:rPr>
              <a:t> </a:t>
            </a:r>
            <a:r>
              <a:rPr lang="en-US" sz="2800" dirty="0" err="1">
                <a:solidFill>
                  <a:schemeClr val="bg1"/>
                </a:solidFill>
              </a:rPr>
              <a:t>rôles</a:t>
            </a:r>
            <a:r>
              <a:rPr lang="en-US" sz="2800" dirty="0">
                <a:solidFill>
                  <a:schemeClr val="bg1"/>
                </a:solidFill>
              </a:rPr>
              <a:t> de genre, les </a:t>
            </a:r>
            <a:r>
              <a:rPr lang="en-US" sz="2800" dirty="0" err="1">
                <a:solidFill>
                  <a:schemeClr val="bg1"/>
                </a:solidFill>
              </a:rPr>
              <a:t>présupposés</a:t>
            </a:r>
            <a:r>
              <a:rPr lang="en-US" sz="2800" dirty="0">
                <a:solidFill>
                  <a:schemeClr val="bg1"/>
                </a:solidFill>
              </a:rPr>
              <a:t> </a:t>
            </a:r>
            <a:r>
              <a:rPr lang="en-US" sz="2800" dirty="0" err="1">
                <a:solidFill>
                  <a:schemeClr val="bg1"/>
                </a:solidFill>
              </a:rPr>
              <a:t>liés</a:t>
            </a:r>
            <a:r>
              <a:rPr lang="en-US" sz="2800" dirty="0">
                <a:solidFill>
                  <a:schemeClr val="bg1"/>
                </a:solidFill>
              </a:rPr>
              <a:t> au genre et </a:t>
            </a:r>
            <a:r>
              <a:rPr lang="en-US" sz="2800" dirty="0" err="1">
                <a:solidFill>
                  <a:schemeClr val="bg1"/>
                </a:solidFill>
              </a:rPr>
              <a:t>leur</a:t>
            </a:r>
            <a:r>
              <a:rPr lang="en-US" sz="2800" dirty="0">
                <a:solidFill>
                  <a:schemeClr val="bg1"/>
                </a:solidFill>
              </a:rPr>
              <a:t> expression de genre </a:t>
            </a:r>
            <a:r>
              <a:rPr lang="en-US" sz="2800" dirty="0" err="1">
                <a:solidFill>
                  <a:schemeClr val="bg1"/>
                </a:solidFill>
              </a:rPr>
              <a:t>dans</a:t>
            </a:r>
            <a:r>
              <a:rPr lang="en-US" sz="2800" dirty="0">
                <a:solidFill>
                  <a:schemeClr val="bg1"/>
                </a:solidFill>
              </a:rPr>
              <a:t> le but </a:t>
            </a:r>
            <a:r>
              <a:rPr lang="en-US" sz="2800" dirty="0" err="1">
                <a:solidFill>
                  <a:schemeClr val="bg1"/>
                </a:solidFill>
              </a:rPr>
              <a:t>d’obtenir</a:t>
            </a:r>
            <a:r>
              <a:rPr lang="en-US" sz="2800" dirty="0">
                <a:solidFill>
                  <a:schemeClr val="bg1"/>
                </a:solidFill>
              </a:rPr>
              <a:t> et de </a:t>
            </a:r>
            <a:r>
              <a:rPr lang="en-US" sz="2800" dirty="0" err="1">
                <a:solidFill>
                  <a:schemeClr val="bg1"/>
                </a:solidFill>
              </a:rPr>
              <a:t>contrôler</a:t>
            </a:r>
            <a:r>
              <a:rPr lang="en-US" sz="2800" dirty="0">
                <a:solidFill>
                  <a:schemeClr val="bg1"/>
                </a:solidFill>
              </a:rPr>
              <a:t> les </a:t>
            </a:r>
            <a:r>
              <a:rPr lang="en-US" sz="2800" dirty="0" err="1">
                <a:solidFill>
                  <a:schemeClr val="bg1"/>
                </a:solidFill>
              </a:rPr>
              <a:t>ressources</a:t>
            </a:r>
            <a:r>
              <a:rPr lang="en-US" sz="2800" dirty="0">
                <a:solidFill>
                  <a:schemeClr val="bg1"/>
                </a:solidFill>
              </a:rPr>
              <a:t> </a:t>
            </a:r>
            <a:r>
              <a:rPr lang="en-US" sz="2800" dirty="0" err="1">
                <a:solidFill>
                  <a:schemeClr val="bg1"/>
                </a:solidFill>
              </a:rPr>
              <a:t>sociales</a:t>
            </a:r>
            <a:r>
              <a:rPr lang="en-US" sz="2800" dirty="0">
                <a:solidFill>
                  <a:schemeClr val="bg1"/>
                </a:solidFill>
              </a:rPr>
              <a:t>, </a:t>
            </a:r>
            <a:r>
              <a:rPr lang="en-US" sz="2800" dirty="0" err="1">
                <a:solidFill>
                  <a:schemeClr val="bg1"/>
                </a:solidFill>
              </a:rPr>
              <a:t>économiques</a:t>
            </a:r>
            <a:r>
              <a:rPr lang="en-US" sz="2800" dirty="0">
                <a:solidFill>
                  <a:schemeClr val="bg1"/>
                </a:solidFill>
              </a:rPr>
              <a:t> et </a:t>
            </a:r>
            <a:r>
              <a:rPr lang="en-US" sz="2800" dirty="0" err="1">
                <a:solidFill>
                  <a:schemeClr val="bg1"/>
                </a:solidFill>
              </a:rPr>
              <a:t>politiques</a:t>
            </a:r>
            <a:r>
              <a:rPr lang="en-US" sz="2800" dirty="0">
                <a:solidFill>
                  <a:schemeClr val="bg1"/>
                </a:solidFill>
              </a:rPr>
              <a:t>, </a:t>
            </a:r>
            <a:r>
              <a:rPr lang="en-US" sz="2800" dirty="0" err="1">
                <a:solidFill>
                  <a:schemeClr val="bg1"/>
                </a:solidFill>
              </a:rPr>
              <a:t>y</a:t>
            </a:r>
            <a:r>
              <a:rPr lang="en-US" sz="2800" dirty="0">
                <a:solidFill>
                  <a:schemeClr val="bg1"/>
                </a:solidFill>
              </a:rPr>
              <a:t> </a:t>
            </a:r>
            <a:r>
              <a:rPr lang="en-US" sz="2800" dirty="0" err="1">
                <a:solidFill>
                  <a:schemeClr val="bg1"/>
                </a:solidFill>
              </a:rPr>
              <a:t>compris</a:t>
            </a:r>
            <a:r>
              <a:rPr lang="en-US" sz="2800" dirty="0">
                <a:solidFill>
                  <a:schemeClr val="bg1"/>
                </a:solidFill>
              </a:rPr>
              <a:t> la protection par la </a:t>
            </a:r>
            <a:r>
              <a:rPr lang="en-US" sz="2800" dirty="0" err="1">
                <a:solidFill>
                  <a:schemeClr val="bg1"/>
                </a:solidFill>
              </a:rPr>
              <a:t>loi</a:t>
            </a:r>
            <a:r>
              <a:rPr lang="en-US" sz="2800" dirty="0">
                <a:solidFill>
                  <a:schemeClr val="bg1"/>
                </a:solidFill>
              </a:rPr>
              <a:t> (par </a:t>
            </a:r>
            <a:r>
              <a:rPr lang="en-US" sz="2800" dirty="0" err="1">
                <a:solidFill>
                  <a:schemeClr val="bg1"/>
                </a:solidFill>
              </a:rPr>
              <a:t>exemple</a:t>
            </a:r>
            <a:r>
              <a:rPr lang="en-US" sz="2800" dirty="0">
                <a:solidFill>
                  <a:schemeClr val="bg1"/>
                </a:solidFill>
              </a:rPr>
              <a:t>, les services de santé, </a:t>
            </a:r>
            <a:r>
              <a:rPr lang="en-US" sz="2800" dirty="0" err="1">
                <a:solidFill>
                  <a:schemeClr val="bg1"/>
                </a:solidFill>
              </a:rPr>
              <a:t>l’éducation</a:t>
            </a:r>
            <a:r>
              <a:rPr lang="en-US" sz="2800" dirty="0">
                <a:solidFill>
                  <a:schemeClr val="bg1"/>
                </a:solidFill>
              </a:rPr>
              <a:t>, et le </a:t>
            </a:r>
            <a:r>
              <a:rPr lang="en-US" sz="2800" dirty="0" err="1">
                <a:solidFill>
                  <a:schemeClr val="bg1"/>
                </a:solidFill>
              </a:rPr>
              <a:t>droit</a:t>
            </a:r>
            <a:r>
              <a:rPr lang="en-US" sz="2800" dirty="0">
                <a:solidFill>
                  <a:schemeClr val="bg1"/>
                </a:solidFill>
              </a:rPr>
              <a:t> de vote)</a:t>
            </a:r>
            <a:endParaRPr lang="en-US" sz="2800" dirty="0">
              <a:solidFill>
                <a:schemeClr val="bg1"/>
              </a:solidFill>
              <a:ea typeface="ＭＳ 明朝"/>
            </a:endParaRPr>
          </a:p>
        </p:txBody>
      </p:sp>
      <p:pic>
        <p:nvPicPr>
          <p:cNvPr id="9" name="Picture 8">
            <a:extLst>
              <a:ext uri="{FF2B5EF4-FFF2-40B4-BE49-F238E27FC236}">
                <a16:creationId xmlns:a16="http://schemas.microsoft.com/office/drawing/2014/main" id="{EC67FECB-608C-9743-B248-970BEC8D79FA}"/>
              </a:ext>
            </a:extLst>
          </p:cNvPr>
          <p:cNvPicPr>
            <a:picLocks noChangeAspect="1"/>
          </p:cNvPicPr>
          <p:nvPr/>
        </p:nvPicPr>
        <p:blipFill>
          <a:blip r:embed="rId3"/>
          <a:stretch>
            <a:fillRect/>
          </a:stretch>
        </p:blipFill>
        <p:spPr>
          <a:xfrm flipH="1">
            <a:off x="435600" y="2421274"/>
            <a:ext cx="2142531" cy="4285062"/>
          </a:xfrm>
          <a:prstGeom prst="rect">
            <a:avLst/>
          </a:prstGeom>
        </p:spPr>
      </p:pic>
    </p:spTree>
    <p:extLst>
      <p:ext uri="{BB962C8B-B14F-4D97-AF65-F5344CB8AC3E}">
        <p14:creationId xmlns:p14="http://schemas.microsoft.com/office/powerpoint/2010/main" val="54454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476319-147C-064A-B99B-5110D82844FF}"/>
              </a:ext>
            </a:extLst>
          </p:cNvPr>
          <p:cNvPicPr>
            <a:picLocks noChangeAspect="1"/>
          </p:cNvPicPr>
          <p:nvPr/>
        </p:nvPicPr>
        <p:blipFill>
          <a:blip r:embed="rId3"/>
          <a:stretch>
            <a:fillRect/>
          </a:stretch>
        </p:blipFill>
        <p:spPr>
          <a:xfrm>
            <a:off x="260350" y="2521403"/>
            <a:ext cx="3934569" cy="4168442"/>
          </a:xfrm>
          <a:prstGeom prst="rect">
            <a:avLst/>
          </a:prstGeom>
        </p:spPr>
      </p:pic>
      <p:sp>
        <p:nvSpPr>
          <p:cNvPr id="2" name="Title 1"/>
          <p:cNvSpPr>
            <a:spLocks noGrp="1"/>
          </p:cNvSpPr>
          <p:nvPr>
            <p:ph type="title"/>
          </p:nvPr>
        </p:nvSpPr>
        <p:spPr>
          <a:xfrm>
            <a:off x="435600" y="435600"/>
            <a:ext cx="9768502" cy="1938992"/>
          </a:xfrm>
        </p:spPr>
        <p:txBody>
          <a:bodyPr wrap="square" lIns="0" tIns="0" rIns="0" bIns="0" anchor="t">
            <a:spAutoFit/>
          </a:bodyPr>
          <a:lstStyle/>
          <a:p>
            <a:r>
              <a:rPr lang="en-US" sz="2800" spc="0" dirty="0">
                <a:latin typeface="Arial"/>
                <a:cs typeface="Arial"/>
              </a:rPr>
              <a:t>2.1.5	Les </a:t>
            </a:r>
            <a:r>
              <a:rPr lang="en-US" sz="2800" spc="0" dirty="0" err="1">
                <a:latin typeface="Arial"/>
                <a:cs typeface="Arial"/>
              </a:rPr>
              <a:t>avantages</a:t>
            </a:r>
            <a:r>
              <a:rPr lang="en-US" sz="2800" spc="0" dirty="0">
                <a:latin typeface="Arial"/>
                <a:cs typeface="Arial"/>
              </a:rPr>
              <a:t> et les </a:t>
            </a:r>
            <a:r>
              <a:rPr lang="en-US" sz="2800" spc="0" dirty="0" err="1">
                <a:latin typeface="Arial"/>
                <a:cs typeface="Arial"/>
              </a:rPr>
              <a:t>inconvénients</a:t>
            </a:r>
            <a:r>
              <a:rPr lang="en-US" sz="2800" spc="0" dirty="0">
                <a:latin typeface="Arial"/>
                <a:cs typeface="Arial"/>
              </a:rPr>
              <a:t> </a:t>
            </a:r>
            <a:r>
              <a:rPr lang="en-US" sz="2800" spc="0" dirty="0" err="1">
                <a:latin typeface="Arial"/>
                <a:cs typeface="Arial"/>
              </a:rPr>
              <a:t>d’intégrer</a:t>
            </a:r>
            <a:r>
              <a:rPr lang="en-US" sz="2800" spc="0" dirty="0">
                <a:latin typeface="Arial"/>
                <a:cs typeface="Arial"/>
              </a:rPr>
              <a:t> </a:t>
            </a:r>
            <a:br>
              <a:rPr lang="en-US" sz="2800" spc="0" dirty="0">
                <a:latin typeface="Arial"/>
                <a:cs typeface="Arial"/>
              </a:rPr>
            </a:br>
            <a:r>
              <a:rPr lang="en-US" sz="2800" spc="0" dirty="0">
                <a:latin typeface="Arial"/>
                <a:cs typeface="Arial"/>
              </a:rPr>
              <a:t>	</a:t>
            </a:r>
            <a:r>
              <a:rPr lang="en-US" sz="2800" spc="0" dirty="0" err="1">
                <a:latin typeface="Arial"/>
                <a:cs typeface="Arial"/>
              </a:rPr>
              <a:t>une</a:t>
            </a:r>
            <a:r>
              <a:rPr lang="en-US" sz="2800" spc="0" dirty="0">
                <a:latin typeface="Arial"/>
                <a:cs typeface="Arial"/>
              </a:rPr>
              <a:t> perspective de genre </a:t>
            </a:r>
            <a:r>
              <a:rPr lang="en-US" sz="2800" spc="0" dirty="0" err="1">
                <a:latin typeface="Arial"/>
                <a:cs typeface="Arial"/>
              </a:rPr>
              <a:t>à</a:t>
            </a:r>
            <a:r>
              <a:rPr lang="en-US" sz="2800" spc="0" dirty="0">
                <a:latin typeface="Arial"/>
                <a:cs typeface="Arial"/>
              </a:rPr>
              <a:t> </a:t>
            </a:r>
            <a:r>
              <a:rPr lang="en-US" sz="2800" spc="0" dirty="0" err="1">
                <a:latin typeface="Arial"/>
                <a:cs typeface="Arial"/>
              </a:rPr>
              <a:t>REAct</a:t>
            </a:r>
            <a:r>
              <a:rPr lang="en-US" sz="2800" spc="0" dirty="0">
                <a:latin typeface="Arial"/>
                <a:cs typeface="Arial"/>
              </a:rPr>
              <a:t> </a:t>
            </a:r>
            <a:br>
              <a:rPr lang="en-US" sz="2800" spc="0" dirty="0">
                <a:latin typeface="Arial"/>
                <a:cs typeface="Arial"/>
              </a:rPr>
            </a:br>
            <a:br>
              <a:rPr lang="en-US" sz="2800" spc="0" dirty="0">
                <a:latin typeface="Arial"/>
                <a:cs typeface="Arial"/>
              </a:rPr>
            </a:br>
            <a:r>
              <a:rPr lang="en-US" sz="2800" spc="0" dirty="0">
                <a:latin typeface="Arial"/>
                <a:cs typeface="Arial"/>
              </a:rPr>
              <a:t>	</a:t>
            </a:r>
            <a:r>
              <a:rPr lang="en-US" sz="2400" spc="0" dirty="0" err="1"/>
              <a:t>Activité</a:t>
            </a:r>
            <a:r>
              <a:rPr lang="en-US" sz="2400" spc="0" dirty="0"/>
              <a:t>:</a:t>
            </a:r>
            <a:br>
              <a:rPr lang="en-US" sz="2800" spc="0" dirty="0">
                <a:latin typeface="Arial"/>
                <a:cs typeface="Arial"/>
              </a:rPr>
            </a:br>
            <a:endParaRPr lang="en-US" sz="2800" spc="0" dirty="0"/>
          </a:p>
        </p:txBody>
      </p:sp>
      <p:sp>
        <p:nvSpPr>
          <p:cNvPr id="3" name="Text Placeholder 2"/>
          <p:cNvSpPr>
            <a:spLocks noGrp="1"/>
          </p:cNvSpPr>
          <p:nvPr>
            <p:ph type="body" sz="quarter" idx="15"/>
          </p:nvPr>
        </p:nvSpPr>
        <p:spPr>
          <a:xfrm>
            <a:off x="3913233" y="1992035"/>
            <a:ext cx="7680960" cy="4574263"/>
          </a:xfrm>
        </p:spPr>
        <p:txBody>
          <a:bodyPr lIns="0" tIns="0" rIns="0" bIns="0" anchor="t"/>
          <a:lstStyle/>
          <a:p>
            <a:pPr marL="0" lvl="0" indent="0">
              <a:buNone/>
            </a:pPr>
            <a:endParaRPr lang="en-US" sz="2400" b="1" dirty="0">
              <a:latin typeface="Arial"/>
              <a:cs typeface="Arial"/>
            </a:endParaRPr>
          </a:p>
          <a:p>
            <a:r>
              <a:rPr lang="en-US" sz="2400" b="1" dirty="0">
                <a:latin typeface="Arial"/>
                <a:cs typeface="Arial"/>
              </a:rPr>
              <a:t>Par </a:t>
            </a:r>
            <a:r>
              <a:rPr lang="en-US" sz="2400" b="1" dirty="0" err="1">
                <a:latin typeface="Arial"/>
                <a:cs typeface="Arial"/>
              </a:rPr>
              <a:t>deux</a:t>
            </a:r>
            <a:r>
              <a:rPr lang="en-US" sz="2400" b="1" dirty="0">
                <a:latin typeface="Arial"/>
                <a:cs typeface="Arial"/>
              </a:rPr>
              <a:t> </a:t>
            </a:r>
            <a:r>
              <a:rPr lang="en-US" sz="2400" b="1" dirty="0" err="1">
                <a:latin typeface="Arial"/>
                <a:cs typeface="Arial"/>
              </a:rPr>
              <a:t>ou</a:t>
            </a:r>
            <a:r>
              <a:rPr lang="en-US" sz="2400" b="1" dirty="0">
                <a:latin typeface="Arial"/>
                <a:cs typeface="Arial"/>
              </a:rPr>
              <a:t> </a:t>
            </a:r>
            <a:r>
              <a:rPr lang="en-US" sz="2400" b="1" dirty="0" err="1">
                <a:latin typeface="Arial"/>
                <a:cs typeface="Arial"/>
              </a:rPr>
              <a:t>trois</a:t>
            </a:r>
            <a:r>
              <a:rPr lang="en-US" sz="2400" b="1" dirty="0">
                <a:latin typeface="Arial"/>
                <a:cs typeface="Arial"/>
              </a:rPr>
              <a:t>, </a:t>
            </a:r>
            <a:r>
              <a:rPr lang="en-US" sz="2400" b="1" dirty="0" err="1">
                <a:latin typeface="Arial"/>
                <a:cs typeface="Arial"/>
              </a:rPr>
              <a:t>échangez</a:t>
            </a:r>
            <a:r>
              <a:rPr lang="en-US" sz="2400" b="1" dirty="0">
                <a:latin typeface="Arial"/>
                <a:cs typeface="Arial"/>
              </a:rPr>
              <a:t> </a:t>
            </a:r>
            <a:r>
              <a:rPr lang="en-US" sz="2400" b="1" dirty="0" err="1">
                <a:latin typeface="Arial"/>
                <a:cs typeface="Arial"/>
              </a:rPr>
              <a:t>sur</a:t>
            </a:r>
            <a:r>
              <a:rPr lang="en-US" sz="2400" b="1" dirty="0">
                <a:latin typeface="Arial"/>
                <a:cs typeface="Arial"/>
              </a:rPr>
              <a:t> le </a:t>
            </a:r>
            <a:r>
              <a:rPr lang="en-US" sz="2400" b="1" dirty="0" err="1">
                <a:latin typeface="Arial"/>
                <a:cs typeface="Arial"/>
              </a:rPr>
              <a:t>sujet</a:t>
            </a:r>
            <a:r>
              <a:rPr lang="en-US" sz="2400" b="1" dirty="0">
                <a:latin typeface="Arial"/>
                <a:cs typeface="Arial"/>
              </a:rPr>
              <a:t> </a:t>
            </a:r>
            <a:r>
              <a:rPr lang="en-US" sz="2400" b="1" dirty="0" err="1">
                <a:latin typeface="Arial"/>
                <a:cs typeface="Arial"/>
              </a:rPr>
              <a:t>suivant</a:t>
            </a:r>
            <a:r>
              <a:rPr lang="en-US" sz="2400" b="1" dirty="0">
                <a:latin typeface="Arial"/>
                <a:cs typeface="Arial"/>
              </a:rPr>
              <a:t> :</a:t>
            </a:r>
          </a:p>
          <a:p>
            <a:pPr lvl="2"/>
            <a:r>
              <a:rPr lang="fr-FR" sz="2400" dirty="0"/>
              <a:t>Quels sont les avantages et les inconvénients éventuels d’intégrer une perspective de genre à </a:t>
            </a:r>
            <a:r>
              <a:rPr lang="fr-FR" sz="2400" dirty="0" err="1"/>
              <a:t>REAct</a:t>
            </a:r>
            <a:r>
              <a:rPr lang="fr-FR" sz="2400" dirty="0"/>
              <a:t> et à vos programmes </a:t>
            </a:r>
            <a:r>
              <a:rPr lang="fr-FR" sz="2400" dirty="0" err="1"/>
              <a:t>REAct</a:t>
            </a:r>
            <a:r>
              <a:rPr lang="fr-FR" sz="2400" dirty="0"/>
              <a:t> ?  </a:t>
            </a:r>
            <a:endParaRPr lang="en-US" sz="2400" dirty="0">
              <a:latin typeface="Arial"/>
              <a:cs typeface="Arial"/>
            </a:endParaRPr>
          </a:p>
          <a:p>
            <a:pPr marL="0" indent="0">
              <a:buNone/>
            </a:pPr>
            <a:endParaRPr lang="en-US" dirty="0"/>
          </a:p>
        </p:txBody>
      </p:sp>
    </p:spTree>
    <p:extLst>
      <p:ext uri="{BB962C8B-B14F-4D97-AF65-F5344CB8AC3E}">
        <p14:creationId xmlns:p14="http://schemas.microsoft.com/office/powerpoint/2010/main" val="43950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10532474" cy="1209562"/>
          </a:xfrm>
        </p:spPr>
        <p:txBody>
          <a:bodyPr wrap="square" lIns="0" tIns="0" rIns="0" bIns="0" anchor="t">
            <a:spAutoFit/>
          </a:bodyPr>
          <a:lstStyle/>
          <a:p>
            <a:r>
              <a:rPr lang="en-US" sz="2800" spc="0" dirty="0">
                <a:latin typeface="Arial"/>
                <a:cs typeface="Arial"/>
              </a:rPr>
              <a:t>2.1.5	Les </a:t>
            </a:r>
            <a:r>
              <a:rPr lang="en-US" sz="2800" spc="0" dirty="0" err="1">
                <a:latin typeface="Arial"/>
                <a:cs typeface="Arial"/>
              </a:rPr>
              <a:t>avantages</a:t>
            </a:r>
            <a:r>
              <a:rPr lang="en-US" sz="2800" spc="0" dirty="0">
                <a:latin typeface="Arial"/>
                <a:cs typeface="Arial"/>
              </a:rPr>
              <a:t> et les </a:t>
            </a:r>
            <a:r>
              <a:rPr lang="en-US" sz="2800" spc="0" dirty="0" err="1">
                <a:latin typeface="Arial"/>
                <a:cs typeface="Arial"/>
              </a:rPr>
              <a:t>inconvénients</a:t>
            </a:r>
            <a:r>
              <a:rPr lang="en-US" sz="2800" spc="0" dirty="0">
                <a:latin typeface="Arial"/>
                <a:cs typeface="Arial"/>
              </a:rPr>
              <a:t> </a:t>
            </a:r>
            <a:r>
              <a:rPr lang="en-US" sz="2800" spc="0" dirty="0" err="1">
                <a:latin typeface="Arial"/>
                <a:cs typeface="Arial"/>
              </a:rPr>
              <a:t>d’intégrer</a:t>
            </a:r>
            <a:r>
              <a:rPr lang="en-US" sz="2800" spc="0" dirty="0">
                <a:latin typeface="Arial"/>
                <a:cs typeface="Arial"/>
              </a:rPr>
              <a:t> </a:t>
            </a:r>
            <a:r>
              <a:rPr lang="en-US" sz="2800" spc="0" dirty="0" err="1">
                <a:latin typeface="Arial"/>
                <a:cs typeface="Arial"/>
              </a:rPr>
              <a:t>une</a:t>
            </a:r>
            <a:r>
              <a:rPr lang="en-US" sz="2800" spc="0" dirty="0">
                <a:latin typeface="Arial"/>
                <a:cs typeface="Arial"/>
              </a:rPr>
              <a:t> 	perspective de genre </a:t>
            </a:r>
            <a:r>
              <a:rPr lang="en-US" sz="2800" spc="0" dirty="0" err="1">
                <a:latin typeface="Arial"/>
                <a:cs typeface="Arial"/>
              </a:rPr>
              <a:t>à</a:t>
            </a:r>
            <a:r>
              <a:rPr lang="en-US" sz="2800" spc="0" dirty="0">
                <a:latin typeface="Arial"/>
                <a:cs typeface="Arial"/>
              </a:rPr>
              <a:t> </a:t>
            </a:r>
            <a:r>
              <a:rPr lang="en-US" sz="2800" spc="0" dirty="0" err="1">
                <a:latin typeface="Arial"/>
                <a:cs typeface="Arial"/>
              </a:rPr>
              <a:t>REAct</a:t>
            </a:r>
            <a:r>
              <a:rPr lang="en-US" sz="2800" spc="0" dirty="0">
                <a:latin typeface="Arial"/>
                <a:cs typeface="Arial"/>
              </a:rPr>
              <a:t> </a:t>
            </a:r>
            <a:br>
              <a:rPr lang="en-US" sz="2800" spc="0" dirty="0"/>
            </a:br>
            <a:endParaRPr lang="en-US" sz="2800" spc="0" dirty="0"/>
          </a:p>
        </p:txBody>
      </p:sp>
      <p:sp>
        <p:nvSpPr>
          <p:cNvPr id="3" name="Text Placeholder 2"/>
          <p:cNvSpPr>
            <a:spLocks noGrp="1"/>
          </p:cNvSpPr>
          <p:nvPr>
            <p:ph type="body" sz="quarter" idx="15"/>
          </p:nvPr>
        </p:nvSpPr>
        <p:spPr>
          <a:xfrm>
            <a:off x="446314" y="1528618"/>
            <a:ext cx="5360929" cy="4578268"/>
          </a:xfrm>
          <a:solidFill>
            <a:srgbClr val="23844E"/>
          </a:solidFill>
          <a:ln>
            <a:noFill/>
          </a:ln>
        </p:spPr>
        <p:style>
          <a:lnRef idx="2">
            <a:schemeClr val="accent2"/>
          </a:lnRef>
          <a:fillRef idx="1">
            <a:schemeClr val="lt1"/>
          </a:fillRef>
          <a:effectRef idx="0">
            <a:schemeClr val="accent2"/>
          </a:effectRef>
          <a:fontRef idx="minor">
            <a:schemeClr val="dk1"/>
          </a:fontRef>
        </p:style>
        <p:txBody>
          <a:bodyPr lIns="108000" tIns="108000" rIns="108000" bIns="108000"/>
          <a:lstStyle/>
          <a:p>
            <a:pPr marL="0" indent="0" algn="ctr">
              <a:lnSpc>
                <a:spcPct val="150000"/>
              </a:lnSpc>
              <a:buNone/>
            </a:pPr>
            <a:r>
              <a:rPr lang="en-US" sz="2000" b="1" dirty="0">
                <a:solidFill>
                  <a:schemeClr val="bg1"/>
                </a:solidFill>
              </a:rPr>
              <a:t>AVANTAGES</a:t>
            </a:r>
          </a:p>
          <a:p>
            <a:r>
              <a:rPr lang="fr-FR" sz="1600" b="1" dirty="0">
                <a:solidFill>
                  <a:schemeClr val="bg1"/>
                </a:solidFill>
              </a:rPr>
              <a:t>Permet d’améliorer la collecte et l'analyse des données relatives au genre pour appuyer le développement d'actions efficaces pour lutter contre les inégalités entre les genres       </a:t>
            </a:r>
          </a:p>
          <a:p>
            <a:r>
              <a:rPr lang="fr-FR" sz="1600" b="1" dirty="0">
                <a:solidFill>
                  <a:schemeClr val="bg1"/>
                </a:solidFill>
              </a:rPr>
              <a:t>Permet d’aider à atteindre un équilibre entre les genres dans les activités et d’en faire le suivi    </a:t>
            </a:r>
          </a:p>
          <a:p>
            <a:r>
              <a:rPr lang="fr-FR" sz="1600" b="1" dirty="0">
                <a:solidFill>
                  <a:schemeClr val="bg1"/>
                </a:solidFill>
              </a:rPr>
              <a:t>Permet d</a:t>
            </a:r>
            <a:r>
              <a:rPr lang="en-US" sz="1600" b="1" dirty="0">
                <a:solidFill>
                  <a:schemeClr val="bg1"/>
                </a:solidFill>
              </a:rPr>
              <a:t>’</a:t>
            </a:r>
            <a:r>
              <a:rPr lang="fr-FR" sz="1600" b="1" dirty="0">
                <a:solidFill>
                  <a:schemeClr val="bg1"/>
                </a:solidFill>
              </a:rPr>
              <a:t>appuyer la participation active et égale de toutes les personnes, y compris les femmes, les </a:t>
            </a:r>
            <a:r>
              <a:rPr lang="fr-FR" sz="1600" b="1" dirty="0" err="1">
                <a:solidFill>
                  <a:schemeClr val="bg1"/>
                </a:solidFill>
              </a:rPr>
              <a:t>professionnel.les</a:t>
            </a:r>
            <a:r>
              <a:rPr lang="fr-FR" sz="1600" b="1" dirty="0">
                <a:solidFill>
                  <a:schemeClr val="bg1"/>
                </a:solidFill>
              </a:rPr>
              <a:t> du sexe, les personnes LGBT + et les personnes vivant avec le VIH, quel que soit leur niveau dans la société       </a:t>
            </a:r>
          </a:p>
          <a:p>
            <a:r>
              <a:rPr lang="fr-FR" sz="1600" b="1" dirty="0">
                <a:solidFill>
                  <a:schemeClr val="bg1"/>
                </a:solidFill>
              </a:rPr>
              <a:t>Permet de promouvoir et de protéger les droits de toutes les personnes dans toute leur diversité</a:t>
            </a:r>
            <a:r>
              <a:rPr lang="fr-FR" dirty="0">
                <a:solidFill>
                  <a:schemeClr val="bg1"/>
                </a:solidFill>
              </a:rPr>
              <a:t>.</a:t>
            </a:r>
          </a:p>
        </p:txBody>
      </p:sp>
      <p:sp>
        <p:nvSpPr>
          <p:cNvPr id="4" name="Text Placeholder 3"/>
          <p:cNvSpPr>
            <a:spLocks noGrp="1"/>
          </p:cNvSpPr>
          <p:nvPr>
            <p:ph type="body" sz="quarter" idx="16"/>
          </p:nvPr>
        </p:nvSpPr>
        <p:spPr>
          <a:xfrm>
            <a:off x="6096000" y="1528617"/>
            <a:ext cx="5812971" cy="4578268"/>
          </a:xfrm>
          <a:solidFill>
            <a:srgbClr val="E52E78"/>
          </a:solidFill>
          <a:ln>
            <a:noFill/>
          </a:ln>
        </p:spPr>
        <p:style>
          <a:lnRef idx="2">
            <a:schemeClr val="accent3"/>
          </a:lnRef>
          <a:fillRef idx="1">
            <a:schemeClr val="lt1"/>
          </a:fillRef>
          <a:effectRef idx="0">
            <a:schemeClr val="accent3"/>
          </a:effectRef>
          <a:fontRef idx="minor">
            <a:schemeClr val="dk1"/>
          </a:fontRef>
        </p:style>
        <p:txBody>
          <a:bodyPr lIns="108000" tIns="108000" rIns="108000" bIns="108000"/>
          <a:lstStyle/>
          <a:p>
            <a:pPr indent="0" algn="ctr">
              <a:lnSpc>
                <a:spcPct val="150000"/>
              </a:lnSpc>
              <a:buNone/>
            </a:pPr>
            <a:r>
              <a:rPr lang="en-US" sz="2000" b="1" dirty="0">
                <a:solidFill>
                  <a:schemeClr val="bg1"/>
                </a:solidFill>
              </a:rPr>
              <a:t>INCONVÉNIENTS</a:t>
            </a:r>
          </a:p>
          <a:p>
            <a:pPr marL="342900" indent="-342900"/>
            <a:r>
              <a:rPr lang="fr-FR" sz="1600" b="1" dirty="0">
                <a:solidFill>
                  <a:schemeClr val="bg1"/>
                </a:solidFill>
              </a:rPr>
              <a:t>Les sujets peuvent être délicats et difficiles à aborder       </a:t>
            </a:r>
          </a:p>
          <a:p>
            <a:pPr marL="342900" indent="-342900"/>
            <a:r>
              <a:rPr lang="fr-FR" sz="1600" b="1" dirty="0">
                <a:solidFill>
                  <a:schemeClr val="bg1"/>
                </a:solidFill>
              </a:rPr>
              <a:t>Les communautés peuvent ne pas être d'accord ou </a:t>
            </a:r>
            <a:br>
              <a:rPr lang="fr-FR" sz="1600" b="1" dirty="0">
                <a:solidFill>
                  <a:schemeClr val="bg1"/>
                </a:solidFill>
              </a:rPr>
            </a:br>
            <a:r>
              <a:rPr lang="fr-FR" sz="1600" b="1" dirty="0">
                <a:solidFill>
                  <a:schemeClr val="bg1"/>
                </a:solidFill>
              </a:rPr>
              <a:t>ne pas comprendre pourquoi nous travaillons pour appuyer l'égalité des genres       </a:t>
            </a:r>
          </a:p>
          <a:p>
            <a:pPr marL="342900" indent="-342900"/>
            <a:r>
              <a:rPr lang="fr-FR" sz="1600" b="1" dirty="0">
                <a:solidFill>
                  <a:schemeClr val="bg1"/>
                </a:solidFill>
              </a:rPr>
              <a:t>La compréhension et la réponse aux questions de genre peuvent rester des «pansements» superficiels, et ne pas conduire à un changement significatif       </a:t>
            </a:r>
          </a:p>
          <a:p>
            <a:pPr marL="342900" indent="-342900"/>
            <a:r>
              <a:rPr lang="fr-FR" sz="1600" b="1" dirty="0">
                <a:solidFill>
                  <a:schemeClr val="bg1"/>
                </a:solidFill>
              </a:rPr>
              <a:t>Risque de réaction/renforcement des normes de genre inéquitables de la part de groupes conservateurs. </a:t>
            </a:r>
          </a:p>
          <a:p>
            <a:endParaRPr lang="en-US" b="1" dirty="0">
              <a:solidFill>
                <a:schemeClr val="bg1"/>
              </a:solidFill>
            </a:endParaRPr>
          </a:p>
        </p:txBody>
      </p:sp>
    </p:spTree>
    <p:extLst>
      <p:ext uri="{BB962C8B-B14F-4D97-AF65-F5344CB8AC3E}">
        <p14:creationId xmlns:p14="http://schemas.microsoft.com/office/powerpoint/2010/main" val="3731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44AC0-7B34-B042-8C44-18D3C6A66475}"/>
              </a:ext>
            </a:extLst>
          </p:cNvPr>
          <p:cNvPicPr>
            <a:picLocks noChangeAspect="1"/>
          </p:cNvPicPr>
          <p:nvPr/>
        </p:nvPicPr>
        <p:blipFill rotWithShape="1">
          <a:blip r:embed="rId3"/>
          <a:srcRect b="3572"/>
          <a:stretch/>
        </p:blipFill>
        <p:spPr>
          <a:xfrm>
            <a:off x="61856" y="1012284"/>
            <a:ext cx="9859384" cy="5796000"/>
          </a:xfrm>
          <a:prstGeom prst="rect">
            <a:avLst/>
          </a:prstGeom>
        </p:spPr>
      </p:pic>
      <p:sp>
        <p:nvSpPr>
          <p:cNvPr id="3" name="TextBox 2">
            <a:extLst>
              <a:ext uri="{FF2B5EF4-FFF2-40B4-BE49-F238E27FC236}">
                <a16:creationId xmlns:a16="http://schemas.microsoft.com/office/drawing/2014/main" id="{CDFF0EBD-6CC2-3640-9E37-8DD5BF5D2813}"/>
              </a:ext>
            </a:extLst>
          </p:cNvPr>
          <p:cNvSpPr txBox="1"/>
          <p:nvPr/>
        </p:nvSpPr>
        <p:spPr>
          <a:xfrm>
            <a:off x="435600" y="435600"/>
            <a:ext cx="7445208" cy="1292662"/>
          </a:xfrm>
          <a:prstGeom prst="rect">
            <a:avLst/>
          </a:prstGeom>
          <a:noFill/>
        </p:spPr>
        <p:txBody>
          <a:bodyPr wrap="square" lIns="0" tIns="0" rIns="0" bIns="0" rtlCol="0">
            <a:spAutoFit/>
          </a:bodyPr>
          <a:lstStyle/>
          <a:p>
            <a:r>
              <a:rPr lang="en-GB" sz="2800" b="1" dirty="0" err="1"/>
              <a:t>Liste</a:t>
            </a:r>
            <a:r>
              <a:rPr lang="en-GB" sz="2800" b="1" dirty="0"/>
              <a:t> de </a:t>
            </a:r>
            <a:r>
              <a:rPr lang="en-GB" sz="2800" b="1" dirty="0" err="1"/>
              <a:t>contrôle</a:t>
            </a:r>
            <a:r>
              <a:rPr lang="en-GB" sz="2800" b="1" dirty="0"/>
              <a:t> de </a:t>
            </a:r>
            <a:r>
              <a:rPr lang="en-GB" sz="2800" b="1" dirty="0" err="1"/>
              <a:t>l’Unité</a:t>
            </a:r>
            <a:r>
              <a:rPr lang="en-GB" sz="2800" b="1" dirty="0"/>
              <a:t> 2.1 : </a:t>
            </a:r>
            <a:br>
              <a:rPr lang="en-GB" sz="2800" b="1" dirty="0"/>
            </a:br>
            <a:r>
              <a:rPr lang="en-GB" sz="2800" b="1" dirty="0" err="1"/>
              <a:t>Accueil</a:t>
            </a:r>
            <a:r>
              <a:rPr lang="en-GB" sz="2800" b="1" dirty="0"/>
              <a:t> et </a:t>
            </a:r>
            <a:r>
              <a:rPr lang="en-GB" sz="2800" b="1" dirty="0" err="1"/>
              <a:t>présentation</a:t>
            </a:r>
            <a:r>
              <a:rPr lang="en-GB" sz="2800" b="1" dirty="0"/>
              <a:t> de </a:t>
            </a:r>
            <a:r>
              <a:rPr lang="en-GB" sz="2800" b="1" dirty="0" err="1"/>
              <a:t>REAct</a:t>
            </a:r>
            <a:r>
              <a:rPr lang="en-GB" sz="2800" b="1" dirty="0"/>
              <a:t> Genre</a:t>
            </a:r>
          </a:p>
          <a:p>
            <a:endParaRPr lang="en-US" sz="2800" dirty="0"/>
          </a:p>
        </p:txBody>
      </p:sp>
      <p:sp>
        <p:nvSpPr>
          <p:cNvPr id="5" name="TextBox 4">
            <a:extLst>
              <a:ext uri="{FF2B5EF4-FFF2-40B4-BE49-F238E27FC236}">
                <a16:creationId xmlns:a16="http://schemas.microsoft.com/office/drawing/2014/main" id="{E36A4F1E-6E5F-4C4E-9572-3F6FC59B42C9}"/>
              </a:ext>
            </a:extLst>
          </p:cNvPr>
          <p:cNvSpPr txBox="1"/>
          <p:nvPr/>
        </p:nvSpPr>
        <p:spPr>
          <a:xfrm rot="21438057">
            <a:off x="1603491" y="1820423"/>
            <a:ext cx="7668333" cy="4770537"/>
          </a:xfrm>
          <a:prstGeom prst="rect">
            <a:avLst/>
          </a:prstGeom>
          <a:noFill/>
        </p:spPr>
        <p:txBody>
          <a:bodyPr wrap="square" rtlCol="0">
            <a:spAutoFit/>
          </a:bodyPr>
          <a:lstStyle/>
          <a:p>
            <a:pPr marL="342900" lvl="0" indent="-342900">
              <a:buClr>
                <a:srgbClr val="E52E78"/>
              </a:buClr>
              <a:buFont typeface="Wingdings" pitchFamily="2" charset="2"/>
              <a:buChar char="ü"/>
            </a:pPr>
            <a:r>
              <a:rPr lang="fr-FR" sz="2000" dirty="0">
                <a:solidFill>
                  <a:srgbClr val="000000"/>
                </a:solidFill>
              </a:rPr>
              <a:t>Nous connaissons nos </a:t>
            </a:r>
            <a:r>
              <a:rPr lang="fr-FR" sz="2000" dirty="0" err="1">
                <a:solidFill>
                  <a:srgbClr val="000000"/>
                </a:solidFill>
              </a:rPr>
              <a:t>formateur.rices</a:t>
            </a:r>
            <a:r>
              <a:rPr lang="fr-FR" sz="2000" dirty="0">
                <a:solidFill>
                  <a:srgbClr val="000000"/>
                </a:solidFill>
              </a:rPr>
              <a:t> et nos collègues </a:t>
            </a:r>
            <a:r>
              <a:rPr lang="fr-FR" sz="2000" dirty="0" err="1">
                <a:solidFill>
                  <a:srgbClr val="000000"/>
                </a:solidFill>
              </a:rPr>
              <a:t>participant.es</a:t>
            </a:r>
            <a:endParaRPr lang="fr-FR" sz="2000" dirty="0">
              <a:solidFill>
                <a:srgbClr val="000000"/>
              </a:solidFill>
            </a:endParaRPr>
          </a:p>
          <a:p>
            <a:pPr marL="342900" lvl="0" indent="-342900">
              <a:buClr>
                <a:srgbClr val="E52E78"/>
              </a:buClr>
              <a:buFont typeface="Wingdings" pitchFamily="2" charset="2"/>
              <a:buChar char="ü"/>
            </a:pPr>
            <a:r>
              <a:rPr lang="fr-FR" sz="2000" dirty="0">
                <a:solidFill>
                  <a:srgbClr val="000000"/>
                </a:solidFill>
              </a:rPr>
              <a:t> Nous comprenons le programme, les buts et les objectifs de l'atelier.</a:t>
            </a:r>
          </a:p>
          <a:p>
            <a:pPr marL="342900" lvl="0" indent="-342900">
              <a:buClr>
                <a:srgbClr val="E52E78"/>
              </a:buClr>
              <a:buFont typeface="Wingdings" pitchFamily="2" charset="2"/>
              <a:buChar char="ü"/>
            </a:pPr>
            <a:r>
              <a:rPr lang="fr-FR" sz="2000" dirty="0">
                <a:solidFill>
                  <a:srgbClr val="000000"/>
                </a:solidFill>
              </a:rPr>
              <a:t>Nous avons une vue d'ensemble de </a:t>
            </a:r>
            <a:r>
              <a:rPr lang="fr-FR" sz="2000" dirty="0" err="1">
                <a:solidFill>
                  <a:srgbClr val="000000"/>
                </a:solidFill>
              </a:rPr>
              <a:t>REAct</a:t>
            </a:r>
            <a:r>
              <a:rPr lang="fr-FR" sz="2000" dirty="0">
                <a:solidFill>
                  <a:srgbClr val="000000"/>
                </a:solidFill>
              </a:rPr>
              <a:t> Genre, nous savons pourquoi le guide a été développé, ainsi que ses buts et objectifs.</a:t>
            </a:r>
          </a:p>
          <a:p>
            <a:pPr marL="342900" lvl="0" indent="-342900">
              <a:buClr>
                <a:srgbClr val="E52E78"/>
              </a:buClr>
              <a:buFont typeface="Wingdings" pitchFamily="2" charset="2"/>
              <a:buChar char="ü"/>
            </a:pPr>
            <a:r>
              <a:rPr lang="fr-FR" sz="2000" dirty="0">
                <a:solidFill>
                  <a:srgbClr val="000000"/>
                </a:solidFill>
              </a:rPr>
              <a:t>Nous comprenons les avantages de </a:t>
            </a:r>
            <a:r>
              <a:rPr lang="fr-FR" sz="2000" dirty="0" err="1">
                <a:solidFill>
                  <a:srgbClr val="000000"/>
                </a:solidFill>
              </a:rPr>
              <a:t>REAct</a:t>
            </a:r>
            <a:r>
              <a:rPr lang="fr-FR" sz="2000" dirty="0">
                <a:solidFill>
                  <a:srgbClr val="000000"/>
                </a:solidFill>
              </a:rPr>
              <a:t> Genre pour les organisations de mise en œuvre, pour les </a:t>
            </a:r>
            <a:r>
              <a:rPr lang="fr-FR" sz="2000" dirty="0" err="1">
                <a:solidFill>
                  <a:srgbClr val="000000"/>
                </a:solidFill>
              </a:rPr>
              <a:t>client.es</a:t>
            </a:r>
            <a:r>
              <a:rPr lang="fr-FR" sz="2000" dirty="0">
                <a:solidFill>
                  <a:srgbClr val="000000"/>
                </a:solidFill>
              </a:rPr>
              <a:t> et pour la riposte au VIH dans notre pays.</a:t>
            </a:r>
          </a:p>
          <a:p>
            <a:pPr marL="342900" lvl="0" indent="-342900">
              <a:buClr>
                <a:srgbClr val="E52E78"/>
              </a:buClr>
              <a:buFont typeface="Wingdings" pitchFamily="2" charset="2"/>
              <a:buChar char="ü"/>
            </a:pPr>
            <a:r>
              <a:rPr lang="fr-FR" sz="2000" dirty="0">
                <a:solidFill>
                  <a:srgbClr val="000000"/>
                </a:solidFill>
              </a:rPr>
              <a:t>Nous avons une compréhension des concepts relatifs au sexe, au genre, à la sexualité et à l'égalité/inégalité entre les genres.</a:t>
            </a:r>
          </a:p>
          <a:p>
            <a:pPr marL="342900" lvl="0" indent="-342900">
              <a:buClr>
                <a:srgbClr val="E52E78"/>
              </a:buClr>
              <a:buFont typeface="Wingdings" pitchFamily="2" charset="2"/>
              <a:buChar char="ü"/>
            </a:pPr>
            <a:r>
              <a:rPr lang="fr-FR" sz="2000" dirty="0">
                <a:solidFill>
                  <a:srgbClr val="000000"/>
                </a:solidFill>
              </a:rPr>
              <a:t>Nous pouvons expliquer les avantages et les inconvénients d'intégrer une perspective de genre à notre travail avec </a:t>
            </a:r>
            <a:r>
              <a:rPr lang="fr-FR" sz="2000" dirty="0" err="1">
                <a:solidFill>
                  <a:srgbClr val="000000"/>
                </a:solidFill>
              </a:rPr>
              <a:t>REAct</a:t>
            </a:r>
            <a:r>
              <a:rPr lang="fr-FR" sz="2000" dirty="0">
                <a:solidFill>
                  <a:srgbClr val="000000"/>
                </a:solidFill>
              </a:rPr>
              <a:t> ainsi que la façon dont nous pouvons utiliser les données pour contribuer à faire progresser l'égalité des genres dans notre pays.</a:t>
            </a:r>
            <a:endParaRPr lang="en-US" sz="2000" dirty="0">
              <a:solidFill>
                <a:srgbClr val="000000"/>
              </a:solidFill>
            </a:endParaRPr>
          </a:p>
          <a:p>
            <a:pPr marL="342900" indent="-342900">
              <a:buClr>
                <a:srgbClr val="E52E78"/>
              </a:buClr>
              <a:buFont typeface="Wingdings" pitchFamily="2" charset="2"/>
              <a:buChar char="ü"/>
            </a:pPr>
            <a:endParaRPr lang="en-GB" sz="2200" dirty="0">
              <a:solidFill>
                <a:schemeClr val="dk1"/>
              </a:solidFill>
            </a:endParaRPr>
          </a:p>
          <a:p>
            <a:pPr marL="342900" indent="-342900">
              <a:buClr>
                <a:srgbClr val="E52E78"/>
              </a:buClr>
              <a:buFont typeface="Wingdings" pitchFamily="2" charset="2"/>
              <a:buChar char="ü"/>
            </a:pPr>
            <a:endParaRPr lang="en-US" sz="2200" dirty="0"/>
          </a:p>
        </p:txBody>
      </p:sp>
    </p:spTree>
    <p:extLst>
      <p:ext uri="{BB962C8B-B14F-4D97-AF65-F5344CB8AC3E}">
        <p14:creationId xmlns:p14="http://schemas.microsoft.com/office/powerpoint/2010/main" val="409658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3" y="436564"/>
            <a:ext cx="5748481" cy="1439370"/>
          </a:xfrm>
          <a:solidFill>
            <a:srgbClr val="E62F79"/>
          </a:solidFill>
        </p:spPr>
        <p:txBody>
          <a:bodyPr wrap="square" lIns="182880" tIns="182880" rIns="182880" bIns="182880" anchor="t"/>
          <a:lstStyle/>
          <a:p>
            <a:r>
              <a:rPr lang="en-GB" sz="4000" spc="0" dirty="0">
                <a:latin typeface="Arial Black"/>
              </a:rPr>
              <a:t>2.2 COMPRENDRE</a:t>
            </a:r>
          </a:p>
          <a:p>
            <a:r>
              <a:rPr lang="en-GB" sz="4000" spc="0" dirty="0">
                <a:latin typeface="Arial Black"/>
              </a:rPr>
              <a:t>NOTRE CONTEXTE</a:t>
            </a:r>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E62F79"/>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err="1">
                  <a:latin typeface="Arial" panose="020B0604020202020204" pitchFamily="34" charset="0"/>
                  <a:cs typeface="Arial" panose="020B0604020202020204" pitchFamily="34" charset="0"/>
                </a:rPr>
                <a:t>Comprendre</a:t>
              </a:r>
              <a:r>
                <a:rPr lang="en-US" b="1" i="0" kern="1200" dirty="0">
                  <a:latin typeface="Arial" panose="020B0604020202020204" pitchFamily="34" charset="0"/>
                  <a:cs typeface="Arial" panose="020B0604020202020204" pitchFamily="34" charset="0"/>
                </a:rPr>
                <a:t> </a:t>
              </a:r>
              <a:r>
                <a:rPr lang="en-US" b="1" i="0" kern="1200" dirty="0" err="1">
                  <a:latin typeface="Arial" panose="020B0604020202020204" pitchFamily="34" charset="0"/>
                  <a:cs typeface="Arial" panose="020B0604020202020204" pitchFamily="34" charset="0"/>
                </a:rPr>
                <a:t>notre</a:t>
              </a:r>
              <a:r>
                <a:rPr lang="en-US" b="1" i="0" kern="1200" dirty="0">
                  <a:latin typeface="Arial" panose="020B0604020202020204" pitchFamily="34" charset="0"/>
                  <a:cs typeface="Arial" panose="020B0604020202020204" pitchFamily="34" charset="0"/>
                </a:rPr>
                <a:t> </a:t>
              </a:r>
              <a:r>
                <a:rPr lang="en-US" b="1" i="0" kern="1200" dirty="0" err="1">
                  <a:latin typeface="Arial" panose="020B0604020202020204" pitchFamily="34" charset="0"/>
                  <a:cs typeface="Arial" panose="020B0604020202020204" pitchFamily="34" charset="0"/>
                </a:rPr>
                <a:t>contexte</a:t>
              </a:r>
              <a:endParaRPr lang="en-US" b="1" i="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p:grpSpPr>
        <p:sp>
          <p:nvSpPr>
            <p:cNvPr id="39" name="Rounded Rectangle 38"/>
            <p:cNvSpPr/>
            <p:nvPr/>
          </p:nvSpPr>
          <p:spPr>
            <a:xfrm>
              <a:off x="3347422" y="0"/>
              <a:ext cx="983394"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47422" y="28159"/>
              <a:ext cx="955233" cy="2218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incidents</a:t>
              </a:r>
            </a:p>
          </p:txBody>
        </p:sp>
      </p:grpSp>
      <p:grpSp>
        <p:nvGrpSpPr>
          <p:cNvPr id="18" name="Group 17"/>
          <p:cNvGrpSpPr/>
          <p:nvPr/>
        </p:nvGrpSpPr>
        <p:grpSpPr>
          <a:xfrm>
            <a:off x="8225590" y="2353217"/>
            <a:ext cx="1845657" cy="1645759"/>
            <a:chOff x="4492335" y="0"/>
            <a:chExt cx="961429" cy="2302933"/>
          </a:xfrm>
        </p:grpSpPr>
        <p:sp>
          <p:nvSpPr>
            <p:cNvPr id="37" name="Rounded Rectangle 36"/>
            <p:cNvSpPr/>
            <p:nvPr/>
          </p:nvSpPr>
          <p:spPr>
            <a:xfrm>
              <a:off x="44923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20493" y="28158"/>
              <a:ext cx="905111" cy="2246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23852" y="2353217"/>
            <a:ext cx="1845657" cy="1634630"/>
            <a:chOff x="5615285" y="0"/>
            <a:chExt cx="961429" cy="2302933"/>
          </a:xfrm>
        </p:grpSpPr>
        <p:sp>
          <p:nvSpPr>
            <p:cNvPr id="35" name="Rounded Rectangle 34"/>
            <p:cNvSpPr/>
            <p:nvPr/>
          </p:nvSpPr>
          <p:spPr>
            <a:xfrm>
              <a:off x="561528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43444"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507999" y="4203178"/>
            <a:ext cx="2335961" cy="1560679"/>
            <a:chOff x="6678204" y="0"/>
            <a:chExt cx="1021460" cy="2302933"/>
          </a:xfrm>
        </p:grpSpPr>
        <p:sp>
          <p:nvSpPr>
            <p:cNvPr id="33" name="Rounded Rectangle 32"/>
            <p:cNvSpPr/>
            <p:nvPr/>
          </p:nvSpPr>
          <p:spPr>
            <a:xfrm>
              <a:off x="673823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678204" y="28159"/>
              <a:ext cx="993300"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p:grpSpPr>
        <p:sp>
          <p:nvSpPr>
            <p:cNvPr id="31" name="Rounded Rectangle 30"/>
            <p:cNvSpPr/>
            <p:nvPr/>
          </p:nvSpPr>
          <p:spPr>
            <a:xfrm>
              <a:off x="78611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8893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1229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289831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AA20-F0CC-C742-A1A6-FDEAF38E73EC}"/>
              </a:ext>
            </a:extLst>
          </p:cNvPr>
          <p:cNvSpPr>
            <a:spLocks noGrp="1"/>
          </p:cNvSpPr>
          <p:nvPr>
            <p:ph type="title"/>
          </p:nvPr>
        </p:nvSpPr>
        <p:spPr>
          <a:xfrm>
            <a:off x="435600" y="435600"/>
            <a:ext cx="10180002" cy="406265"/>
          </a:xfrm>
        </p:spPr>
        <p:txBody>
          <a:bodyPr tIns="0" bIns="0"/>
          <a:lstStyle/>
          <a:p>
            <a:r>
              <a:rPr lang="en-US" dirty="0"/>
              <a:t>2.2.1 </a:t>
            </a:r>
            <a:r>
              <a:rPr lang="en-US" dirty="0" err="1"/>
              <a:t>Qu’est-ce</a:t>
            </a:r>
            <a:r>
              <a:rPr lang="en-US" dirty="0"/>
              <a:t> </a:t>
            </a:r>
            <a:r>
              <a:rPr lang="en-US" dirty="0" err="1"/>
              <a:t>que</a:t>
            </a:r>
            <a:r>
              <a:rPr lang="en-US" dirty="0"/>
              <a:t> la violence </a:t>
            </a:r>
            <a:r>
              <a:rPr lang="en-US" dirty="0" err="1"/>
              <a:t>basée</a:t>
            </a:r>
            <a:r>
              <a:rPr lang="en-US" dirty="0"/>
              <a:t> du le genre ? </a:t>
            </a:r>
          </a:p>
        </p:txBody>
      </p:sp>
      <p:sp>
        <p:nvSpPr>
          <p:cNvPr id="3" name="Text Placeholder 2">
            <a:extLst>
              <a:ext uri="{FF2B5EF4-FFF2-40B4-BE49-F238E27FC236}">
                <a16:creationId xmlns:a16="http://schemas.microsoft.com/office/drawing/2014/main" id="{00774EEB-8AE6-DA42-93A6-7E0956F53B53}"/>
              </a:ext>
            </a:extLst>
          </p:cNvPr>
          <p:cNvSpPr>
            <a:spLocks noGrp="1"/>
          </p:cNvSpPr>
          <p:nvPr>
            <p:ph type="body" sz="quarter" idx="15"/>
          </p:nvPr>
        </p:nvSpPr>
        <p:spPr>
          <a:xfrm>
            <a:off x="723901" y="1979613"/>
            <a:ext cx="11008316" cy="3635123"/>
          </a:xfrm>
        </p:spPr>
        <p:txBody>
          <a:bodyPr/>
          <a:lstStyle/>
          <a:p>
            <a:pPr lvl="0"/>
            <a:endParaRPr lang="en-US" dirty="0"/>
          </a:p>
          <a:p>
            <a:pPr marL="342900" indent="-342900"/>
            <a:r>
              <a:rPr lang="en-US" sz="2400" b="1" dirty="0"/>
              <a:t>En </a:t>
            </a:r>
            <a:r>
              <a:rPr lang="en-US" sz="2400" b="1" dirty="0" err="1"/>
              <a:t>petits</a:t>
            </a:r>
            <a:r>
              <a:rPr lang="en-US" sz="2400" b="1" dirty="0"/>
              <a:t> </a:t>
            </a:r>
            <a:r>
              <a:rPr lang="en-US" sz="2400" b="1" dirty="0" err="1"/>
              <a:t>groupes</a:t>
            </a:r>
            <a:r>
              <a:rPr lang="en-US" sz="2400" b="1" dirty="0"/>
              <a:t> :</a:t>
            </a:r>
          </a:p>
          <a:p>
            <a:pPr lvl="1" indent="-190500">
              <a:tabLst>
                <a:tab pos="211138" algn="l"/>
              </a:tabLst>
            </a:pPr>
            <a:r>
              <a:rPr lang="en-US" sz="2400" dirty="0"/>
              <a:t>Sur </a:t>
            </a:r>
            <a:r>
              <a:rPr lang="en-US" sz="2400" dirty="0" err="1"/>
              <a:t>une</a:t>
            </a:r>
            <a:r>
              <a:rPr lang="en-US" sz="2400" dirty="0"/>
              <a:t> </a:t>
            </a:r>
            <a:r>
              <a:rPr lang="en-US" sz="2400" dirty="0" err="1"/>
              <a:t>feuille</a:t>
            </a:r>
            <a:r>
              <a:rPr lang="en-US" sz="2400" dirty="0"/>
              <a:t> mobile, </a:t>
            </a:r>
            <a:r>
              <a:rPr lang="en-US" sz="2400" dirty="0" err="1"/>
              <a:t>écrivez</a:t>
            </a:r>
            <a:r>
              <a:rPr lang="en-US" sz="2400" dirty="0"/>
              <a:t> la </a:t>
            </a:r>
            <a:r>
              <a:rPr lang="en-US" sz="2400" dirty="0" err="1"/>
              <a:t>définition</a:t>
            </a:r>
            <a:r>
              <a:rPr lang="en-US" sz="2400" dirty="0"/>
              <a:t> de la violence </a:t>
            </a:r>
            <a:r>
              <a:rPr lang="en-US" sz="2400" dirty="0" err="1"/>
              <a:t>basée</a:t>
            </a:r>
            <a:r>
              <a:rPr lang="en-US" sz="2400" dirty="0"/>
              <a:t> </a:t>
            </a:r>
            <a:r>
              <a:rPr lang="en-US" sz="2400" dirty="0" err="1"/>
              <a:t>sur</a:t>
            </a:r>
            <a:r>
              <a:rPr lang="en-US" sz="2400" dirty="0"/>
              <a:t> le genre. En </a:t>
            </a:r>
            <a:r>
              <a:rPr lang="en-US" sz="2400" dirty="0" err="1"/>
              <a:t>dessous</a:t>
            </a:r>
            <a:r>
              <a:rPr lang="en-US" sz="2400" dirty="0"/>
              <a:t>, </a:t>
            </a:r>
            <a:r>
              <a:rPr lang="en-US" sz="2400" dirty="0" err="1"/>
              <a:t>ajoutez</a:t>
            </a:r>
            <a:r>
              <a:rPr lang="en-US" sz="2400" dirty="0"/>
              <a:t> les </a:t>
            </a:r>
            <a:r>
              <a:rPr lang="en-US" sz="2400" dirty="0" err="1"/>
              <a:t>trois</a:t>
            </a:r>
            <a:r>
              <a:rPr lang="en-US" sz="2400" dirty="0"/>
              <a:t> </a:t>
            </a:r>
            <a:r>
              <a:rPr lang="en-US" sz="2400" dirty="0" err="1"/>
              <a:t>colonnes</a:t>
            </a:r>
            <a:r>
              <a:rPr lang="en-US" sz="2400" dirty="0"/>
              <a:t> </a:t>
            </a:r>
            <a:r>
              <a:rPr lang="en-US" sz="2400" dirty="0" err="1"/>
              <a:t>suivantes</a:t>
            </a:r>
            <a:r>
              <a:rPr lang="en-US" sz="2400" dirty="0"/>
              <a:t> :</a:t>
            </a:r>
          </a:p>
          <a:p>
            <a:pPr marL="1212850" lvl="1" indent="-279400"/>
            <a:r>
              <a:rPr lang="fr-FR" sz="2400" dirty="0"/>
              <a:t>Qui est </a:t>
            </a:r>
            <a:r>
              <a:rPr lang="fr-FR" sz="2400" dirty="0" err="1"/>
              <a:t>exposé.e</a:t>
            </a:r>
            <a:r>
              <a:rPr lang="fr-FR" sz="2400" dirty="0"/>
              <a:t> au risque de violence ?</a:t>
            </a:r>
            <a:endParaRPr lang="en-US" sz="2400" dirty="0"/>
          </a:p>
          <a:p>
            <a:pPr marL="1212850" lvl="1" indent="-279400"/>
            <a:r>
              <a:rPr lang="fr-FR" sz="2400" dirty="0"/>
              <a:t>Qui commet la violence ? </a:t>
            </a:r>
            <a:endParaRPr lang="en-US" sz="2400" dirty="0"/>
          </a:p>
          <a:p>
            <a:pPr marL="1212850" lvl="1" indent="-279400"/>
            <a:r>
              <a:rPr lang="fr-FR" sz="2400" dirty="0"/>
              <a:t>Quelles sont les répercussions de la violence basée sur le genre ? </a:t>
            </a:r>
            <a:endParaRPr lang="en-US" sz="2400" dirty="0"/>
          </a:p>
        </p:txBody>
      </p:sp>
      <p:sp>
        <p:nvSpPr>
          <p:cNvPr id="4" name="Picture Placeholder 3">
            <a:extLst>
              <a:ext uri="{FF2B5EF4-FFF2-40B4-BE49-F238E27FC236}">
                <a16:creationId xmlns:a16="http://schemas.microsoft.com/office/drawing/2014/main" id="{0570DC6A-EDE2-F848-9B9F-9B7631B4D094}"/>
              </a:ext>
            </a:extLst>
          </p:cNvPr>
          <p:cNvSpPr>
            <a:spLocks noGrp="1"/>
          </p:cNvSpPr>
          <p:nvPr>
            <p:ph type="pic" sz="quarter" idx="16"/>
          </p:nvPr>
        </p:nvSpPr>
        <p:spPr>
          <a:xfrm>
            <a:off x="13755929" y="2264126"/>
            <a:ext cx="7790456" cy="6081712"/>
          </a:xfrm>
        </p:spPr>
      </p:sp>
      <p:sp>
        <p:nvSpPr>
          <p:cNvPr id="5" name="TextBox 4">
            <a:extLst>
              <a:ext uri="{FF2B5EF4-FFF2-40B4-BE49-F238E27FC236}">
                <a16:creationId xmlns:a16="http://schemas.microsoft.com/office/drawing/2014/main" id="{C73ED2EA-431C-B443-9980-82A1E8BF64CF}"/>
              </a:ext>
            </a:extLst>
          </p:cNvPr>
          <p:cNvSpPr txBox="1"/>
          <p:nvPr/>
        </p:nvSpPr>
        <p:spPr>
          <a:xfrm>
            <a:off x="435600" y="1389600"/>
            <a:ext cx="9734550" cy="369332"/>
          </a:xfrm>
          <a:prstGeom prst="rect">
            <a:avLst/>
          </a:prstGeom>
          <a:noFill/>
        </p:spPr>
        <p:txBody>
          <a:bodyPr wrap="square" lIns="0" tIns="0" rIns="0" bIns="0" rtlCol="0">
            <a:spAutoFit/>
          </a:bodyPr>
          <a:lstStyle/>
          <a:p>
            <a:r>
              <a:rPr lang="en-US" sz="2400" b="1" spc="-80" dirty="0" err="1">
                <a:solidFill>
                  <a:srgbClr val="36B0E3"/>
                </a:solidFill>
                <a:latin typeface="Arial" panose="020B0604020202020204" pitchFamily="34" charset="0"/>
                <a:ea typeface="+mj-ea"/>
                <a:cs typeface="Arial" panose="020B0604020202020204" pitchFamily="34" charset="0"/>
              </a:rPr>
              <a:t>Activité</a:t>
            </a:r>
            <a:r>
              <a:rPr lang="en-US" sz="2400" b="1" spc="-80" dirty="0">
                <a:solidFill>
                  <a:srgbClr val="36B0E3"/>
                </a:solidFill>
                <a:latin typeface="Arial" panose="020B0604020202020204" pitchFamily="34" charset="0"/>
                <a:ea typeface="+mj-ea"/>
                <a:cs typeface="Arial" panose="020B0604020202020204" pitchFamily="34" charset="0"/>
              </a:rPr>
              <a:t>: </a:t>
            </a:r>
            <a:r>
              <a:rPr lang="fr-FR" sz="2400" b="1" dirty="0"/>
              <a:t>La violence basée sur le genre - définitions et contexte </a:t>
            </a:r>
            <a:endParaRPr lang="en-US" sz="2200" b="1" spc="-80" dirty="0">
              <a:solidFill>
                <a:srgbClr val="36B0E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8840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4" y="436564"/>
            <a:ext cx="7390524" cy="1378381"/>
          </a:xfrm>
          <a:solidFill>
            <a:srgbClr val="E62F79"/>
          </a:solidFill>
        </p:spPr>
        <p:txBody>
          <a:bodyPr wrap="square" lIns="182880" tIns="182880" rIns="182880" bIns="182880" anchor="t"/>
          <a:lstStyle/>
          <a:p>
            <a:r>
              <a:rPr lang="en-GB" sz="3200" spc="0" dirty="0">
                <a:latin typeface="Arial Black"/>
              </a:rPr>
              <a:t>2.1 ACCUEIL &amp; PRÉSENTATION DE </a:t>
            </a:r>
            <a:r>
              <a:rPr lang="en-GB" sz="3200" spc="0" dirty="0" err="1">
                <a:latin typeface="Arial Black"/>
              </a:rPr>
              <a:t>REAct</a:t>
            </a:r>
            <a:r>
              <a:rPr lang="en-GB" sz="3200" spc="0" dirty="0">
                <a:latin typeface="Arial Black"/>
              </a:rPr>
              <a:t> GENRE</a:t>
            </a:r>
            <a:endParaRPr lang="en-US" sz="3200" dirty="0">
              <a:latin typeface="Arial Black"/>
            </a:endParaRPr>
          </a:p>
        </p:txBody>
      </p:sp>
      <p:grpSp>
        <p:nvGrpSpPr>
          <p:cNvPr id="14" name="Group 13"/>
          <p:cNvGrpSpPr/>
          <p:nvPr/>
        </p:nvGrpSpPr>
        <p:grpSpPr>
          <a:xfrm>
            <a:off x="183695" y="2353217"/>
            <a:ext cx="1901137" cy="1640266"/>
            <a:chOff x="535" y="0"/>
            <a:chExt cx="961429" cy="2302933"/>
          </a:xfrm>
          <a:solidFill>
            <a:srgbClr val="E62F79"/>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endParaRPr lang="en-US" b="1" i="0" kern="1200" dirty="0">
                <a:latin typeface="Arial" panose="020B0604020202020204" pitchFamily="34" charset="0"/>
                <a:cs typeface="Arial" panose="020B0604020202020204" pitchFamily="34" charset="0"/>
              </a:endParaRP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err="1">
                  <a:latin typeface="Arial" panose="020B0604020202020204" pitchFamily="34" charset="0"/>
                  <a:cs typeface="Arial" panose="020B0604020202020204" pitchFamily="34" charset="0"/>
                </a:rPr>
                <a:t>Comprendre</a:t>
              </a:r>
              <a:r>
                <a:rPr lang="en-US" b="1" i="0" kern="1200" dirty="0">
                  <a:latin typeface="Arial" panose="020B0604020202020204" pitchFamily="34" charset="0"/>
                  <a:cs typeface="Arial" panose="020B0604020202020204" pitchFamily="34" charset="0"/>
                </a:rPr>
                <a:t> </a:t>
              </a:r>
              <a:r>
                <a:rPr lang="en-US" b="1" i="0" kern="1200" dirty="0" err="1">
                  <a:latin typeface="Arial" panose="020B0604020202020204" pitchFamily="34" charset="0"/>
                  <a:cs typeface="Arial" panose="020B0604020202020204" pitchFamily="34" charset="0"/>
                </a:rPr>
                <a:t>notre</a:t>
              </a:r>
              <a:r>
                <a:rPr lang="en-US" b="1" i="0" kern="1200" dirty="0">
                  <a:latin typeface="Arial" panose="020B0604020202020204" pitchFamily="34" charset="0"/>
                  <a:cs typeface="Arial" panose="020B0604020202020204" pitchFamily="34" charset="0"/>
                </a:rPr>
                <a:t> </a:t>
              </a:r>
              <a:r>
                <a:rPr lang="en-US" b="1" i="0" kern="1200" dirty="0" err="1">
                  <a:latin typeface="Arial" panose="020B0604020202020204" pitchFamily="34" charset="0"/>
                  <a:cs typeface="Arial" panose="020B0604020202020204" pitchFamily="34" charset="0"/>
                </a:rPr>
                <a:t>contexte</a:t>
              </a:r>
              <a:endParaRPr lang="en-US" b="1" i="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err="1">
                  <a:latin typeface="Arial" panose="020B0604020202020204" pitchFamily="34" charset="0"/>
                  <a:cs typeface="Arial" panose="020B0604020202020204" pitchFamily="34" charset="0"/>
                </a:rPr>
                <a:t>Comprendre</a:t>
              </a:r>
              <a:r>
                <a:rPr lang="en-US" b="1" i="0" kern="1200" dirty="0">
                  <a:latin typeface="Arial" panose="020B0604020202020204" pitchFamily="34" charset="0"/>
                  <a:cs typeface="Arial" panose="020B0604020202020204" pitchFamily="34" charset="0"/>
                </a:rPr>
                <a:t> les </a:t>
              </a:r>
              <a:r>
                <a:rPr lang="en-US" b="1" i="0" kern="1200" dirty="0" err="1">
                  <a:latin typeface="Arial" panose="020B0604020202020204" pitchFamily="34" charset="0"/>
                  <a:cs typeface="Arial" panose="020B0604020202020204" pitchFamily="34" charset="0"/>
                </a:rPr>
                <a:t>droits</a:t>
              </a:r>
              <a:endParaRPr lang="en-US" b="1" i="0" kern="1200"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3203"/>
            <a:ext cx="1982581" cy="1614643"/>
            <a:chOff x="3347422" y="0"/>
            <a:chExt cx="983394" cy="2302933"/>
          </a:xfrm>
        </p:grpSpPr>
        <p:sp>
          <p:nvSpPr>
            <p:cNvPr id="39" name="Rounded Rectangle 38"/>
            <p:cNvSpPr/>
            <p:nvPr/>
          </p:nvSpPr>
          <p:spPr>
            <a:xfrm>
              <a:off x="3347422" y="0"/>
              <a:ext cx="983394"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47422" y="28159"/>
              <a:ext cx="955233" cy="2218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Identifier les incidents</a:t>
              </a:r>
              <a:endParaRPr lang="en-US" b="1" i="0" kern="1200" dirty="0">
                <a:latin typeface="Arial" panose="020B0604020202020204" pitchFamily="34" charset="0"/>
                <a:cs typeface="Arial" panose="020B0604020202020204" pitchFamily="34" charset="0"/>
              </a:endParaRPr>
            </a:p>
          </p:txBody>
        </p:sp>
      </p:grpSp>
      <p:grpSp>
        <p:nvGrpSpPr>
          <p:cNvPr id="18" name="Group 17"/>
          <p:cNvGrpSpPr/>
          <p:nvPr/>
        </p:nvGrpSpPr>
        <p:grpSpPr>
          <a:xfrm>
            <a:off x="8225590" y="2353217"/>
            <a:ext cx="1845657" cy="1645759"/>
            <a:chOff x="4492335" y="0"/>
            <a:chExt cx="961429" cy="2302933"/>
          </a:xfrm>
        </p:grpSpPr>
        <p:sp>
          <p:nvSpPr>
            <p:cNvPr id="37" name="Rounded Rectangle 36"/>
            <p:cNvSpPr/>
            <p:nvPr/>
          </p:nvSpPr>
          <p:spPr>
            <a:xfrm>
              <a:off x="44923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20493" y="28158"/>
              <a:ext cx="905111" cy="2246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err="1">
                  <a:latin typeface="Arial" panose="020B0604020202020204" pitchFamily="34" charset="0"/>
                  <a:cs typeface="Arial" panose="020B0604020202020204" pitchFamily="34" charset="0"/>
                </a:rPr>
                <a:t>Évaluer</a:t>
              </a:r>
              <a:r>
                <a:rPr lang="en-US" b="1" i="0" kern="1200" dirty="0">
                  <a:latin typeface="Arial" panose="020B0604020202020204" pitchFamily="34" charset="0"/>
                  <a:cs typeface="Arial" panose="020B0604020202020204" pitchFamily="34" charset="0"/>
                </a:rPr>
                <a:t> la </a:t>
              </a:r>
              <a:r>
                <a:rPr lang="en-US" b="1" i="0" kern="1200" dirty="0" err="1">
                  <a:latin typeface="Arial" panose="020B0604020202020204" pitchFamily="34" charset="0"/>
                  <a:cs typeface="Arial" panose="020B0604020202020204" pitchFamily="34" charset="0"/>
                </a:rPr>
                <a:t>responsabilité</a:t>
              </a:r>
              <a:r>
                <a:rPr lang="en-US" b="1" i="0" kern="1200" dirty="0">
                  <a:latin typeface="Arial" panose="020B0604020202020204" pitchFamily="34" charset="0"/>
                  <a:cs typeface="Arial" panose="020B0604020202020204" pitchFamily="34" charset="0"/>
                </a:rPr>
                <a:t> de </a:t>
              </a:r>
              <a:r>
                <a:rPr lang="en-US" b="1" i="0" kern="1200" dirty="0" err="1">
                  <a:latin typeface="Arial" panose="020B0604020202020204" pitchFamily="34" charset="0"/>
                  <a:cs typeface="Arial" panose="020B0604020202020204" pitchFamily="34" charset="0"/>
                </a:rPr>
                <a:t>l’État</a:t>
              </a:r>
              <a:endParaRPr lang="en-US" b="1" i="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10123852" y="2353217"/>
            <a:ext cx="1845657" cy="1634630"/>
            <a:chOff x="5615285" y="0"/>
            <a:chExt cx="961429" cy="2302933"/>
          </a:xfrm>
        </p:grpSpPr>
        <p:sp>
          <p:nvSpPr>
            <p:cNvPr id="35" name="Rounded Rectangle 34"/>
            <p:cNvSpPr/>
            <p:nvPr/>
          </p:nvSpPr>
          <p:spPr>
            <a:xfrm>
              <a:off x="561528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43444"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311540" y="4203178"/>
            <a:ext cx="2532421" cy="1560679"/>
            <a:chOff x="6738235" y="0"/>
            <a:chExt cx="961429" cy="2302933"/>
          </a:xfrm>
        </p:grpSpPr>
        <p:sp>
          <p:nvSpPr>
            <p:cNvPr id="33" name="Rounded Rectangle 32"/>
            <p:cNvSpPr/>
            <p:nvPr/>
          </p:nvSpPr>
          <p:spPr>
            <a:xfrm>
              <a:off x="673823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766394"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err="1">
                  <a:latin typeface="Arial" panose="020B0604020202020204" pitchFamily="34" charset="0"/>
                  <a:cs typeface="Arial" panose="020B0604020202020204" pitchFamily="34" charset="0"/>
                </a:rPr>
                <a:t>Recommandation</a:t>
              </a:r>
              <a:r>
                <a:rPr lang="en-US" b="1" dirty="0" err="1">
                  <a:latin typeface="Arial" panose="020B0604020202020204" pitchFamily="34" charset="0"/>
                  <a:cs typeface="Arial" panose="020B0604020202020204" pitchFamily="34" charset="0"/>
                </a:rPr>
                <a:t>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i="0" kern="1200"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p:grpSpPr>
        <p:sp>
          <p:nvSpPr>
            <p:cNvPr id="31" name="Rounded Rectangle 30"/>
            <p:cNvSpPr/>
            <p:nvPr/>
          </p:nvSpPr>
          <p:spPr>
            <a:xfrm>
              <a:off x="78611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8893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err="1">
                  <a:latin typeface="Arial" panose="020B0604020202020204" pitchFamily="34" charset="0"/>
                  <a:cs typeface="Arial" panose="020B0604020202020204" pitchFamily="34" charset="0"/>
                </a:rPr>
                <a:t>Collecter</a:t>
              </a:r>
              <a:r>
                <a:rPr lang="en-US" b="1" i="0" kern="1200" dirty="0">
                  <a:latin typeface="Arial" panose="020B0604020202020204" pitchFamily="34" charset="0"/>
                  <a:cs typeface="Arial" panose="020B0604020202020204" pitchFamily="34" charset="0"/>
                </a:rPr>
                <a:t> les </a:t>
              </a:r>
              <a:r>
                <a:rPr lang="en-US" b="1" i="0" kern="1200" dirty="0" err="1">
                  <a:latin typeface="Arial" panose="020B0604020202020204" pitchFamily="34" charset="0"/>
                  <a:cs typeface="Arial" panose="020B0604020202020204" pitchFamily="34" charset="0"/>
                </a:rPr>
                <a:t>preuves</a:t>
              </a:r>
              <a:endParaRPr lang="en-US" b="1" i="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1229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326065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5600" y="435600"/>
            <a:ext cx="9248319" cy="387798"/>
          </a:xfrm>
        </p:spPr>
        <p:txBody>
          <a:bodyPr wrap="square" lIns="0" tIns="0" rIns="0" bIns="0" anchor="t">
            <a:spAutoFit/>
          </a:bodyPr>
          <a:lstStyle/>
          <a:p>
            <a:r>
              <a:rPr lang="en-US" sz="2800" dirty="0">
                <a:latin typeface="Arial"/>
                <a:cs typeface="Arial"/>
              </a:rPr>
              <a:t>2.2.1 </a:t>
            </a:r>
            <a:r>
              <a:rPr lang="en-US" sz="2800" dirty="0" err="1">
                <a:latin typeface="Arial"/>
                <a:cs typeface="Arial"/>
              </a:rPr>
              <a:t>Qu’est-ce</a:t>
            </a:r>
            <a:r>
              <a:rPr lang="en-US" sz="2800" dirty="0">
                <a:latin typeface="Arial"/>
                <a:cs typeface="Arial"/>
              </a:rPr>
              <a:t> </a:t>
            </a:r>
            <a:r>
              <a:rPr lang="en-US" sz="2800" dirty="0" err="1">
                <a:latin typeface="Arial"/>
                <a:cs typeface="Arial"/>
              </a:rPr>
              <a:t>que</a:t>
            </a:r>
            <a:r>
              <a:rPr lang="en-US" sz="2800" dirty="0">
                <a:latin typeface="Arial"/>
                <a:cs typeface="Arial"/>
              </a:rPr>
              <a:t> la violence </a:t>
            </a:r>
            <a:r>
              <a:rPr lang="en-US" sz="2800" dirty="0" err="1">
                <a:latin typeface="Arial"/>
                <a:cs typeface="Arial"/>
              </a:rPr>
              <a:t>basée</a:t>
            </a:r>
            <a:r>
              <a:rPr lang="en-US" sz="2800" dirty="0">
                <a:latin typeface="Arial"/>
                <a:cs typeface="Arial"/>
              </a:rPr>
              <a:t> </a:t>
            </a:r>
            <a:r>
              <a:rPr lang="en-US" sz="2800" dirty="0" err="1">
                <a:latin typeface="Arial"/>
                <a:cs typeface="Arial"/>
              </a:rPr>
              <a:t>sur</a:t>
            </a:r>
            <a:r>
              <a:rPr lang="en-US" sz="2800" dirty="0">
                <a:latin typeface="Arial"/>
                <a:cs typeface="Arial"/>
              </a:rPr>
              <a:t> le genre ? </a:t>
            </a:r>
            <a:endParaRPr lang="en-US" sz="2800" dirty="0"/>
          </a:p>
        </p:txBody>
      </p:sp>
      <p:pic>
        <p:nvPicPr>
          <p:cNvPr id="4" name="Picture 3">
            <a:extLst>
              <a:ext uri="{FF2B5EF4-FFF2-40B4-BE49-F238E27FC236}">
                <a16:creationId xmlns:a16="http://schemas.microsoft.com/office/drawing/2014/main" id="{5CD66DCF-C3C7-374B-AB5E-A6287BB5D059}"/>
              </a:ext>
            </a:extLst>
          </p:cNvPr>
          <p:cNvPicPr>
            <a:picLocks noChangeAspect="1"/>
          </p:cNvPicPr>
          <p:nvPr/>
        </p:nvPicPr>
        <p:blipFill>
          <a:blip r:embed="rId3"/>
          <a:stretch>
            <a:fillRect/>
          </a:stretch>
        </p:blipFill>
        <p:spPr>
          <a:xfrm rot="9206097">
            <a:off x="6135688" y="2923710"/>
            <a:ext cx="1474279" cy="1179423"/>
          </a:xfrm>
          <a:prstGeom prst="rect">
            <a:avLst/>
          </a:prstGeom>
        </p:spPr>
      </p:pic>
      <p:sp>
        <p:nvSpPr>
          <p:cNvPr id="5" name="Rounded Rectangle 4">
            <a:extLst>
              <a:ext uri="{FF2B5EF4-FFF2-40B4-BE49-F238E27FC236}">
                <a16:creationId xmlns:a16="http://schemas.microsoft.com/office/drawing/2014/main" id="{E425BD40-0318-F84F-8551-89EEDE34BA88}"/>
              </a:ext>
            </a:extLst>
          </p:cNvPr>
          <p:cNvSpPr/>
          <p:nvPr/>
        </p:nvSpPr>
        <p:spPr>
          <a:xfrm>
            <a:off x="3305873" y="1726520"/>
            <a:ext cx="2051129" cy="1348186"/>
          </a:xfrm>
          <a:prstGeom prst="roundRect">
            <a:avLst>
              <a:gd name="adj" fmla="val 10000"/>
            </a:avLst>
          </a:prstGeom>
          <a:solidFill>
            <a:srgbClr val="E52E7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ounded Rectangle 6">
            <a:extLst>
              <a:ext uri="{FF2B5EF4-FFF2-40B4-BE49-F238E27FC236}">
                <a16:creationId xmlns:a16="http://schemas.microsoft.com/office/drawing/2014/main" id="{9FA81ED1-D57F-314A-8759-24D4E9C49881}"/>
              </a:ext>
            </a:extLst>
          </p:cNvPr>
          <p:cNvSpPr/>
          <p:nvPr/>
        </p:nvSpPr>
        <p:spPr>
          <a:xfrm>
            <a:off x="3305872" y="2043886"/>
            <a:ext cx="2051129" cy="7134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en-GB" b="1" dirty="0">
                <a:latin typeface="Arial" panose="020B0604020202020204" pitchFamily="34" charset="0"/>
                <a:cs typeface="Arial" panose="020B0604020202020204" pitchFamily="34" charset="0"/>
              </a:rPr>
              <a:t>SEXUELLE</a:t>
            </a:r>
          </a:p>
        </p:txBody>
      </p:sp>
      <p:sp>
        <p:nvSpPr>
          <p:cNvPr id="9" name="Rounded Rectangle 8">
            <a:extLst>
              <a:ext uri="{FF2B5EF4-FFF2-40B4-BE49-F238E27FC236}">
                <a16:creationId xmlns:a16="http://schemas.microsoft.com/office/drawing/2014/main" id="{05B8B4EC-02D8-574F-81B7-BF2584F449E6}"/>
              </a:ext>
            </a:extLst>
          </p:cNvPr>
          <p:cNvSpPr/>
          <p:nvPr/>
        </p:nvSpPr>
        <p:spPr>
          <a:xfrm>
            <a:off x="6454515" y="1726520"/>
            <a:ext cx="2438870" cy="1348186"/>
          </a:xfrm>
          <a:prstGeom prst="roundRect">
            <a:avLst>
              <a:gd name="adj" fmla="val 10000"/>
            </a:avLst>
          </a:prstGeom>
          <a:solidFill>
            <a:srgbClr val="36B0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6">
            <a:extLst>
              <a:ext uri="{FF2B5EF4-FFF2-40B4-BE49-F238E27FC236}">
                <a16:creationId xmlns:a16="http://schemas.microsoft.com/office/drawing/2014/main" id="{6EF4AABD-7E87-4D4C-A456-22B9480DEDC5}"/>
              </a:ext>
            </a:extLst>
          </p:cNvPr>
          <p:cNvSpPr/>
          <p:nvPr/>
        </p:nvSpPr>
        <p:spPr>
          <a:xfrm>
            <a:off x="6454513" y="2043886"/>
            <a:ext cx="2438869" cy="8065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en-GB" b="1" dirty="0">
                <a:latin typeface="Arial" panose="020B0604020202020204" pitchFamily="34" charset="0"/>
                <a:cs typeface="Arial" panose="020B0604020202020204" pitchFamily="34" charset="0"/>
              </a:rPr>
              <a:t>PSYCHOLOGIQUE OU ÉMOTIONNELLE</a:t>
            </a:r>
          </a:p>
        </p:txBody>
      </p:sp>
      <p:sp>
        <p:nvSpPr>
          <p:cNvPr id="11" name="Rounded Rectangle 10">
            <a:extLst>
              <a:ext uri="{FF2B5EF4-FFF2-40B4-BE49-F238E27FC236}">
                <a16:creationId xmlns:a16="http://schemas.microsoft.com/office/drawing/2014/main" id="{867E35CB-413F-544E-87DD-43F9734A3EC9}"/>
              </a:ext>
            </a:extLst>
          </p:cNvPr>
          <p:cNvSpPr/>
          <p:nvPr/>
        </p:nvSpPr>
        <p:spPr>
          <a:xfrm>
            <a:off x="4798242" y="4103708"/>
            <a:ext cx="2051129" cy="1825115"/>
          </a:xfrm>
          <a:prstGeom prst="roundRect">
            <a:avLst>
              <a:gd name="adj" fmla="val 10000"/>
            </a:avLst>
          </a:prstGeom>
          <a:solidFill>
            <a:srgbClr val="23844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6">
            <a:extLst>
              <a:ext uri="{FF2B5EF4-FFF2-40B4-BE49-F238E27FC236}">
                <a16:creationId xmlns:a16="http://schemas.microsoft.com/office/drawing/2014/main" id="{546EA81C-A61A-5B4D-BC89-036B0DB41F39}"/>
              </a:ext>
            </a:extLst>
          </p:cNvPr>
          <p:cNvSpPr/>
          <p:nvPr/>
        </p:nvSpPr>
        <p:spPr>
          <a:xfrm>
            <a:off x="4798241" y="4421075"/>
            <a:ext cx="2051129" cy="120274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4400" b="1" i="0" kern="1200" dirty="0">
                <a:latin typeface="Arial" panose="020B0604020202020204" pitchFamily="34" charset="0"/>
                <a:cs typeface="Arial" panose="020B0604020202020204" pitchFamily="34" charset="0"/>
              </a:rPr>
              <a:t>VBG</a:t>
            </a:r>
          </a:p>
        </p:txBody>
      </p:sp>
      <p:sp>
        <p:nvSpPr>
          <p:cNvPr id="13" name="Rounded Rectangle 12">
            <a:extLst>
              <a:ext uri="{FF2B5EF4-FFF2-40B4-BE49-F238E27FC236}">
                <a16:creationId xmlns:a16="http://schemas.microsoft.com/office/drawing/2014/main" id="{5F0B7F7F-37CE-6A40-B078-EE5CAD144C1D}"/>
              </a:ext>
            </a:extLst>
          </p:cNvPr>
          <p:cNvSpPr/>
          <p:nvPr/>
        </p:nvSpPr>
        <p:spPr>
          <a:xfrm>
            <a:off x="8507605" y="4116037"/>
            <a:ext cx="2051129" cy="1348186"/>
          </a:xfrm>
          <a:prstGeom prst="roundRect">
            <a:avLst>
              <a:gd name="adj" fmla="val 10000"/>
            </a:avLst>
          </a:prstGeom>
          <a:solidFill>
            <a:srgbClr val="E52E7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6">
            <a:extLst>
              <a:ext uri="{FF2B5EF4-FFF2-40B4-BE49-F238E27FC236}">
                <a16:creationId xmlns:a16="http://schemas.microsoft.com/office/drawing/2014/main" id="{28F3F260-C669-514D-A3EE-82899411FD61}"/>
              </a:ext>
            </a:extLst>
          </p:cNvPr>
          <p:cNvSpPr/>
          <p:nvPr/>
        </p:nvSpPr>
        <p:spPr>
          <a:xfrm>
            <a:off x="8507604" y="4433403"/>
            <a:ext cx="2051129" cy="7134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en-GB" b="1" dirty="0">
                <a:latin typeface="Arial" panose="020B0604020202020204" pitchFamily="34" charset="0"/>
                <a:cs typeface="Arial" panose="020B0604020202020204" pitchFamily="34" charset="0"/>
              </a:rPr>
              <a:t>ÉCONOMIQUE</a:t>
            </a:r>
          </a:p>
        </p:txBody>
      </p:sp>
      <p:sp>
        <p:nvSpPr>
          <p:cNvPr id="15" name="Rounded Rectangle 14">
            <a:extLst>
              <a:ext uri="{FF2B5EF4-FFF2-40B4-BE49-F238E27FC236}">
                <a16:creationId xmlns:a16="http://schemas.microsoft.com/office/drawing/2014/main" id="{6F797402-D214-AB4B-B1F0-7C2F8D9F2469}"/>
              </a:ext>
            </a:extLst>
          </p:cNvPr>
          <p:cNvSpPr/>
          <p:nvPr/>
        </p:nvSpPr>
        <p:spPr>
          <a:xfrm>
            <a:off x="1022005" y="4166910"/>
            <a:ext cx="2208361" cy="1348186"/>
          </a:xfrm>
          <a:prstGeom prst="roundRect">
            <a:avLst>
              <a:gd name="adj" fmla="val 10000"/>
            </a:avLst>
          </a:prstGeom>
          <a:solidFill>
            <a:srgbClr val="36B0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6">
            <a:extLst>
              <a:ext uri="{FF2B5EF4-FFF2-40B4-BE49-F238E27FC236}">
                <a16:creationId xmlns:a16="http://schemas.microsoft.com/office/drawing/2014/main" id="{49AE5D40-B761-4F45-8F20-1FD452E1C2E4}"/>
              </a:ext>
            </a:extLst>
          </p:cNvPr>
          <p:cNvSpPr/>
          <p:nvPr/>
        </p:nvSpPr>
        <p:spPr>
          <a:xfrm>
            <a:off x="1022004" y="4484276"/>
            <a:ext cx="2208360" cy="8065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en-GB" b="1" dirty="0">
                <a:latin typeface="Arial" panose="020B0604020202020204" pitchFamily="34" charset="0"/>
                <a:cs typeface="Arial" panose="020B0604020202020204" pitchFamily="34" charset="0"/>
              </a:rPr>
              <a:t>PHYSIQUE</a:t>
            </a:r>
          </a:p>
        </p:txBody>
      </p:sp>
      <p:pic>
        <p:nvPicPr>
          <p:cNvPr id="17" name="Picture 16">
            <a:extLst>
              <a:ext uri="{FF2B5EF4-FFF2-40B4-BE49-F238E27FC236}">
                <a16:creationId xmlns:a16="http://schemas.microsoft.com/office/drawing/2014/main" id="{63F2A419-F940-1249-AA96-B3E05BAACA5E}"/>
              </a:ext>
            </a:extLst>
          </p:cNvPr>
          <p:cNvPicPr>
            <a:picLocks noChangeAspect="1"/>
          </p:cNvPicPr>
          <p:nvPr/>
        </p:nvPicPr>
        <p:blipFill>
          <a:blip r:embed="rId3"/>
          <a:stretch>
            <a:fillRect/>
          </a:stretch>
        </p:blipFill>
        <p:spPr>
          <a:xfrm rot="1599701">
            <a:off x="3239408" y="4278693"/>
            <a:ext cx="1474279" cy="1179423"/>
          </a:xfrm>
          <a:prstGeom prst="rect">
            <a:avLst/>
          </a:prstGeom>
        </p:spPr>
      </p:pic>
      <p:pic>
        <p:nvPicPr>
          <p:cNvPr id="18" name="Picture 17">
            <a:extLst>
              <a:ext uri="{FF2B5EF4-FFF2-40B4-BE49-F238E27FC236}">
                <a16:creationId xmlns:a16="http://schemas.microsoft.com/office/drawing/2014/main" id="{EEDCFD8A-6F91-254B-811E-39252D2395CF}"/>
              </a:ext>
            </a:extLst>
          </p:cNvPr>
          <p:cNvPicPr>
            <a:picLocks noChangeAspect="1"/>
          </p:cNvPicPr>
          <p:nvPr/>
        </p:nvPicPr>
        <p:blipFill>
          <a:blip r:embed="rId4"/>
          <a:stretch>
            <a:fillRect/>
          </a:stretch>
        </p:blipFill>
        <p:spPr>
          <a:xfrm rot="3138501">
            <a:off x="3951626" y="2951789"/>
            <a:ext cx="1531725" cy="1225380"/>
          </a:xfrm>
          <a:prstGeom prst="rect">
            <a:avLst/>
          </a:prstGeom>
        </p:spPr>
      </p:pic>
      <p:pic>
        <p:nvPicPr>
          <p:cNvPr id="19" name="Picture 18">
            <a:extLst>
              <a:ext uri="{FF2B5EF4-FFF2-40B4-BE49-F238E27FC236}">
                <a16:creationId xmlns:a16="http://schemas.microsoft.com/office/drawing/2014/main" id="{DA845DB3-5216-1D41-8EE7-A2E35A8545E5}"/>
              </a:ext>
            </a:extLst>
          </p:cNvPr>
          <p:cNvPicPr>
            <a:picLocks noChangeAspect="1"/>
          </p:cNvPicPr>
          <p:nvPr/>
        </p:nvPicPr>
        <p:blipFill>
          <a:blip r:embed="rId4"/>
          <a:stretch>
            <a:fillRect/>
          </a:stretch>
        </p:blipFill>
        <p:spPr>
          <a:xfrm rot="11427839">
            <a:off x="6872354" y="4228312"/>
            <a:ext cx="1531725" cy="1225380"/>
          </a:xfrm>
          <a:prstGeom prst="rect">
            <a:avLst/>
          </a:prstGeom>
        </p:spPr>
      </p:pic>
    </p:spTree>
    <p:extLst>
      <p:ext uri="{BB962C8B-B14F-4D97-AF65-F5344CB8AC3E}">
        <p14:creationId xmlns:p14="http://schemas.microsoft.com/office/powerpoint/2010/main" val="353113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8810400" cy="775597"/>
          </a:xfrm>
        </p:spPr>
        <p:txBody>
          <a:bodyPr tIns="0" bIns="0"/>
          <a:lstStyle/>
          <a:p>
            <a:r>
              <a:rPr lang="en-US" sz="2800" spc="0" dirty="0">
                <a:solidFill>
                  <a:schemeClr val="tx1"/>
                </a:solidFill>
              </a:rPr>
              <a:t>2.2.1 Qui </a:t>
            </a:r>
            <a:r>
              <a:rPr lang="en-US" sz="2800" spc="0" dirty="0" err="1">
                <a:solidFill>
                  <a:schemeClr val="tx1"/>
                </a:solidFill>
              </a:rPr>
              <a:t>sont</a:t>
            </a:r>
            <a:r>
              <a:rPr lang="en-US" sz="2800" spc="0" dirty="0">
                <a:solidFill>
                  <a:schemeClr val="tx1"/>
                </a:solidFill>
              </a:rPr>
              <a:t> les </a:t>
            </a:r>
            <a:r>
              <a:rPr lang="en-US" sz="2800" spc="0" dirty="0" err="1">
                <a:solidFill>
                  <a:schemeClr val="tx1"/>
                </a:solidFill>
              </a:rPr>
              <a:t>personnes</a:t>
            </a:r>
            <a:r>
              <a:rPr lang="en-US" sz="2800" spc="0" dirty="0">
                <a:solidFill>
                  <a:schemeClr val="tx1"/>
                </a:solidFill>
              </a:rPr>
              <a:t> </a:t>
            </a:r>
            <a:r>
              <a:rPr lang="en-US" sz="2800" spc="0" dirty="0" err="1">
                <a:solidFill>
                  <a:schemeClr val="tx1"/>
                </a:solidFill>
              </a:rPr>
              <a:t>exposées</a:t>
            </a:r>
            <a:r>
              <a:rPr lang="en-US" sz="2800" spc="0" dirty="0">
                <a:solidFill>
                  <a:schemeClr val="tx1"/>
                </a:solidFill>
              </a:rPr>
              <a:t> au </a:t>
            </a:r>
            <a:r>
              <a:rPr lang="en-US" sz="2800" spc="0" dirty="0" err="1">
                <a:solidFill>
                  <a:schemeClr val="tx1"/>
                </a:solidFill>
              </a:rPr>
              <a:t>risque</a:t>
            </a:r>
            <a:r>
              <a:rPr lang="en-US" sz="2800" spc="0" dirty="0">
                <a:solidFill>
                  <a:schemeClr val="tx1"/>
                </a:solidFill>
              </a:rPr>
              <a:t> de 	</a:t>
            </a:r>
            <a:r>
              <a:rPr lang="en-US" sz="2800" spc="0" dirty="0" err="1">
                <a:solidFill>
                  <a:schemeClr val="tx1"/>
                </a:solidFill>
              </a:rPr>
              <a:t>violences</a:t>
            </a:r>
            <a:r>
              <a:rPr lang="en-US" sz="2800" spc="0" dirty="0">
                <a:solidFill>
                  <a:schemeClr val="tx1"/>
                </a:solidFill>
              </a:rPr>
              <a:t> </a:t>
            </a:r>
            <a:r>
              <a:rPr lang="en-US" sz="2800" spc="0" dirty="0" err="1">
                <a:solidFill>
                  <a:schemeClr val="tx1"/>
                </a:solidFill>
              </a:rPr>
              <a:t>basées</a:t>
            </a:r>
            <a:r>
              <a:rPr lang="en-US" sz="2800" spc="0" dirty="0">
                <a:solidFill>
                  <a:schemeClr val="tx1"/>
                </a:solidFill>
              </a:rPr>
              <a:t> sur le genre ?</a:t>
            </a:r>
          </a:p>
        </p:txBody>
      </p:sp>
      <p:sp>
        <p:nvSpPr>
          <p:cNvPr id="3" name="Rectangle 2"/>
          <p:cNvSpPr/>
          <p:nvPr/>
        </p:nvSpPr>
        <p:spPr>
          <a:xfrm>
            <a:off x="2396462" y="1228600"/>
            <a:ext cx="7105758" cy="5693866"/>
          </a:xfrm>
          <a:prstGeom prst="rect">
            <a:avLst/>
          </a:prstGeom>
        </p:spPr>
        <p:txBody>
          <a:bodyPr wrap="square">
            <a:spAutoFit/>
          </a:bodyPr>
          <a:lstStyle/>
          <a:p>
            <a:pPr>
              <a:defRPr/>
            </a:pPr>
            <a:r>
              <a:rPr lang="en-US" sz="2600" b="1" dirty="0">
                <a:solidFill>
                  <a:srgbClr val="000000"/>
                </a:solidFill>
              </a:rPr>
              <a:t>La violence </a:t>
            </a:r>
            <a:r>
              <a:rPr lang="en-US" sz="2600" b="1" dirty="0" err="1">
                <a:solidFill>
                  <a:srgbClr val="000000"/>
                </a:solidFill>
              </a:rPr>
              <a:t>basée</a:t>
            </a:r>
            <a:r>
              <a:rPr lang="en-US" sz="2600" b="1" dirty="0">
                <a:solidFill>
                  <a:srgbClr val="000000"/>
                </a:solidFill>
              </a:rPr>
              <a:t> </a:t>
            </a:r>
            <a:r>
              <a:rPr lang="en-US" sz="2600" b="1" dirty="0" err="1">
                <a:solidFill>
                  <a:srgbClr val="000000"/>
                </a:solidFill>
              </a:rPr>
              <a:t>sur</a:t>
            </a:r>
            <a:r>
              <a:rPr lang="en-US" sz="2600" b="1" dirty="0">
                <a:solidFill>
                  <a:srgbClr val="000000"/>
                </a:solidFill>
              </a:rPr>
              <a:t> le genre </a:t>
            </a:r>
            <a:r>
              <a:rPr lang="en-US" sz="2600" b="1" dirty="0" err="1">
                <a:solidFill>
                  <a:srgbClr val="000000"/>
                </a:solidFill>
              </a:rPr>
              <a:t>est</a:t>
            </a:r>
            <a:r>
              <a:rPr lang="en-US" sz="2600" b="1" dirty="0">
                <a:solidFill>
                  <a:srgbClr val="000000"/>
                </a:solidFill>
              </a:rPr>
              <a:t> </a:t>
            </a:r>
            <a:r>
              <a:rPr lang="en-US" sz="2600" b="1" dirty="0" err="1">
                <a:solidFill>
                  <a:srgbClr val="000000"/>
                </a:solidFill>
              </a:rPr>
              <a:t>l’une</a:t>
            </a:r>
            <a:r>
              <a:rPr lang="en-US" sz="2600" b="1" dirty="0">
                <a:solidFill>
                  <a:srgbClr val="000000"/>
                </a:solidFill>
              </a:rPr>
              <a:t> des violations des </a:t>
            </a:r>
            <a:r>
              <a:rPr lang="en-US" sz="2600" b="1" dirty="0" err="1">
                <a:solidFill>
                  <a:srgbClr val="000000"/>
                </a:solidFill>
              </a:rPr>
              <a:t>droits</a:t>
            </a:r>
            <a:r>
              <a:rPr lang="en-US" sz="2600" b="1" dirty="0">
                <a:solidFill>
                  <a:srgbClr val="000000"/>
                </a:solidFill>
              </a:rPr>
              <a:t> </a:t>
            </a:r>
            <a:r>
              <a:rPr lang="en-US" sz="2600" b="1" dirty="0" err="1">
                <a:solidFill>
                  <a:srgbClr val="000000"/>
                </a:solidFill>
              </a:rPr>
              <a:t>humains</a:t>
            </a:r>
            <a:r>
              <a:rPr lang="en-US" sz="2600" b="1" dirty="0">
                <a:solidFill>
                  <a:srgbClr val="000000"/>
                </a:solidFill>
              </a:rPr>
              <a:t> les plus </a:t>
            </a:r>
            <a:r>
              <a:rPr lang="en-US" sz="2600" b="1" dirty="0" err="1">
                <a:solidFill>
                  <a:srgbClr val="000000"/>
                </a:solidFill>
              </a:rPr>
              <a:t>fréquentes</a:t>
            </a:r>
            <a:r>
              <a:rPr lang="en-US" sz="2600" b="1" dirty="0">
                <a:solidFill>
                  <a:srgbClr val="000000"/>
                </a:solidFill>
              </a:rPr>
              <a:t> </a:t>
            </a:r>
            <a:r>
              <a:rPr lang="en-US" sz="2600" b="1" dirty="0" err="1">
                <a:solidFill>
                  <a:srgbClr val="000000"/>
                </a:solidFill>
              </a:rPr>
              <a:t>dans</a:t>
            </a:r>
            <a:r>
              <a:rPr lang="en-US" sz="2600" b="1" dirty="0">
                <a:solidFill>
                  <a:srgbClr val="000000"/>
                </a:solidFill>
              </a:rPr>
              <a:t> le monde.</a:t>
            </a:r>
          </a:p>
          <a:p>
            <a:pPr>
              <a:defRPr/>
            </a:pPr>
            <a:endParaRPr lang="en-US" sz="2600" b="1" dirty="0">
              <a:solidFill>
                <a:srgbClr val="000000"/>
              </a:solidFill>
            </a:endParaRPr>
          </a:p>
          <a:p>
            <a:pPr>
              <a:defRPr/>
            </a:pPr>
            <a:r>
              <a:rPr lang="en-US" sz="2600" dirty="0">
                <a:solidFill>
                  <a:srgbClr val="000000"/>
                </a:solidFill>
              </a:rPr>
              <a:t>Les femmes &amp; les </a:t>
            </a:r>
            <a:r>
              <a:rPr lang="en-US" sz="2600" dirty="0" err="1">
                <a:solidFill>
                  <a:srgbClr val="000000"/>
                </a:solidFill>
              </a:rPr>
              <a:t>filles</a:t>
            </a:r>
            <a:r>
              <a:rPr lang="en-US" sz="2600" dirty="0">
                <a:solidFill>
                  <a:srgbClr val="000000"/>
                </a:solidFill>
              </a:rPr>
              <a:t> </a:t>
            </a:r>
            <a:r>
              <a:rPr lang="en-US" sz="2600" dirty="0" err="1">
                <a:solidFill>
                  <a:srgbClr val="000000"/>
                </a:solidFill>
              </a:rPr>
              <a:t>sont</a:t>
            </a:r>
            <a:r>
              <a:rPr lang="en-US" sz="2600" dirty="0">
                <a:solidFill>
                  <a:srgbClr val="000000"/>
                </a:solidFill>
              </a:rPr>
              <a:t> les plus </a:t>
            </a:r>
            <a:r>
              <a:rPr lang="en-US" sz="2600" dirty="0" err="1">
                <a:solidFill>
                  <a:srgbClr val="000000"/>
                </a:solidFill>
              </a:rPr>
              <a:t>exposées</a:t>
            </a:r>
            <a:r>
              <a:rPr lang="en-US" sz="2600" dirty="0">
                <a:solidFill>
                  <a:srgbClr val="000000"/>
                </a:solidFill>
              </a:rPr>
              <a:t> au </a:t>
            </a:r>
            <a:r>
              <a:rPr lang="en-US" sz="2600" dirty="0" err="1">
                <a:solidFill>
                  <a:srgbClr val="000000"/>
                </a:solidFill>
              </a:rPr>
              <a:t>risque</a:t>
            </a:r>
            <a:r>
              <a:rPr lang="en-US" sz="2600" dirty="0">
                <a:solidFill>
                  <a:srgbClr val="000000"/>
                </a:solidFill>
              </a:rPr>
              <a:t> de </a:t>
            </a:r>
            <a:r>
              <a:rPr lang="en-US" sz="2600" dirty="0" err="1">
                <a:solidFill>
                  <a:srgbClr val="000000"/>
                </a:solidFill>
              </a:rPr>
              <a:t>violences</a:t>
            </a:r>
            <a:r>
              <a:rPr lang="en-US" sz="2600" dirty="0">
                <a:solidFill>
                  <a:srgbClr val="000000"/>
                </a:solidFill>
              </a:rPr>
              <a:t>, </a:t>
            </a:r>
            <a:r>
              <a:rPr lang="en-US" sz="2600" dirty="0" err="1">
                <a:solidFill>
                  <a:srgbClr val="000000"/>
                </a:solidFill>
              </a:rPr>
              <a:t>mais</a:t>
            </a:r>
            <a:r>
              <a:rPr lang="en-US" sz="2600" dirty="0">
                <a:solidFill>
                  <a:srgbClr val="000000"/>
                </a:solidFill>
              </a:rPr>
              <a:t> </a:t>
            </a:r>
            <a:r>
              <a:rPr lang="en-US" sz="2600" dirty="0" err="1">
                <a:solidFill>
                  <a:srgbClr val="000000"/>
                </a:solidFill>
              </a:rPr>
              <a:t>aussi</a:t>
            </a:r>
            <a:r>
              <a:rPr lang="en-US" sz="2600" dirty="0">
                <a:solidFill>
                  <a:srgbClr val="000000"/>
                </a:solidFill>
              </a:rPr>
              <a:t> : </a:t>
            </a:r>
          </a:p>
          <a:p>
            <a:pPr marL="457200" indent="-457200">
              <a:buClr>
                <a:srgbClr val="36B0E3"/>
              </a:buClr>
              <a:buFont typeface="Arial" panose="020B0604020202020204" pitchFamily="34" charset="0"/>
              <a:buChar char="•"/>
              <a:defRPr/>
            </a:pPr>
            <a:r>
              <a:rPr lang="en-US" sz="2600" dirty="0">
                <a:solidFill>
                  <a:srgbClr val="000000"/>
                </a:solidFill>
              </a:rPr>
              <a:t>Les </a:t>
            </a:r>
            <a:r>
              <a:rPr lang="en-US" sz="2600" dirty="0" err="1">
                <a:solidFill>
                  <a:srgbClr val="000000"/>
                </a:solidFill>
              </a:rPr>
              <a:t>hommes</a:t>
            </a:r>
            <a:r>
              <a:rPr lang="en-US" sz="2600" dirty="0">
                <a:solidFill>
                  <a:srgbClr val="000000"/>
                </a:solidFill>
              </a:rPr>
              <a:t> &amp; les </a:t>
            </a:r>
            <a:r>
              <a:rPr lang="en-US" sz="2600" dirty="0" err="1">
                <a:solidFill>
                  <a:srgbClr val="000000"/>
                </a:solidFill>
              </a:rPr>
              <a:t>garçons</a:t>
            </a:r>
            <a:r>
              <a:rPr lang="en-US" sz="2600" dirty="0">
                <a:solidFill>
                  <a:srgbClr val="000000"/>
                </a:solidFill>
              </a:rPr>
              <a:t> (</a:t>
            </a:r>
            <a:r>
              <a:rPr lang="en-US" sz="2600" dirty="0" err="1">
                <a:solidFill>
                  <a:srgbClr val="000000"/>
                </a:solidFill>
              </a:rPr>
              <a:t>dans</a:t>
            </a:r>
            <a:r>
              <a:rPr lang="en-US" sz="2600" dirty="0">
                <a:solidFill>
                  <a:srgbClr val="000000"/>
                </a:solidFill>
              </a:rPr>
              <a:t> </a:t>
            </a:r>
            <a:r>
              <a:rPr lang="en-US" sz="2600" dirty="0" err="1">
                <a:solidFill>
                  <a:srgbClr val="000000"/>
                </a:solidFill>
              </a:rPr>
              <a:t>une</a:t>
            </a:r>
            <a:r>
              <a:rPr lang="en-US" sz="2600" dirty="0">
                <a:solidFill>
                  <a:srgbClr val="000000"/>
                </a:solidFill>
              </a:rPr>
              <a:t> </a:t>
            </a:r>
            <a:r>
              <a:rPr lang="en-US" sz="2600" dirty="0" err="1">
                <a:solidFill>
                  <a:srgbClr val="000000"/>
                </a:solidFill>
              </a:rPr>
              <a:t>moindre</a:t>
            </a:r>
            <a:r>
              <a:rPr lang="en-US" sz="2600" dirty="0">
                <a:solidFill>
                  <a:srgbClr val="000000"/>
                </a:solidFill>
              </a:rPr>
              <a:t> </a:t>
            </a:r>
            <a:r>
              <a:rPr lang="en-US" sz="2600" dirty="0" err="1">
                <a:solidFill>
                  <a:srgbClr val="000000"/>
                </a:solidFill>
              </a:rPr>
              <a:t>mesure</a:t>
            </a:r>
            <a:r>
              <a:rPr lang="en-US" sz="2600" dirty="0">
                <a:solidFill>
                  <a:srgbClr val="000000"/>
                </a:solidFill>
              </a:rPr>
              <a:t>)</a:t>
            </a:r>
          </a:p>
          <a:p>
            <a:pPr marL="457200" indent="-457200">
              <a:buClr>
                <a:srgbClr val="36B0E3"/>
              </a:buClr>
              <a:buFont typeface="Arial" panose="020B0604020202020204" pitchFamily="34" charset="0"/>
              <a:buChar char="•"/>
              <a:defRPr/>
            </a:pPr>
            <a:r>
              <a:rPr lang="en-US" sz="2600" dirty="0">
                <a:solidFill>
                  <a:srgbClr val="000000"/>
                </a:solidFill>
              </a:rPr>
              <a:t>Les </a:t>
            </a:r>
            <a:r>
              <a:rPr lang="en-US" sz="2600" dirty="0" err="1">
                <a:solidFill>
                  <a:srgbClr val="000000"/>
                </a:solidFill>
              </a:rPr>
              <a:t>minorités</a:t>
            </a:r>
            <a:r>
              <a:rPr lang="en-US" sz="2600" dirty="0">
                <a:solidFill>
                  <a:srgbClr val="000000"/>
                </a:solidFill>
              </a:rPr>
              <a:t> </a:t>
            </a:r>
            <a:r>
              <a:rPr lang="en-US" sz="2600" dirty="0" err="1">
                <a:solidFill>
                  <a:srgbClr val="000000"/>
                </a:solidFill>
              </a:rPr>
              <a:t>sexuelles</a:t>
            </a:r>
            <a:r>
              <a:rPr lang="en-US" sz="2600" dirty="0">
                <a:solidFill>
                  <a:srgbClr val="000000"/>
                </a:solidFill>
              </a:rPr>
              <a:t> &amp; de genre</a:t>
            </a:r>
          </a:p>
          <a:p>
            <a:pPr marL="457200" indent="-457200">
              <a:buClr>
                <a:srgbClr val="36B0E3"/>
              </a:buClr>
              <a:buFont typeface="Arial" panose="020B0604020202020204" pitchFamily="34" charset="0"/>
              <a:buChar char="•"/>
              <a:defRPr/>
            </a:pPr>
            <a:r>
              <a:rPr lang="en-US" sz="2600" dirty="0">
                <a:solidFill>
                  <a:srgbClr val="000000"/>
                </a:solidFill>
              </a:rPr>
              <a:t>Les </a:t>
            </a:r>
            <a:r>
              <a:rPr lang="en-US" sz="2600" dirty="0" err="1">
                <a:solidFill>
                  <a:srgbClr val="000000"/>
                </a:solidFill>
              </a:rPr>
              <a:t>professionnel.les</a:t>
            </a:r>
            <a:r>
              <a:rPr lang="en-US" sz="2600" dirty="0">
                <a:solidFill>
                  <a:srgbClr val="000000"/>
                </a:solidFill>
              </a:rPr>
              <a:t> du </a:t>
            </a:r>
            <a:r>
              <a:rPr lang="en-US" sz="2600" dirty="0" err="1">
                <a:solidFill>
                  <a:srgbClr val="000000"/>
                </a:solidFill>
              </a:rPr>
              <a:t>sexe</a:t>
            </a:r>
            <a:r>
              <a:rPr lang="en-US" sz="2600" dirty="0">
                <a:solidFill>
                  <a:srgbClr val="000000"/>
                </a:solidFill>
              </a:rPr>
              <a:t>, </a:t>
            </a:r>
            <a:r>
              <a:rPr lang="en-US" sz="2600" dirty="0" err="1">
                <a:solidFill>
                  <a:srgbClr val="000000"/>
                </a:solidFill>
              </a:rPr>
              <a:t>quel</a:t>
            </a:r>
            <a:r>
              <a:rPr lang="en-US" sz="2600" dirty="0">
                <a:solidFill>
                  <a:srgbClr val="000000"/>
                </a:solidFill>
              </a:rPr>
              <a:t> </a:t>
            </a:r>
            <a:r>
              <a:rPr lang="en-US" sz="2600" dirty="0" err="1">
                <a:solidFill>
                  <a:srgbClr val="000000"/>
                </a:solidFill>
              </a:rPr>
              <a:t>que</a:t>
            </a:r>
            <a:r>
              <a:rPr lang="en-US" sz="2600" dirty="0">
                <a:solidFill>
                  <a:srgbClr val="000000"/>
                </a:solidFill>
              </a:rPr>
              <a:t> </a:t>
            </a:r>
            <a:r>
              <a:rPr lang="en-US" sz="2600" dirty="0" err="1">
                <a:solidFill>
                  <a:srgbClr val="000000"/>
                </a:solidFill>
              </a:rPr>
              <a:t>soit</a:t>
            </a:r>
            <a:r>
              <a:rPr lang="en-US" sz="2600" dirty="0">
                <a:solidFill>
                  <a:srgbClr val="000000"/>
                </a:solidFill>
              </a:rPr>
              <a:t> </a:t>
            </a:r>
            <a:r>
              <a:rPr lang="en-US" sz="2600" dirty="0" err="1">
                <a:solidFill>
                  <a:srgbClr val="000000"/>
                </a:solidFill>
              </a:rPr>
              <a:t>leur</a:t>
            </a:r>
            <a:r>
              <a:rPr lang="en-US" sz="2600" dirty="0">
                <a:solidFill>
                  <a:srgbClr val="000000"/>
                </a:solidFill>
              </a:rPr>
              <a:t> genre</a:t>
            </a:r>
          </a:p>
          <a:p>
            <a:pPr marL="457200" indent="-457200">
              <a:buClr>
                <a:srgbClr val="36B0E3"/>
              </a:buClr>
              <a:buFont typeface="Arial" panose="020B0604020202020204" pitchFamily="34" charset="0"/>
              <a:buChar char="•"/>
              <a:defRPr/>
            </a:pPr>
            <a:r>
              <a:rPr lang="en-US" sz="2600" dirty="0">
                <a:solidFill>
                  <a:srgbClr val="000000"/>
                </a:solidFill>
              </a:rPr>
              <a:t>Les </a:t>
            </a:r>
            <a:r>
              <a:rPr lang="en-US" sz="2600" dirty="0" err="1">
                <a:solidFill>
                  <a:srgbClr val="000000"/>
                </a:solidFill>
              </a:rPr>
              <a:t>personnes</a:t>
            </a:r>
            <a:r>
              <a:rPr lang="en-US" sz="2600" dirty="0">
                <a:solidFill>
                  <a:srgbClr val="000000"/>
                </a:solidFill>
              </a:rPr>
              <a:t> </a:t>
            </a:r>
            <a:r>
              <a:rPr lang="en-US" sz="2600" dirty="0" err="1">
                <a:solidFill>
                  <a:srgbClr val="000000"/>
                </a:solidFill>
              </a:rPr>
              <a:t>transgenres</a:t>
            </a:r>
            <a:endParaRPr lang="en-US" sz="2600" dirty="0">
              <a:solidFill>
                <a:srgbClr val="000000"/>
              </a:solidFill>
            </a:endParaRPr>
          </a:p>
          <a:p>
            <a:pPr marL="457200" indent="-457200">
              <a:buClr>
                <a:srgbClr val="36B0E3"/>
              </a:buClr>
              <a:buFont typeface="Arial" panose="020B0604020202020204" pitchFamily="34" charset="0"/>
              <a:buChar char="•"/>
              <a:defRPr/>
            </a:pPr>
            <a:r>
              <a:rPr lang="en-US" sz="2600" dirty="0">
                <a:solidFill>
                  <a:srgbClr val="000000"/>
                </a:solidFill>
              </a:rPr>
              <a:t>Les </a:t>
            </a:r>
            <a:r>
              <a:rPr lang="en-US" sz="2600" dirty="0" err="1">
                <a:solidFill>
                  <a:srgbClr val="000000"/>
                </a:solidFill>
              </a:rPr>
              <a:t>enfants</a:t>
            </a:r>
            <a:r>
              <a:rPr lang="en-US" sz="2600" dirty="0">
                <a:solidFill>
                  <a:srgbClr val="000000"/>
                </a:solidFill>
              </a:rPr>
              <a:t> qui </a:t>
            </a:r>
            <a:r>
              <a:rPr lang="en-US" sz="2600" dirty="0" err="1">
                <a:solidFill>
                  <a:srgbClr val="000000"/>
                </a:solidFill>
              </a:rPr>
              <a:t>vendent</a:t>
            </a:r>
            <a:r>
              <a:rPr lang="en-US" sz="2600" dirty="0">
                <a:solidFill>
                  <a:srgbClr val="000000"/>
                </a:solidFill>
              </a:rPr>
              <a:t> des services </a:t>
            </a:r>
            <a:r>
              <a:rPr lang="en-US" sz="2600" dirty="0" err="1">
                <a:solidFill>
                  <a:srgbClr val="000000"/>
                </a:solidFill>
              </a:rPr>
              <a:t>sexuels</a:t>
            </a:r>
            <a:r>
              <a:rPr lang="en-US" sz="2600" dirty="0">
                <a:solidFill>
                  <a:srgbClr val="000000"/>
                </a:solidFill>
              </a:rPr>
              <a:t>.</a:t>
            </a:r>
          </a:p>
          <a:p>
            <a:pPr marL="171450" indent="-171450">
              <a:buFont typeface="Arial"/>
              <a:buChar char="•"/>
            </a:pPr>
            <a:endParaRPr lang="en-US" sz="2600" dirty="0">
              <a:solidFill>
                <a:srgbClr val="000000"/>
              </a:solidFill>
            </a:endParaRPr>
          </a:p>
        </p:txBody>
      </p:sp>
      <p:pic>
        <p:nvPicPr>
          <p:cNvPr id="7" name="Picture 6">
            <a:extLst>
              <a:ext uri="{FF2B5EF4-FFF2-40B4-BE49-F238E27FC236}">
                <a16:creationId xmlns:a16="http://schemas.microsoft.com/office/drawing/2014/main" id="{272C9E9D-F6C4-DF48-A9C4-CD15080CFABF}"/>
              </a:ext>
            </a:extLst>
          </p:cNvPr>
          <p:cNvPicPr>
            <a:picLocks noChangeAspect="1"/>
          </p:cNvPicPr>
          <p:nvPr/>
        </p:nvPicPr>
        <p:blipFill>
          <a:blip r:embed="rId3"/>
          <a:stretch>
            <a:fillRect/>
          </a:stretch>
        </p:blipFill>
        <p:spPr>
          <a:xfrm flipH="1">
            <a:off x="538966" y="3069203"/>
            <a:ext cx="1814591" cy="3629181"/>
          </a:xfrm>
          <a:prstGeom prst="rect">
            <a:avLst/>
          </a:prstGeom>
        </p:spPr>
      </p:pic>
      <p:pic>
        <p:nvPicPr>
          <p:cNvPr id="8" name="Picture 7">
            <a:extLst>
              <a:ext uri="{FF2B5EF4-FFF2-40B4-BE49-F238E27FC236}">
                <a16:creationId xmlns:a16="http://schemas.microsoft.com/office/drawing/2014/main" id="{3CA062EF-E343-BD4E-AB14-390A21BC73CB}"/>
              </a:ext>
            </a:extLst>
          </p:cNvPr>
          <p:cNvPicPr>
            <a:picLocks noChangeAspect="1"/>
          </p:cNvPicPr>
          <p:nvPr/>
        </p:nvPicPr>
        <p:blipFill>
          <a:blip r:embed="rId4"/>
          <a:stretch>
            <a:fillRect/>
          </a:stretch>
        </p:blipFill>
        <p:spPr>
          <a:xfrm flipH="1">
            <a:off x="9100810" y="1622065"/>
            <a:ext cx="2642046" cy="4941957"/>
          </a:xfrm>
          <a:prstGeom prst="rect">
            <a:avLst/>
          </a:prstGeom>
        </p:spPr>
      </p:pic>
    </p:spTree>
    <p:extLst>
      <p:ext uri="{BB962C8B-B14F-4D97-AF65-F5344CB8AC3E}">
        <p14:creationId xmlns:p14="http://schemas.microsoft.com/office/powerpoint/2010/main" val="3931268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1" y="435600"/>
            <a:ext cx="9575666" cy="775597"/>
          </a:xfrm>
        </p:spPr>
        <p:txBody>
          <a:bodyPr tIns="0" bIns="0"/>
          <a:lstStyle/>
          <a:p>
            <a:r>
              <a:rPr lang="en-US" sz="2800" spc="0" dirty="0"/>
              <a:t>2.2.1	Qui </a:t>
            </a:r>
            <a:r>
              <a:rPr lang="en-US" sz="2800" spc="0" dirty="0" err="1"/>
              <a:t>sont</a:t>
            </a:r>
            <a:r>
              <a:rPr lang="en-US" sz="2800" spc="0" dirty="0"/>
              <a:t> les </a:t>
            </a:r>
            <a:r>
              <a:rPr lang="en-US" sz="2800" spc="0" dirty="0" err="1"/>
              <a:t>personnes</a:t>
            </a:r>
            <a:r>
              <a:rPr lang="en-US" sz="2800" spc="0" dirty="0"/>
              <a:t> qui </a:t>
            </a:r>
            <a:r>
              <a:rPr lang="en-US" sz="2800" spc="0" dirty="0" err="1"/>
              <a:t>commettent</a:t>
            </a:r>
            <a:r>
              <a:rPr lang="en-US" sz="2800" spc="0" dirty="0"/>
              <a:t> les </a:t>
            </a:r>
            <a:r>
              <a:rPr lang="en-US" sz="2800" spc="0" dirty="0" err="1"/>
              <a:t>actes</a:t>
            </a:r>
            <a:r>
              <a:rPr lang="en-US" sz="2800" spc="0" dirty="0"/>
              <a:t> 	de violence </a:t>
            </a:r>
            <a:r>
              <a:rPr lang="en-US" sz="2800" spc="0" dirty="0" err="1"/>
              <a:t>basée</a:t>
            </a:r>
            <a:r>
              <a:rPr lang="en-US" sz="2800" spc="0" dirty="0"/>
              <a:t> sur le genre ?</a:t>
            </a:r>
          </a:p>
        </p:txBody>
      </p:sp>
      <p:graphicFrame>
        <p:nvGraphicFramePr>
          <p:cNvPr id="10" name="Diagram 9"/>
          <p:cNvGraphicFramePr/>
          <p:nvPr>
            <p:extLst>
              <p:ext uri="{D42A27DB-BD31-4B8C-83A1-F6EECF244321}">
                <p14:modId xmlns:p14="http://schemas.microsoft.com/office/powerpoint/2010/main" val="1791774643"/>
              </p:ext>
            </p:extLst>
          </p:nvPr>
        </p:nvGraphicFramePr>
        <p:xfrm>
          <a:off x="1654783" y="1340171"/>
          <a:ext cx="8889649" cy="477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725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8491460" cy="775597"/>
          </a:xfrm>
        </p:spPr>
        <p:txBody>
          <a:bodyPr tIns="0" bIns="0"/>
          <a:lstStyle/>
          <a:p>
            <a:r>
              <a:rPr lang="en-US" sz="2800" spc="0" dirty="0"/>
              <a:t>2.2.1	</a:t>
            </a:r>
            <a:r>
              <a:rPr lang="fr-FR" sz="2800" spc="0" dirty="0"/>
              <a:t>Quelles sont les répercussions des 	violences basées sur le genre ?</a:t>
            </a:r>
            <a:endParaRPr lang="en-US" sz="2800" spc="0" dirty="0"/>
          </a:p>
        </p:txBody>
      </p:sp>
      <p:sp>
        <p:nvSpPr>
          <p:cNvPr id="3" name="Rectangle 2"/>
          <p:cNvSpPr/>
          <p:nvPr/>
        </p:nvSpPr>
        <p:spPr>
          <a:xfrm>
            <a:off x="4155108" y="2569775"/>
            <a:ext cx="6147131" cy="2246769"/>
          </a:xfrm>
          <a:prstGeom prst="rect">
            <a:avLst/>
          </a:prstGeom>
        </p:spPr>
        <p:txBody>
          <a:bodyPr wrap="square">
            <a:spAutoFit/>
          </a:bodyPr>
          <a:lstStyle/>
          <a:p>
            <a:r>
              <a:rPr lang="en-US" sz="2800" dirty="0">
                <a:solidFill>
                  <a:srgbClr val="000000"/>
                </a:solidFill>
              </a:rPr>
              <a:t>La violence </a:t>
            </a:r>
            <a:r>
              <a:rPr lang="en-US" sz="2800" dirty="0" err="1">
                <a:solidFill>
                  <a:srgbClr val="000000"/>
                </a:solidFill>
              </a:rPr>
              <a:t>basée</a:t>
            </a:r>
            <a:r>
              <a:rPr lang="en-US" sz="2800" dirty="0">
                <a:solidFill>
                  <a:srgbClr val="000000"/>
                </a:solidFill>
              </a:rPr>
              <a:t> </a:t>
            </a:r>
            <a:r>
              <a:rPr lang="en-US" sz="2800" dirty="0" err="1">
                <a:solidFill>
                  <a:srgbClr val="000000"/>
                </a:solidFill>
              </a:rPr>
              <a:t>sur</a:t>
            </a:r>
            <a:r>
              <a:rPr lang="en-US" sz="2800" dirty="0">
                <a:solidFill>
                  <a:srgbClr val="000000"/>
                </a:solidFill>
              </a:rPr>
              <a:t> le genre </a:t>
            </a:r>
            <a:r>
              <a:rPr lang="en-US" sz="2800" dirty="0" err="1">
                <a:solidFill>
                  <a:srgbClr val="000000"/>
                </a:solidFill>
              </a:rPr>
              <a:t>peut</a:t>
            </a:r>
            <a:r>
              <a:rPr lang="en-US" sz="2800" dirty="0">
                <a:solidFill>
                  <a:srgbClr val="000000"/>
                </a:solidFill>
              </a:rPr>
              <a:t> </a:t>
            </a:r>
            <a:r>
              <a:rPr lang="en-US" sz="2800" dirty="0" err="1">
                <a:solidFill>
                  <a:srgbClr val="000000"/>
                </a:solidFill>
              </a:rPr>
              <a:t>avoir</a:t>
            </a:r>
            <a:r>
              <a:rPr lang="en-US" sz="2800" dirty="0">
                <a:solidFill>
                  <a:srgbClr val="000000"/>
                </a:solidFill>
              </a:rPr>
              <a:t> </a:t>
            </a:r>
            <a:r>
              <a:rPr lang="en-US" sz="2800" dirty="0" err="1">
                <a:solidFill>
                  <a:srgbClr val="000000"/>
                </a:solidFill>
              </a:rPr>
              <a:t>d’importantes</a:t>
            </a:r>
            <a:r>
              <a:rPr lang="en-US" sz="2800" dirty="0">
                <a:solidFill>
                  <a:srgbClr val="000000"/>
                </a:solidFill>
              </a:rPr>
              <a:t> </a:t>
            </a:r>
            <a:r>
              <a:rPr lang="en-US" sz="2800" dirty="0" err="1">
                <a:solidFill>
                  <a:srgbClr val="000000"/>
                </a:solidFill>
              </a:rPr>
              <a:t>répercussions</a:t>
            </a:r>
            <a:r>
              <a:rPr lang="en-US" sz="2800" dirty="0">
                <a:solidFill>
                  <a:srgbClr val="000000"/>
                </a:solidFill>
              </a:rPr>
              <a:t> </a:t>
            </a:r>
            <a:r>
              <a:rPr lang="en-US" sz="2800" dirty="0" err="1">
                <a:solidFill>
                  <a:srgbClr val="000000"/>
                </a:solidFill>
              </a:rPr>
              <a:t>sur</a:t>
            </a:r>
            <a:r>
              <a:rPr lang="en-US" sz="2800" dirty="0">
                <a:solidFill>
                  <a:srgbClr val="000000"/>
                </a:solidFill>
              </a:rPr>
              <a:t> la santé physique et </a:t>
            </a:r>
            <a:r>
              <a:rPr lang="en-US" sz="2800" dirty="0" err="1">
                <a:solidFill>
                  <a:srgbClr val="000000"/>
                </a:solidFill>
              </a:rPr>
              <a:t>mentale</a:t>
            </a:r>
            <a:r>
              <a:rPr lang="en-US" sz="2800" dirty="0">
                <a:solidFill>
                  <a:srgbClr val="000000"/>
                </a:solidFill>
              </a:rPr>
              <a:t>, </a:t>
            </a:r>
            <a:r>
              <a:rPr lang="en-US" sz="2800" dirty="0" err="1">
                <a:solidFill>
                  <a:srgbClr val="000000"/>
                </a:solidFill>
              </a:rPr>
              <a:t>sur</a:t>
            </a:r>
            <a:r>
              <a:rPr lang="en-US" sz="2800" dirty="0">
                <a:solidFill>
                  <a:srgbClr val="000000"/>
                </a:solidFill>
              </a:rPr>
              <a:t> la </a:t>
            </a:r>
            <a:r>
              <a:rPr lang="en-US" sz="2800" dirty="0" err="1">
                <a:solidFill>
                  <a:srgbClr val="000000"/>
                </a:solidFill>
              </a:rPr>
              <a:t>sûreté</a:t>
            </a:r>
            <a:r>
              <a:rPr lang="en-US" sz="2800" dirty="0">
                <a:solidFill>
                  <a:srgbClr val="000000"/>
                </a:solidFill>
              </a:rPr>
              <a:t> et la </a:t>
            </a:r>
            <a:r>
              <a:rPr lang="en-US" sz="2800" dirty="0" err="1">
                <a:solidFill>
                  <a:srgbClr val="000000"/>
                </a:solidFill>
              </a:rPr>
              <a:t>qualité</a:t>
            </a:r>
            <a:r>
              <a:rPr lang="en-US" sz="2800" dirty="0">
                <a:solidFill>
                  <a:srgbClr val="000000"/>
                </a:solidFill>
              </a:rPr>
              <a:t> de vie de la </a:t>
            </a:r>
            <a:r>
              <a:rPr lang="en-US" sz="2800" dirty="0" err="1">
                <a:solidFill>
                  <a:srgbClr val="000000"/>
                </a:solidFill>
              </a:rPr>
              <a:t>personne</a:t>
            </a:r>
            <a:r>
              <a:rPr lang="en-US" sz="2800" dirty="0">
                <a:solidFill>
                  <a:srgbClr val="000000"/>
                </a:solidFill>
              </a:rPr>
              <a:t> qui </a:t>
            </a:r>
            <a:r>
              <a:rPr lang="en-US" sz="2800" dirty="0" err="1">
                <a:solidFill>
                  <a:srgbClr val="000000"/>
                </a:solidFill>
              </a:rPr>
              <a:t>y</a:t>
            </a:r>
            <a:r>
              <a:rPr lang="en-US" sz="2800" dirty="0">
                <a:solidFill>
                  <a:srgbClr val="000000"/>
                </a:solidFill>
              </a:rPr>
              <a:t> </a:t>
            </a:r>
            <a:r>
              <a:rPr lang="en-US" sz="2800" dirty="0" err="1">
                <a:solidFill>
                  <a:srgbClr val="000000"/>
                </a:solidFill>
              </a:rPr>
              <a:t>survit</a:t>
            </a:r>
            <a:r>
              <a:rPr lang="en-US" sz="2800" dirty="0">
                <a:solidFill>
                  <a:srgbClr val="000000"/>
                </a:solidFill>
              </a:rPr>
              <a:t>. </a:t>
            </a:r>
          </a:p>
          <a:p>
            <a:r>
              <a:rPr lang="en-US" sz="2800" dirty="0">
                <a:solidFill>
                  <a:srgbClr val="000000"/>
                </a:solidFill>
              </a:rPr>
              <a:t> </a:t>
            </a:r>
          </a:p>
        </p:txBody>
      </p:sp>
      <p:pic>
        <p:nvPicPr>
          <p:cNvPr id="5" name="Picture 4">
            <a:extLst>
              <a:ext uri="{FF2B5EF4-FFF2-40B4-BE49-F238E27FC236}">
                <a16:creationId xmlns:a16="http://schemas.microsoft.com/office/drawing/2014/main" id="{F285B666-1E5C-9540-8CB8-DF5E1DC5C1A6}"/>
              </a:ext>
            </a:extLst>
          </p:cNvPr>
          <p:cNvPicPr>
            <a:picLocks noChangeAspect="1"/>
          </p:cNvPicPr>
          <p:nvPr/>
        </p:nvPicPr>
        <p:blipFill>
          <a:blip r:embed="rId3"/>
          <a:stretch>
            <a:fillRect/>
          </a:stretch>
        </p:blipFill>
        <p:spPr>
          <a:xfrm>
            <a:off x="770988" y="2071990"/>
            <a:ext cx="3068265" cy="2832245"/>
          </a:xfrm>
          <a:prstGeom prst="rect">
            <a:avLst/>
          </a:prstGeom>
        </p:spPr>
      </p:pic>
    </p:spTree>
    <p:extLst>
      <p:ext uri="{BB962C8B-B14F-4D97-AF65-F5344CB8AC3E}">
        <p14:creationId xmlns:p14="http://schemas.microsoft.com/office/powerpoint/2010/main" val="3222453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1238-1019-AF40-836C-F85F93082679}"/>
              </a:ext>
            </a:extLst>
          </p:cNvPr>
          <p:cNvSpPr>
            <a:spLocks noGrp="1"/>
          </p:cNvSpPr>
          <p:nvPr>
            <p:ph type="title"/>
          </p:nvPr>
        </p:nvSpPr>
        <p:spPr>
          <a:xfrm>
            <a:off x="435601" y="435600"/>
            <a:ext cx="8820160" cy="664797"/>
          </a:xfrm>
        </p:spPr>
        <p:txBody>
          <a:bodyPr tIns="0" bIns="0"/>
          <a:lstStyle/>
          <a:p>
            <a:r>
              <a:rPr lang="en-US" sz="2400" spc="0" dirty="0"/>
              <a:t>2.2.2	L</a:t>
            </a:r>
            <a:r>
              <a:rPr lang="fr-FR" sz="2400" spc="0" dirty="0"/>
              <a:t>a discrimination et les violences basées sur le genre 	dans notre pays : l’analyse du contexte </a:t>
            </a:r>
            <a:endParaRPr lang="en-US" sz="2400" spc="0" dirty="0"/>
          </a:p>
        </p:txBody>
      </p:sp>
      <p:sp>
        <p:nvSpPr>
          <p:cNvPr id="3" name="Text Placeholder 2">
            <a:extLst>
              <a:ext uri="{FF2B5EF4-FFF2-40B4-BE49-F238E27FC236}">
                <a16:creationId xmlns:a16="http://schemas.microsoft.com/office/drawing/2014/main" id="{4C5847C9-6F3B-7742-8102-FC94E33CD488}"/>
              </a:ext>
            </a:extLst>
          </p:cNvPr>
          <p:cNvSpPr>
            <a:spLocks noGrp="1"/>
          </p:cNvSpPr>
          <p:nvPr>
            <p:ph type="body" sz="quarter" idx="15"/>
          </p:nvPr>
        </p:nvSpPr>
        <p:spPr>
          <a:xfrm>
            <a:off x="435600" y="1461340"/>
            <a:ext cx="11113222" cy="5589700"/>
          </a:xfrm>
        </p:spPr>
        <p:txBody>
          <a:bodyPr/>
          <a:lstStyle/>
          <a:p>
            <a:pPr>
              <a:buClr>
                <a:srgbClr val="36B0E3"/>
              </a:buClr>
            </a:pPr>
            <a:r>
              <a:rPr lang="fr-FR" sz="2000" b="1" dirty="0"/>
              <a:t>Les personnes, les groupes et les communautés les plus touchées : </a:t>
            </a:r>
            <a:r>
              <a:rPr lang="fr-FR" sz="2000" dirty="0"/>
              <a:t>Qui sont les personnes les plus touchées par les violences et la discrimination basées sur le genre dans ce pays ? Quel âge ont-elles, d'où viennent-elles ? Quel genre de travail font-elles ?       </a:t>
            </a:r>
          </a:p>
          <a:p>
            <a:pPr>
              <a:buClr>
                <a:srgbClr val="36B0E3"/>
              </a:buClr>
            </a:pPr>
            <a:r>
              <a:rPr lang="fr-FR" sz="2000" b="1" dirty="0"/>
              <a:t>Quelles sont les causes profondes et les principales formes de discrimination et de violences basées sur le genre et qui sont les principaux et principales responsables ? </a:t>
            </a:r>
            <a:r>
              <a:rPr lang="fr-FR" sz="2000" dirty="0"/>
              <a:t>Discutez de ce point à tous les niveaux : aux niveaux de la famille, de la société et de la culture, de la sphère politique et de l’environnement institutionnel.</a:t>
            </a:r>
          </a:p>
          <a:p>
            <a:pPr>
              <a:buClr>
                <a:srgbClr val="36B0E3"/>
              </a:buClr>
            </a:pPr>
            <a:r>
              <a:rPr lang="fr-FR" sz="2000" b="1" dirty="0"/>
              <a:t>L’impact des violences et de la discrimination basées sur le genre sur la vie et la santé des personnes : </a:t>
            </a:r>
            <a:r>
              <a:rPr lang="fr-FR" sz="2000" dirty="0"/>
              <a:t>quel impact la discrimination et les violences basées sur le genre ont-elles sur la vie des personnes, en particulier en ce qui concerne leur capacité à accéder aux services et au soutien liés au VIH et à la santé sexuelle et reproductive ?</a:t>
            </a:r>
          </a:p>
          <a:p>
            <a:pPr>
              <a:buClr>
                <a:srgbClr val="36B0E3"/>
              </a:buClr>
            </a:pPr>
            <a:r>
              <a:rPr lang="fr-FR" sz="2000" b="1" dirty="0"/>
              <a:t>Le soutien communautaire : </a:t>
            </a:r>
            <a:r>
              <a:rPr lang="fr-FR" sz="2000" dirty="0"/>
              <a:t>Quels sont les services de santé, psychosociaux, juridiques, de sûreté et de sécurité, de logement et de soutien aux moyens de subsistance disponibles au sein de votre communauté ou de votre district ?       </a:t>
            </a:r>
          </a:p>
          <a:p>
            <a:endParaRPr lang="en-US" sz="2000" dirty="0"/>
          </a:p>
        </p:txBody>
      </p:sp>
    </p:spTree>
    <p:extLst>
      <p:ext uri="{BB962C8B-B14F-4D97-AF65-F5344CB8AC3E}">
        <p14:creationId xmlns:p14="http://schemas.microsoft.com/office/powerpoint/2010/main" val="349473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custDataLst>
              <p:tags r:id="rId2"/>
            </p:custDataLst>
          </p:nvPr>
        </p:nvSpPr>
        <p:spPr>
          <a:xfrm>
            <a:off x="435600" y="435600"/>
            <a:ext cx="10386215" cy="1107996"/>
          </a:xfrm>
          <a:prstGeom prst="rect">
            <a:avLst/>
          </a:prstGeom>
          <a:noFill/>
        </p:spPr>
        <p:txBody>
          <a:bodyPr wrap="square" lIns="0" tIns="0" rIns="0" bIns="0" rtlCol="0" anchor="t">
            <a:spAutoFit/>
          </a:bodyPr>
          <a:lstStyle/>
          <a:p>
            <a:r>
              <a:rPr lang="en-US" sz="2400" b="1" dirty="0">
                <a:latin typeface="Arial" panose="020B0604020202020204" pitchFamily="34" charset="0"/>
                <a:cs typeface="Arial" panose="020B0604020202020204" pitchFamily="34" charset="0"/>
              </a:rPr>
              <a:t>2.2.3	</a:t>
            </a:r>
            <a:r>
              <a:rPr lang="fr-FR" sz="2400" b="1" dirty="0">
                <a:latin typeface="Arial" panose="020B0604020202020204" pitchFamily="34" charset="0"/>
                <a:cs typeface="Arial" panose="020B0604020202020204" pitchFamily="34" charset="0"/>
              </a:rPr>
              <a:t>La discrimination et des violences basées sur le genre telles 	qu'elles sont vécues par différentes populations marginalisées  </a:t>
            </a:r>
            <a:endParaRPr lang="en-US" sz="2400" b="1" dirty="0">
              <a:latin typeface="Arial" panose="020B0604020202020204" pitchFamily="34" charset="0"/>
              <a:cs typeface="Arial" panose="020B0604020202020204" pitchFamily="34" charset="0"/>
            </a:endParaRPr>
          </a:p>
          <a:p>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Activité</a:t>
            </a:r>
            <a:r>
              <a:rPr lang="en-US" sz="2400" b="1" dirty="0">
                <a:solidFill>
                  <a:srgbClr val="000000"/>
                </a:solidFill>
                <a:latin typeface="Arial" panose="020B0604020202020204" pitchFamily="34" charset="0"/>
                <a:cs typeface="Arial" panose="020B0604020202020204" pitchFamily="34" charset="0"/>
              </a:rPr>
              <a:t>: </a:t>
            </a:r>
            <a:r>
              <a:rPr lang="fr-FR" sz="2400" b="1" dirty="0">
                <a:solidFill>
                  <a:srgbClr val="000000"/>
                </a:solidFill>
                <a:latin typeface="Arial" panose="020B0604020202020204" pitchFamily="34" charset="0"/>
                <a:cs typeface="Arial" panose="020B0604020202020204" pitchFamily="34" charset="0"/>
              </a:rPr>
              <a:t>L’Arbre de la violence basée sur le genre</a:t>
            </a:r>
            <a:r>
              <a:rPr lang="fr-FR" sz="2400" dirty="0">
                <a:solidFill>
                  <a:srgbClr val="000000"/>
                </a:solidFill>
                <a:latin typeface="Arial" panose="020B0604020202020204" pitchFamily="34" charset="0"/>
                <a:cs typeface="Arial" panose="020B0604020202020204" pitchFamily="34" charset="0"/>
              </a:rPr>
              <a:t> </a:t>
            </a:r>
            <a:endParaRPr lang="en-GB" sz="2400" b="1" dirty="0">
              <a:solidFill>
                <a:srgbClr val="000000"/>
              </a:solidFill>
              <a:latin typeface="Arial" panose="020B0604020202020204" pitchFamily="34" charset="0"/>
              <a:cs typeface="Arial" panose="020B0604020202020204" pitchFamily="34" charset="0"/>
            </a:endParaRPr>
          </a:p>
        </p:txBody>
      </p:sp>
      <p:sp>
        <p:nvSpPr>
          <p:cNvPr id="11" name="TextBox 10"/>
          <p:cNvSpPr txBox="1"/>
          <p:nvPr>
            <p:custDataLst>
              <p:tags r:id="rId3"/>
            </p:custDataLst>
          </p:nvPr>
        </p:nvSpPr>
        <p:spPr>
          <a:xfrm>
            <a:off x="402571" y="2450392"/>
            <a:ext cx="3271524" cy="1200328"/>
          </a:xfrm>
          <a:prstGeom prst="rect">
            <a:avLst/>
          </a:prstGeom>
          <a:noFill/>
        </p:spPr>
        <p:txBody>
          <a:bodyPr wrap="square" lIns="91440" tIns="45720" rIns="91440" bIns="45720" rtlCol="0" anchor="t">
            <a:spAutoFit/>
          </a:bodyPr>
          <a:lstStyle/>
          <a:p>
            <a:pPr algn="r"/>
            <a:r>
              <a:rPr lang="en-GB" sz="2400" b="1" dirty="0" err="1">
                <a:solidFill>
                  <a:srgbClr val="000000"/>
                </a:solidFill>
                <a:latin typeface="Arial" panose="020B0604020202020204" pitchFamily="34" charset="0"/>
                <a:cs typeface="Arial" panose="020B0604020202020204" pitchFamily="34" charset="0"/>
              </a:rPr>
              <a:t>Exemples</a:t>
            </a:r>
            <a:r>
              <a:rPr lang="en-GB" sz="2400" b="1" dirty="0">
                <a:solidFill>
                  <a:srgbClr val="000000"/>
                </a:solidFill>
                <a:latin typeface="Arial" panose="020B0604020202020204" pitchFamily="34" charset="0"/>
                <a:cs typeface="Arial" panose="020B0604020202020204" pitchFamily="34" charset="0"/>
              </a:rPr>
              <a:t> de VBG </a:t>
            </a:r>
            <a:r>
              <a:rPr lang="en-GB" sz="2400" b="1" dirty="0" err="1">
                <a:solidFill>
                  <a:srgbClr val="000000"/>
                </a:solidFill>
                <a:latin typeface="Arial" panose="020B0604020202020204" pitchFamily="34" charset="0"/>
                <a:cs typeface="Arial" panose="020B0604020202020204" pitchFamily="34" charset="0"/>
              </a:rPr>
              <a:t>que</a:t>
            </a:r>
            <a:r>
              <a:rPr lang="en-GB" sz="2400" b="1" dirty="0">
                <a:solidFill>
                  <a:srgbClr val="000000"/>
                </a:solidFill>
                <a:latin typeface="Arial" panose="020B0604020202020204" pitchFamily="34" charset="0"/>
                <a:cs typeface="Arial" panose="020B0604020202020204" pitchFamily="34" charset="0"/>
              </a:rPr>
              <a:t> </a:t>
            </a:r>
            <a:r>
              <a:rPr lang="en-GB" sz="2400" b="1" dirty="0" err="1">
                <a:solidFill>
                  <a:srgbClr val="000000"/>
                </a:solidFill>
                <a:latin typeface="Arial" panose="020B0604020202020204" pitchFamily="34" charset="0"/>
                <a:cs typeface="Arial" panose="020B0604020202020204" pitchFamily="34" charset="0"/>
              </a:rPr>
              <a:t>ce</a:t>
            </a:r>
            <a:r>
              <a:rPr lang="en-GB" sz="2400" b="1" dirty="0">
                <a:solidFill>
                  <a:srgbClr val="000000"/>
                </a:solidFill>
                <a:latin typeface="Arial" panose="020B0604020202020204" pitchFamily="34" charset="0"/>
                <a:cs typeface="Arial" panose="020B0604020202020204" pitchFamily="34" charset="0"/>
              </a:rPr>
              <a:t> </a:t>
            </a:r>
            <a:r>
              <a:rPr lang="en-GB" sz="2400" b="1" dirty="0" err="1">
                <a:solidFill>
                  <a:srgbClr val="000000"/>
                </a:solidFill>
                <a:latin typeface="Arial" panose="020B0604020202020204" pitchFamily="34" charset="0"/>
                <a:cs typeface="Arial" panose="020B0604020202020204" pitchFamily="34" charset="0"/>
              </a:rPr>
              <a:t>groupe</a:t>
            </a:r>
            <a:r>
              <a:rPr lang="en-GB" sz="2400" b="1" dirty="0">
                <a:solidFill>
                  <a:srgbClr val="000000"/>
                </a:solidFill>
                <a:latin typeface="Arial" panose="020B0604020202020204" pitchFamily="34" charset="0"/>
                <a:cs typeface="Arial" panose="020B0604020202020204" pitchFamily="34" charset="0"/>
              </a:rPr>
              <a:t> </a:t>
            </a:r>
            <a:r>
              <a:rPr lang="en-GB" sz="2400" b="1" dirty="0" err="1">
                <a:solidFill>
                  <a:srgbClr val="000000"/>
                </a:solidFill>
                <a:latin typeface="Arial" panose="020B0604020202020204" pitchFamily="34" charset="0"/>
                <a:cs typeface="Arial" panose="020B0604020202020204" pitchFamily="34" charset="0"/>
              </a:rPr>
              <a:t>peut</a:t>
            </a:r>
            <a:r>
              <a:rPr lang="en-GB" sz="2400" b="1" dirty="0">
                <a:solidFill>
                  <a:srgbClr val="000000"/>
                </a:solidFill>
                <a:latin typeface="Arial" panose="020B0604020202020204" pitchFamily="34" charset="0"/>
                <a:cs typeface="Arial" panose="020B0604020202020204" pitchFamily="34" charset="0"/>
              </a:rPr>
              <a:t> </a:t>
            </a:r>
            <a:r>
              <a:rPr lang="en-GB" sz="2400" b="1" dirty="0" err="1">
                <a:solidFill>
                  <a:srgbClr val="000000"/>
                </a:solidFill>
                <a:latin typeface="Arial" panose="020B0604020202020204" pitchFamily="34" charset="0"/>
                <a:cs typeface="Arial" panose="020B0604020202020204" pitchFamily="34" charset="0"/>
              </a:rPr>
              <a:t>subir</a:t>
            </a:r>
            <a:r>
              <a:rPr lang="en-GB" sz="2400" b="1" dirty="0">
                <a:solidFill>
                  <a:srgbClr val="000000"/>
                </a:solidFill>
                <a:latin typeface="Arial" panose="020B0604020202020204" pitchFamily="34" charset="0"/>
                <a:cs typeface="Arial" panose="020B0604020202020204" pitchFamily="34" charset="0"/>
              </a:rPr>
              <a:t> (branches)</a:t>
            </a:r>
            <a:endParaRPr lang="en-US" dirty="0">
              <a:latin typeface="Arial" panose="020B0604020202020204" pitchFamily="34" charset="0"/>
              <a:cs typeface="Arial" panose="020B0604020202020204" pitchFamily="34" charset="0"/>
            </a:endParaRPr>
          </a:p>
        </p:txBody>
      </p:sp>
      <p:sp>
        <p:nvSpPr>
          <p:cNvPr id="12" name="TextBox 11"/>
          <p:cNvSpPr txBox="1"/>
          <p:nvPr>
            <p:custDataLst>
              <p:tags r:id="rId4"/>
            </p:custDataLst>
          </p:nvPr>
        </p:nvSpPr>
        <p:spPr>
          <a:xfrm>
            <a:off x="7174475" y="4430119"/>
            <a:ext cx="4770236" cy="1569660"/>
          </a:xfrm>
          <a:prstGeom prst="rect">
            <a:avLst/>
          </a:prstGeom>
          <a:noFill/>
        </p:spPr>
        <p:txBody>
          <a:bodyPr wrap="square" lIns="91440" tIns="45720" rIns="91440" bIns="45720" rtlCol="0" anchor="t">
            <a:spAutoFit/>
          </a:bodyPr>
          <a:lstStyle/>
          <a:p>
            <a:pPr algn="l"/>
            <a:r>
              <a:rPr lang="en-GB" sz="2400" b="1" dirty="0" err="1">
                <a:solidFill>
                  <a:srgbClr val="000000"/>
                </a:solidFill>
                <a:latin typeface="Arial" panose="020B0604020202020204" pitchFamily="34" charset="0"/>
                <a:cs typeface="Arial" panose="020B0604020202020204" pitchFamily="34" charset="0"/>
              </a:rPr>
              <a:t>Facteurs</a:t>
            </a:r>
            <a:r>
              <a:rPr lang="en-GB" sz="2400" b="1" dirty="0">
                <a:solidFill>
                  <a:srgbClr val="000000"/>
                </a:solidFill>
                <a:latin typeface="Arial" panose="020B0604020202020204" pitchFamily="34" charset="0"/>
                <a:cs typeface="Arial" panose="020B0604020202020204" pitchFamily="34" charset="0"/>
              </a:rPr>
              <a:t> qui </a:t>
            </a:r>
            <a:r>
              <a:rPr lang="en-GB" sz="2400" b="1" dirty="0" err="1">
                <a:solidFill>
                  <a:srgbClr val="000000"/>
                </a:solidFill>
                <a:latin typeface="Arial" panose="020B0604020202020204" pitchFamily="34" charset="0"/>
                <a:cs typeface="Arial" panose="020B0604020202020204" pitchFamily="34" charset="0"/>
              </a:rPr>
              <a:t>perpétuent</a:t>
            </a:r>
            <a:r>
              <a:rPr lang="en-GB" sz="2400" b="1" dirty="0">
                <a:solidFill>
                  <a:srgbClr val="000000"/>
                </a:solidFill>
                <a:latin typeface="Arial" panose="020B0604020202020204" pitchFamily="34" charset="0"/>
                <a:cs typeface="Arial" panose="020B0604020202020204" pitchFamily="34" charset="0"/>
              </a:rPr>
              <a:t> </a:t>
            </a:r>
            <a:r>
              <a:rPr lang="en-GB" sz="2400" b="1" dirty="0" err="1">
                <a:solidFill>
                  <a:srgbClr val="000000"/>
                </a:solidFill>
                <a:latin typeface="Arial" panose="020B0604020202020204" pitchFamily="34" charset="0"/>
                <a:cs typeface="Arial" panose="020B0604020202020204" pitchFamily="34" charset="0"/>
              </a:rPr>
              <a:t>ou</a:t>
            </a:r>
            <a:r>
              <a:rPr lang="en-GB" sz="2400" b="1" dirty="0">
                <a:solidFill>
                  <a:srgbClr val="000000"/>
                </a:solidFill>
                <a:latin typeface="Arial" panose="020B0604020202020204" pitchFamily="34" charset="0"/>
                <a:cs typeface="Arial" panose="020B0604020202020204" pitchFamily="34" charset="0"/>
              </a:rPr>
              <a:t> </a:t>
            </a:r>
            <a:r>
              <a:rPr lang="en-GB" sz="2400" b="1" dirty="0" err="1">
                <a:solidFill>
                  <a:srgbClr val="000000"/>
                </a:solidFill>
                <a:latin typeface="Arial" panose="020B0604020202020204" pitchFamily="34" charset="0"/>
                <a:cs typeface="Arial" panose="020B0604020202020204" pitchFamily="34" charset="0"/>
              </a:rPr>
              <a:t>augmentent</a:t>
            </a:r>
            <a:r>
              <a:rPr lang="en-GB" sz="2400" b="1" dirty="0">
                <a:solidFill>
                  <a:srgbClr val="000000"/>
                </a:solidFill>
                <a:latin typeface="Arial" panose="020B0604020202020204" pitchFamily="34" charset="0"/>
                <a:cs typeface="Arial" panose="020B0604020202020204" pitchFamily="34" charset="0"/>
              </a:rPr>
              <a:t> le </a:t>
            </a:r>
            <a:r>
              <a:rPr lang="en-GB" sz="2400" b="1" dirty="0" err="1">
                <a:solidFill>
                  <a:srgbClr val="000000"/>
                </a:solidFill>
                <a:latin typeface="Arial" panose="020B0604020202020204" pitchFamily="34" charset="0"/>
                <a:cs typeface="Arial" panose="020B0604020202020204" pitchFamily="34" charset="0"/>
              </a:rPr>
              <a:t>risque</a:t>
            </a:r>
            <a:r>
              <a:rPr lang="en-GB" sz="2400" b="1" dirty="0">
                <a:solidFill>
                  <a:srgbClr val="000000"/>
                </a:solidFill>
                <a:latin typeface="Arial" panose="020B0604020202020204" pitchFamily="34" charset="0"/>
                <a:cs typeface="Arial" panose="020B0604020202020204" pitchFamily="34" charset="0"/>
              </a:rPr>
              <a:t> pour </a:t>
            </a:r>
            <a:r>
              <a:rPr lang="en-GB" sz="2400" b="1" dirty="0" err="1">
                <a:solidFill>
                  <a:srgbClr val="000000"/>
                </a:solidFill>
                <a:latin typeface="Arial" panose="020B0604020202020204" pitchFamily="34" charset="0"/>
                <a:cs typeface="Arial" panose="020B0604020202020204" pitchFamily="34" charset="0"/>
              </a:rPr>
              <a:t>ce</a:t>
            </a:r>
            <a:r>
              <a:rPr lang="en-GB" sz="2400" b="1" dirty="0">
                <a:solidFill>
                  <a:srgbClr val="000000"/>
                </a:solidFill>
                <a:latin typeface="Arial" panose="020B0604020202020204" pitchFamily="34" charset="0"/>
                <a:cs typeface="Arial" panose="020B0604020202020204" pitchFamily="34" charset="0"/>
              </a:rPr>
              <a:t> </a:t>
            </a:r>
            <a:r>
              <a:rPr lang="en-GB" sz="2400" b="1" dirty="0" err="1">
                <a:solidFill>
                  <a:srgbClr val="000000"/>
                </a:solidFill>
                <a:latin typeface="Arial" panose="020B0604020202020204" pitchFamily="34" charset="0"/>
                <a:cs typeface="Arial" panose="020B0604020202020204" pitchFamily="34" charset="0"/>
              </a:rPr>
              <a:t>groupe</a:t>
            </a:r>
            <a:r>
              <a:rPr lang="en-GB" sz="2400" b="1" dirty="0">
                <a:solidFill>
                  <a:srgbClr val="000000"/>
                </a:solidFill>
                <a:latin typeface="Arial" panose="020B0604020202020204" pitchFamily="34" charset="0"/>
                <a:cs typeface="Arial" panose="020B0604020202020204" pitchFamily="34" charset="0"/>
              </a:rPr>
              <a:t> d’être exposé </a:t>
            </a:r>
            <a:r>
              <a:rPr lang="en-GB" sz="2400" b="1" dirty="0" err="1">
                <a:solidFill>
                  <a:srgbClr val="000000"/>
                </a:solidFill>
                <a:latin typeface="Arial" panose="020B0604020202020204" pitchFamily="34" charset="0"/>
                <a:cs typeface="Arial" panose="020B0604020202020204" pitchFamily="34" charset="0"/>
              </a:rPr>
              <a:t>à</a:t>
            </a:r>
            <a:r>
              <a:rPr lang="en-GB" sz="2400" b="1" dirty="0">
                <a:solidFill>
                  <a:srgbClr val="000000"/>
                </a:solidFill>
                <a:latin typeface="Arial" panose="020B0604020202020204" pitchFamily="34" charset="0"/>
                <a:cs typeface="Arial" panose="020B0604020202020204" pitchFamily="34" charset="0"/>
              </a:rPr>
              <a:t> la VBG (</a:t>
            </a:r>
            <a:r>
              <a:rPr lang="en-GB" sz="2400" b="1" dirty="0" err="1">
                <a:solidFill>
                  <a:srgbClr val="000000"/>
                </a:solidFill>
                <a:latin typeface="Arial" panose="020B0604020202020204" pitchFamily="34" charset="0"/>
                <a:cs typeface="Arial" panose="020B0604020202020204" pitchFamily="34" charset="0"/>
              </a:rPr>
              <a:t>tronc</a:t>
            </a:r>
            <a:r>
              <a:rPr lang="en-GB" sz="2400" b="1" dirty="0">
                <a:solidFill>
                  <a:srgbClr val="000000"/>
                </a:solidFill>
                <a:latin typeface="Arial" panose="020B0604020202020204" pitchFamily="34" charset="0"/>
                <a:cs typeface="Arial" panose="020B0604020202020204" pitchFamily="34" charset="0"/>
              </a:rPr>
              <a:t>)</a:t>
            </a:r>
          </a:p>
        </p:txBody>
      </p:sp>
      <p:sp>
        <p:nvSpPr>
          <p:cNvPr id="13" name="TextBox 12"/>
          <p:cNvSpPr txBox="1"/>
          <p:nvPr>
            <p:custDataLst>
              <p:tags r:id="rId5"/>
            </p:custDataLst>
          </p:nvPr>
        </p:nvSpPr>
        <p:spPr>
          <a:xfrm>
            <a:off x="0" y="5608622"/>
            <a:ext cx="4129745" cy="830997"/>
          </a:xfrm>
          <a:prstGeom prst="rect">
            <a:avLst/>
          </a:prstGeom>
          <a:noFill/>
        </p:spPr>
        <p:txBody>
          <a:bodyPr wrap="square" lIns="91440" tIns="45720" rIns="91440" bIns="45720" rtlCol="0" anchor="t">
            <a:spAutoFit/>
          </a:bodyPr>
          <a:lstStyle/>
          <a:p>
            <a:pPr algn="r"/>
            <a:r>
              <a:rPr lang="fr-FR" sz="2400" b="1" dirty="0">
                <a:solidFill>
                  <a:srgbClr val="000000"/>
                </a:solidFill>
                <a:latin typeface="Arial" panose="020B0604020202020204" pitchFamily="34" charset="0"/>
                <a:cs typeface="Arial" panose="020B0604020202020204" pitchFamily="34" charset="0"/>
              </a:rPr>
              <a:t>Causes profondes de la VBG (racines)</a:t>
            </a:r>
            <a:endParaRPr lang="fr-CH" sz="2400" b="1" dirty="0">
              <a:solidFill>
                <a:srgbClr val="000000"/>
              </a:solidFill>
              <a:latin typeface="Arial" panose="020B0604020202020204" pitchFamily="34" charset="0"/>
              <a:cs typeface="Arial" panose="020B0604020202020204" pitchFamily="34" charset="0"/>
            </a:endParaRPr>
          </a:p>
        </p:txBody>
      </p:sp>
      <p:sp>
        <p:nvSpPr>
          <p:cNvPr id="8" name="TextBox 7"/>
          <p:cNvSpPr txBox="1"/>
          <p:nvPr>
            <p:custDataLst>
              <p:tags r:id="rId6"/>
            </p:custDataLst>
          </p:nvPr>
        </p:nvSpPr>
        <p:spPr>
          <a:xfrm>
            <a:off x="3092469" y="1643051"/>
            <a:ext cx="4646872" cy="523220"/>
          </a:xfrm>
          <a:prstGeom prst="rect">
            <a:avLst/>
          </a:prstGeom>
          <a:noFill/>
        </p:spPr>
        <p:txBody>
          <a:bodyPr wrap="square" lIns="91440" tIns="45720" rIns="91440" bIns="45720" rtlCol="0" anchor="t">
            <a:spAutoFit/>
          </a:bodyPr>
          <a:lstStyle/>
          <a:p>
            <a:pPr algn="ctr"/>
            <a:r>
              <a:rPr lang="fr-FR" sz="2800" b="1" dirty="0">
                <a:solidFill>
                  <a:srgbClr val="23844E"/>
                </a:solidFill>
                <a:latin typeface="Arial" panose="020B0604020202020204" pitchFamily="34" charset="0"/>
                <a:cs typeface="Arial" panose="020B0604020202020204" pitchFamily="34" charset="0"/>
              </a:rPr>
              <a:t>Groupe de population </a:t>
            </a:r>
            <a:endParaRPr lang="fr-CH" sz="2800" b="1" dirty="0">
              <a:solidFill>
                <a:srgbClr val="23844E"/>
              </a:solidFill>
              <a:latin typeface="Arial" panose="020B0604020202020204" pitchFamily="34" charset="0"/>
              <a:cs typeface="Arial" panose="020B0604020202020204" pitchFamily="34" charset="0"/>
            </a:endParaRPr>
          </a:p>
        </p:txBody>
      </p:sp>
      <p:sp>
        <p:nvSpPr>
          <p:cNvPr id="2" name="TextBox 1"/>
          <p:cNvSpPr txBox="1"/>
          <p:nvPr/>
        </p:nvSpPr>
        <p:spPr>
          <a:xfrm>
            <a:off x="7088231" y="2265726"/>
            <a:ext cx="4522947" cy="1569660"/>
          </a:xfrm>
          <a:prstGeom prst="rect">
            <a:avLst/>
          </a:prstGeom>
          <a:noFill/>
        </p:spPr>
        <p:txBody>
          <a:bodyPr wrap="square" lIns="91440" tIns="45720" rIns="91440" bIns="45720" rtlCol="0" anchor="t">
            <a:spAutoFit/>
          </a:bodyPr>
          <a:lstStyle/>
          <a:p>
            <a:r>
              <a:rPr lang="en-US" sz="2400" b="1" dirty="0" err="1">
                <a:solidFill>
                  <a:srgbClr val="000000"/>
                </a:solidFill>
                <a:latin typeface="Arial" panose="020B0604020202020204" pitchFamily="34" charset="0"/>
                <a:cs typeface="Arial" panose="020B0604020202020204" pitchFamily="34" charset="0"/>
              </a:rPr>
              <a:t>Conséquences</a:t>
            </a:r>
            <a:r>
              <a:rPr lang="en-US" sz="2400" b="1" dirty="0">
                <a:solidFill>
                  <a:srgbClr val="000000"/>
                </a:solidFill>
                <a:latin typeface="Arial" panose="020B0604020202020204" pitchFamily="34" charset="0"/>
                <a:cs typeface="Arial" panose="020B0604020202020204" pitchFamily="34" charset="0"/>
              </a:rPr>
              <a:t> de la VBG pour les </a:t>
            </a:r>
            <a:r>
              <a:rPr lang="en-US" sz="2400" b="1" dirty="0" err="1">
                <a:solidFill>
                  <a:srgbClr val="000000"/>
                </a:solidFill>
                <a:latin typeface="Arial" panose="020B0604020202020204" pitchFamily="34" charset="0"/>
                <a:cs typeface="Arial" panose="020B0604020202020204" pitchFamily="34" charset="0"/>
              </a:rPr>
              <a:t>personnes</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survivantes</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leur</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famille</a:t>
            </a:r>
            <a:r>
              <a:rPr lang="en-US" sz="2400" b="1" dirty="0">
                <a:solidFill>
                  <a:srgbClr val="000000"/>
                </a:solidFill>
                <a:latin typeface="Arial" panose="020B0604020202020204" pitchFamily="34" charset="0"/>
                <a:cs typeface="Arial" panose="020B0604020202020204" pitchFamily="34" charset="0"/>
              </a:rPr>
              <a:t> &amp; </a:t>
            </a:r>
            <a:r>
              <a:rPr lang="en-US" sz="2400" b="1" dirty="0" err="1">
                <a:solidFill>
                  <a:srgbClr val="000000"/>
                </a:solidFill>
                <a:latin typeface="Arial" panose="020B0604020202020204" pitchFamily="34" charset="0"/>
                <a:cs typeface="Arial" panose="020B0604020202020204" pitchFamily="34" charset="0"/>
              </a:rPr>
              <a:t>leur</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communauté</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feuilles</a:t>
            </a:r>
            <a:r>
              <a:rPr lang="en-US" sz="2400" b="1" dirty="0">
                <a:solidFill>
                  <a:srgbClr val="000000"/>
                </a:solidFill>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1E1ED1FC-5D35-AA4D-8455-96C3DE7CBBEF}"/>
              </a:ext>
            </a:extLst>
          </p:cNvPr>
          <p:cNvPicPr>
            <a:picLocks noChangeAspect="1"/>
          </p:cNvPicPr>
          <p:nvPr/>
        </p:nvPicPr>
        <p:blipFill>
          <a:blip r:embed="rId9"/>
          <a:stretch>
            <a:fillRect/>
          </a:stretch>
        </p:blipFill>
        <p:spPr>
          <a:xfrm>
            <a:off x="3556749" y="2206598"/>
            <a:ext cx="3531482" cy="4746805"/>
          </a:xfrm>
          <a:prstGeom prst="rect">
            <a:avLst/>
          </a:prstGeom>
        </p:spPr>
      </p:pic>
    </p:spTree>
    <p:custDataLst>
      <p:tags r:id="rId1"/>
    </p:custDataLst>
    <p:extLst>
      <p:ext uri="{BB962C8B-B14F-4D97-AF65-F5344CB8AC3E}">
        <p14:creationId xmlns:p14="http://schemas.microsoft.com/office/powerpoint/2010/main" val="113250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ACA996-D2FC-A546-8979-961178B6C17F}"/>
              </a:ext>
            </a:extLst>
          </p:cNvPr>
          <p:cNvSpPr>
            <a:spLocks noGrp="1"/>
          </p:cNvSpPr>
          <p:nvPr>
            <p:ph type="body" sz="quarter" idx="15"/>
          </p:nvPr>
        </p:nvSpPr>
        <p:spPr>
          <a:xfrm>
            <a:off x="376213" y="1191295"/>
            <a:ext cx="11165547" cy="5057105"/>
          </a:xfrm>
        </p:spPr>
        <p:txBody>
          <a:bodyPr/>
          <a:lstStyle/>
          <a:p>
            <a:pPr lvl="0">
              <a:tabLst>
                <a:tab pos="796925" algn="l"/>
              </a:tabLst>
            </a:pPr>
            <a:r>
              <a:rPr lang="en-GB" sz="2000" b="1" dirty="0">
                <a:solidFill>
                  <a:schemeClr val="tx1"/>
                </a:solidFill>
              </a:rPr>
              <a:t>	</a:t>
            </a:r>
            <a:r>
              <a:rPr lang="en-GB" sz="2000" b="1" dirty="0" err="1">
                <a:solidFill>
                  <a:srgbClr val="36B0E3"/>
                </a:solidFill>
              </a:rPr>
              <a:t>Activité</a:t>
            </a:r>
            <a:r>
              <a:rPr lang="en-GB" sz="2000" b="1" dirty="0">
                <a:solidFill>
                  <a:srgbClr val="36B0E3"/>
                </a:solidFill>
              </a:rPr>
              <a:t>: </a:t>
            </a:r>
            <a:r>
              <a:rPr lang="fr-FR" sz="2000" b="1" dirty="0">
                <a:solidFill>
                  <a:srgbClr val="36B0E3"/>
                </a:solidFill>
              </a:rPr>
              <a:t>Discussion – les personnes qui commettent les actes de violence et 	leurs répercussions  </a:t>
            </a:r>
            <a:endParaRPr lang="en-US" sz="2000" b="1" dirty="0">
              <a:solidFill>
                <a:srgbClr val="36B0E3"/>
              </a:solidFill>
            </a:endParaRPr>
          </a:p>
          <a:p>
            <a:pPr lvl="0"/>
            <a:endParaRPr lang="en-US" sz="2400" dirty="0"/>
          </a:p>
          <a:p>
            <a:r>
              <a:rPr lang="fr-FR" sz="2400" b="1" dirty="0"/>
              <a:t>Demandez aux </a:t>
            </a:r>
            <a:r>
              <a:rPr lang="fr-FR" sz="2400" b="1" dirty="0" err="1"/>
              <a:t>participant.es</a:t>
            </a:r>
            <a:r>
              <a:rPr lang="fr-FR" sz="2400" b="1" dirty="0"/>
              <a:t> d’échanger en groupe sur les points suivants, en vous appuyant sur les réponses de l'activité précédente :  </a:t>
            </a:r>
            <a:r>
              <a:rPr lang="fr-FR" sz="2400" dirty="0"/>
              <a:t>     </a:t>
            </a:r>
          </a:p>
          <a:p>
            <a:pPr marL="342900" indent="-342900">
              <a:buClr>
                <a:srgbClr val="36B0E3"/>
              </a:buClr>
              <a:buFont typeface="Arial" panose="020B0604020202020204" pitchFamily="34" charset="0"/>
              <a:buChar char="•"/>
            </a:pPr>
            <a:r>
              <a:rPr lang="en-GB" sz="2400" dirty="0"/>
              <a:t>Qui </a:t>
            </a:r>
            <a:r>
              <a:rPr lang="en-GB" sz="2400" dirty="0" err="1"/>
              <a:t>sont</a:t>
            </a:r>
            <a:r>
              <a:rPr lang="en-GB" sz="2400" dirty="0"/>
              <a:t> les </a:t>
            </a:r>
            <a:r>
              <a:rPr lang="en-GB" sz="2400" dirty="0" err="1"/>
              <a:t>personnes</a:t>
            </a:r>
            <a:r>
              <a:rPr lang="en-GB" sz="2400" dirty="0"/>
              <a:t> qui </a:t>
            </a:r>
            <a:r>
              <a:rPr lang="en-GB" sz="2400" dirty="0" err="1"/>
              <a:t>commettent</a:t>
            </a:r>
            <a:r>
              <a:rPr lang="en-GB" sz="2400" dirty="0"/>
              <a:t> des </a:t>
            </a:r>
            <a:r>
              <a:rPr lang="en-GB" sz="2400" dirty="0" err="1"/>
              <a:t>actes</a:t>
            </a:r>
            <a:r>
              <a:rPr lang="en-GB" sz="2400" dirty="0"/>
              <a:t> de violence et de discrimination </a:t>
            </a:r>
            <a:r>
              <a:rPr lang="en-GB" sz="2400" dirty="0" err="1"/>
              <a:t>basées</a:t>
            </a:r>
            <a:r>
              <a:rPr lang="en-GB" sz="2400" dirty="0"/>
              <a:t> sur le genre ?</a:t>
            </a:r>
            <a:endParaRPr lang="fr-FR" sz="2400" dirty="0"/>
          </a:p>
          <a:p>
            <a:pPr marL="342900" lvl="0" indent="-342900">
              <a:buClr>
                <a:srgbClr val="36B0E3"/>
              </a:buClr>
              <a:buFont typeface="Arial" panose="020B0604020202020204" pitchFamily="34" charset="0"/>
              <a:buChar char="•"/>
            </a:pPr>
            <a:r>
              <a:rPr lang="fr-FR" sz="2400" dirty="0"/>
              <a:t>Quelles sont les répercussions </a:t>
            </a:r>
            <a:r>
              <a:rPr lang="en-GB" sz="2400" dirty="0"/>
              <a:t>de la violence </a:t>
            </a:r>
            <a:r>
              <a:rPr lang="en-GB" sz="2400" dirty="0" err="1"/>
              <a:t>sur</a:t>
            </a:r>
            <a:r>
              <a:rPr lang="en-GB" sz="2400" dirty="0"/>
              <a:t> la </a:t>
            </a:r>
            <a:r>
              <a:rPr lang="en-GB" sz="2400" dirty="0" err="1"/>
              <a:t>capacité</a:t>
            </a:r>
            <a:r>
              <a:rPr lang="en-GB" sz="2400" dirty="0"/>
              <a:t> des </a:t>
            </a:r>
            <a:r>
              <a:rPr lang="en-GB" sz="2400" dirty="0" err="1"/>
              <a:t>membres</a:t>
            </a:r>
            <a:r>
              <a:rPr lang="en-GB" sz="2400" dirty="0"/>
              <a:t> de </a:t>
            </a:r>
            <a:r>
              <a:rPr lang="en-GB" sz="2400" dirty="0" err="1"/>
              <a:t>ce</a:t>
            </a:r>
            <a:r>
              <a:rPr lang="en-GB" sz="2400" dirty="0"/>
              <a:t> </a:t>
            </a:r>
            <a:r>
              <a:rPr lang="en-GB" sz="2400" dirty="0" err="1"/>
              <a:t>groupe</a:t>
            </a:r>
            <a:r>
              <a:rPr lang="en-GB" sz="2400" dirty="0"/>
              <a:t> </a:t>
            </a:r>
            <a:r>
              <a:rPr lang="en-GB" sz="2400" dirty="0" err="1"/>
              <a:t>à</a:t>
            </a:r>
            <a:r>
              <a:rPr lang="en-GB" sz="2400" dirty="0"/>
              <a:t> </a:t>
            </a:r>
            <a:r>
              <a:rPr lang="en-GB" sz="2400" dirty="0" err="1"/>
              <a:t>accéder</a:t>
            </a:r>
            <a:r>
              <a:rPr lang="en-GB" sz="2400" dirty="0"/>
              <a:t> </a:t>
            </a:r>
            <a:r>
              <a:rPr lang="en-GB" sz="2400" dirty="0" err="1"/>
              <a:t>à</a:t>
            </a:r>
            <a:r>
              <a:rPr lang="en-GB" sz="2400" dirty="0"/>
              <a:t> des services de santé et </a:t>
            </a:r>
            <a:r>
              <a:rPr lang="en-GB" sz="2400" dirty="0" err="1"/>
              <a:t>juridiques</a:t>
            </a:r>
            <a:r>
              <a:rPr lang="en-GB" sz="2400" dirty="0"/>
              <a:t> </a:t>
            </a:r>
            <a:r>
              <a:rPr lang="en-GB" sz="2400" dirty="0" err="1"/>
              <a:t>liés</a:t>
            </a:r>
            <a:r>
              <a:rPr lang="en-GB" sz="2400" dirty="0"/>
              <a:t> au VIH ?</a:t>
            </a:r>
            <a:endParaRPr lang="fr-FR" sz="2400" dirty="0"/>
          </a:p>
          <a:p>
            <a:pPr marL="285750" indent="-285750"/>
            <a:endParaRPr lang="en-US" dirty="0"/>
          </a:p>
        </p:txBody>
      </p:sp>
      <p:sp>
        <p:nvSpPr>
          <p:cNvPr id="3" name="Text Placeholder 2">
            <a:extLst>
              <a:ext uri="{FF2B5EF4-FFF2-40B4-BE49-F238E27FC236}">
                <a16:creationId xmlns:a16="http://schemas.microsoft.com/office/drawing/2014/main" id="{C49D6F4B-D0F1-E148-91A7-8701CF80F758}"/>
              </a:ext>
            </a:extLst>
          </p:cNvPr>
          <p:cNvSpPr>
            <a:spLocks noGrp="1"/>
          </p:cNvSpPr>
          <p:nvPr>
            <p:ph type="body" sz="quarter" idx="17"/>
          </p:nvPr>
        </p:nvSpPr>
        <p:spPr>
          <a:xfrm flipH="1" flipV="1">
            <a:off x="13839985" y="4649491"/>
            <a:ext cx="743919" cy="772948"/>
          </a:xfrm>
        </p:spPr>
        <p:txBody>
          <a:bodyPr/>
          <a:lstStyle/>
          <a:p>
            <a:endParaRPr lang="en-US"/>
          </a:p>
        </p:txBody>
      </p:sp>
      <p:sp>
        <p:nvSpPr>
          <p:cNvPr id="6" name="Title 5">
            <a:extLst>
              <a:ext uri="{FF2B5EF4-FFF2-40B4-BE49-F238E27FC236}">
                <a16:creationId xmlns:a16="http://schemas.microsoft.com/office/drawing/2014/main" id="{BD9D86C3-0671-47EF-A36B-FD6C4AD8EFAB}"/>
              </a:ext>
            </a:extLst>
          </p:cNvPr>
          <p:cNvSpPr>
            <a:spLocks noGrp="1"/>
          </p:cNvSpPr>
          <p:nvPr>
            <p:ph type="title"/>
          </p:nvPr>
        </p:nvSpPr>
        <p:spPr>
          <a:xfrm>
            <a:off x="435600" y="435600"/>
            <a:ext cx="9828275" cy="590931"/>
          </a:xfrm>
        </p:spPr>
        <p:txBody>
          <a:bodyPr tIns="0" bIns="0"/>
          <a:lstStyle/>
          <a:p>
            <a:r>
              <a:rPr lang="en-GB" sz="2400" dirty="0"/>
              <a:t>2.2.3 	</a:t>
            </a:r>
            <a:r>
              <a:rPr lang="fr-FR" sz="2400" dirty="0"/>
              <a:t>La discrimination et des violences basées sur le genre telles 	qu'elles sont vécues par différentes populations marginalisées</a:t>
            </a:r>
            <a:endParaRPr lang="en-GB" sz="2400" dirty="0"/>
          </a:p>
        </p:txBody>
      </p:sp>
    </p:spTree>
    <p:extLst>
      <p:ext uri="{BB962C8B-B14F-4D97-AF65-F5344CB8AC3E}">
        <p14:creationId xmlns:p14="http://schemas.microsoft.com/office/powerpoint/2010/main" val="210569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ACA996-D2FC-A546-8979-961178B6C17F}"/>
              </a:ext>
            </a:extLst>
          </p:cNvPr>
          <p:cNvSpPr>
            <a:spLocks noGrp="1"/>
          </p:cNvSpPr>
          <p:nvPr>
            <p:ph type="body" sz="quarter" idx="15"/>
          </p:nvPr>
        </p:nvSpPr>
        <p:spPr>
          <a:xfrm>
            <a:off x="435600" y="1787016"/>
            <a:ext cx="10750560" cy="5070984"/>
          </a:xfrm>
        </p:spPr>
        <p:txBody>
          <a:bodyPr/>
          <a:lstStyle/>
          <a:p>
            <a:pPr marL="285750" indent="-285750">
              <a:lnSpc>
                <a:spcPts val="1660"/>
              </a:lnSpc>
              <a:buFont typeface="Arial" panose="020B0604020202020204" pitchFamily="34" charset="0"/>
              <a:buChar char="•"/>
            </a:pPr>
            <a:r>
              <a:rPr lang="en-GB" b="1" dirty="0"/>
              <a:t>Par </a:t>
            </a:r>
            <a:r>
              <a:rPr lang="en-GB" b="1" dirty="0" err="1"/>
              <a:t>deux</a:t>
            </a:r>
            <a:r>
              <a:rPr lang="en-GB" b="1" dirty="0"/>
              <a:t> </a:t>
            </a:r>
            <a:r>
              <a:rPr lang="en-GB" b="1" dirty="0" err="1"/>
              <a:t>ou</a:t>
            </a:r>
            <a:r>
              <a:rPr lang="en-GB" b="1" dirty="0"/>
              <a:t> </a:t>
            </a:r>
            <a:r>
              <a:rPr lang="en-GB" b="1" dirty="0" err="1"/>
              <a:t>trois</a:t>
            </a:r>
            <a:endParaRPr lang="en-GB" b="1" dirty="0"/>
          </a:p>
          <a:p>
            <a:pPr marL="285750" indent="-285750">
              <a:lnSpc>
                <a:spcPts val="1660"/>
              </a:lnSpc>
              <a:buFont typeface="Arial" panose="020B0604020202020204" pitchFamily="34" charset="0"/>
              <a:buChar char="•"/>
            </a:pPr>
            <a:r>
              <a:rPr lang="fr-FR" dirty="0"/>
              <a:t>Quels sont les facteurs qui, à votre avis, augmentent le risque que l'un des groupes ci-dessous soit exposé à des actes de violence </a:t>
            </a:r>
            <a:r>
              <a:rPr lang="en-GB" dirty="0"/>
              <a:t>?</a:t>
            </a:r>
          </a:p>
          <a:p>
            <a:pPr marL="897750" lvl="1" indent="-285750">
              <a:lnSpc>
                <a:spcPts val="1660"/>
              </a:lnSpc>
              <a:spcAft>
                <a:spcPts val="400"/>
              </a:spcAft>
              <a:buFont typeface="Arial" panose="020B0604020202020204" pitchFamily="34" charset="0"/>
              <a:buChar char="•"/>
            </a:pPr>
            <a:r>
              <a:rPr lang="en-US" dirty="0">
                <a:solidFill>
                  <a:srgbClr val="000000"/>
                </a:solidFill>
              </a:rPr>
              <a:t>L</a:t>
            </a:r>
            <a:r>
              <a:rPr lang="fr-FR" dirty="0">
                <a:solidFill>
                  <a:srgbClr val="000000"/>
                </a:solidFill>
              </a:rPr>
              <a:t>es femmes (tout au long de leur vie)</a:t>
            </a:r>
          </a:p>
          <a:p>
            <a:pPr marL="897750" lvl="1" indent="-285750">
              <a:lnSpc>
                <a:spcPts val="1660"/>
              </a:lnSpc>
              <a:spcAft>
                <a:spcPts val="400"/>
              </a:spcAft>
              <a:buFont typeface="Arial" panose="020B0604020202020204" pitchFamily="34" charset="0"/>
              <a:buChar char="•"/>
            </a:pPr>
            <a:r>
              <a:rPr lang="fr-FR" dirty="0">
                <a:solidFill>
                  <a:srgbClr val="000000"/>
                </a:solidFill>
              </a:rPr>
              <a:t>Les femmes usagères de drogues</a:t>
            </a:r>
          </a:p>
          <a:p>
            <a:pPr marL="897750" lvl="1" indent="-285750">
              <a:lnSpc>
                <a:spcPts val="1660"/>
              </a:lnSpc>
              <a:spcAft>
                <a:spcPts val="400"/>
              </a:spcAft>
              <a:buFont typeface="Arial" panose="020B0604020202020204" pitchFamily="34" charset="0"/>
              <a:buChar char="•"/>
            </a:pPr>
            <a:r>
              <a:rPr lang="fr-FR" dirty="0">
                <a:solidFill>
                  <a:srgbClr val="000000"/>
                </a:solidFill>
              </a:rPr>
              <a:t>Les femmes vivant avec le VIH</a:t>
            </a:r>
          </a:p>
          <a:p>
            <a:pPr marL="897750" lvl="1" indent="-285750">
              <a:lnSpc>
                <a:spcPts val="1660"/>
              </a:lnSpc>
              <a:spcAft>
                <a:spcPts val="400"/>
              </a:spcAft>
              <a:buFont typeface="Arial" panose="020B0604020202020204" pitchFamily="34" charset="0"/>
              <a:buChar char="•"/>
            </a:pPr>
            <a:r>
              <a:rPr lang="fr-FR" dirty="0">
                <a:solidFill>
                  <a:srgbClr val="000000"/>
                </a:solidFill>
              </a:rPr>
              <a:t>Les </a:t>
            </a:r>
            <a:r>
              <a:rPr lang="fr-FR" dirty="0" err="1">
                <a:solidFill>
                  <a:srgbClr val="000000"/>
                </a:solidFill>
              </a:rPr>
              <a:t>professionnel.les</a:t>
            </a:r>
            <a:r>
              <a:rPr lang="fr-FR" dirty="0">
                <a:solidFill>
                  <a:srgbClr val="000000"/>
                </a:solidFill>
              </a:rPr>
              <a:t> du sexe</a:t>
            </a:r>
          </a:p>
          <a:p>
            <a:pPr marL="897750" lvl="1" indent="-285750">
              <a:lnSpc>
                <a:spcPts val="1660"/>
              </a:lnSpc>
              <a:spcAft>
                <a:spcPts val="400"/>
              </a:spcAft>
              <a:buFont typeface="Arial" panose="020B0604020202020204" pitchFamily="34" charset="0"/>
              <a:buChar char="•"/>
            </a:pPr>
            <a:r>
              <a:rPr lang="fr-FR" dirty="0">
                <a:solidFill>
                  <a:srgbClr val="000000"/>
                </a:solidFill>
              </a:rPr>
              <a:t>Les adolescentes</a:t>
            </a:r>
          </a:p>
          <a:p>
            <a:pPr marL="897750" lvl="1" indent="-285750">
              <a:lnSpc>
                <a:spcPts val="1660"/>
              </a:lnSpc>
              <a:spcAft>
                <a:spcPts val="400"/>
              </a:spcAft>
              <a:buFont typeface="Arial" panose="020B0604020202020204" pitchFamily="34" charset="0"/>
              <a:buChar char="•"/>
            </a:pPr>
            <a:r>
              <a:rPr lang="fr-FR" dirty="0">
                <a:solidFill>
                  <a:srgbClr val="000000"/>
                </a:solidFill>
              </a:rPr>
              <a:t>Les femmes en prison ou dans d'autres milieux fermés</a:t>
            </a:r>
          </a:p>
          <a:p>
            <a:pPr marL="897750" lvl="1" indent="-285750">
              <a:lnSpc>
                <a:spcPts val="1660"/>
              </a:lnSpc>
              <a:spcAft>
                <a:spcPts val="400"/>
              </a:spcAft>
              <a:buFont typeface="Arial" panose="020B0604020202020204" pitchFamily="34" charset="0"/>
              <a:buChar char="•"/>
            </a:pPr>
            <a:r>
              <a:rPr lang="fr-FR" dirty="0">
                <a:solidFill>
                  <a:srgbClr val="000000"/>
                </a:solidFill>
              </a:rPr>
              <a:t>Les personnes de diverses identités dans la communauté LGBT +</a:t>
            </a:r>
          </a:p>
          <a:p>
            <a:pPr marL="897750" lvl="1" indent="-285750">
              <a:lnSpc>
                <a:spcPts val="1660"/>
              </a:lnSpc>
              <a:spcAft>
                <a:spcPts val="400"/>
              </a:spcAft>
              <a:buFont typeface="Arial" panose="020B0604020202020204" pitchFamily="34" charset="0"/>
              <a:buChar char="•"/>
            </a:pPr>
            <a:r>
              <a:rPr lang="fr-FR" dirty="0">
                <a:solidFill>
                  <a:srgbClr val="000000"/>
                </a:solidFill>
              </a:rPr>
              <a:t>Les femmes transgenres</a:t>
            </a:r>
          </a:p>
          <a:p>
            <a:pPr marL="897750" lvl="1" indent="-285750">
              <a:lnSpc>
                <a:spcPts val="1660"/>
              </a:lnSpc>
              <a:spcAft>
                <a:spcPts val="400"/>
              </a:spcAft>
              <a:buFont typeface="Arial" panose="020B0604020202020204" pitchFamily="34" charset="0"/>
              <a:buChar char="•"/>
            </a:pPr>
            <a:r>
              <a:rPr lang="fr-FR" dirty="0">
                <a:solidFill>
                  <a:srgbClr val="000000"/>
                </a:solidFill>
              </a:rPr>
              <a:t>Les personnes </a:t>
            </a:r>
            <a:r>
              <a:rPr lang="fr-FR" dirty="0" err="1">
                <a:solidFill>
                  <a:srgbClr val="000000"/>
                </a:solidFill>
              </a:rPr>
              <a:t>réfugié.es</a:t>
            </a:r>
            <a:r>
              <a:rPr lang="fr-FR" dirty="0">
                <a:solidFill>
                  <a:srgbClr val="000000"/>
                </a:solidFill>
              </a:rPr>
              <a:t> et en demande d'asile/les personnes issues de minorités ethniques et religieuses</a:t>
            </a:r>
          </a:p>
          <a:p>
            <a:pPr marL="897750" lvl="1" indent="-285750">
              <a:lnSpc>
                <a:spcPts val="1660"/>
              </a:lnSpc>
              <a:spcAft>
                <a:spcPts val="400"/>
              </a:spcAft>
              <a:buFont typeface="Arial" panose="020B0604020202020204" pitchFamily="34" charset="0"/>
              <a:buChar char="•"/>
            </a:pPr>
            <a:r>
              <a:rPr lang="fr-FR" dirty="0">
                <a:solidFill>
                  <a:srgbClr val="000000"/>
                </a:solidFill>
              </a:rPr>
              <a:t>Les personnes handicapées</a:t>
            </a:r>
          </a:p>
          <a:p>
            <a:pPr marL="897750" lvl="1" indent="-285750">
              <a:lnSpc>
                <a:spcPts val="1660"/>
              </a:lnSpc>
              <a:spcAft>
                <a:spcPts val="400"/>
              </a:spcAft>
              <a:buFont typeface="Arial" panose="020B0604020202020204" pitchFamily="34" charset="0"/>
              <a:buChar char="•"/>
            </a:pPr>
            <a:r>
              <a:rPr lang="fr-FR" dirty="0">
                <a:solidFill>
                  <a:srgbClr val="000000"/>
                </a:solidFill>
              </a:rPr>
              <a:t>Les hommes et les garçons </a:t>
            </a:r>
            <a:endParaRPr lang="en-GB" dirty="0">
              <a:solidFill>
                <a:srgbClr val="000000"/>
              </a:solidFill>
            </a:endParaRPr>
          </a:p>
          <a:p>
            <a:pPr marL="285750" lvl="0" indent="-285750">
              <a:lnSpc>
                <a:spcPts val="1660"/>
              </a:lnSpc>
              <a:buFont typeface="Arial" panose="020B0604020202020204" pitchFamily="34" charset="0"/>
              <a:buChar char="•"/>
            </a:pPr>
            <a:endParaRPr lang="en-GB" dirty="0"/>
          </a:p>
          <a:p>
            <a:pPr marL="285750" indent="-285750">
              <a:lnSpc>
                <a:spcPts val="1660"/>
              </a:lnSpc>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C49D6F4B-D0F1-E148-91A7-8701CF80F758}"/>
              </a:ext>
            </a:extLst>
          </p:cNvPr>
          <p:cNvSpPr>
            <a:spLocks noGrp="1"/>
          </p:cNvSpPr>
          <p:nvPr>
            <p:ph type="body" sz="quarter" idx="17"/>
          </p:nvPr>
        </p:nvSpPr>
        <p:spPr>
          <a:xfrm flipH="1" flipV="1">
            <a:off x="13839985" y="4649491"/>
            <a:ext cx="743919" cy="772948"/>
          </a:xfrm>
        </p:spPr>
        <p:txBody>
          <a:bodyPr/>
          <a:lstStyle/>
          <a:p>
            <a:endParaRPr lang="en-US" dirty="0"/>
          </a:p>
        </p:txBody>
      </p:sp>
      <p:sp>
        <p:nvSpPr>
          <p:cNvPr id="4" name="Title 3">
            <a:extLst>
              <a:ext uri="{FF2B5EF4-FFF2-40B4-BE49-F238E27FC236}">
                <a16:creationId xmlns:a16="http://schemas.microsoft.com/office/drawing/2014/main" id="{06F5CCBF-F422-E940-9A7F-D0C72432FD09}"/>
              </a:ext>
            </a:extLst>
          </p:cNvPr>
          <p:cNvSpPr>
            <a:spLocks noGrp="1"/>
          </p:cNvSpPr>
          <p:nvPr>
            <p:ph type="title"/>
          </p:nvPr>
        </p:nvSpPr>
        <p:spPr>
          <a:xfrm>
            <a:off x="435600" y="435600"/>
            <a:ext cx="10003573" cy="1428083"/>
          </a:xfrm>
        </p:spPr>
        <p:txBody>
          <a:bodyPr tIns="0" bIns="0"/>
          <a:lstStyle/>
          <a:p>
            <a:pPr marL="17463"/>
            <a:r>
              <a:rPr lang="en-US" sz="2400" spc="0" dirty="0"/>
              <a:t>2.2.3 	</a:t>
            </a:r>
            <a:r>
              <a:rPr lang="fr-FR" sz="2400" spc="-20" dirty="0"/>
              <a:t>La discrimination et les violences basées sur le genre telles 	qu'elles sont vécues par différentes populations marginalisées</a:t>
            </a:r>
            <a:br>
              <a:rPr lang="en-US" sz="2400" spc="0" dirty="0"/>
            </a:br>
            <a:br>
              <a:rPr lang="en-US" sz="2400" spc="0" dirty="0"/>
            </a:br>
            <a:r>
              <a:rPr lang="en-US" sz="2400" spc="0" dirty="0"/>
              <a:t>	</a:t>
            </a:r>
            <a:r>
              <a:rPr lang="en-US" sz="2200" spc="0" dirty="0" err="1"/>
              <a:t>Activité</a:t>
            </a:r>
            <a:r>
              <a:rPr lang="en-US" sz="2200" spc="0" dirty="0"/>
              <a:t> : Les </a:t>
            </a:r>
            <a:r>
              <a:rPr lang="en-US" sz="2200" spc="0" dirty="0" err="1"/>
              <a:t>facteurs</a:t>
            </a:r>
            <a:r>
              <a:rPr lang="en-US" sz="2200" spc="0" dirty="0"/>
              <a:t> de </a:t>
            </a:r>
            <a:r>
              <a:rPr lang="en-US" sz="2200" spc="0" dirty="0" err="1"/>
              <a:t>vulnérabilité</a:t>
            </a:r>
            <a:br>
              <a:rPr lang="en-US" sz="2000" spc="0" dirty="0"/>
            </a:br>
            <a:endParaRPr lang="en-US" sz="2000" spc="0" dirty="0"/>
          </a:p>
        </p:txBody>
      </p:sp>
    </p:spTree>
    <p:extLst>
      <p:ext uri="{BB962C8B-B14F-4D97-AF65-F5344CB8AC3E}">
        <p14:creationId xmlns:p14="http://schemas.microsoft.com/office/powerpoint/2010/main" val="39298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7787AE0-2E5F-405A-A4B9-91288CAA667F}"/>
              </a:ext>
            </a:extLst>
          </p:cNvPr>
          <p:cNvGraphicFramePr>
            <a:graphicFrameLocks noGrp="1"/>
          </p:cNvGraphicFramePr>
          <p:nvPr>
            <p:extLst>
              <p:ext uri="{D42A27DB-BD31-4B8C-83A1-F6EECF244321}">
                <p14:modId xmlns:p14="http://schemas.microsoft.com/office/powerpoint/2010/main" val="2048587521"/>
              </p:ext>
            </p:extLst>
          </p:nvPr>
        </p:nvGraphicFramePr>
        <p:xfrm>
          <a:off x="0" y="0"/>
          <a:ext cx="12192000" cy="6820447"/>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793046410"/>
                    </a:ext>
                  </a:extLst>
                </a:gridCol>
                <a:gridCol w="10464800">
                  <a:extLst>
                    <a:ext uri="{9D8B030D-6E8A-4147-A177-3AD203B41FA5}">
                      <a16:colId xmlns:a16="http://schemas.microsoft.com/office/drawing/2014/main" val="3612736556"/>
                    </a:ext>
                  </a:extLst>
                </a:gridCol>
              </a:tblGrid>
              <a:tr h="697651">
                <a:tc>
                  <a:txBody>
                    <a:bodyPr/>
                    <a:lstStyle/>
                    <a:p>
                      <a:pPr rtl="0" fontAlgn="base"/>
                      <a:endParaRPr lang="en-US" sz="900" b="1" dirty="0">
                        <a:effectLst/>
                        <a:latin typeface="Times New Roman" panose="02020603050405020304" pitchFamily="18" charset="0"/>
                      </a:endParaRPr>
                    </a:p>
                  </a:txBody>
                  <a:tcPr marL="78576" marR="78576" marT="39288" marB="39288">
                    <a:solidFill>
                      <a:srgbClr val="E52E78"/>
                    </a:solidFill>
                  </a:tcPr>
                </a:tc>
                <a:tc>
                  <a:txBody>
                    <a:bodyPr/>
                    <a:lstStyle/>
                    <a:p>
                      <a:pPr algn="l" rtl="0" fontAlgn="base"/>
                      <a:r>
                        <a:rPr lang="fr-FR" sz="2200" b="1" kern="1200" dirty="0">
                          <a:solidFill>
                            <a:schemeClr val="lt1"/>
                          </a:solidFill>
                          <a:effectLst/>
                          <a:latin typeface="+mn-lt"/>
                          <a:ea typeface="+mn-ea"/>
                          <a:cs typeface="+mn-cs"/>
                        </a:rPr>
                        <a:t>Facteurs</a:t>
                      </a:r>
                      <a:r>
                        <a:rPr lang="fr-FR" sz="2200" b="1" kern="1200" dirty="0">
                          <a:solidFill>
                            <a:schemeClr val="lt1"/>
                          </a:solidFill>
                          <a:latin typeface="+mn-lt"/>
                          <a:ea typeface="+mn-ea"/>
                          <a:cs typeface="+mn-cs"/>
                        </a:rPr>
                        <a:t> qui contribuent à un risque plus </a:t>
                      </a:r>
                      <a:r>
                        <a:rPr lang="fr-FR" sz="2200" b="1" kern="1200" dirty="0">
                          <a:solidFill>
                            <a:schemeClr val="lt1"/>
                          </a:solidFill>
                          <a:effectLst/>
                          <a:latin typeface="+mn-lt"/>
                          <a:ea typeface="+mn-ea"/>
                          <a:cs typeface="+mn-cs"/>
                        </a:rPr>
                        <a:t>important</a:t>
                      </a:r>
                      <a:r>
                        <a:rPr lang="fr-FR" sz="2200" b="1" kern="1200" dirty="0">
                          <a:solidFill>
                            <a:schemeClr val="lt1"/>
                          </a:solidFill>
                          <a:latin typeface="+mn-lt"/>
                          <a:ea typeface="+mn-ea"/>
                          <a:cs typeface="+mn-cs"/>
                        </a:rPr>
                        <a:t> de </a:t>
                      </a:r>
                      <a:r>
                        <a:rPr lang="fr-FR" sz="2200" b="1" kern="1200" dirty="0">
                          <a:solidFill>
                            <a:schemeClr val="lt1"/>
                          </a:solidFill>
                          <a:effectLst/>
                          <a:latin typeface="+mn-lt"/>
                          <a:ea typeface="+mn-ea"/>
                          <a:cs typeface="+mn-cs"/>
                        </a:rPr>
                        <a:t>violences</a:t>
                      </a:r>
                      <a:r>
                        <a:rPr lang="fr-FR" sz="2200" b="1" kern="1200" dirty="0">
                          <a:solidFill>
                            <a:schemeClr val="lt1"/>
                          </a:solidFill>
                          <a:latin typeface="+mn-lt"/>
                          <a:ea typeface="+mn-ea"/>
                          <a:cs typeface="+mn-cs"/>
                        </a:rPr>
                        <a:t> basées sur le </a:t>
                      </a:r>
                      <a:r>
                        <a:rPr lang="fr-FR" sz="2200" b="1" kern="1200" dirty="0">
                          <a:solidFill>
                            <a:schemeClr val="lt1"/>
                          </a:solidFill>
                          <a:effectLst/>
                          <a:latin typeface="+mn-lt"/>
                          <a:ea typeface="+mn-ea"/>
                          <a:cs typeface="+mn-cs"/>
                        </a:rPr>
                        <a:t>genre</a:t>
                      </a:r>
                      <a:r>
                        <a:rPr lang="fr-FR" sz="2200" b="1" kern="1200" dirty="0">
                          <a:solidFill>
                            <a:schemeClr val="lt1"/>
                          </a:solidFill>
                          <a:latin typeface="+mn-lt"/>
                          <a:ea typeface="+mn-ea"/>
                          <a:cs typeface="+mn-cs"/>
                        </a:rPr>
                        <a:t> </a:t>
                      </a:r>
                      <a:r>
                        <a:rPr lang="en-US" sz="2200" dirty="0">
                          <a:effectLst/>
                        </a:rPr>
                        <a:t> </a:t>
                      </a:r>
                    </a:p>
                  </a:txBody>
                  <a:tcPr marL="78576" marR="78576" marT="39288" marB="39288">
                    <a:solidFill>
                      <a:srgbClr val="E52E78"/>
                    </a:solidFill>
                  </a:tcPr>
                </a:tc>
                <a:extLst>
                  <a:ext uri="{0D108BD9-81ED-4DB2-BD59-A6C34878D82A}">
                    <a16:rowId xmlns:a16="http://schemas.microsoft.com/office/drawing/2014/main" val="1448393873"/>
                  </a:ext>
                </a:extLst>
              </a:tr>
              <a:tr h="1864174">
                <a:tc>
                  <a:txBody>
                    <a:bodyPr/>
                    <a:lstStyle/>
                    <a:p>
                      <a:pPr rtl="0" fontAlgn="base"/>
                      <a:r>
                        <a:rPr lang="fr-FR" sz="2000" b="1" kern="1200" dirty="0">
                          <a:solidFill>
                            <a:srgbClr val="000000"/>
                          </a:solidFill>
                          <a:latin typeface="+mn-lt"/>
                          <a:ea typeface="+mn-ea"/>
                          <a:cs typeface="+mn-cs"/>
                        </a:rPr>
                        <a:t>Les femmes </a:t>
                      </a:r>
                      <a:r>
                        <a:rPr lang="fr-FR" sz="2000" kern="1200" dirty="0">
                          <a:solidFill>
                            <a:srgbClr val="000000"/>
                          </a:solidFill>
                          <a:latin typeface="+mn-lt"/>
                          <a:ea typeface="+mn-ea"/>
                          <a:cs typeface="+mn-cs"/>
                        </a:rPr>
                        <a:t>(tout au long de leur </a:t>
                      </a:r>
                      <a:r>
                        <a:rPr lang="fr-FR" sz="2000" b="1" kern="1200" dirty="0">
                          <a:solidFill>
                            <a:srgbClr val="000000"/>
                          </a:solidFill>
                          <a:effectLst/>
                          <a:latin typeface="+mn-lt"/>
                          <a:ea typeface="+mn-ea"/>
                          <a:cs typeface="+mn-cs"/>
                        </a:rPr>
                        <a:t>vie</a:t>
                      </a:r>
                      <a:r>
                        <a:rPr lang="fr-FR" sz="1800" kern="1200" dirty="0">
                          <a:solidFill>
                            <a:srgbClr val="000000"/>
                          </a:solidFill>
                          <a:latin typeface="+mn-lt"/>
                          <a:ea typeface="+mn-ea"/>
                          <a:cs typeface="+mn-cs"/>
                        </a:rPr>
                        <a:t>)</a:t>
                      </a:r>
                      <a:r>
                        <a:rPr lang="fr-FR" sz="2000" dirty="0">
                          <a:solidFill>
                            <a:srgbClr val="000000"/>
                          </a:solidFill>
                        </a:rPr>
                        <a:t> </a:t>
                      </a:r>
                      <a:r>
                        <a:rPr lang="en-US" sz="2000" b="1" dirty="0">
                          <a:solidFill>
                            <a:srgbClr val="000000"/>
                          </a:solidFill>
                          <a:effectLst/>
                        </a:rPr>
                        <a:t> </a:t>
                      </a:r>
                    </a:p>
                  </a:txBody>
                  <a:tcPr marL="78576" marR="78576" marT="39288" marB="39288">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Inégalité entre les genres et statut social restreint en raison de pratiques sociales/culturelles</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Dépendance vis-à-vis de relations d'exploitation pour la satisfaction des besoins fondamentaux</a:t>
                      </a:r>
                      <a:r>
                        <a:rPr lang="fr-FR" sz="1800" kern="1200" baseline="0" dirty="0">
                          <a:solidFill>
                            <a:srgbClr val="000000"/>
                          </a:solidFill>
                          <a:latin typeface="+mn-lt"/>
                          <a:ea typeface="+mn-ea"/>
                          <a:cs typeface="+mn-cs"/>
                        </a:rPr>
                        <a:t> </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Grossesses et maternité précoces et maternité célibataire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Isolement, manque de réseaux d’entraide sociale et conditions de vie dangereuses</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Veuvage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Manque de participation politique</a:t>
                      </a:r>
                      <a:r>
                        <a:rPr lang="fr-FR" sz="2000" dirty="0">
                          <a:solidFill>
                            <a:srgbClr val="000000"/>
                          </a:solidFill>
                        </a:rPr>
                        <a:t> </a:t>
                      </a:r>
                      <a:endParaRPr lang="en-US" sz="2000" dirty="0">
                        <a:solidFill>
                          <a:srgbClr val="000000"/>
                        </a:solidFill>
                        <a:effectLst/>
                      </a:endParaRPr>
                    </a:p>
                  </a:txBody>
                  <a:tcPr marL="78576" marR="78576" marT="39288" marB="39288">
                    <a:solidFill>
                      <a:srgbClr val="E52E78">
                        <a:alpha val="10000"/>
                      </a:srgbClr>
                    </a:solidFill>
                  </a:tcPr>
                </a:tc>
                <a:extLst>
                  <a:ext uri="{0D108BD9-81ED-4DB2-BD59-A6C34878D82A}">
                    <a16:rowId xmlns:a16="http://schemas.microsoft.com/office/drawing/2014/main" val="2753922604"/>
                  </a:ext>
                </a:extLst>
              </a:tr>
              <a:tr h="1879258">
                <a:tc>
                  <a:txBody>
                    <a:bodyPr/>
                    <a:lstStyle/>
                    <a:p>
                      <a:pPr rtl="0" fontAlgn="base"/>
                      <a:r>
                        <a:rPr lang="en-US" sz="2000" b="1" dirty="0">
                          <a:solidFill>
                            <a:srgbClr val="000000"/>
                          </a:solidFill>
                          <a:effectLst/>
                        </a:rPr>
                        <a:t>Les femmes </a:t>
                      </a:r>
                      <a:r>
                        <a:rPr lang="en-US" sz="2000" b="1" dirty="0" err="1">
                          <a:solidFill>
                            <a:srgbClr val="000000"/>
                          </a:solidFill>
                          <a:effectLst/>
                        </a:rPr>
                        <a:t>usagères</a:t>
                      </a:r>
                      <a:r>
                        <a:rPr lang="en-US" sz="2000" b="1" dirty="0">
                          <a:solidFill>
                            <a:srgbClr val="000000"/>
                          </a:solidFill>
                          <a:effectLst/>
                        </a:rPr>
                        <a:t> de drogues </a:t>
                      </a:r>
                    </a:p>
                  </a:txBody>
                  <a:tcPr marL="78576" marR="78576" marT="39288" marB="39288">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Criminalisation et sanction sociale de la consommation de drogue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Normes de genre relatives à la féminité et à la maternité</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Travail du sexe et/ou relations sexuelles transactionnelles (en échange de drogues, par exemple)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Dépendance vis-à-vis de relations d'exploitation pour la satisfaction des besoins fondamentaux et pour obtenir de la drogue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Isolement et manque de réseaux d’entraide sociale </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Manque d'accès à l'information et aux services de santé sexuelle et reproductive</a:t>
                      </a:r>
                      <a:r>
                        <a:rPr lang="fr-FR" sz="2000" dirty="0">
                          <a:solidFill>
                            <a:srgbClr val="000000"/>
                          </a:solidFill>
                        </a:rPr>
                        <a:t> </a:t>
                      </a:r>
                      <a:endParaRPr lang="en-US" sz="2000" dirty="0">
                        <a:solidFill>
                          <a:srgbClr val="000000"/>
                        </a:solidFill>
                        <a:effectLst/>
                      </a:endParaRPr>
                    </a:p>
                  </a:txBody>
                  <a:tcPr marL="78576" marR="78576" marT="39288" marB="39288">
                    <a:solidFill>
                      <a:srgbClr val="E52E78">
                        <a:alpha val="20000"/>
                      </a:srgbClr>
                    </a:solidFill>
                  </a:tcPr>
                </a:tc>
                <a:extLst>
                  <a:ext uri="{0D108BD9-81ED-4DB2-BD59-A6C34878D82A}">
                    <a16:rowId xmlns:a16="http://schemas.microsoft.com/office/drawing/2014/main" val="1640698247"/>
                  </a:ext>
                </a:extLst>
              </a:tr>
              <a:tr h="2229326">
                <a:tc>
                  <a:txBody>
                    <a:bodyPr/>
                    <a:lstStyle/>
                    <a:p>
                      <a:pPr rtl="0" fontAlgn="base"/>
                      <a:r>
                        <a:rPr lang="en-US" sz="2000" b="1" dirty="0">
                          <a:solidFill>
                            <a:srgbClr val="000000"/>
                          </a:solidFill>
                          <a:effectLst/>
                        </a:rPr>
                        <a:t>Les femmes</a:t>
                      </a:r>
                      <a:r>
                        <a:rPr lang="en-US" sz="2000" b="1" baseline="0" dirty="0">
                          <a:solidFill>
                            <a:srgbClr val="000000"/>
                          </a:solidFill>
                          <a:effectLst/>
                        </a:rPr>
                        <a:t> vivant avec le VIH</a:t>
                      </a:r>
                      <a:r>
                        <a:rPr lang="en-US" sz="2000" b="1" dirty="0">
                          <a:solidFill>
                            <a:srgbClr val="000000"/>
                          </a:solidFill>
                          <a:effectLst/>
                        </a:rPr>
                        <a:t> </a:t>
                      </a:r>
                      <a:r>
                        <a:rPr lang="en-US" sz="2000" b="1" dirty="0">
                          <a:solidFill>
                            <a:schemeClr val="bg1"/>
                          </a:solidFill>
                          <a:effectLst/>
                        </a:rPr>
                        <a:t> </a:t>
                      </a:r>
                    </a:p>
                  </a:txBody>
                  <a:tcPr marL="78576" marR="78576" marT="39288" marB="39288">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Manque d'accès à l'information et aux services de santé sexuelle et reproductive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Dépendance vis-à-vis de relations d'exploitation pour la satisfaction des besoins fondamentaux</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Stigmatisation sociale, isolement, blâme et rejet par les communautés</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Criminalisation de l'exposition et de la transmission du VIH</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Isolement et manque de réseaux d’entraide sociale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Veuvage</a:t>
                      </a:r>
                      <a:r>
                        <a:rPr lang="fr-FR" sz="2000" dirty="0">
                          <a:solidFill>
                            <a:srgbClr val="000000"/>
                          </a:solidFill>
                        </a:rPr>
                        <a:t> </a:t>
                      </a:r>
                      <a:endParaRPr lang="en-US" sz="2000" dirty="0">
                        <a:solidFill>
                          <a:srgbClr val="000000"/>
                        </a:solidFill>
                        <a:effectLst/>
                      </a:endParaRPr>
                    </a:p>
                  </a:txBody>
                  <a:tcPr marL="78576" marR="78576" marT="39288" marB="39288">
                    <a:solidFill>
                      <a:srgbClr val="E52E78">
                        <a:alpha val="10000"/>
                      </a:srgbClr>
                    </a:solidFill>
                  </a:tcPr>
                </a:tc>
                <a:extLst>
                  <a:ext uri="{0D108BD9-81ED-4DB2-BD59-A6C34878D82A}">
                    <a16:rowId xmlns:a16="http://schemas.microsoft.com/office/drawing/2014/main" val="3075944357"/>
                  </a:ext>
                </a:extLst>
              </a:tr>
            </a:tbl>
          </a:graphicData>
        </a:graphic>
      </p:graphicFrame>
    </p:spTree>
    <p:extLst>
      <p:ext uri="{BB962C8B-B14F-4D97-AF65-F5344CB8AC3E}">
        <p14:creationId xmlns:p14="http://schemas.microsoft.com/office/powerpoint/2010/main" val="3887659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7787AE0-2E5F-405A-A4B9-91288CAA667F}"/>
              </a:ext>
            </a:extLst>
          </p:cNvPr>
          <p:cNvGraphicFramePr>
            <a:graphicFrameLocks noGrp="1"/>
          </p:cNvGraphicFramePr>
          <p:nvPr>
            <p:extLst>
              <p:ext uri="{D42A27DB-BD31-4B8C-83A1-F6EECF244321}">
                <p14:modId xmlns:p14="http://schemas.microsoft.com/office/powerpoint/2010/main" val="308289595"/>
              </p:ext>
            </p:extLst>
          </p:nvPr>
        </p:nvGraphicFramePr>
        <p:xfrm>
          <a:off x="10438" y="-20876"/>
          <a:ext cx="12181562" cy="7219587"/>
        </p:xfrm>
        <a:graphic>
          <a:graphicData uri="http://schemas.openxmlformats.org/drawingml/2006/table">
            <a:tbl>
              <a:tblPr firstRow="1" bandRow="1">
                <a:tableStyleId>{5C22544A-7EE6-4342-B048-85BDC9FD1C3A}</a:tableStyleId>
              </a:tblPr>
              <a:tblGrid>
                <a:gridCol w="1814002">
                  <a:extLst>
                    <a:ext uri="{9D8B030D-6E8A-4147-A177-3AD203B41FA5}">
                      <a16:colId xmlns:a16="http://schemas.microsoft.com/office/drawing/2014/main" val="1793046410"/>
                    </a:ext>
                  </a:extLst>
                </a:gridCol>
                <a:gridCol w="10367560">
                  <a:extLst>
                    <a:ext uri="{9D8B030D-6E8A-4147-A177-3AD203B41FA5}">
                      <a16:colId xmlns:a16="http://schemas.microsoft.com/office/drawing/2014/main" val="3612736556"/>
                    </a:ext>
                  </a:extLst>
                </a:gridCol>
              </a:tblGrid>
              <a:tr h="1932048">
                <a:tc>
                  <a:txBody>
                    <a:bodyPr/>
                    <a:lstStyle/>
                    <a:p>
                      <a:pPr rtl="0" fontAlgn="base"/>
                      <a:r>
                        <a:rPr lang="fr-FR" sz="1800" b="1" kern="1200" dirty="0">
                          <a:solidFill>
                            <a:srgbClr val="000000"/>
                          </a:solidFill>
                          <a:latin typeface="+mn-lt"/>
                          <a:ea typeface="+mn-ea"/>
                          <a:cs typeface="+mn-cs"/>
                        </a:rPr>
                        <a:t>Les professionnelles et professionnels du sexe (quel que soit leur genre)</a:t>
                      </a:r>
                      <a:r>
                        <a:rPr lang="fr-FR" dirty="0">
                          <a:solidFill>
                            <a:srgbClr val="000000"/>
                          </a:solidFill>
                        </a:rPr>
                        <a:t> </a:t>
                      </a:r>
                      <a:endParaRPr lang="en-US" sz="1800" b="1" dirty="0">
                        <a:solidFill>
                          <a:srgbClr val="000000"/>
                        </a:solidFill>
                        <a:effectLst/>
                      </a:endParaRPr>
                    </a:p>
                  </a:txBody>
                  <a:tcPr marL="78576" marR="78576" marT="39288" marB="39288">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Dépendance vis-à-vis de relations d'exploitation ou toxiques pour la satisfaction des besoins fondamentaux </a:t>
                      </a:r>
                      <a:br>
                        <a:rPr lang="fr-FR" sz="1600" b="0" kern="1200" dirty="0">
                          <a:solidFill>
                            <a:srgbClr val="000000"/>
                          </a:solidFill>
                          <a:latin typeface="+mn-lt"/>
                          <a:ea typeface="+mn-ea"/>
                          <a:cs typeface="+mn-cs"/>
                        </a:rPr>
                      </a:br>
                      <a:r>
                        <a:rPr lang="fr-FR" sz="1600" b="0" kern="1200" dirty="0">
                          <a:solidFill>
                            <a:srgbClr val="000000"/>
                          </a:solidFill>
                          <a:latin typeface="+mn-lt"/>
                          <a:ea typeface="+mn-ea"/>
                          <a:cs typeface="+mn-cs"/>
                        </a:rPr>
                        <a:t>(à l’égard d’un ou d’une proxénète par exemple)</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Manque d'accès à l'information et aux services de santé sexuelle et reproductive</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Stigmatisation sociale, </a:t>
                      </a:r>
                      <a:r>
                        <a:rPr lang="fr-FR" sz="1600" b="0" i="0" u="none" strike="noStrike" kern="1200" noProof="0" dirty="0">
                          <a:solidFill>
                            <a:srgbClr val="000000"/>
                          </a:solidFill>
                          <a:effectLst/>
                          <a:latin typeface="Calibri"/>
                          <a:ea typeface="+mn-ea"/>
                          <a:cs typeface="+mn-cs"/>
                        </a:rPr>
                        <a:t>isolement</a:t>
                      </a:r>
                      <a:r>
                        <a:rPr lang="fr-FR" sz="1600" b="0" kern="1200" dirty="0">
                          <a:solidFill>
                            <a:srgbClr val="000000"/>
                          </a:solidFill>
                          <a:latin typeface="+mn-lt"/>
                          <a:ea typeface="+mn-ea"/>
                          <a:cs typeface="+mn-cs"/>
                        </a:rPr>
                        <a:t> et rejet par les communautés </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Harcèlement et abus de la part des forces de l'ordre </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Manque de protection au regard de la loi et/ou des lois qui criminalisent le travail du sexe</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Usage de drogues illicites, dépendance à l'alcool</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Harcèlement, abus, extorsion de la part des forces de l'ordre et des agents de santé</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Exclusion des espaces pour hommes ou pour femmes qui correspondent aux identités de genre des personnes, </a:t>
                      </a:r>
                      <a:br>
                        <a:rPr lang="fr-FR" sz="1600" b="0" kern="1200" dirty="0">
                          <a:solidFill>
                            <a:srgbClr val="000000"/>
                          </a:solidFill>
                          <a:latin typeface="+mn-lt"/>
                          <a:ea typeface="+mn-ea"/>
                          <a:cs typeface="+mn-cs"/>
                        </a:rPr>
                      </a:br>
                      <a:r>
                        <a:rPr lang="fr-FR" sz="1600" b="0" kern="1200" dirty="0">
                          <a:solidFill>
                            <a:srgbClr val="000000"/>
                          </a:solidFill>
                          <a:latin typeface="+mn-lt"/>
                          <a:ea typeface="+mn-ea"/>
                          <a:cs typeface="+mn-cs"/>
                        </a:rPr>
                        <a:t>y compris les espaces sûrs, les prisons</a:t>
                      </a:r>
                      <a:r>
                        <a:rPr lang="fr-FR" sz="1600" b="0" dirty="0">
                          <a:solidFill>
                            <a:srgbClr val="000000"/>
                          </a:solidFill>
                        </a:rPr>
                        <a:t> </a:t>
                      </a:r>
                      <a:endParaRPr lang="en-US" sz="1600" b="0" dirty="0">
                        <a:solidFill>
                          <a:srgbClr val="000000"/>
                        </a:solidFill>
                      </a:endParaRPr>
                    </a:p>
                  </a:txBody>
                  <a:tcPr marL="78576" marR="78576" marT="39288" marB="39288">
                    <a:solidFill>
                      <a:srgbClr val="E52E78">
                        <a:alpha val="20000"/>
                      </a:srgbClr>
                    </a:solidFill>
                  </a:tcPr>
                </a:tc>
                <a:extLst>
                  <a:ext uri="{0D108BD9-81ED-4DB2-BD59-A6C34878D82A}">
                    <a16:rowId xmlns:a16="http://schemas.microsoft.com/office/drawing/2014/main" val="2707253167"/>
                  </a:ext>
                </a:extLst>
              </a:tr>
              <a:tr h="2197704">
                <a:tc>
                  <a:txBody>
                    <a:bodyPr/>
                    <a:lstStyle/>
                    <a:p>
                      <a:pPr rtl="0" fontAlgn="base"/>
                      <a:r>
                        <a:rPr lang="en-US" sz="1800" b="1" dirty="0">
                          <a:solidFill>
                            <a:srgbClr val="000000"/>
                          </a:solidFill>
                          <a:effectLst/>
                        </a:rPr>
                        <a:t>Les</a:t>
                      </a:r>
                      <a:r>
                        <a:rPr lang="en-US" sz="1800" b="1" baseline="0" dirty="0">
                          <a:solidFill>
                            <a:srgbClr val="000000"/>
                          </a:solidFill>
                          <a:effectLst/>
                        </a:rPr>
                        <a:t> </a:t>
                      </a:r>
                      <a:r>
                        <a:rPr lang="en-US" sz="1800" b="1" baseline="0" dirty="0" err="1">
                          <a:solidFill>
                            <a:srgbClr val="000000"/>
                          </a:solidFill>
                          <a:effectLst/>
                        </a:rPr>
                        <a:t>a</a:t>
                      </a:r>
                      <a:r>
                        <a:rPr lang="en-US" sz="1800" b="1" dirty="0" err="1">
                          <a:solidFill>
                            <a:srgbClr val="000000"/>
                          </a:solidFill>
                          <a:effectLst/>
                        </a:rPr>
                        <a:t>dolescentes</a:t>
                      </a:r>
                      <a:r>
                        <a:rPr lang="en-US" sz="1800" b="1" dirty="0">
                          <a:solidFill>
                            <a:srgbClr val="000000"/>
                          </a:solidFill>
                          <a:effectLst/>
                        </a:rPr>
                        <a:t> </a:t>
                      </a:r>
                    </a:p>
                  </a:txBody>
                  <a:tcPr marL="78576" marR="78576" marT="39288" marB="39288">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Âge, sexe et statut social restreint en raison des pratiques sociales/culturelles et des normes de genre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Manque d'autonomie corporelle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Dépendance vis-à-vis de relations d’exploitation/avec grande différence d’âge pour la satisfaction des besoins fondamentaux</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Grossesses et maternité précoces</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Stigmatisation sociale, isolement et rejet par les communautés à la suite d'un viol</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Expérimentation de drogues et d'alcool</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Manque d'accès à des informations et des services sûrs/confidentiels sur leurs droits et santé sexuels et reproductifs en raison de restrictions légales d'âge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Manque ou déni d’opportunités en matière d’éducation et d'emploi</a:t>
                      </a:r>
                      <a:r>
                        <a:rPr lang="fr-FR" sz="1600" dirty="0">
                          <a:solidFill>
                            <a:srgbClr val="000000"/>
                          </a:solidFill>
                        </a:rPr>
                        <a:t> </a:t>
                      </a:r>
                      <a:endParaRPr lang="en-GB" sz="1600" b="0" i="0" u="none" strike="noStrike" noProof="0" dirty="0">
                        <a:solidFill>
                          <a:srgbClr val="000000"/>
                        </a:solidFill>
                        <a:effectLst/>
                        <a:latin typeface="Calibri"/>
                      </a:endParaRPr>
                    </a:p>
                  </a:txBody>
                  <a:tcPr marL="78576" marR="78576" marT="39288" marB="39288">
                    <a:solidFill>
                      <a:srgbClr val="E52E78">
                        <a:alpha val="10000"/>
                      </a:srgbClr>
                    </a:solidFill>
                  </a:tcPr>
                </a:tc>
                <a:extLst>
                  <a:ext uri="{0D108BD9-81ED-4DB2-BD59-A6C34878D82A}">
                    <a16:rowId xmlns:a16="http://schemas.microsoft.com/office/drawing/2014/main" val="2677784953"/>
                  </a:ext>
                </a:extLst>
              </a:tr>
              <a:tr h="2185635">
                <a:tc>
                  <a:txBody>
                    <a:bodyPr/>
                    <a:lstStyle/>
                    <a:p>
                      <a:pPr marL="0" algn="l" defTabSz="914400" rtl="0" eaLnBrk="1" fontAlgn="base" latinLnBrk="0" hangingPunct="1"/>
                      <a:r>
                        <a:rPr lang="fr-FR" sz="1800" b="1" kern="1200" dirty="0">
                          <a:solidFill>
                            <a:srgbClr val="000000"/>
                          </a:solidFill>
                          <a:latin typeface="+mn-lt"/>
                          <a:ea typeface="+mn-ea"/>
                          <a:cs typeface="+mn-cs"/>
                        </a:rPr>
                        <a:t>Les femmes en prison ou dans d’autres lieux fermés</a:t>
                      </a:r>
                      <a:r>
                        <a:rPr lang="fr-FR" dirty="0">
                          <a:solidFill>
                            <a:srgbClr val="000000"/>
                          </a:solidFill>
                        </a:rPr>
                        <a:t> </a:t>
                      </a:r>
                      <a:r>
                        <a:rPr lang="en-US" sz="1800" b="1" kern="1200" dirty="0">
                          <a:solidFill>
                            <a:srgbClr val="000000"/>
                          </a:solidFill>
                          <a:effectLst/>
                          <a:latin typeface="+mn-lt"/>
                          <a:ea typeface="+mn-ea"/>
                          <a:cs typeface="+mn-cs"/>
                        </a:rPr>
                        <a:t> ​</a:t>
                      </a:r>
                    </a:p>
                  </a:txBody>
                  <a:tcPr marL="47212" marR="47212" marT="23606" marB="23606">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Manque d'accès à l'information, aux services et aux produits de santé</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Restriction de la liberté de mouvement, de la prise de décision et de l'action personnelle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Niveaux élevés d'intimidation et de harcèlement, y compris le harcèlement sexuel; violence en milieu carcéral </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Problèmes de santé mentale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Usage de drogues et d'alcool et/ou servage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Isolement social, marginalisation, stigmatisation et discrimination</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Obstacles aux opportunités économiques</a:t>
                      </a:r>
                      <a:r>
                        <a:rPr lang="fr-FR" sz="1600" dirty="0">
                          <a:solidFill>
                            <a:srgbClr val="000000"/>
                          </a:solidFill>
                        </a:rPr>
                        <a:t> </a:t>
                      </a:r>
                      <a:endParaRPr lang="en-US" sz="1600" kern="1200" dirty="0">
                        <a:solidFill>
                          <a:srgbClr val="000000"/>
                        </a:solidFill>
                        <a:effectLst/>
                        <a:latin typeface="+mn-lt"/>
                        <a:ea typeface="+mn-ea"/>
                        <a:cs typeface="+mn-cs"/>
                      </a:endParaRPr>
                    </a:p>
                  </a:txBody>
                  <a:tcPr marL="47212" marR="47212" marT="23606" marB="23606">
                    <a:solidFill>
                      <a:srgbClr val="E52E78">
                        <a:alpha val="20000"/>
                      </a:srgbClr>
                    </a:solidFill>
                  </a:tcPr>
                </a:tc>
                <a:extLst>
                  <a:ext uri="{0D108BD9-81ED-4DB2-BD59-A6C34878D82A}">
                    <a16:rowId xmlns:a16="http://schemas.microsoft.com/office/drawing/2014/main" val="3955310801"/>
                  </a:ext>
                </a:extLst>
              </a:tr>
            </a:tbl>
          </a:graphicData>
        </a:graphic>
      </p:graphicFrame>
    </p:spTree>
    <p:extLst>
      <p:ext uri="{BB962C8B-B14F-4D97-AF65-F5344CB8AC3E}">
        <p14:creationId xmlns:p14="http://schemas.microsoft.com/office/powerpoint/2010/main" val="171971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293" y="436563"/>
            <a:ext cx="5298489" cy="1558492"/>
          </a:xfrm>
          <a:solidFill>
            <a:srgbClr val="E62F79"/>
          </a:solidFill>
        </p:spPr>
        <p:txBody>
          <a:bodyPr/>
          <a:lstStyle/>
          <a:p>
            <a:r>
              <a:rPr lang="en-GB" sz="4000" spc="0" dirty="0"/>
              <a:t>2.1.1 ACCUEIL &amp; PRÉSENTATIONS</a:t>
            </a:r>
          </a:p>
        </p:txBody>
      </p:sp>
    </p:spTree>
    <p:extLst>
      <p:ext uri="{BB962C8B-B14F-4D97-AF65-F5344CB8AC3E}">
        <p14:creationId xmlns:p14="http://schemas.microsoft.com/office/powerpoint/2010/main" val="3718182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A083F37-10B4-4639-B90A-EA4D6EACD560}"/>
              </a:ext>
            </a:extLst>
          </p:cNvPr>
          <p:cNvGraphicFramePr>
            <a:graphicFrameLocks noGrp="1"/>
          </p:cNvGraphicFramePr>
          <p:nvPr>
            <p:extLst>
              <p:ext uri="{D42A27DB-BD31-4B8C-83A1-F6EECF244321}">
                <p14:modId xmlns:p14="http://schemas.microsoft.com/office/powerpoint/2010/main" val="3950658173"/>
              </p:ext>
            </p:extLst>
          </p:nvPr>
        </p:nvGraphicFramePr>
        <p:xfrm>
          <a:off x="1" y="-37320"/>
          <a:ext cx="12192000" cy="6895319"/>
        </p:xfrm>
        <a:graphic>
          <a:graphicData uri="http://schemas.openxmlformats.org/drawingml/2006/table">
            <a:tbl>
              <a:tblPr firstRow="1" bandRow="1">
                <a:tableStyleId>{5C22544A-7EE6-4342-B048-85BDC9FD1C3A}</a:tableStyleId>
              </a:tblPr>
              <a:tblGrid>
                <a:gridCol w="2486246">
                  <a:extLst>
                    <a:ext uri="{9D8B030D-6E8A-4147-A177-3AD203B41FA5}">
                      <a16:colId xmlns:a16="http://schemas.microsoft.com/office/drawing/2014/main" val="3475461550"/>
                    </a:ext>
                  </a:extLst>
                </a:gridCol>
                <a:gridCol w="9705754">
                  <a:extLst>
                    <a:ext uri="{9D8B030D-6E8A-4147-A177-3AD203B41FA5}">
                      <a16:colId xmlns:a16="http://schemas.microsoft.com/office/drawing/2014/main" val="2267823958"/>
                    </a:ext>
                  </a:extLst>
                </a:gridCol>
              </a:tblGrid>
              <a:tr h="3776608">
                <a:tc>
                  <a:txBody>
                    <a:bodyPr/>
                    <a:lstStyle/>
                    <a:p>
                      <a:r>
                        <a:rPr lang="fr-FR" sz="1700" b="1" kern="1200" dirty="0">
                          <a:solidFill>
                            <a:srgbClr val="000000"/>
                          </a:solidFill>
                          <a:latin typeface="+mn-lt"/>
                          <a:ea typeface="+mn-ea"/>
                          <a:cs typeface="+mn-cs"/>
                        </a:rPr>
                        <a:t>Les personnes LGBT +</a:t>
                      </a:r>
                    </a:p>
                    <a:p>
                      <a:r>
                        <a:rPr lang="fr-FR" sz="1700" b="1" kern="1200" dirty="0">
                          <a:solidFill>
                            <a:srgbClr val="000000"/>
                          </a:solidFill>
                          <a:latin typeface="+mn-lt"/>
                          <a:ea typeface="+mn-ea"/>
                          <a:cs typeface="+mn-cs"/>
                        </a:rPr>
                        <a:t>(par exemple, </a:t>
                      </a:r>
                      <a:br>
                        <a:rPr lang="fr-FR" sz="1700" b="1" kern="1200" dirty="0">
                          <a:solidFill>
                            <a:srgbClr val="000000"/>
                          </a:solidFill>
                          <a:latin typeface="+mn-lt"/>
                          <a:ea typeface="+mn-ea"/>
                          <a:cs typeface="+mn-cs"/>
                        </a:rPr>
                      </a:br>
                      <a:r>
                        <a:rPr lang="fr-FR" sz="1700" b="1" kern="1200" dirty="0">
                          <a:solidFill>
                            <a:srgbClr val="000000"/>
                          </a:solidFill>
                          <a:latin typeface="+mn-lt"/>
                          <a:ea typeface="+mn-ea"/>
                          <a:cs typeface="+mn-cs"/>
                        </a:rPr>
                        <a:t>les personnes </a:t>
                      </a:r>
                      <a:br>
                        <a:rPr lang="fr-FR" sz="1700" b="1" kern="1200" dirty="0">
                          <a:solidFill>
                            <a:srgbClr val="000000"/>
                          </a:solidFill>
                          <a:latin typeface="+mn-lt"/>
                          <a:ea typeface="+mn-ea"/>
                          <a:cs typeface="+mn-cs"/>
                        </a:rPr>
                      </a:br>
                      <a:r>
                        <a:rPr lang="fr-FR" sz="1700" b="1" kern="1200" dirty="0">
                          <a:solidFill>
                            <a:srgbClr val="000000"/>
                          </a:solidFill>
                          <a:latin typeface="+mn-lt"/>
                          <a:ea typeface="+mn-ea"/>
                          <a:cs typeface="+mn-cs"/>
                        </a:rPr>
                        <a:t>transgenres, les femmes lesbiennes et bisexuelles , les personnes </a:t>
                      </a:r>
                      <a:r>
                        <a:rPr lang="fr-FR" sz="1700" b="1" kern="1200" dirty="0" err="1">
                          <a:solidFill>
                            <a:srgbClr val="000000"/>
                          </a:solidFill>
                          <a:latin typeface="+mn-lt"/>
                          <a:ea typeface="+mn-ea"/>
                          <a:cs typeface="+mn-cs"/>
                        </a:rPr>
                        <a:t>intersexes</a:t>
                      </a:r>
                      <a:r>
                        <a:rPr lang="fr-FR" sz="1700" b="1" kern="1200" dirty="0">
                          <a:solidFill>
                            <a:srgbClr val="000000"/>
                          </a:solidFill>
                          <a:latin typeface="+mn-lt"/>
                          <a:ea typeface="+mn-ea"/>
                          <a:cs typeface="+mn-cs"/>
                        </a:rPr>
                        <a:t>, les hommes qui ont des relations sexuelles avec des hommes dans toute leur diversité, les personnes asexuelles, les personnes </a:t>
                      </a:r>
                      <a:r>
                        <a:rPr lang="fr-FR" sz="1700" b="1" kern="1200" dirty="0" err="1">
                          <a:solidFill>
                            <a:srgbClr val="000000"/>
                          </a:solidFill>
                          <a:latin typeface="+mn-lt"/>
                          <a:ea typeface="+mn-ea"/>
                          <a:cs typeface="+mn-cs"/>
                        </a:rPr>
                        <a:t>queer</a:t>
                      </a:r>
                      <a:r>
                        <a:rPr lang="fr-FR" sz="1700" b="1" kern="1200" dirty="0">
                          <a:solidFill>
                            <a:srgbClr val="000000"/>
                          </a:solidFill>
                          <a:latin typeface="+mn-lt"/>
                          <a:ea typeface="+mn-ea"/>
                          <a:cs typeface="+mn-cs"/>
                        </a:rPr>
                        <a:t>)</a:t>
                      </a:r>
                      <a:r>
                        <a:rPr lang="fr-FR" sz="1700" dirty="0">
                          <a:solidFill>
                            <a:srgbClr val="000000"/>
                          </a:solidFill>
                        </a:rPr>
                        <a:t> </a:t>
                      </a:r>
                      <a:endParaRPr lang="en-US" sz="1700" b="0" i="0" u="none" strike="noStrike" noProof="0" dirty="0">
                        <a:solidFill>
                          <a:srgbClr val="000000"/>
                        </a:solidFill>
                        <a:effectLst/>
                        <a:latin typeface="Calibri"/>
                      </a:endParaRPr>
                    </a:p>
                  </a:txBody>
                  <a:tcPr marL="47212" marR="47212" marT="23606" marB="23606">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Normes de genre et statut social restreint en raison de pratiques sociales/culturelles</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Obstacles à la participation à la vie des communautés et difficultés à gagner sa vie</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Stigmatisation sociale, isolement et rejet par les communautés et les familles</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Harcèlement et abus de la part des forces de l'ordre et des agents de santé</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Manque d'accès à une information sur mesure concernant la santé sexuelle et reproductive et à des services bienveillants et adaptés</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Criminalisation du comportement sexuel des personnes homosexuelles, reflétant souvent des attitudes homophobes, et criminalisation des diverses expressions et identités de genre, avec stigmatisation et discrimination dans la société en général</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Dépendance vis-à-vis de relations d’exploitation/avec grande différence d’âge pour la satisfaction des besoins fondamentaux</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Harcèlement, abus, extorsion, etc. de la part des forces de l'ordre et des agents de santé</a:t>
                      </a:r>
                      <a:r>
                        <a:rPr lang="fr-FR" sz="1600" b="0" dirty="0">
                          <a:solidFill>
                            <a:srgbClr val="000000"/>
                          </a:solidFill>
                        </a:rPr>
                        <a:t> </a:t>
                      </a:r>
                      <a:endParaRPr lang="en-US" sz="1600" b="0" dirty="0">
                        <a:solidFill>
                          <a:srgbClr val="000000"/>
                        </a:solidFill>
                        <a:effectLst/>
                      </a:endParaRPr>
                    </a:p>
                  </a:txBody>
                  <a:tcPr marL="47212" marR="47212" marT="23606" marB="23606">
                    <a:solidFill>
                      <a:srgbClr val="E52E78">
                        <a:alpha val="10000"/>
                      </a:srgbClr>
                    </a:solidFill>
                  </a:tcPr>
                </a:tc>
                <a:extLst>
                  <a:ext uri="{0D108BD9-81ED-4DB2-BD59-A6C34878D82A}">
                    <a16:rowId xmlns:a16="http://schemas.microsoft.com/office/drawing/2014/main" val="1143242768"/>
                  </a:ext>
                </a:extLst>
              </a:tr>
              <a:tr h="3118711">
                <a:tc>
                  <a:txBody>
                    <a:bodyPr/>
                    <a:lstStyle/>
                    <a:p>
                      <a:pPr lvl="0">
                        <a:buNone/>
                      </a:pPr>
                      <a:r>
                        <a:rPr lang="en-GB" sz="1700" b="1" i="0" u="none" strike="noStrike" noProof="0" dirty="0">
                          <a:solidFill>
                            <a:srgbClr val="000000"/>
                          </a:solidFill>
                          <a:effectLst/>
                          <a:latin typeface="Calibri"/>
                        </a:rPr>
                        <a:t>Les</a:t>
                      </a:r>
                      <a:r>
                        <a:rPr lang="en-GB" sz="1700" b="1" i="0" u="none" strike="noStrike" baseline="0" noProof="0" dirty="0">
                          <a:solidFill>
                            <a:srgbClr val="000000"/>
                          </a:solidFill>
                          <a:effectLst/>
                          <a:latin typeface="Calibri"/>
                        </a:rPr>
                        <a:t> femmes </a:t>
                      </a:r>
                      <a:r>
                        <a:rPr lang="en-GB" sz="1700" b="1" i="0" u="none" strike="noStrike" baseline="0" noProof="0" dirty="0" err="1">
                          <a:solidFill>
                            <a:srgbClr val="000000"/>
                          </a:solidFill>
                          <a:effectLst/>
                          <a:latin typeface="Calibri"/>
                        </a:rPr>
                        <a:t>transgenres</a:t>
                      </a:r>
                      <a:endParaRPr lang="en-US" sz="1700" b="0" i="0" u="none" strike="noStrike" noProof="0" dirty="0">
                        <a:solidFill>
                          <a:srgbClr val="000000"/>
                        </a:solidFill>
                        <a:effectLst/>
                        <a:latin typeface="Calibri"/>
                      </a:endParaRPr>
                    </a:p>
                  </a:txBody>
                  <a:tcPr marL="47212" marR="47212" marT="23606" marB="23606">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Criminalisation des diverses identités et expressions de genre par des lois visant le travestissement ou le vagabondage, associées à la stigmatisation et à la discrimination au sein de la société </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Manque de reconnaissance juridique du genre et manque de protection juridique contre la stigmatisation, la discrimination et la violence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Victimisation secondaire lors du signalement de la violence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Harcèlement, abus, extorsion</a:t>
                      </a:r>
                      <a:r>
                        <a:rPr lang="fr-FR" sz="1600" kern="1200" baseline="0" dirty="0">
                          <a:solidFill>
                            <a:srgbClr val="000000"/>
                          </a:solidFill>
                          <a:latin typeface="+mn-lt"/>
                          <a:ea typeface="+mn-ea"/>
                          <a:cs typeface="+mn-cs"/>
                        </a:rPr>
                        <a:t> </a:t>
                      </a:r>
                      <a:r>
                        <a:rPr lang="fr-FR" sz="1600" kern="1200" dirty="0">
                          <a:solidFill>
                            <a:srgbClr val="000000"/>
                          </a:solidFill>
                          <a:latin typeface="+mn-lt"/>
                          <a:ea typeface="+mn-ea"/>
                          <a:cs typeface="+mn-cs"/>
                        </a:rPr>
                        <a:t>de la part des forces de l'ordre et des agents de santé</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Manque d'accès à une information et à des services de santé sexuelle et reproductive qui affirment le genre et qui sont </a:t>
                      </a:r>
                      <a:r>
                        <a:rPr lang="fr-FR" sz="1600" kern="1200" dirty="0" err="1">
                          <a:solidFill>
                            <a:srgbClr val="000000"/>
                          </a:solidFill>
                          <a:latin typeface="+mn-lt"/>
                          <a:ea typeface="+mn-ea"/>
                          <a:cs typeface="+mn-cs"/>
                        </a:rPr>
                        <a:t>non-stigmatisants</a:t>
                      </a:r>
                      <a:endParaRPr lang="fr-FR" sz="1600" kern="1200" dirty="0">
                        <a:solidFill>
                          <a:srgbClr val="000000"/>
                        </a:solidFill>
                        <a:latin typeface="+mn-lt"/>
                        <a:ea typeface="+mn-ea"/>
                        <a:cs typeface="+mn-cs"/>
                      </a:endParaRP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Exclusion des espaces pour hommes ou pour femmes qui correspondent aux identités de genre des personnes et manque d'espaces adaptés aux personnes transgenres</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Stigmatisation sociale, isolement et rejet par les communautés et les familles</a:t>
                      </a:r>
                      <a:endParaRPr lang="en-GB" sz="1600" b="0" i="0" u="none" strike="noStrike" noProof="0" dirty="0">
                        <a:solidFill>
                          <a:srgbClr val="000000"/>
                        </a:solidFill>
                        <a:effectLst/>
                      </a:endParaRPr>
                    </a:p>
                    <a:p>
                      <a:pPr marL="342900" lvl="0" indent="-342900">
                        <a:buFont typeface="Arial"/>
                        <a:buChar char="•"/>
                      </a:pPr>
                      <a:endParaRPr lang="en-GB" sz="2000" b="1" i="0" u="none" strike="noStrike" noProof="0" dirty="0">
                        <a:solidFill>
                          <a:srgbClr val="000000"/>
                        </a:solidFill>
                        <a:effectLst/>
                      </a:endParaRPr>
                    </a:p>
                  </a:txBody>
                  <a:tcPr marL="47212" marR="47212" marT="23606" marB="23606">
                    <a:solidFill>
                      <a:srgbClr val="E52E78">
                        <a:alpha val="20000"/>
                      </a:srgbClr>
                    </a:solidFill>
                  </a:tcPr>
                </a:tc>
                <a:extLst>
                  <a:ext uri="{0D108BD9-81ED-4DB2-BD59-A6C34878D82A}">
                    <a16:rowId xmlns:a16="http://schemas.microsoft.com/office/drawing/2014/main" val="3725001778"/>
                  </a:ext>
                </a:extLst>
              </a:tr>
            </a:tbl>
          </a:graphicData>
        </a:graphic>
      </p:graphicFrame>
    </p:spTree>
    <p:extLst>
      <p:ext uri="{BB962C8B-B14F-4D97-AF65-F5344CB8AC3E}">
        <p14:creationId xmlns:p14="http://schemas.microsoft.com/office/powerpoint/2010/main" val="376984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1579023-112C-4FEE-9839-05540BB21EAD}"/>
              </a:ext>
            </a:extLst>
          </p:cNvPr>
          <p:cNvGraphicFramePr>
            <a:graphicFrameLocks noGrp="1"/>
          </p:cNvGraphicFramePr>
          <p:nvPr>
            <p:extLst>
              <p:ext uri="{D42A27DB-BD31-4B8C-83A1-F6EECF244321}">
                <p14:modId xmlns:p14="http://schemas.microsoft.com/office/powerpoint/2010/main" val="1008291965"/>
              </p:ext>
            </p:extLst>
          </p:nvPr>
        </p:nvGraphicFramePr>
        <p:xfrm>
          <a:off x="-10438" y="0"/>
          <a:ext cx="12185055" cy="6888480"/>
        </p:xfrm>
        <a:graphic>
          <a:graphicData uri="http://schemas.openxmlformats.org/drawingml/2006/table">
            <a:tbl>
              <a:tblPr firstRow="1" bandRow="1">
                <a:tableStyleId>{5C22544A-7EE6-4342-B048-85BDC9FD1C3A}</a:tableStyleId>
              </a:tblPr>
              <a:tblGrid>
                <a:gridCol w="2075154">
                  <a:extLst>
                    <a:ext uri="{9D8B030D-6E8A-4147-A177-3AD203B41FA5}">
                      <a16:colId xmlns:a16="http://schemas.microsoft.com/office/drawing/2014/main" val="1092603434"/>
                    </a:ext>
                  </a:extLst>
                </a:gridCol>
                <a:gridCol w="10109901">
                  <a:extLst>
                    <a:ext uri="{9D8B030D-6E8A-4147-A177-3AD203B41FA5}">
                      <a16:colId xmlns:a16="http://schemas.microsoft.com/office/drawing/2014/main" val="1469168128"/>
                    </a:ext>
                  </a:extLst>
                </a:gridCol>
              </a:tblGrid>
              <a:tr h="1204932">
                <a:tc>
                  <a:txBody>
                    <a:bodyPr/>
                    <a:lstStyle/>
                    <a:p>
                      <a:r>
                        <a:rPr lang="fr-FR" sz="1800" b="1" kern="1200" dirty="0">
                          <a:solidFill>
                            <a:srgbClr val="000000"/>
                          </a:solidFill>
                          <a:latin typeface="+mn-lt"/>
                          <a:ea typeface="+mn-ea"/>
                          <a:cs typeface="+mn-cs"/>
                        </a:rPr>
                        <a:t>Les personnes réfugiées et en demande d'asile</a:t>
                      </a:r>
                    </a:p>
                    <a:p>
                      <a:r>
                        <a:rPr lang="fr-FR" sz="1800" b="1" kern="1200" dirty="0">
                          <a:solidFill>
                            <a:srgbClr val="000000"/>
                          </a:solidFill>
                          <a:latin typeface="+mn-lt"/>
                          <a:ea typeface="+mn-ea"/>
                          <a:cs typeface="+mn-cs"/>
                        </a:rPr>
                        <a:t>OU </a:t>
                      </a:r>
                    </a:p>
                    <a:p>
                      <a:r>
                        <a:rPr lang="fr-FR" sz="1800" b="1" kern="1200" dirty="0">
                          <a:solidFill>
                            <a:srgbClr val="000000"/>
                          </a:solidFill>
                          <a:latin typeface="+mn-lt"/>
                          <a:ea typeface="+mn-ea"/>
                          <a:cs typeface="+mn-cs"/>
                        </a:rPr>
                        <a:t>Les personnes issues des minorités ethniques et religieuses</a:t>
                      </a:r>
                      <a:r>
                        <a:rPr lang="fr-FR" dirty="0">
                          <a:solidFill>
                            <a:srgbClr val="000000"/>
                          </a:solidFill>
                        </a:rPr>
                        <a:t> </a:t>
                      </a:r>
                      <a:r>
                        <a:rPr lang="en-US" dirty="0">
                          <a:solidFill>
                            <a:srgbClr val="000000"/>
                          </a:solidFill>
                          <a:effectLst/>
                        </a:rPr>
                        <a:t> ​​</a:t>
                      </a:r>
                    </a:p>
                  </a:txBody>
                  <a:tcPr>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Dépendance vis-à-vis de relations d'exploitation ou toxiques pour la satisfaction </a:t>
                      </a:r>
                      <a:br>
                        <a:rPr lang="fr-FR" sz="1600" b="0" kern="1200" dirty="0">
                          <a:solidFill>
                            <a:srgbClr val="000000"/>
                          </a:solidFill>
                          <a:latin typeface="+mn-lt"/>
                          <a:ea typeface="+mn-ea"/>
                          <a:cs typeface="+mn-cs"/>
                        </a:rPr>
                      </a:br>
                      <a:r>
                        <a:rPr lang="fr-FR" sz="1600" b="0" kern="1200" dirty="0">
                          <a:solidFill>
                            <a:srgbClr val="000000"/>
                          </a:solidFill>
                          <a:latin typeface="+mn-lt"/>
                          <a:ea typeface="+mn-ea"/>
                          <a:cs typeface="+mn-cs"/>
                        </a:rPr>
                        <a:t>des besoins fondamentaux et pour être </a:t>
                      </a:r>
                      <a:r>
                        <a:rPr lang="fr-FR" sz="1600" b="0" kern="1200" dirty="0" err="1">
                          <a:solidFill>
                            <a:srgbClr val="000000"/>
                          </a:solidFill>
                          <a:latin typeface="+mn-lt"/>
                          <a:ea typeface="+mn-ea"/>
                          <a:cs typeface="+mn-cs"/>
                        </a:rPr>
                        <a:t>protégé.e</a:t>
                      </a:r>
                      <a:endParaRPr lang="fr-FR" sz="1600" b="0" kern="1200" dirty="0">
                        <a:solidFill>
                          <a:srgbClr val="000000"/>
                        </a:solidFill>
                        <a:latin typeface="+mn-lt"/>
                        <a:ea typeface="+mn-ea"/>
                        <a:cs typeface="+mn-cs"/>
                      </a:endParaRP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Obstacles à la participation à la vie de la communauté et difficultés à gagner sa vie</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Manque d'accès aux soins médicaux et à l’entraide sociale </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Niveaux élevés d'impunité pour les crimes contre ces personnes</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Harcèlement et abus de la part des forces de l'ordre </a:t>
                      </a:r>
                    </a:p>
                    <a:p>
                      <a:pPr marL="285750" lvl="0" indent="-285750">
                        <a:buClr>
                          <a:srgbClr val="E52E78"/>
                        </a:buClr>
                        <a:buFont typeface="Arial" panose="020B0604020202020204" pitchFamily="34" charset="0"/>
                        <a:buChar char="•"/>
                      </a:pPr>
                      <a:r>
                        <a:rPr lang="fr-FR" sz="1600" b="0" kern="1200" dirty="0">
                          <a:solidFill>
                            <a:srgbClr val="000000"/>
                          </a:solidFill>
                          <a:latin typeface="+mn-lt"/>
                          <a:ea typeface="+mn-ea"/>
                          <a:cs typeface="+mn-cs"/>
                        </a:rPr>
                        <a:t>Conditions de vie insalubres (camps, établissements informels, etc.) </a:t>
                      </a:r>
                      <a:r>
                        <a:rPr lang="fr-FR" sz="1600" b="0" dirty="0">
                          <a:solidFill>
                            <a:srgbClr val="000000"/>
                          </a:solidFill>
                        </a:rPr>
                        <a:t> </a:t>
                      </a:r>
                      <a:endParaRPr lang="en-GB" sz="1600" b="0" dirty="0">
                        <a:solidFill>
                          <a:srgbClr val="000000"/>
                        </a:solidFill>
                        <a:effectLst/>
                      </a:endParaRPr>
                    </a:p>
                  </a:txBody>
                  <a:tcPr>
                    <a:solidFill>
                      <a:srgbClr val="E52E78">
                        <a:alpha val="10000"/>
                      </a:srgbClr>
                    </a:solidFill>
                  </a:tcPr>
                </a:tc>
                <a:extLst>
                  <a:ext uri="{0D108BD9-81ED-4DB2-BD59-A6C34878D82A}">
                    <a16:rowId xmlns:a16="http://schemas.microsoft.com/office/drawing/2014/main" val="641117033"/>
                  </a:ext>
                </a:extLst>
              </a:tr>
              <a:tr h="1432312">
                <a:tc>
                  <a:txBody>
                    <a:bodyPr/>
                    <a:lstStyle/>
                    <a:p>
                      <a:pPr rtl="0" fontAlgn="base"/>
                      <a:r>
                        <a:rPr lang="fr-FR" sz="1800" b="1" kern="1200" dirty="0">
                          <a:solidFill>
                            <a:srgbClr val="000000"/>
                          </a:solidFill>
                          <a:latin typeface="+mn-lt"/>
                          <a:ea typeface="+mn-ea"/>
                          <a:cs typeface="+mn-cs"/>
                        </a:rPr>
                        <a:t>Les personnes qui vivent avec un handicap</a:t>
                      </a:r>
                      <a:r>
                        <a:rPr lang="fr-FR" dirty="0">
                          <a:solidFill>
                            <a:srgbClr val="000000"/>
                          </a:solidFill>
                        </a:rPr>
                        <a:t> </a:t>
                      </a:r>
                      <a:endParaRPr lang="en-US" dirty="0">
                        <a:solidFill>
                          <a:srgbClr val="000000"/>
                        </a:solidFill>
                        <a:effectLst/>
                      </a:endParaRPr>
                    </a:p>
                  </a:txBody>
                  <a:tcPr>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Dépendance vis-à-vis de l'aide et des soins (parfois abusifs) apportés par autrui et manque de pouvoir d’agir</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Isolement et manque de réseaux d’entraide sociale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Difficulté (liée à l’exclusion) pour obtenir des informations et recevoir des conseils, en raison d'obstacles physiques, technologiques et de communication </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Difficultés à gagner sa vie </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Obstacles à l'accès et à l'usage des soins médicaux, y compris les services de santé sexuelle et reproductive et les services de rééducation </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Manque d'informations précises sur la santé sexuelle et reproductive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Niveaux élevés d'impunité pour les crimes contre ces personnes </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Problèmes de santé mentale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Stigmatisation et discrimination</a:t>
                      </a:r>
                      <a:r>
                        <a:rPr lang="fr-FR" sz="1600" dirty="0">
                          <a:solidFill>
                            <a:srgbClr val="000000"/>
                          </a:solidFill>
                        </a:rPr>
                        <a:t> </a:t>
                      </a:r>
                      <a:r>
                        <a:rPr lang="en-GB" sz="1600" dirty="0">
                          <a:solidFill>
                            <a:srgbClr val="000000"/>
                          </a:solidFill>
                          <a:effectLst/>
                        </a:rPr>
                        <a:t>​</a:t>
                      </a:r>
                      <a:endParaRPr lang="en-GB" sz="1600" dirty="0">
                        <a:solidFill>
                          <a:srgbClr val="000000"/>
                        </a:solidFill>
                        <a:effectLst/>
                        <a:latin typeface="Arial" panose="020B0604020202020204" pitchFamily="34" charset="0"/>
                      </a:endParaRPr>
                    </a:p>
                  </a:txBody>
                  <a:tcPr>
                    <a:solidFill>
                      <a:srgbClr val="E52E78">
                        <a:alpha val="20000"/>
                      </a:srgbClr>
                    </a:solidFill>
                  </a:tcPr>
                </a:tc>
                <a:extLst>
                  <a:ext uri="{0D108BD9-81ED-4DB2-BD59-A6C34878D82A}">
                    <a16:rowId xmlns:a16="http://schemas.microsoft.com/office/drawing/2014/main" val="402552004"/>
                  </a:ext>
                </a:extLst>
              </a:tr>
              <a:tr h="1074096">
                <a:tc>
                  <a:txBody>
                    <a:bodyPr/>
                    <a:lstStyle/>
                    <a:p>
                      <a:pPr rtl="0" fontAlgn="base"/>
                      <a:r>
                        <a:rPr lang="fr-FR" sz="1800" b="1" kern="1200" dirty="0">
                          <a:solidFill>
                            <a:srgbClr val="000000"/>
                          </a:solidFill>
                          <a:latin typeface="+mn-lt"/>
                          <a:ea typeface="+mn-ea"/>
                          <a:cs typeface="+mn-cs"/>
                        </a:rPr>
                        <a:t>Les hommes et les garçons dans toute leur diversité</a:t>
                      </a:r>
                      <a:r>
                        <a:rPr lang="fr-FR" dirty="0">
                          <a:solidFill>
                            <a:srgbClr val="000000"/>
                          </a:solidFill>
                        </a:rPr>
                        <a:t> </a:t>
                      </a:r>
                      <a:endParaRPr lang="en-US" dirty="0">
                        <a:solidFill>
                          <a:srgbClr val="000000"/>
                        </a:solidFill>
                        <a:effectLst/>
                      </a:endParaRPr>
                    </a:p>
                  </a:txBody>
                  <a:tcPr>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Normes sociales sur la masculinité qui restreignent les choix et les comportements des hommes et des garçons, notamment en ce qui concerne la prise de risque et les comportements de recours aux soins</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Faire partie d'une population clé, y compris les hommes et les garçons usagers de drogues, les hommes et les garçons vivant avec le VIH, les homosexuels, les bisexuels et autres hommes ayant des relations sexuelles avec des hommes</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L'invisibilité des hommes transgenres, en particulier en ce qui concerne leur désir d’enfant.</a:t>
                      </a:r>
                      <a:r>
                        <a:rPr lang="fr-FR" sz="1600" dirty="0">
                          <a:solidFill>
                            <a:srgbClr val="000000"/>
                          </a:solidFill>
                        </a:rPr>
                        <a:t> </a:t>
                      </a:r>
                      <a:endParaRPr lang="en-GB" sz="1600" dirty="0">
                        <a:solidFill>
                          <a:srgbClr val="000000"/>
                        </a:solidFill>
                        <a:effectLst/>
                      </a:endParaRPr>
                    </a:p>
                  </a:txBody>
                  <a:tcPr>
                    <a:solidFill>
                      <a:srgbClr val="E52E78">
                        <a:alpha val="10000"/>
                      </a:srgbClr>
                    </a:solidFill>
                  </a:tcPr>
                </a:tc>
                <a:extLst>
                  <a:ext uri="{0D108BD9-81ED-4DB2-BD59-A6C34878D82A}">
                    <a16:rowId xmlns:a16="http://schemas.microsoft.com/office/drawing/2014/main" val="2342941920"/>
                  </a:ext>
                </a:extLst>
              </a:tr>
            </a:tbl>
          </a:graphicData>
        </a:graphic>
      </p:graphicFrame>
    </p:spTree>
    <p:extLst>
      <p:ext uri="{BB962C8B-B14F-4D97-AF65-F5344CB8AC3E}">
        <p14:creationId xmlns:p14="http://schemas.microsoft.com/office/powerpoint/2010/main" val="370646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B1D2B-229B-0C4D-B71A-E76A88D2A2E5}"/>
              </a:ext>
            </a:extLst>
          </p:cNvPr>
          <p:cNvPicPr>
            <a:picLocks noChangeAspect="1"/>
          </p:cNvPicPr>
          <p:nvPr/>
        </p:nvPicPr>
        <p:blipFill rotWithShape="1">
          <a:blip r:embed="rId3"/>
          <a:srcRect b="3572"/>
          <a:stretch/>
        </p:blipFill>
        <p:spPr>
          <a:xfrm>
            <a:off x="61856" y="1012284"/>
            <a:ext cx="9859384" cy="5796000"/>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0" y="435600"/>
            <a:ext cx="10171440" cy="689420"/>
          </a:xfrm>
        </p:spPr>
        <p:txBody>
          <a:bodyPr wrap="square" lIns="0" tIns="0" rIns="0" bIns="0" anchor="t">
            <a:spAutoFit/>
          </a:bodyPr>
          <a:lstStyle/>
          <a:p>
            <a:r>
              <a:rPr lang="fr-FR" sz="2800" dirty="0"/>
              <a:t>Liste de contrôle de l'unité 2.2 : </a:t>
            </a:r>
            <a:br>
              <a:rPr lang="fr-FR" sz="2800" dirty="0"/>
            </a:br>
            <a:r>
              <a:rPr lang="fr-FR" sz="2800" dirty="0"/>
              <a:t>Comprendre notre contexte </a:t>
            </a:r>
            <a:endParaRPr lang="en-US" sz="280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611406" y="1782033"/>
            <a:ext cx="7796896" cy="4241754"/>
          </a:xfrm>
        </p:spPr>
        <p:txBody>
          <a:bodyPr lIns="0" tIns="0" rIns="0" bIns="0" anchor="t"/>
          <a:lstStyle/>
          <a:p>
            <a:pPr marL="342900" indent="-342900">
              <a:buClr>
                <a:srgbClr val="E52E78"/>
              </a:buClr>
              <a:buFont typeface="Wingdings" pitchFamily="2" charset="2"/>
              <a:buChar char="ü"/>
            </a:pPr>
            <a:r>
              <a:rPr lang="fr-FR" sz="2400" dirty="0"/>
              <a:t>Nous pouvons décrire la violence basée sur le genre.       </a:t>
            </a:r>
          </a:p>
          <a:p>
            <a:pPr marL="342900" indent="-342900">
              <a:buClr>
                <a:srgbClr val="E52E78"/>
              </a:buClr>
              <a:buFont typeface="Wingdings" pitchFamily="2" charset="2"/>
              <a:buChar char="ü"/>
            </a:pPr>
            <a:r>
              <a:rPr lang="fr-FR" sz="2400" dirty="0"/>
              <a:t>Nous comprenons la violence et la discrimination basées sur le genre dans le contexte de notre pays : qui sont les personnes touchées, quelles en sont les causes profondes, qui sont les personnes qui les commettent, quel est l’impact et quel soutien communautaire est disponible.       </a:t>
            </a:r>
          </a:p>
          <a:p>
            <a:pPr marL="342900" indent="-342900">
              <a:buClr>
                <a:srgbClr val="E52E78"/>
              </a:buClr>
              <a:buFont typeface="Wingdings" pitchFamily="2" charset="2"/>
              <a:buChar char="ü"/>
            </a:pPr>
            <a:r>
              <a:rPr lang="fr-FR" sz="2400" dirty="0"/>
              <a:t>Nous avons convenu des questions prioritaires relatives au genre et aux violences basées sur le genre pour nos divers groupes communautaires.        </a:t>
            </a:r>
            <a:r>
              <a:rPr lang="en-GB" sz="2400" dirty="0"/>
              <a:t> </a:t>
            </a:r>
          </a:p>
          <a:p>
            <a:pPr marL="285750" indent="-285750">
              <a:buClr>
                <a:srgbClr val="E52E78"/>
              </a:buClr>
              <a:buFont typeface="Wingdings" pitchFamily="2" charset="2"/>
              <a:buChar char="ü"/>
            </a:pPr>
            <a:endParaRPr lang="en-US" dirty="0">
              <a:latin typeface="Arial"/>
              <a:cs typeface="Arial"/>
            </a:endParaRPr>
          </a:p>
          <a:p>
            <a:pPr marL="285750" indent="-285750">
              <a:buClr>
                <a:srgbClr val="E52E78"/>
              </a:buClr>
              <a:buFont typeface="Wingdings" pitchFamily="2" charset="2"/>
              <a:buChar char="ü"/>
            </a:pPr>
            <a:endParaRPr lang="en-US" dirty="0"/>
          </a:p>
        </p:txBody>
      </p:sp>
    </p:spTree>
    <p:extLst>
      <p:ext uri="{BB962C8B-B14F-4D97-AF65-F5344CB8AC3E}">
        <p14:creationId xmlns:p14="http://schemas.microsoft.com/office/powerpoint/2010/main" val="205481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5600" y="435600"/>
            <a:ext cx="9183825" cy="1473459"/>
          </a:xfrm>
          <a:solidFill>
            <a:srgbClr val="E62F79"/>
          </a:solidFill>
        </p:spPr>
        <p:txBody>
          <a:bodyPr wrap="square" lIns="182880" tIns="182880" rIns="182880" bIns="182880" anchor="t"/>
          <a:lstStyle/>
          <a:p>
            <a:r>
              <a:rPr lang="en-GB" sz="4000" spc="0" dirty="0">
                <a:latin typeface="Arial Black"/>
              </a:rPr>
              <a:t>2.3 COMPRENDRE LES DROITS LIÉS À L’ÉGALITÉ DES GENRES</a:t>
            </a:r>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a:solidFill>
            <a:srgbClr val="E62F79"/>
          </a:solidFill>
        </p:grpSpPr>
        <p:sp>
          <p:nvSpPr>
            <p:cNvPr id="41" name="Rounded Rectangle 40"/>
            <p:cNvSpPr/>
            <p:nvPr/>
          </p:nvSpPr>
          <p:spPr>
            <a:xfrm>
              <a:off x="22464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p:grpSpPr>
        <p:sp>
          <p:nvSpPr>
            <p:cNvPr id="39" name="Rounded Rectangle 38"/>
            <p:cNvSpPr/>
            <p:nvPr/>
          </p:nvSpPr>
          <p:spPr>
            <a:xfrm>
              <a:off x="3347422" y="0"/>
              <a:ext cx="983394"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47422" y="28159"/>
              <a:ext cx="955233" cy="2218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incidents</a:t>
              </a:r>
            </a:p>
          </p:txBody>
        </p:sp>
      </p:grpSp>
      <p:grpSp>
        <p:nvGrpSpPr>
          <p:cNvPr id="18" name="Group 17"/>
          <p:cNvGrpSpPr/>
          <p:nvPr/>
        </p:nvGrpSpPr>
        <p:grpSpPr>
          <a:xfrm>
            <a:off x="8225590" y="2353217"/>
            <a:ext cx="1845657" cy="1645759"/>
            <a:chOff x="4492335" y="0"/>
            <a:chExt cx="961429" cy="2302933"/>
          </a:xfrm>
        </p:grpSpPr>
        <p:sp>
          <p:nvSpPr>
            <p:cNvPr id="37" name="Rounded Rectangle 36"/>
            <p:cNvSpPr/>
            <p:nvPr/>
          </p:nvSpPr>
          <p:spPr>
            <a:xfrm>
              <a:off x="44923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20493" y="28158"/>
              <a:ext cx="905111" cy="2246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23852" y="2353217"/>
            <a:ext cx="1845657" cy="1634630"/>
            <a:chOff x="5615285" y="0"/>
            <a:chExt cx="961429" cy="2302933"/>
          </a:xfrm>
        </p:grpSpPr>
        <p:sp>
          <p:nvSpPr>
            <p:cNvPr id="35" name="Rounded Rectangle 34"/>
            <p:cNvSpPr/>
            <p:nvPr/>
          </p:nvSpPr>
          <p:spPr>
            <a:xfrm>
              <a:off x="561528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43444"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355600" y="4203178"/>
            <a:ext cx="2488357" cy="1560679"/>
            <a:chOff x="6641181" y="0"/>
            <a:chExt cx="1058483" cy="2302933"/>
          </a:xfrm>
        </p:grpSpPr>
        <p:sp>
          <p:nvSpPr>
            <p:cNvPr id="33" name="Rounded Rectangle 32"/>
            <p:cNvSpPr/>
            <p:nvPr/>
          </p:nvSpPr>
          <p:spPr>
            <a:xfrm>
              <a:off x="673823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641181" y="28159"/>
              <a:ext cx="1030323"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b="1" i="0" kern="1200"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p:grpSpPr>
        <p:sp>
          <p:nvSpPr>
            <p:cNvPr id="31" name="Rounded Rectangle 30"/>
            <p:cNvSpPr/>
            <p:nvPr/>
          </p:nvSpPr>
          <p:spPr>
            <a:xfrm>
              <a:off x="78611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8893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1229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241318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9" y="435600"/>
            <a:ext cx="11435697" cy="861774"/>
          </a:xfrm>
          <a:prstGeom prst="rect">
            <a:avLst/>
          </a:prstGeom>
        </p:spPr>
        <p:txBody>
          <a:bodyPr wrap="square" lIns="0" tIns="0" rIns="0" bIns="0">
            <a:spAutoFit/>
          </a:bodyPr>
          <a:lstStyle/>
          <a:p>
            <a:r>
              <a:rPr lang="en-US" sz="2800" b="1" dirty="0">
                <a:latin typeface="Arial" panose="020B0604020202020204" pitchFamily="34" charset="0"/>
                <a:cs typeface="Arial" panose="020B0604020202020204" pitchFamily="34" charset="0"/>
              </a:rPr>
              <a:t>2.3.1 	</a:t>
            </a:r>
            <a:r>
              <a:rPr lang="fr-FR" sz="2800" b="1" dirty="0">
                <a:latin typeface="Arial" panose="020B0604020202020204" pitchFamily="34" charset="0"/>
                <a:cs typeface="Arial" panose="020B0604020202020204" pitchFamily="34" charset="0"/>
              </a:rPr>
              <a:t>Pourquoi les droits humains sont-ils importants pour le 	VIH, la discrimination et les violences basées sur le genre ? </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435600" y="1684535"/>
            <a:ext cx="11156960" cy="4708981"/>
          </a:xfrm>
          <a:prstGeom prst="rect">
            <a:avLst/>
          </a:prstGeom>
        </p:spPr>
        <p:txBody>
          <a:bodyPr wrap="square">
            <a:spAutoFit/>
          </a:bodyPr>
          <a:lstStyle/>
          <a:p>
            <a:pPr marL="342900" indent="-342900">
              <a:buClr>
                <a:srgbClr val="36B0E3"/>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La relation entre le genre et le VIH </a:t>
            </a:r>
            <a:r>
              <a:rPr lang="en-US" sz="2000" dirty="0" err="1">
                <a:solidFill>
                  <a:srgbClr val="000000"/>
                </a:solidFill>
                <a:latin typeface="Arial" panose="020B0604020202020204" pitchFamily="34" charset="0"/>
                <a:cs typeface="Arial" panose="020B0604020202020204" pitchFamily="34" charset="0"/>
              </a:rPr>
              <a:t>est</a:t>
            </a:r>
            <a:r>
              <a:rPr lang="en-US" sz="2000" dirty="0">
                <a:solidFill>
                  <a:srgbClr val="000000"/>
                </a:solidFill>
                <a:latin typeface="Arial" panose="020B0604020202020204" pitchFamily="34" charset="0"/>
                <a:cs typeface="Arial" panose="020B0604020202020204" pitchFamily="34" charset="0"/>
              </a:rPr>
              <a:t> en </a:t>
            </a:r>
            <a:r>
              <a:rPr lang="en-US" sz="2000" dirty="0" err="1">
                <a:solidFill>
                  <a:srgbClr val="000000"/>
                </a:solidFill>
                <a:latin typeface="Arial" panose="020B0604020202020204" pitchFamily="34" charset="0"/>
                <a:cs typeface="Arial" panose="020B0604020202020204" pitchFamily="34" charset="0"/>
              </a:rPr>
              <a:t>constante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évolution</a:t>
            </a:r>
            <a:r>
              <a:rPr lang="en-US" sz="2000" dirty="0">
                <a:solidFill>
                  <a:srgbClr val="000000"/>
                </a:solidFill>
                <a:latin typeface="Arial" panose="020B0604020202020204" pitchFamily="34" charset="0"/>
                <a:cs typeface="Arial" panose="020B0604020202020204" pitchFamily="34" charset="0"/>
              </a:rPr>
              <a:t>. </a:t>
            </a:r>
            <a:br>
              <a:rPr lang="en-US" sz="2000" dirty="0">
                <a:solidFill>
                  <a:srgbClr val="000000"/>
                </a:solidFill>
                <a:latin typeface="Arial" panose="020B0604020202020204" pitchFamily="34" charset="0"/>
                <a:cs typeface="Arial" panose="020B0604020202020204" pitchFamily="34" charset="0"/>
              </a:rPr>
            </a:br>
            <a:endParaRPr lang="en-US" sz="2000" dirty="0">
              <a:solidFill>
                <a:srgbClr val="000000"/>
              </a:solidFill>
              <a:latin typeface="Arial" panose="020B0604020202020204" pitchFamily="34" charset="0"/>
              <a:cs typeface="Arial" panose="020B0604020202020204" pitchFamily="34" charset="0"/>
            </a:endParaRPr>
          </a:p>
          <a:p>
            <a:pPr marL="342900" indent="-342900">
              <a:buClr>
                <a:srgbClr val="36B0E3"/>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Les liens entre le VIH et le genre </a:t>
            </a:r>
            <a:r>
              <a:rPr lang="en-US" sz="2000" dirty="0" err="1">
                <a:solidFill>
                  <a:srgbClr val="000000"/>
                </a:solidFill>
                <a:latin typeface="Arial" panose="020B0604020202020204" pitchFamily="34" charset="0"/>
                <a:cs typeface="Arial" panose="020B0604020202020204" pitchFamily="34" charset="0"/>
              </a:rPr>
              <a:t>sont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infuencés</a:t>
            </a:r>
            <a:r>
              <a:rPr lang="en-US" sz="2000" dirty="0">
                <a:solidFill>
                  <a:srgbClr val="000000"/>
                </a:solidFill>
                <a:latin typeface="Arial" panose="020B0604020202020204" pitchFamily="34" charset="0"/>
                <a:cs typeface="Arial" panose="020B0604020202020204" pitchFamily="34" charset="0"/>
              </a:rPr>
              <a:t> par le </a:t>
            </a:r>
            <a:r>
              <a:rPr lang="en-US" sz="2000" dirty="0" err="1">
                <a:solidFill>
                  <a:srgbClr val="000000"/>
                </a:solidFill>
                <a:latin typeface="Arial" panose="020B0604020202020204" pitchFamily="34" charset="0"/>
                <a:cs typeface="Arial" panose="020B0604020202020204" pitchFamily="34" charset="0"/>
              </a:rPr>
              <a:t>niveau</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d’instruction</a:t>
            </a:r>
            <a:r>
              <a:rPr lang="en-US" sz="2000" dirty="0">
                <a:solidFill>
                  <a:srgbClr val="000000"/>
                </a:solidFill>
                <a:latin typeface="Arial" panose="020B0604020202020204" pitchFamily="34" charset="0"/>
                <a:cs typeface="Arial" panose="020B0604020202020204" pitchFamily="34" charset="0"/>
              </a:rPr>
              <a:t>, les </a:t>
            </a:r>
            <a:r>
              <a:rPr lang="en-US" sz="2000" dirty="0" err="1">
                <a:solidFill>
                  <a:srgbClr val="000000"/>
                </a:solidFill>
                <a:latin typeface="Arial" panose="020B0604020202020204" pitchFamily="34" charset="0"/>
                <a:cs typeface="Arial" panose="020B0604020202020204" pitchFamily="34" charset="0"/>
              </a:rPr>
              <a:t>revenus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l’âge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l’ethnicité</a:t>
            </a:r>
            <a:r>
              <a:rPr lang="en-US" sz="2000" dirty="0">
                <a:solidFill>
                  <a:srgbClr val="000000"/>
                </a:solidFill>
                <a:latin typeface="Arial" panose="020B0604020202020204" pitchFamily="34" charset="0"/>
                <a:cs typeface="Arial" panose="020B0604020202020204" pitchFamily="34" charset="0"/>
              </a:rPr>
              <a:t>, la race, le handicap, le </a:t>
            </a:r>
            <a:r>
              <a:rPr lang="en-US" sz="2000" dirty="0" err="1">
                <a:solidFill>
                  <a:srgbClr val="000000"/>
                </a:solidFill>
                <a:latin typeface="Arial" panose="020B0604020202020204" pitchFamily="34" charset="0"/>
                <a:cs typeface="Arial" panose="020B0604020202020204" pitchFamily="34" charset="0"/>
              </a:rPr>
              <a:t>statut</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migrant.e</a:t>
            </a:r>
            <a:r>
              <a:rPr lang="en-US" sz="2000" dirty="0">
                <a:solidFill>
                  <a:srgbClr val="000000"/>
                </a:solidFill>
                <a:latin typeface="Arial" panose="020B0604020202020204" pitchFamily="34" charset="0"/>
                <a:cs typeface="Arial" panose="020B0604020202020204" pitchFamily="34" charset="0"/>
              </a:rPr>
              <a:t>, la santé, le lieu de vie et </a:t>
            </a:r>
            <a:r>
              <a:rPr lang="en-US" sz="2000" dirty="0" err="1">
                <a:solidFill>
                  <a:srgbClr val="000000"/>
                </a:solidFill>
                <a:latin typeface="Arial" panose="020B0604020202020204" pitchFamily="34" charset="0"/>
                <a:cs typeface="Arial" panose="020B0604020202020204" pitchFamily="34" charset="0"/>
              </a:rPr>
              <a:t>l’orientation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sexuelle</a:t>
            </a:r>
            <a:r>
              <a:rPr lang="en-US" sz="2000" dirty="0">
                <a:solidFill>
                  <a:srgbClr val="000000"/>
                </a:solidFill>
                <a:latin typeface="Arial" panose="020B0604020202020204" pitchFamily="34" charset="0"/>
                <a:cs typeface="Arial" panose="020B0604020202020204" pitchFamily="34" charset="0"/>
              </a:rPr>
              <a:t>. Il </a:t>
            </a:r>
            <a:r>
              <a:rPr lang="en-US" sz="2000" dirty="0" err="1">
                <a:solidFill>
                  <a:srgbClr val="000000"/>
                </a:solidFill>
                <a:latin typeface="Arial" panose="020B0604020202020204" pitchFamily="34" charset="0"/>
                <a:cs typeface="Arial" panose="020B0604020202020204" pitchFamily="34" charset="0"/>
              </a:rPr>
              <a:t>est</a:t>
            </a:r>
            <a:r>
              <a:rPr lang="en-US" sz="2000" dirty="0">
                <a:solidFill>
                  <a:srgbClr val="000000"/>
                </a:solidFill>
                <a:latin typeface="Arial" panose="020B0604020202020204" pitchFamily="34" charset="0"/>
                <a:cs typeface="Arial" panose="020B0604020202020204" pitchFamily="34" charset="0"/>
              </a:rPr>
              <a:t> important de </a:t>
            </a:r>
            <a:r>
              <a:rPr lang="en-US" sz="2000" dirty="0" err="1">
                <a:solidFill>
                  <a:srgbClr val="000000"/>
                </a:solidFill>
                <a:latin typeface="Arial" panose="020B0604020202020204" pitchFamily="34" charset="0"/>
                <a:cs typeface="Arial" panose="020B0604020202020204" pitchFamily="34" charset="0"/>
              </a:rPr>
              <a:t>prendre</a:t>
            </a:r>
            <a:r>
              <a:rPr lang="en-US" sz="2000" dirty="0">
                <a:solidFill>
                  <a:srgbClr val="000000"/>
                </a:solidFill>
                <a:latin typeface="Arial" panose="020B0604020202020204" pitchFamily="34" charset="0"/>
                <a:cs typeface="Arial" panose="020B0604020202020204" pitchFamily="34" charset="0"/>
              </a:rPr>
              <a:t> en </a:t>
            </a:r>
            <a:r>
              <a:rPr lang="en-US" sz="2000" dirty="0" err="1">
                <a:solidFill>
                  <a:srgbClr val="000000"/>
                </a:solidFill>
                <a:latin typeface="Arial" panose="020B0604020202020204" pitchFamily="34" charset="0"/>
                <a:cs typeface="Arial" panose="020B0604020202020204" pitchFamily="34" charset="0"/>
              </a:rPr>
              <a:t>compte</a:t>
            </a:r>
            <a:r>
              <a:rPr lang="en-US" sz="2000" dirty="0">
                <a:solidFill>
                  <a:srgbClr val="000000"/>
                </a:solidFill>
                <a:latin typeface="Arial" panose="020B0604020202020204" pitchFamily="34" charset="0"/>
                <a:cs typeface="Arial" panose="020B0604020202020204" pitchFamily="34" charset="0"/>
              </a:rPr>
              <a:t> les multiples </a:t>
            </a:r>
            <a:r>
              <a:rPr lang="en-US" sz="2000" dirty="0" err="1">
                <a:solidFill>
                  <a:srgbClr val="000000"/>
                </a:solidFill>
                <a:latin typeface="Arial" panose="020B0604020202020204" pitchFamily="34" charset="0"/>
                <a:cs typeface="Arial" panose="020B0604020202020204" pitchFamily="34" charset="0"/>
              </a:rPr>
              <a:t>façons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dont</a:t>
            </a:r>
            <a:r>
              <a:rPr lang="en-US" sz="2000" dirty="0">
                <a:solidFill>
                  <a:srgbClr val="000000"/>
                </a:solidFill>
                <a:latin typeface="Arial" panose="020B0604020202020204" pitchFamily="34" charset="0"/>
                <a:cs typeface="Arial" panose="020B0604020202020204" pitchFamily="34" charset="0"/>
              </a:rPr>
              <a:t> le VIH et le genre </a:t>
            </a:r>
            <a:r>
              <a:rPr lang="en-US" sz="2000" dirty="0" err="1">
                <a:solidFill>
                  <a:srgbClr val="000000"/>
                </a:solidFill>
                <a:latin typeface="Arial" panose="020B0604020202020204" pitchFamily="34" charset="0"/>
                <a:cs typeface="Arial" panose="020B0604020202020204" pitchFamily="34" charset="0"/>
              </a:rPr>
              <a:t>interagissent</a:t>
            </a:r>
            <a:r>
              <a:rPr lang="en-US" sz="2000" dirty="0">
                <a:solidFill>
                  <a:srgbClr val="000000"/>
                </a:solidFill>
                <a:latin typeface="Arial" panose="020B0604020202020204" pitchFamily="34" charset="0"/>
                <a:cs typeface="Arial" panose="020B0604020202020204" pitchFamily="34" charset="0"/>
              </a:rPr>
              <a:t>. </a:t>
            </a:r>
            <a:br>
              <a:rPr lang="en-US" sz="2000" dirty="0">
                <a:solidFill>
                  <a:srgbClr val="000000"/>
                </a:solidFill>
                <a:latin typeface="Arial" panose="020B0604020202020204" pitchFamily="34" charset="0"/>
                <a:cs typeface="Arial" panose="020B0604020202020204" pitchFamily="34" charset="0"/>
              </a:rPr>
            </a:br>
            <a:endParaRPr lang="en-US" sz="2000" dirty="0">
              <a:solidFill>
                <a:srgbClr val="000000"/>
              </a:solidFill>
              <a:latin typeface="Arial" panose="020B0604020202020204" pitchFamily="34" charset="0"/>
              <a:cs typeface="Arial" panose="020B0604020202020204" pitchFamily="34" charset="0"/>
            </a:endParaRPr>
          </a:p>
          <a:p>
            <a:pPr marL="342900" indent="-342900">
              <a:buClr>
                <a:srgbClr val="36B0E3"/>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Il </a:t>
            </a:r>
            <a:r>
              <a:rPr lang="en-US" sz="2000" dirty="0" err="1">
                <a:solidFill>
                  <a:srgbClr val="000000"/>
                </a:solidFill>
                <a:latin typeface="Arial" panose="020B0604020202020204" pitchFamily="34" charset="0"/>
                <a:cs typeface="Arial" panose="020B0604020202020204" pitchFamily="34" charset="0"/>
              </a:rPr>
              <a:t>est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également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largement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reconnu</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que</a:t>
            </a:r>
            <a:r>
              <a:rPr lang="en-US" sz="2000" dirty="0">
                <a:solidFill>
                  <a:srgbClr val="000000"/>
                </a:solidFill>
                <a:latin typeface="Arial" panose="020B0604020202020204" pitchFamily="34" charset="0"/>
                <a:cs typeface="Arial" panose="020B0604020202020204" pitchFamily="34" charset="0"/>
              </a:rPr>
              <a:t> le </a:t>
            </a:r>
            <a:r>
              <a:rPr lang="en-US" sz="2000" dirty="0" err="1">
                <a:solidFill>
                  <a:srgbClr val="000000"/>
                </a:solidFill>
                <a:latin typeface="Arial" panose="020B0604020202020204" pitchFamily="34" charset="0"/>
                <a:cs typeface="Arial" panose="020B0604020202020204" pitchFamily="34" charset="0"/>
              </a:rPr>
              <a:t>niveau</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vulnérabilité</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d’une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personne</a:t>
            </a:r>
            <a:r>
              <a:rPr lang="en-US" sz="2000" dirty="0">
                <a:solidFill>
                  <a:srgbClr val="000000"/>
                </a:solidFill>
                <a:latin typeface="Arial" panose="020B0604020202020204" pitchFamily="34" charset="0"/>
                <a:cs typeface="Arial" panose="020B0604020202020204" pitchFamily="34" charset="0"/>
              </a:rPr>
              <a:t> au VIH et </a:t>
            </a:r>
            <a:r>
              <a:rPr lang="en-US" sz="2000" dirty="0" err="1">
                <a:solidFill>
                  <a:srgbClr val="000000"/>
                </a:solidFill>
                <a:latin typeface="Arial" panose="020B0604020202020204" pitchFamily="34" charset="0"/>
                <a:cs typeface="Arial" panose="020B0604020202020204" pitchFamily="34" charset="0"/>
              </a:rPr>
              <a:t>à</a:t>
            </a:r>
            <a:r>
              <a:rPr lang="en-US" sz="2000" dirty="0">
                <a:solidFill>
                  <a:srgbClr val="000000"/>
                </a:solidFill>
                <a:latin typeface="Arial" panose="020B0604020202020204" pitchFamily="34" charset="0"/>
                <a:cs typeface="Arial" panose="020B0604020202020204" pitchFamily="34" charset="0"/>
              </a:rPr>
              <a:t> la violence </a:t>
            </a:r>
            <a:r>
              <a:rPr lang="en-US" sz="2000" dirty="0" err="1">
                <a:solidFill>
                  <a:srgbClr val="000000"/>
                </a:solidFill>
                <a:latin typeface="Arial" panose="020B0604020202020204" pitchFamily="34" charset="0"/>
                <a:cs typeface="Arial" panose="020B0604020202020204" pitchFamily="34" charset="0"/>
              </a:rPr>
              <a:t>augmente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selon</a:t>
            </a:r>
            <a:r>
              <a:rPr lang="en-US" sz="2000" dirty="0">
                <a:solidFill>
                  <a:srgbClr val="000000"/>
                </a:solidFill>
                <a:latin typeface="Arial" panose="020B0604020202020204" pitchFamily="34" charset="0"/>
                <a:cs typeface="Arial" panose="020B0604020202020204" pitchFamily="34" charset="0"/>
              </a:rPr>
              <a:t> son </a:t>
            </a:r>
            <a:r>
              <a:rPr lang="en-US" sz="2000" dirty="0" err="1">
                <a:solidFill>
                  <a:srgbClr val="000000"/>
                </a:solidFill>
                <a:latin typeface="Arial" panose="020B0604020202020204" pitchFamily="34" charset="0"/>
                <a:cs typeface="Arial" panose="020B0604020202020204" pitchFamily="34" charset="0"/>
              </a:rPr>
              <a:t>sexe</a:t>
            </a:r>
            <a:r>
              <a:rPr lang="en-US" sz="2000" dirty="0">
                <a:solidFill>
                  <a:srgbClr val="000000"/>
                </a:solidFill>
                <a:latin typeface="Arial" panose="020B0604020202020204" pitchFamily="34" charset="0"/>
                <a:cs typeface="Arial" panose="020B0604020202020204" pitchFamily="34" charset="0"/>
              </a:rPr>
              <a:t>, son genre, son </a:t>
            </a:r>
            <a:r>
              <a:rPr lang="en-US" sz="2000" dirty="0" err="1">
                <a:solidFill>
                  <a:srgbClr val="000000"/>
                </a:solidFill>
                <a:latin typeface="Arial" panose="020B0604020202020204" pitchFamily="34" charset="0"/>
                <a:cs typeface="Arial" panose="020B0604020202020204" pitchFamily="34" charset="0"/>
              </a:rPr>
              <a:t>âge</a:t>
            </a:r>
            <a:r>
              <a:rPr lang="en-US" sz="2000" dirty="0">
                <a:solidFill>
                  <a:srgbClr val="000000"/>
                </a:solidFill>
                <a:latin typeface="Arial" panose="020B0604020202020204" pitchFamily="34" charset="0"/>
                <a:cs typeface="Arial" panose="020B0604020202020204" pitchFamily="34" charset="0"/>
              </a:rPr>
              <a:t>, son orientation </a:t>
            </a:r>
            <a:r>
              <a:rPr lang="en-US" sz="2000" dirty="0" err="1">
                <a:solidFill>
                  <a:srgbClr val="000000"/>
                </a:solidFill>
                <a:latin typeface="Arial" panose="020B0604020202020204" pitchFamily="34" charset="0"/>
                <a:cs typeface="Arial" panose="020B0604020202020204" pitchFamily="34" charset="0"/>
              </a:rPr>
              <a:t>sexuelle</a:t>
            </a:r>
            <a:r>
              <a:rPr lang="en-US" sz="2000" dirty="0">
                <a:solidFill>
                  <a:srgbClr val="000000"/>
                </a:solidFill>
                <a:latin typeface="Arial" panose="020B0604020202020204" pitchFamily="34" charset="0"/>
                <a:cs typeface="Arial" panose="020B0604020202020204" pitchFamily="34" charset="0"/>
              </a:rPr>
              <a:t>, son </a:t>
            </a:r>
            <a:r>
              <a:rPr lang="en-US" sz="2000" dirty="0" err="1">
                <a:solidFill>
                  <a:srgbClr val="000000"/>
                </a:solidFill>
                <a:latin typeface="Arial" panose="020B0604020202020204" pitchFamily="34" charset="0"/>
                <a:cs typeface="Arial" panose="020B0604020202020204" pitchFamily="34" charset="0"/>
              </a:rPr>
              <a:t>identité</a:t>
            </a:r>
            <a:r>
              <a:rPr lang="en-US" sz="2000" dirty="0">
                <a:solidFill>
                  <a:srgbClr val="000000"/>
                </a:solidFill>
                <a:latin typeface="Arial" panose="020B0604020202020204" pitchFamily="34" charset="0"/>
                <a:cs typeface="Arial" panose="020B0604020202020204" pitchFamily="34" charset="0"/>
              </a:rPr>
              <a:t> et son expression de genre et </a:t>
            </a:r>
            <a:r>
              <a:rPr lang="en-US" sz="2000" dirty="0" err="1">
                <a:solidFill>
                  <a:srgbClr val="000000"/>
                </a:solidFill>
                <a:latin typeface="Arial" panose="020B0604020202020204" pitchFamily="34" charset="0"/>
                <a:cs typeface="Arial" panose="020B0604020202020204" pitchFamily="34" charset="0"/>
              </a:rPr>
              <a:t>selon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qu’elle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pratique</a:t>
            </a:r>
            <a:r>
              <a:rPr lang="en-US" sz="2000" dirty="0">
                <a:solidFill>
                  <a:srgbClr val="000000"/>
                </a:solidFill>
                <a:latin typeface="Arial" panose="020B0604020202020204" pitchFamily="34" charset="0"/>
                <a:cs typeface="Arial" panose="020B0604020202020204" pitchFamily="34" charset="0"/>
              </a:rPr>
              <a:t> le travail du </a:t>
            </a:r>
            <a:r>
              <a:rPr lang="en-US" sz="2000" dirty="0" err="1">
                <a:solidFill>
                  <a:srgbClr val="000000"/>
                </a:solidFill>
                <a:latin typeface="Arial" panose="020B0604020202020204" pitchFamily="34" charset="0"/>
                <a:cs typeface="Arial" panose="020B0604020202020204" pitchFamily="34" charset="0"/>
              </a:rPr>
              <a:t>sexe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ou</a:t>
            </a:r>
            <a:r>
              <a:rPr lang="en-US" sz="2000" dirty="0">
                <a:solidFill>
                  <a:srgbClr val="000000"/>
                </a:solidFill>
                <a:latin typeface="Arial" panose="020B0604020202020204" pitchFamily="34" charset="0"/>
                <a:cs typeface="Arial" panose="020B0604020202020204" pitchFamily="34" charset="0"/>
              </a:rPr>
              <a:t> non.</a:t>
            </a:r>
            <a:br>
              <a:rPr lang="en-US" sz="2000" dirty="0">
                <a:solidFill>
                  <a:srgbClr val="000000"/>
                </a:solidFill>
                <a:latin typeface="Arial" panose="020B0604020202020204" pitchFamily="34" charset="0"/>
                <a:cs typeface="Arial" panose="020B0604020202020204" pitchFamily="34" charset="0"/>
              </a:rPr>
            </a:br>
            <a:endParaRPr lang="en-US" sz="2000" dirty="0">
              <a:solidFill>
                <a:srgbClr val="000000"/>
              </a:solidFill>
              <a:latin typeface="Arial" panose="020B0604020202020204" pitchFamily="34" charset="0"/>
              <a:cs typeface="Arial" panose="020B0604020202020204" pitchFamily="34" charset="0"/>
            </a:endParaRPr>
          </a:p>
          <a:p>
            <a:pPr marL="342900" indent="-342900">
              <a:buClr>
                <a:srgbClr val="36B0E3"/>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Les </a:t>
            </a:r>
            <a:r>
              <a:rPr lang="en-US" sz="2000" dirty="0" err="1">
                <a:solidFill>
                  <a:srgbClr val="000000"/>
                </a:solidFill>
                <a:latin typeface="Arial" panose="020B0604020202020204" pitchFamily="34" charset="0"/>
                <a:cs typeface="Arial" panose="020B0604020202020204" pitchFamily="34" charset="0"/>
              </a:rPr>
              <a:t>formes</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stigmatisation</a:t>
            </a:r>
            <a:r>
              <a:rPr lang="en-US" sz="2000" dirty="0">
                <a:solidFill>
                  <a:srgbClr val="000000"/>
                </a:solidFill>
                <a:latin typeface="Arial" panose="020B0604020202020204" pitchFamily="34" charset="0"/>
                <a:cs typeface="Arial" panose="020B0604020202020204" pitchFamily="34" charset="0"/>
              </a:rPr>
              <a:t> et de discrimination </a:t>
            </a:r>
            <a:r>
              <a:rPr lang="en-US" sz="2000" dirty="0" err="1">
                <a:solidFill>
                  <a:srgbClr val="000000"/>
                </a:solidFill>
                <a:latin typeface="Arial" panose="020B0604020202020204" pitchFamily="34" charset="0"/>
                <a:cs typeface="Arial" panose="020B0604020202020204" pitchFamily="34" charset="0"/>
              </a:rPr>
              <a:t>basées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sur</a:t>
            </a:r>
            <a:r>
              <a:rPr lang="en-US" sz="2000" dirty="0">
                <a:solidFill>
                  <a:srgbClr val="000000"/>
                </a:solidFill>
                <a:latin typeface="Arial" panose="020B0604020202020204" pitchFamily="34" charset="0"/>
                <a:cs typeface="Arial" panose="020B0604020202020204" pitchFamily="34" charset="0"/>
              </a:rPr>
              <a:t> le genre et </a:t>
            </a:r>
            <a:r>
              <a:rPr lang="en-US" sz="2000" dirty="0" err="1">
                <a:solidFill>
                  <a:srgbClr val="000000"/>
                </a:solidFill>
                <a:latin typeface="Arial" panose="020B0604020202020204" pitchFamily="34" charset="0"/>
                <a:cs typeface="Arial" panose="020B0604020202020204" pitchFamily="34" charset="0"/>
              </a:rPr>
              <a:t>liées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à</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identités</a:t>
            </a:r>
            <a:r>
              <a:rPr lang="en-US" sz="2000" dirty="0">
                <a:solidFill>
                  <a:srgbClr val="000000"/>
                </a:solidFill>
                <a:latin typeface="Arial" panose="020B0604020202020204" pitchFamily="34" charset="0"/>
                <a:cs typeface="Arial" panose="020B0604020202020204" pitchFamily="34" charset="0"/>
              </a:rPr>
              <a:t> et </a:t>
            </a:r>
            <a:r>
              <a:rPr lang="en-US" sz="2000" dirty="0" err="1">
                <a:solidFill>
                  <a:srgbClr val="000000"/>
                </a:solidFill>
                <a:latin typeface="Arial" panose="020B0604020202020204" pitchFamily="34" charset="0"/>
                <a:cs typeface="Arial" panose="020B0604020202020204" pitchFamily="34" charset="0"/>
              </a:rPr>
              <a:t>ces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comportements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sont</a:t>
            </a:r>
            <a:r>
              <a:rPr lang="en-US" sz="2000" dirty="0">
                <a:solidFill>
                  <a:srgbClr val="000000"/>
                </a:solidFill>
                <a:latin typeface="Arial" panose="020B0604020202020204" pitchFamily="34" charset="0"/>
                <a:cs typeface="Arial" panose="020B0604020202020204" pitchFamily="34" charset="0"/>
              </a:rPr>
              <a:t> multiples et se </a:t>
            </a:r>
            <a:r>
              <a:rPr lang="en-US" sz="2000" dirty="0" err="1">
                <a:solidFill>
                  <a:srgbClr val="000000"/>
                </a:solidFill>
                <a:latin typeface="Arial" panose="020B0604020202020204" pitchFamily="34" charset="0"/>
                <a:cs typeface="Arial" panose="020B0604020202020204" pitchFamily="34" charset="0"/>
              </a:rPr>
              <a:t>chevauchent</a:t>
            </a:r>
            <a:r>
              <a:rPr lang="en-US" sz="2000" dirty="0">
                <a:solidFill>
                  <a:srgbClr val="000000"/>
                </a:solidFill>
                <a:latin typeface="Arial" panose="020B0604020202020204" pitchFamily="34" charset="0"/>
                <a:cs typeface="Arial" panose="020B0604020202020204" pitchFamily="34" charset="0"/>
              </a:rPr>
              <a:t> : </a:t>
            </a:r>
            <a:r>
              <a:rPr lang="en-US" sz="2000" dirty="0" err="1">
                <a:solidFill>
                  <a:srgbClr val="000000"/>
                </a:solidFill>
                <a:latin typeface="Arial" panose="020B0604020202020204" pitchFamily="34" charset="0"/>
                <a:cs typeface="Arial" panose="020B0604020202020204" pitchFamily="34" charset="0"/>
              </a:rPr>
              <a:t>elles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limitent</a:t>
            </a:r>
            <a:r>
              <a:rPr lang="en-US" sz="2000" dirty="0">
                <a:solidFill>
                  <a:srgbClr val="000000"/>
                </a:solidFill>
                <a:latin typeface="Arial" panose="020B0604020202020204" pitchFamily="34" charset="0"/>
                <a:cs typeface="Arial" panose="020B0604020202020204" pitchFamily="34" charset="0"/>
              </a:rPr>
              <a:t> la </a:t>
            </a:r>
            <a:r>
              <a:rPr lang="en-US" sz="2000" dirty="0" err="1">
                <a:solidFill>
                  <a:srgbClr val="000000"/>
                </a:solidFill>
                <a:latin typeface="Arial" panose="020B0604020202020204" pitchFamily="34" charset="0"/>
                <a:cs typeface="Arial" panose="020B0604020202020204" pitchFamily="34" charset="0"/>
              </a:rPr>
              <a:t>capacité</a:t>
            </a:r>
            <a:r>
              <a:rPr lang="en-US" sz="2000" dirty="0">
                <a:solidFill>
                  <a:srgbClr val="000000"/>
                </a:solidFill>
                <a:latin typeface="Arial" panose="020B0604020202020204" pitchFamily="34" charset="0"/>
                <a:cs typeface="Arial" panose="020B0604020202020204" pitchFamily="34" charset="0"/>
              </a:rPr>
              <a:t> des </a:t>
            </a:r>
            <a:r>
              <a:rPr lang="en-US" sz="2000" dirty="0" err="1">
                <a:solidFill>
                  <a:srgbClr val="000000"/>
                </a:solidFill>
                <a:latin typeface="Arial" panose="020B0604020202020204" pitchFamily="34" charset="0"/>
                <a:cs typeface="Arial" panose="020B0604020202020204" pitchFamily="34" charset="0"/>
              </a:rPr>
              <a:t>personnes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à</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réaliser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leur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droits</a:t>
            </a:r>
            <a:r>
              <a:rPr lang="en-US" sz="2000" dirty="0">
                <a:solidFill>
                  <a:srgbClr val="000000"/>
                </a:solidFill>
                <a:latin typeface="Arial" panose="020B0604020202020204" pitchFamily="34" charset="0"/>
                <a:cs typeface="Arial" panose="020B0604020202020204" pitchFamily="34" charset="0"/>
              </a:rPr>
              <a:t> et </a:t>
            </a:r>
            <a:r>
              <a:rPr lang="en-US" sz="2000" dirty="0" err="1">
                <a:solidFill>
                  <a:srgbClr val="000000"/>
                </a:solidFill>
                <a:latin typeface="Arial" panose="020B0604020202020204" pitchFamily="34" charset="0"/>
                <a:cs typeface="Arial" panose="020B0604020202020204" pitchFamily="34" charset="0"/>
              </a:rPr>
              <a:t>leurs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libertés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fondamentales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y</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compris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leurs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droits</a:t>
            </a:r>
            <a:r>
              <a:rPr lang="en-US" sz="2000" dirty="0">
                <a:solidFill>
                  <a:srgbClr val="000000"/>
                </a:solidFill>
                <a:latin typeface="Arial" panose="020B0604020202020204" pitchFamily="34" charset="0"/>
                <a:cs typeface="Arial" panose="020B0604020202020204" pitchFamily="34" charset="0"/>
              </a:rPr>
              <a:t> et santé </a:t>
            </a:r>
            <a:r>
              <a:rPr lang="en-US" sz="2000" dirty="0" err="1">
                <a:solidFill>
                  <a:srgbClr val="000000"/>
                </a:solidFill>
                <a:latin typeface="Arial" panose="020B0604020202020204" pitchFamily="34" charset="0"/>
                <a:cs typeface="Arial" panose="020B0604020202020204" pitchFamily="34" charset="0"/>
              </a:rPr>
              <a:t>reproductifs</a:t>
            </a:r>
            <a:r>
              <a:rPr lang="en-US" sz="2000" dirty="0">
                <a:solidFill>
                  <a:srgbClr val="000000"/>
                </a:solidFill>
                <a:latin typeface="Arial" panose="020B0604020202020204" pitchFamily="34" charset="0"/>
                <a:cs typeface="Arial" panose="020B0604020202020204" pitchFamily="34" charset="0"/>
              </a:rPr>
              <a:t> et </a:t>
            </a:r>
            <a:r>
              <a:rPr lang="en-US" sz="2000" dirty="0" err="1">
                <a:solidFill>
                  <a:srgbClr val="000000"/>
                </a:solidFill>
                <a:latin typeface="Arial" panose="020B0604020202020204" pitchFamily="34" charset="0"/>
                <a:cs typeface="Arial" panose="020B0604020202020204" pitchFamily="34" charset="0"/>
              </a:rPr>
              <a:t>sexuels</a:t>
            </a:r>
            <a:r>
              <a:rPr lang="en-US" sz="2000" dirty="0">
                <a:solidFill>
                  <a:srgbClr val="000000"/>
                </a:solidFill>
                <a:latin typeface="Arial" panose="020B0604020202020204" pitchFamily="34" charset="0"/>
                <a:cs typeface="Arial" panose="020B0604020202020204" pitchFamily="34" charset="0"/>
              </a:rPr>
              <a:t>, et </a:t>
            </a:r>
            <a:r>
              <a:rPr lang="en-US" sz="2000" dirty="0" err="1">
                <a:solidFill>
                  <a:srgbClr val="000000"/>
                </a:solidFill>
                <a:latin typeface="Arial" panose="020B0604020202020204" pitchFamily="34" charset="0"/>
                <a:cs typeface="Arial" panose="020B0604020202020204" pitchFamily="34" charset="0"/>
              </a:rPr>
              <a:t>leur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droit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à</a:t>
            </a:r>
            <a:r>
              <a:rPr lang="en-US" sz="2000" dirty="0">
                <a:solidFill>
                  <a:srgbClr val="000000"/>
                </a:solidFill>
                <a:latin typeface="Arial" panose="020B0604020202020204" pitchFamily="34" charset="0"/>
                <a:cs typeface="Arial" panose="020B0604020202020204" pitchFamily="34" charset="0"/>
              </a:rPr>
              <a:t> la santé. </a:t>
            </a:r>
          </a:p>
        </p:txBody>
      </p:sp>
    </p:spTree>
    <p:extLst>
      <p:ext uri="{BB962C8B-B14F-4D97-AF65-F5344CB8AC3E}">
        <p14:creationId xmlns:p14="http://schemas.microsoft.com/office/powerpoint/2010/main" val="2517667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lf-of-new-HIV-infections-now-among-key-populations_2200px.png"/>
          <p:cNvPicPr>
            <a:picLocks noGrp="1" noChangeAspect="1"/>
          </p:cNvPicPr>
          <p:nvPr>
            <p:ph idx="4294967295"/>
          </p:nvPr>
        </p:nvPicPr>
        <p:blipFill>
          <a:blip r:embed="rId3">
            <a:extLst>
              <a:ext uri="{28A0092B-C50C-407E-A947-70E740481C1C}">
                <a14:useLocalDpi xmlns:a14="http://schemas.microsoft.com/office/drawing/2010/main" val="0"/>
              </a:ext>
            </a:extLst>
          </a:blip>
          <a:srcRect t="-14995" b="-14995"/>
          <a:stretch>
            <a:fillRect/>
          </a:stretch>
        </p:blipFill>
        <p:spPr>
          <a:xfrm>
            <a:off x="0" y="920750"/>
            <a:ext cx="6157913" cy="4984750"/>
          </a:xfrm>
        </p:spPr>
      </p:pic>
      <p:sp>
        <p:nvSpPr>
          <p:cNvPr id="6" name="Title 1"/>
          <p:cNvSpPr txBox="1">
            <a:spLocks/>
          </p:cNvSpPr>
          <p:nvPr/>
        </p:nvSpPr>
        <p:spPr>
          <a:xfrm>
            <a:off x="435599" y="435600"/>
            <a:ext cx="11213061" cy="930511"/>
          </a:xfrm>
        </p:spPr>
        <p:txBody>
          <a:bodyPr lIns="0" tIns="0" rIns="0" bIns="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2.3.1 	</a:t>
            </a:r>
            <a:r>
              <a:rPr lang="fr-FR" sz="2800" b="1" dirty="0">
                <a:latin typeface="Arial" panose="020B0604020202020204" pitchFamily="34" charset="0"/>
                <a:cs typeface="Arial" panose="020B0604020202020204" pitchFamily="34" charset="0"/>
              </a:rPr>
              <a:t>Pourquoi les droits humains sont-ils importants pour le 	VIH, la discrimination et les violences basées sur le genre ?</a:t>
            </a:r>
            <a:endParaRPr lang="en-GB" sz="2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038225" y="1212396"/>
            <a:ext cx="10115550" cy="5190465"/>
          </a:xfrm>
          <a:prstGeom prst="rect">
            <a:avLst/>
          </a:prstGeom>
        </p:spPr>
      </p:pic>
      <p:sp>
        <p:nvSpPr>
          <p:cNvPr id="4" name="TextBox 3"/>
          <p:cNvSpPr txBox="1"/>
          <p:nvPr/>
        </p:nvSpPr>
        <p:spPr>
          <a:xfrm>
            <a:off x="1038225" y="6427820"/>
            <a:ext cx="10429300" cy="584775"/>
          </a:xfrm>
          <a:prstGeom prst="rect">
            <a:avLst/>
          </a:prstGeom>
          <a:noFill/>
        </p:spPr>
        <p:txBody>
          <a:bodyPr wrap="square" rtlCol="0">
            <a:spAutoFit/>
          </a:bodyPr>
          <a:lstStyle/>
          <a:p>
            <a:r>
              <a:rPr lang="en-US" sz="1600" dirty="0"/>
              <a:t>* UNAIDS 2020 https://www.unaids.org/sites/default/files/media_asset/2020_aids-data-book_en.pdf </a:t>
            </a:r>
          </a:p>
          <a:p>
            <a:endParaRPr lang="en-US" sz="1600" dirty="0"/>
          </a:p>
        </p:txBody>
      </p:sp>
    </p:spTree>
    <p:extLst>
      <p:ext uri="{BB962C8B-B14F-4D97-AF65-F5344CB8AC3E}">
        <p14:creationId xmlns:p14="http://schemas.microsoft.com/office/powerpoint/2010/main" val="1380227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10839349" cy="1163395"/>
          </a:xfrm>
        </p:spPr>
        <p:txBody>
          <a:bodyPr wrap="square" lIns="0" tIns="0" rIns="0" bIns="0" anchor="t">
            <a:spAutoFit/>
          </a:bodyPr>
          <a:lstStyle/>
          <a:p>
            <a:pPr>
              <a:tabLst>
                <a:tab pos="871538" algn="l"/>
              </a:tabLst>
            </a:pPr>
            <a:r>
              <a:rPr lang="en-GB" sz="2800" dirty="0">
                <a:latin typeface="Arial"/>
                <a:cs typeface="Arial"/>
              </a:rPr>
              <a:t>2.3.1 	</a:t>
            </a:r>
            <a:r>
              <a:rPr lang="fr-FR" sz="2800" dirty="0"/>
              <a:t>Pourquoi les droits humains sont-ils importants pour le</a:t>
            </a:r>
            <a:br>
              <a:rPr lang="fr-FR" sz="2800" dirty="0"/>
            </a:br>
            <a:r>
              <a:rPr lang="fr-FR" sz="2800" dirty="0"/>
              <a:t> 	VIH, la discrimination et les violences basées sur le genre</a:t>
            </a:r>
            <a:r>
              <a:rPr lang="en-US" sz="2800" dirty="0"/>
              <a:t>? </a:t>
            </a:r>
            <a:r>
              <a:rPr lang="en-GB" sz="2800" dirty="0">
                <a:latin typeface="Arial"/>
                <a:cs typeface="Arial"/>
              </a:rPr>
              <a:t>	</a:t>
            </a:r>
            <a:endParaRPr lang="en-GB" sz="3200" dirty="0">
              <a:highlight>
                <a:srgbClr val="FFFF00"/>
              </a:highlight>
              <a:latin typeface="Arial"/>
              <a:cs typeface="Arial"/>
            </a:endParaRPr>
          </a:p>
        </p:txBody>
      </p:sp>
      <p:pic>
        <p:nvPicPr>
          <p:cNvPr id="3" name="image297.png"/>
          <p:cNvPicPr/>
          <p:nvPr/>
        </p:nvPicPr>
        <p:blipFill>
          <a:blip r:embed="rId3" cstate="print"/>
          <a:stretch>
            <a:fillRect/>
          </a:stretch>
        </p:blipFill>
        <p:spPr>
          <a:xfrm>
            <a:off x="9305703" y="4236078"/>
            <a:ext cx="2253521" cy="2186337"/>
          </a:xfrm>
          <a:prstGeom prst="rect">
            <a:avLst/>
          </a:prstGeom>
        </p:spPr>
      </p:pic>
      <p:sp>
        <p:nvSpPr>
          <p:cNvPr id="4" name="Rectangle 3">
            <a:extLst>
              <a:ext uri="{FF2B5EF4-FFF2-40B4-BE49-F238E27FC236}">
                <a16:creationId xmlns:a16="http://schemas.microsoft.com/office/drawing/2014/main" id="{78AC8B40-FB7A-7D46-BBAA-B34C9D6427D2}"/>
              </a:ext>
            </a:extLst>
          </p:cNvPr>
          <p:cNvSpPr/>
          <p:nvPr/>
        </p:nvSpPr>
        <p:spPr>
          <a:xfrm>
            <a:off x="435600" y="1528753"/>
            <a:ext cx="9135120" cy="4893647"/>
          </a:xfrm>
          <a:prstGeom prst="rect">
            <a:avLst/>
          </a:prstGeom>
        </p:spPr>
        <p:txBody>
          <a:bodyPr wrap="square" lIns="0" tIns="0" rIns="0" bIns="0">
            <a:spAutoFit/>
          </a:bodyPr>
          <a:lstStyle/>
          <a:p>
            <a:pPr marL="17463" indent="-17463"/>
            <a:r>
              <a:rPr lang="en-US" sz="2400" b="1" dirty="0" err="1">
                <a:latin typeface="Calibri" panose="020F0502020204030204" pitchFamily="34" charset="0"/>
                <a:ea typeface="MS Mincho" panose="02020609040205080304" pitchFamily="49" charset="-128"/>
              </a:rPr>
              <a:t>Activité</a:t>
            </a:r>
            <a:r>
              <a:rPr lang="en-US" sz="2400" b="1" dirty="0">
                <a:latin typeface="Calibri" panose="020F0502020204030204" pitchFamily="34" charset="0"/>
                <a:ea typeface="MS Mincho" panose="02020609040205080304" pitchFamily="49" charset="-128"/>
              </a:rPr>
              <a:t> : </a:t>
            </a:r>
            <a:r>
              <a:rPr lang="fr-FR" sz="2400" b="1" dirty="0"/>
              <a:t>Identifier la façon dont les droits sont affectés par la discrimination et les violences basées sur le genre </a:t>
            </a:r>
            <a:r>
              <a:rPr lang="fr-FR" sz="2400" dirty="0"/>
              <a:t> </a:t>
            </a:r>
            <a:endParaRPr lang="en-US" sz="2400" b="1" dirty="0">
              <a:latin typeface="Calibri" panose="020F0502020204030204" pitchFamily="34" charset="0"/>
              <a:ea typeface="MS Mincho" panose="02020609040205080304" pitchFamily="49" charset="-128"/>
            </a:endParaRPr>
          </a:p>
          <a:p>
            <a:pPr marL="17463" indent="-17463"/>
            <a:endParaRPr lang="en-GB" sz="2400" dirty="0">
              <a:latin typeface="Times New Roman" panose="02020603050405020304" pitchFamily="18" charset="0"/>
              <a:ea typeface="Times New Roman" panose="02020603050405020304" pitchFamily="18" charset="0"/>
            </a:endParaRPr>
          </a:p>
          <a:p>
            <a:pPr marL="342900" lvl="0" indent="-342900">
              <a:buClr>
                <a:srgbClr val="36B0E3"/>
              </a:buClr>
              <a:buFont typeface="Arial" panose="020B0604020202020204" pitchFamily="34" charset="0"/>
              <a:buChar char="•"/>
            </a:pPr>
            <a:r>
              <a:rPr lang="en-US" sz="2400" b="1" dirty="0">
                <a:solidFill>
                  <a:srgbClr val="000000"/>
                </a:solidFill>
                <a:latin typeface="Calibri" panose="020F0502020204030204" pitchFamily="34" charset="0"/>
                <a:ea typeface="MS Mincho" panose="02020609040205080304" pitchFamily="49" charset="-128"/>
                <a:cs typeface="Noto Sans Symbols"/>
              </a:rPr>
              <a:t>En </a:t>
            </a:r>
            <a:r>
              <a:rPr lang="en-US" sz="2400" b="1" dirty="0" err="1">
                <a:solidFill>
                  <a:srgbClr val="000000"/>
                </a:solidFill>
                <a:latin typeface="Calibri" panose="020F0502020204030204" pitchFamily="34" charset="0"/>
                <a:ea typeface="MS Mincho" panose="02020609040205080304" pitchFamily="49" charset="-128"/>
                <a:cs typeface="Noto Sans Symbols"/>
              </a:rPr>
              <a:t>groupes</a:t>
            </a:r>
            <a:endParaRPr lang="en-US" sz="2400" b="1" dirty="0">
              <a:solidFill>
                <a:srgbClr val="000000"/>
              </a:solidFill>
              <a:latin typeface="Calibri" panose="020F0502020204030204" pitchFamily="34" charset="0"/>
              <a:ea typeface="MS Mincho" panose="02020609040205080304" pitchFamily="49" charset="-128"/>
              <a:cs typeface="Noto Sans Symbols"/>
            </a:endParaRPr>
          </a:p>
          <a:p>
            <a:pPr marL="342900" lvl="0" indent="-342900">
              <a:buClr>
                <a:srgbClr val="36B0E3"/>
              </a:buClr>
              <a:buFont typeface="Arial" panose="020B0604020202020204" pitchFamily="34" charset="0"/>
              <a:buChar char="•"/>
            </a:pPr>
            <a:endParaRPr lang="en-US" sz="2400" dirty="0">
              <a:solidFill>
                <a:srgbClr val="000000"/>
              </a:solidFill>
              <a:latin typeface="Calibri" panose="020F0502020204030204" pitchFamily="34" charset="0"/>
              <a:ea typeface="MS Mincho" panose="02020609040205080304" pitchFamily="49" charset="-128"/>
              <a:cs typeface="Noto Sans Symbols"/>
            </a:endParaRPr>
          </a:p>
          <a:p>
            <a:pPr marL="342900" lvl="0" indent="-342900">
              <a:buClr>
                <a:srgbClr val="36B0E3"/>
              </a:buClr>
              <a:buFont typeface="Arial" panose="020B0604020202020204" pitchFamily="34" charset="0"/>
              <a:buChar char="•"/>
            </a:pPr>
            <a:r>
              <a:rPr lang="en-US" sz="2400" dirty="0">
                <a:solidFill>
                  <a:srgbClr val="000000"/>
                </a:solidFill>
                <a:latin typeface="Calibri" panose="020F0502020204030204" pitchFamily="34" charset="0"/>
                <a:ea typeface="MS Mincho" panose="02020609040205080304" pitchFamily="49" charset="-128"/>
                <a:cs typeface="Noto Sans Symbols"/>
              </a:rPr>
              <a:t>Un </a:t>
            </a:r>
            <a:r>
              <a:rPr lang="en-US" sz="2400" dirty="0" err="1">
                <a:solidFill>
                  <a:srgbClr val="000000"/>
                </a:solidFill>
                <a:latin typeface="Calibri" panose="020F0502020204030204" pitchFamily="34" charset="0"/>
                <a:ea typeface="MS Mincho" panose="02020609040205080304" pitchFamily="49" charset="-128"/>
                <a:cs typeface="Noto Sans Symbols"/>
              </a:rPr>
              <a:t>ou</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deux</a:t>
            </a:r>
            <a:r>
              <a:rPr lang="en-US" sz="2400" dirty="0">
                <a:solidFill>
                  <a:srgbClr val="000000"/>
                </a:solidFill>
                <a:latin typeface="Calibri" panose="020F0502020204030204" pitchFamily="34" charset="0"/>
                <a:ea typeface="MS Mincho" panose="02020609040205080304" pitchFamily="49" charset="-128"/>
                <a:cs typeface="Noto Sans Symbols"/>
              </a:rPr>
              <a:t> des </a:t>
            </a:r>
            <a:r>
              <a:rPr lang="en-US" sz="2400" dirty="0" err="1">
                <a:solidFill>
                  <a:srgbClr val="000000"/>
                </a:solidFill>
                <a:latin typeface="Calibri" panose="020F0502020204030204" pitchFamily="34" charset="0"/>
                <a:ea typeface="MS Mincho" panose="02020609040205080304" pitchFamily="49" charset="-128"/>
                <a:cs typeface="Noto Sans Symbols"/>
              </a:rPr>
              <a:t>droits</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suivants</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vous</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seront</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attribués</a:t>
            </a:r>
            <a:r>
              <a:rPr lang="en-US" sz="2400" dirty="0">
                <a:solidFill>
                  <a:srgbClr val="000000"/>
                </a:solidFill>
                <a:latin typeface="Calibri" panose="020F0502020204030204" pitchFamily="34" charset="0"/>
                <a:ea typeface="MS Mincho" panose="02020609040205080304" pitchFamily="49" charset="-128"/>
                <a:cs typeface="Noto Sans Symbols"/>
              </a:rPr>
              <a:t> : </a:t>
            </a:r>
            <a:r>
              <a:rPr lang="en-GB" sz="2400" dirty="0"/>
              <a:t>Santé; </a:t>
            </a:r>
            <a:r>
              <a:rPr lang="en-GB" sz="2400" dirty="0" err="1"/>
              <a:t>Éducation</a:t>
            </a:r>
            <a:r>
              <a:rPr lang="en-GB" sz="2400" dirty="0"/>
              <a:t>; </a:t>
            </a:r>
            <a:r>
              <a:rPr lang="en-GB" sz="2400" dirty="0" err="1"/>
              <a:t>Identité</a:t>
            </a:r>
            <a:r>
              <a:rPr lang="en-GB" sz="2400" dirty="0"/>
              <a:t> et expression; Relations et </a:t>
            </a:r>
            <a:r>
              <a:rPr lang="en-GB" sz="2400" dirty="0" err="1"/>
              <a:t>communauté</a:t>
            </a:r>
            <a:r>
              <a:rPr lang="en-GB" sz="2400" dirty="0"/>
              <a:t>; </a:t>
            </a:r>
            <a:r>
              <a:rPr lang="en-GB" sz="2400" dirty="0" err="1"/>
              <a:t>Ressources</a:t>
            </a:r>
            <a:r>
              <a:rPr lang="en-GB" sz="2400" dirty="0"/>
              <a:t>; Participation </a:t>
            </a:r>
            <a:r>
              <a:rPr lang="en-GB" sz="2400" dirty="0" err="1"/>
              <a:t>à</a:t>
            </a:r>
            <a:r>
              <a:rPr lang="en-GB" sz="2400" dirty="0"/>
              <a:t> la </a:t>
            </a:r>
            <a:r>
              <a:rPr lang="en-GB" sz="2400" dirty="0" err="1"/>
              <a:t>gouvernance</a:t>
            </a:r>
            <a:r>
              <a:rPr lang="en-GB" sz="2400" dirty="0"/>
              <a:t>; </a:t>
            </a:r>
            <a:r>
              <a:rPr lang="en-GB" sz="2400" dirty="0" err="1"/>
              <a:t>Sûreté</a:t>
            </a:r>
            <a:r>
              <a:rPr lang="en-GB" sz="2400" dirty="0"/>
              <a:t> et </a:t>
            </a:r>
            <a:r>
              <a:rPr lang="en-GB" sz="2400" dirty="0" err="1"/>
              <a:t>sécurité</a:t>
            </a:r>
            <a:r>
              <a:rPr lang="en-US" sz="2400" dirty="0">
                <a:latin typeface="Calibri" panose="020F0502020204030204" pitchFamily="34" charset="0"/>
                <a:ea typeface="MS Mincho" panose="02020609040205080304" pitchFamily="49" charset="-128"/>
                <a:cs typeface="Noto Sans Symbols"/>
              </a:rPr>
              <a:t>.</a:t>
            </a:r>
          </a:p>
          <a:p>
            <a:pPr marL="342900" lvl="0" indent="-342900">
              <a:buClr>
                <a:srgbClr val="36B0E3"/>
              </a:buClr>
              <a:buFont typeface="Arial" panose="020B0604020202020204" pitchFamily="34" charset="0"/>
              <a:buChar char="•"/>
            </a:pPr>
            <a:endParaRPr lang="en-GB" sz="2400" dirty="0">
              <a:latin typeface="Noto Sans Symbols"/>
              <a:ea typeface="MS Mincho" panose="02020609040205080304" pitchFamily="49" charset="-128"/>
              <a:cs typeface="Noto Sans Symbols"/>
            </a:endParaRPr>
          </a:p>
          <a:p>
            <a:pPr marL="342900" lvl="0" indent="-342900">
              <a:buClr>
                <a:srgbClr val="36B0E3"/>
              </a:buClr>
              <a:buFont typeface="Arial" panose="020B0604020202020204" pitchFamily="34" charset="0"/>
              <a:buChar char="•"/>
            </a:pPr>
            <a:r>
              <a:rPr lang="en-US" sz="2400" dirty="0" err="1">
                <a:solidFill>
                  <a:srgbClr val="000000"/>
                </a:solidFill>
                <a:latin typeface="Calibri" panose="020F0502020204030204" pitchFamily="34" charset="0"/>
                <a:ea typeface="MS Mincho" panose="02020609040205080304" pitchFamily="49" charset="-128"/>
                <a:cs typeface="Noto Sans Symbols"/>
              </a:rPr>
              <a:t>Échangez</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à</a:t>
            </a:r>
            <a:r>
              <a:rPr lang="en-US" sz="2400" dirty="0">
                <a:solidFill>
                  <a:srgbClr val="000000"/>
                </a:solidFill>
                <a:latin typeface="Calibri" panose="020F0502020204030204" pitchFamily="34" charset="0"/>
                <a:ea typeface="MS Mincho" panose="02020609040205080304" pitchFamily="49" charset="-128"/>
                <a:cs typeface="Noto Sans Symbols"/>
              </a:rPr>
              <a:t> propos des </a:t>
            </a:r>
            <a:r>
              <a:rPr lang="en-US" sz="2400" dirty="0" err="1">
                <a:solidFill>
                  <a:srgbClr val="000000"/>
                </a:solidFill>
                <a:latin typeface="Calibri" panose="020F0502020204030204" pitchFamily="34" charset="0"/>
                <a:ea typeface="MS Mincho" panose="02020609040205080304" pitchFamily="49" charset="-128"/>
                <a:cs typeface="Noto Sans Symbols"/>
              </a:rPr>
              <a:t>droits</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que</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l’on</a:t>
            </a:r>
            <a:r>
              <a:rPr lang="en-US" sz="2400" dirty="0">
                <a:solidFill>
                  <a:srgbClr val="000000"/>
                </a:solidFill>
                <a:latin typeface="Calibri" panose="020F0502020204030204" pitchFamily="34" charset="0"/>
                <a:ea typeface="MS Mincho" panose="02020609040205080304" pitchFamily="49" charset="-128"/>
                <a:cs typeface="Noto Sans Symbols"/>
              </a:rPr>
              <a:t> </a:t>
            </a:r>
            <a:r>
              <a:rPr lang="en-US" sz="2400" dirty="0" err="1">
                <a:solidFill>
                  <a:srgbClr val="000000"/>
                </a:solidFill>
                <a:latin typeface="Calibri" panose="020F0502020204030204" pitchFamily="34" charset="0"/>
                <a:ea typeface="MS Mincho" panose="02020609040205080304" pitchFamily="49" charset="-128"/>
                <a:cs typeface="Noto Sans Symbols"/>
              </a:rPr>
              <a:t>vous</a:t>
            </a:r>
            <a:r>
              <a:rPr lang="en-US" sz="2400" dirty="0">
                <a:solidFill>
                  <a:srgbClr val="000000"/>
                </a:solidFill>
                <a:latin typeface="Calibri" panose="020F0502020204030204" pitchFamily="34" charset="0"/>
                <a:ea typeface="MS Mincho" panose="02020609040205080304" pitchFamily="49" charset="-128"/>
                <a:cs typeface="Noto Sans Symbols"/>
              </a:rPr>
              <a:t> a </a:t>
            </a:r>
            <a:r>
              <a:rPr lang="en-US" sz="2400" dirty="0" err="1">
                <a:solidFill>
                  <a:srgbClr val="000000"/>
                </a:solidFill>
                <a:latin typeface="Calibri" panose="020F0502020204030204" pitchFamily="34" charset="0"/>
                <a:ea typeface="MS Mincho" panose="02020609040205080304" pitchFamily="49" charset="-128"/>
                <a:cs typeface="Noto Sans Symbols"/>
              </a:rPr>
              <a:t>attribués</a:t>
            </a:r>
            <a:r>
              <a:rPr lang="en-US" sz="2400" dirty="0">
                <a:solidFill>
                  <a:srgbClr val="000000"/>
                </a:solidFill>
                <a:latin typeface="Calibri" panose="020F0502020204030204" pitchFamily="34" charset="0"/>
                <a:ea typeface="MS Mincho" panose="02020609040205080304" pitchFamily="49" charset="-128"/>
                <a:cs typeface="Noto Sans Symbols"/>
              </a:rPr>
              <a:t> :</a:t>
            </a:r>
          </a:p>
          <a:p>
            <a:pPr marL="800100" lvl="1" indent="-342900">
              <a:buClr>
                <a:srgbClr val="36B0E3"/>
              </a:buClr>
              <a:buFont typeface="Arial" panose="020B0604020202020204" pitchFamily="34" charset="0"/>
              <a:buChar char="•"/>
            </a:pPr>
            <a:r>
              <a:rPr lang="en-GB" sz="2400" dirty="0">
                <a:solidFill>
                  <a:srgbClr val="000000"/>
                </a:solidFill>
                <a:latin typeface="Calibri" panose="020F0502020204030204" pitchFamily="34" charset="0"/>
                <a:ea typeface="MS Mincho" panose="02020609040205080304" pitchFamily="49" charset="-128"/>
              </a:rPr>
              <a:t>En quoi </a:t>
            </a:r>
            <a:r>
              <a:rPr lang="en-GB" sz="2400" dirty="0" err="1">
                <a:solidFill>
                  <a:srgbClr val="000000"/>
                </a:solidFill>
                <a:latin typeface="Calibri" panose="020F0502020204030204" pitchFamily="34" charset="0"/>
                <a:ea typeface="MS Mincho" panose="02020609040205080304" pitchFamily="49" charset="-128"/>
              </a:rPr>
              <a:t>consiste</a:t>
            </a:r>
            <a:r>
              <a:rPr lang="en-GB" sz="2400" dirty="0">
                <a:solidFill>
                  <a:srgbClr val="000000"/>
                </a:solidFill>
                <a:latin typeface="Calibri" panose="020F0502020204030204" pitchFamily="34" charset="0"/>
                <a:ea typeface="MS Mincho" panose="02020609040205080304" pitchFamily="49" charset="-128"/>
              </a:rPr>
              <a:t> le </a:t>
            </a:r>
            <a:r>
              <a:rPr lang="en-GB" sz="2400" dirty="0" err="1">
                <a:solidFill>
                  <a:srgbClr val="000000"/>
                </a:solidFill>
                <a:latin typeface="Calibri" panose="020F0502020204030204" pitchFamily="34" charset="0"/>
                <a:ea typeface="MS Mincho" panose="02020609040205080304" pitchFamily="49" charset="-128"/>
              </a:rPr>
              <a:t>droit</a:t>
            </a:r>
            <a:r>
              <a:rPr lang="en-GB" sz="2400" dirty="0">
                <a:solidFill>
                  <a:srgbClr val="000000"/>
                </a:solidFill>
                <a:latin typeface="Calibri" panose="020F0502020204030204" pitchFamily="34" charset="0"/>
                <a:ea typeface="MS Mincho" panose="02020609040205080304" pitchFamily="49" charset="-128"/>
              </a:rPr>
              <a:t> </a:t>
            </a:r>
            <a:r>
              <a:rPr lang="en-GB" sz="2400" dirty="0" err="1">
                <a:solidFill>
                  <a:srgbClr val="000000"/>
                </a:solidFill>
                <a:latin typeface="Calibri" panose="020F0502020204030204" pitchFamily="34" charset="0"/>
                <a:ea typeface="MS Mincho" panose="02020609040205080304" pitchFamily="49" charset="-128"/>
              </a:rPr>
              <a:t>que</a:t>
            </a:r>
            <a:r>
              <a:rPr lang="en-GB" sz="2400" dirty="0">
                <a:solidFill>
                  <a:srgbClr val="000000"/>
                </a:solidFill>
                <a:latin typeface="Calibri" panose="020F0502020204030204" pitchFamily="34" charset="0"/>
                <a:ea typeface="MS Mincho" panose="02020609040205080304" pitchFamily="49" charset="-128"/>
              </a:rPr>
              <a:t> </a:t>
            </a:r>
            <a:r>
              <a:rPr lang="en-GB" sz="2400" dirty="0" err="1">
                <a:solidFill>
                  <a:srgbClr val="000000"/>
                </a:solidFill>
                <a:latin typeface="Calibri" panose="020F0502020204030204" pitchFamily="34" charset="0"/>
                <a:ea typeface="MS Mincho" panose="02020609040205080304" pitchFamily="49" charset="-128"/>
              </a:rPr>
              <a:t>l’on</a:t>
            </a:r>
            <a:r>
              <a:rPr lang="en-GB" sz="2400" dirty="0">
                <a:solidFill>
                  <a:srgbClr val="000000"/>
                </a:solidFill>
                <a:latin typeface="Calibri" panose="020F0502020204030204" pitchFamily="34" charset="0"/>
                <a:ea typeface="MS Mincho" panose="02020609040205080304" pitchFamily="49" charset="-128"/>
              </a:rPr>
              <a:t> </a:t>
            </a:r>
            <a:r>
              <a:rPr lang="en-GB" sz="2400" dirty="0" err="1">
                <a:solidFill>
                  <a:srgbClr val="000000"/>
                </a:solidFill>
                <a:latin typeface="Calibri" panose="020F0502020204030204" pitchFamily="34" charset="0"/>
                <a:ea typeface="MS Mincho" panose="02020609040205080304" pitchFamily="49" charset="-128"/>
              </a:rPr>
              <a:t>vous</a:t>
            </a:r>
            <a:r>
              <a:rPr lang="en-GB" sz="2400" dirty="0">
                <a:solidFill>
                  <a:srgbClr val="000000"/>
                </a:solidFill>
                <a:latin typeface="Calibri" panose="020F0502020204030204" pitchFamily="34" charset="0"/>
                <a:ea typeface="MS Mincho" panose="02020609040205080304" pitchFamily="49" charset="-128"/>
              </a:rPr>
              <a:t> a </a:t>
            </a:r>
            <a:r>
              <a:rPr lang="en-GB" sz="2400" dirty="0" err="1">
                <a:solidFill>
                  <a:srgbClr val="000000"/>
                </a:solidFill>
                <a:latin typeface="Calibri" panose="020F0502020204030204" pitchFamily="34" charset="0"/>
                <a:ea typeface="MS Mincho" panose="02020609040205080304" pitchFamily="49" charset="-128"/>
              </a:rPr>
              <a:t>attribué</a:t>
            </a:r>
            <a:r>
              <a:rPr lang="en-GB" sz="2400" dirty="0">
                <a:solidFill>
                  <a:srgbClr val="000000"/>
                </a:solidFill>
                <a:latin typeface="Calibri" panose="020F0502020204030204" pitchFamily="34" charset="0"/>
                <a:ea typeface="MS Mincho" panose="02020609040205080304" pitchFamily="49" charset="-128"/>
              </a:rPr>
              <a:t> ? </a:t>
            </a:r>
          </a:p>
          <a:p>
            <a:pPr marL="800100" lvl="1" indent="-342900">
              <a:buClr>
                <a:srgbClr val="36B0E3"/>
              </a:buClr>
              <a:buFont typeface="Arial" panose="020B0604020202020204" pitchFamily="34" charset="0"/>
              <a:buChar char="•"/>
            </a:pPr>
            <a:r>
              <a:rPr lang="en-US" sz="2400" dirty="0">
                <a:solidFill>
                  <a:srgbClr val="000000"/>
                </a:solidFill>
                <a:latin typeface="Calibri" panose="020F0502020204030204" pitchFamily="34" charset="0"/>
                <a:ea typeface="MS Mincho" panose="02020609040205080304" pitchFamily="49" charset="-128"/>
              </a:rPr>
              <a:t>Comment </a:t>
            </a:r>
            <a:r>
              <a:rPr lang="en-US" sz="2400" dirty="0" err="1">
                <a:solidFill>
                  <a:srgbClr val="000000"/>
                </a:solidFill>
                <a:latin typeface="Calibri" panose="020F0502020204030204" pitchFamily="34" charset="0"/>
                <a:ea typeface="MS Mincho" panose="02020609040205080304" pitchFamily="49" charset="-128"/>
              </a:rPr>
              <a:t>pourrait-il</a:t>
            </a:r>
            <a:r>
              <a:rPr lang="en-US" sz="2400" dirty="0">
                <a:solidFill>
                  <a:srgbClr val="000000"/>
                </a:solidFill>
                <a:latin typeface="Calibri" panose="020F0502020204030204" pitchFamily="34" charset="0"/>
                <a:ea typeface="MS Mincho" panose="02020609040205080304" pitchFamily="49" charset="-128"/>
              </a:rPr>
              <a:t> </a:t>
            </a:r>
            <a:r>
              <a:rPr lang="en-US" sz="2400" dirty="0" err="1">
                <a:solidFill>
                  <a:srgbClr val="000000"/>
                </a:solidFill>
                <a:latin typeface="Calibri" panose="020F0502020204030204" pitchFamily="34" charset="0"/>
                <a:ea typeface="MS Mincho" panose="02020609040205080304" pitchFamily="49" charset="-128"/>
              </a:rPr>
              <a:t>être</a:t>
            </a:r>
            <a:r>
              <a:rPr lang="en-US" sz="2400" dirty="0">
                <a:solidFill>
                  <a:srgbClr val="000000"/>
                </a:solidFill>
                <a:latin typeface="Calibri" panose="020F0502020204030204" pitchFamily="34" charset="0"/>
                <a:ea typeface="MS Mincho" panose="02020609040205080304" pitchFamily="49" charset="-128"/>
              </a:rPr>
              <a:t> </a:t>
            </a:r>
            <a:r>
              <a:rPr lang="en-US" sz="2400" dirty="0" err="1">
                <a:solidFill>
                  <a:srgbClr val="000000"/>
                </a:solidFill>
                <a:latin typeface="Calibri" panose="020F0502020204030204" pitchFamily="34" charset="0"/>
                <a:ea typeface="MS Mincho" panose="02020609040205080304" pitchFamily="49" charset="-128"/>
              </a:rPr>
              <a:t>affecté</a:t>
            </a:r>
            <a:r>
              <a:rPr lang="en-US" sz="2400" dirty="0">
                <a:solidFill>
                  <a:srgbClr val="000000"/>
                </a:solidFill>
                <a:latin typeface="Calibri" panose="020F0502020204030204" pitchFamily="34" charset="0"/>
                <a:ea typeface="MS Mincho" panose="02020609040205080304" pitchFamily="49" charset="-128"/>
              </a:rPr>
              <a:t> par les </a:t>
            </a:r>
            <a:r>
              <a:rPr lang="en-US" sz="2400" dirty="0" err="1">
                <a:solidFill>
                  <a:srgbClr val="000000"/>
                </a:solidFill>
                <a:latin typeface="Calibri" panose="020F0502020204030204" pitchFamily="34" charset="0"/>
                <a:ea typeface="MS Mincho" panose="02020609040205080304" pitchFamily="49" charset="-128"/>
              </a:rPr>
              <a:t>inégalités</a:t>
            </a:r>
            <a:r>
              <a:rPr lang="en-US" sz="2400" dirty="0">
                <a:solidFill>
                  <a:srgbClr val="000000"/>
                </a:solidFill>
                <a:latin typeface="Calibri" panose="020F0502020204030204" pitchFamily="34" charset="0"/>
                <a:ea typeface="MS Mincho" panose="02020609040205080304" pitchFamily="49" charset="-128"/>
              </a:rPr>
              <a:t> </a:t>
            </a:r>
            <a:r>
              <a:rPr lang="en-US" sz="2400" dirty="0" err="1">
                <a:solidFill>
                  <a:srgbClr val="000000"/>
                </a:solidFill>
                <a:latin typeface="Calibri" panose="020F0502020204030204" pitchFamily="34" charset="0"/>
                <a:ea typeface="MS Mincho" panose="02020609040205080304" pitchFamily="49" charset="-128"/>
              </a:rPr>
              <a:t>ou</a:t>
            </a:r>
            <a:r>
              <a:rPr lang="en-US" sz="2400" dirty="0">
                <a:solidFill>
                  <a:srgbClr val="000000"/>
                </a:solidFill>
                <a:latin typeface="Calibri" panose="020F0502020204030204" pitchFamily="34" charset="0"/>
                <a:ea typeface="MS Mincho" panose="02020609040205080304" pitchFamily="49" charset="-128"/>
              </a:rPr>
              <a:t> la discrimination </a:t>
            </a:r>
            <a:r>
              <a:rPr lang="en-US" sz="2400" dirty="0" err="1">
                <a:solidFill>
                  <a:srgbClr val="000000"/>
                </a:solidFill>
                <a:latin typeface="Calibri" panose="020F0502020204030204" pitchFamily="34" charset="0"/>
                <a:ea typeface="MS Mincho" panose="02020609040205080304" pitchFamily="49" charset="-128"/>
              </a:rPr>
              <a:t>basées</a:t>
            </a:r>
            <a:r>
              <a:rPr lang="en-US" sz="2400" dirty="0">
                <a:solidFill>
                  <a:srgbClr val="000000"/>
                </a:solidFill>
                <a:latin typeface="Calibri" panose="020F0502020204030204" pitchFamily="34" charset="0"/>
                <a:ea typeface="MS Mincho" panose="02020609040205080304" pitchFamily="49" charset="-128"/>
              </a:rPr>
              <a:t> </a:t>
            </a:r>
            <a:r>
              <a:rPr lang="en-US" sz="2400" dirty="0" err="1">
                <a:solidFill>
                  <a:srgbClr val="000000"/>
                </a:solidFill>
                <a:latin typeface="Calibri" panose="020F0502020204030204" pitchFamily="34" charset="0"/>
                <a:ea typeface="MS Mincho" panose="02020609040205080304" pitchFamily="49" charset="-128"/>
              </a:rPr>
              <a:t>sur</a:t>
            </a:r>
            <a:r>
              <a:rPr lang="en-US" sz="2400" dirty="0">
                <a:solidFill>
                  <a:srgbClr val="000000"/>
                </a:solidFill>
                <a:latin typeface="Calibri" panose="020F0502020204030204" pitchFamily="34" charset="0"/>
                <a:ea typeface="MS Mincho" panose="02020609040205080304" pitchFamily="49" charset="-128"/>
              </a:rPr>
              <a:t> le genre ? </a:t>
            </a:r>
          </a:p>
        </p:txBody>
      </p:sp>
    </p:spTree>
    <p:extLst>
      <p:ext uri="{BB962C8B-B14F-4D97-AF65-F5344CB8AC3E}">
        <p14:creationId xmlns:p14="http://schemas.microsoft.com/office/powerpoint/2010/main" val="549532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032C-B4E3-42E9-8952-0DEE19F53932}"/>
              </a:ext>
            </a:extLst>
          </p:cNvPr>
          <p:cNvSpPr>
            <a:spLocks noGrp="1"/>
          </p:cNvSpPr>
          <p:nvPr>
            <p:ph type="title"/>
          </p:nvPr>
        </p:nvSpPr>
        <p:spPr>
          <a:xfrm>
            <a:off x="435600" y="435600"/>
            <a:ext cx="9511040" cy="775597"/>
          </a:xfrm>
        </p:spPr>
        <p:txBody>
          <a:bodyPr wrap="square" lIns="0" tIns="0" rIns="0" bIns="0" anchor="t">
            <a:spAutoFit/>
          </a:bodyPr>
          <a:lstStyle/>
          <a:p>
            <a:pPr>
              <a:tabLst>
                <a:tab pos="828675" algn="l"/>
              </a:tabLst>
            </a:pPr>
            <a:r>
              <a:rPr lang="en-US" sz="2800" b="1" dirty="0">
                <a:solidFill>
                  <a:srgbClr val="00B0F0"/>
                </a:solidFill>
              </a:rPr>
              <a:t>2.3.1:	</a:t>
            </a:r>
            <a:r>
              <a:rPr lang="fr-FR" sz="2800" dirty="0"/>
              <a:t>Identifier la façon dont les droits sont affectés par la 	discrimination et les violences basées sur le genre</a:t>
            </a:r>
            <a:endParaRPr lang="en-US" sz="2800" dirty="0">
              <a:solidFill>
                <a:srgbClr val="00B0F0"/>
              </a:solidFill>
              <a:highlight>
                <a:srgbClr val="FFFF00"/>
              </a:highlight>
            </a:endParaRPr>
          </a:p>
        </p:txBody>
      </p:sp>
      <p:graphicFrame>
        <p:nvGraphicFramePr>
          <p:cNvPr id="8" name="Table 7"/>
          <p:cNvGraphicFramePr>
            <a:graphicFrameLocks noGrp="1"/>
          </p:cNvGraphicFramePr>
          <p:nvPr>
            <p:extLst>
              <p:ext uri="{D42A27DB-BD31-4B8C-83A1-F6EECF244321}">
                <p14:modId xmlns:p14="http://schemas.microsoft.com/office/powerpoint/2010/main" val="2141403513"/>
              </p:ext>
            </p:extLst>
          </p:nvPr>
        </p:nvGraphicFramePr>
        <p:xfrm>
          <a:off x="163287" y="1264154"/>
          <a:ext cx="11916955" cy="5659851"/>
        </p:xfrm>
        <a:graphic>
          <a:graphicData uri="http://schemas.openxmlformats.org/drawingml/2006/table">
            <a:tbl>
              <a:tblPr firstRow="1" bandRow="1">
                <a:tableStyleId>{5C22544A-7EE6-4342-B048-85BDC9FD1C3A}</a:tableStyleId>
              </a:tblPr>
              <a:tblGrid>
                <a:gridCol w="1252080">
                  <a:extLst>
                    <a:ext uri="{9D8B030D-6E8A-4147-A177-3AD203B41FA5}">
                      <a16:colId xmlns:a16="http://schemas.microsoft.com/office/drawing/2014/main" val="20000"/>
                    </a:ext>
                  </a:extLst>
                </a:gridCol>
                <a:gridCol w="1690782">
                  <a:extLst>
                    <a:ext uri="{9D8B030D-6E8A-4147-A177-3AD203B41FA5}">
                      <a16:colId xmlns:a16="http://schemas.microsoft.com/office/drawing/2014/main" val="20001"/>
                    </a:ext>
                  </a:extLst>
                </a:gridCol>
                <a:gridCol w="8974093">
                  <a:extLst>
                    <a:ext uri="{9D8B030D-6E8A-4147-A177-3AD203B41FA5}">
                      <a16:colId xmlns:a16="http://schemas.microsoft.com/office/drawing/2014/main" val="20002"/>
                    </a:ext>
                  </a:extLst>
                </a:gridCol>
              </a:tblGrid>
              <a:tr h="499191">
                <a:tc>
                  <a:txBody>
                    <a:bodyPr/>
                    <a:lstStyle/>
                    <a:p>
                      <a:pPr marL="0" marR="0" algn="l">
                        <a:spcBef>
                          <a:spcPts val="0"/>
                        </a:spcBef>
                        <a:spcAft>
                          <a:spcPts val="0"/>
                        </a:spcAft>
                      </a:pPr>
                      <a:r>
                        <a:rPr lang="en-US" sz="1800" b="1" dirty="0">
                          <a:effectLst/>
                          <a:latin typeface="Arial"/>
                          <a:ea typeface="Times New Roman"/>
                          <a:cs typeface="Arial"/>
                        </a:rPr>
                        <a:t>Right</a:t>
                      </a:r>
                      <a:endParaRPr lang="en-US" sz="1800" dirty="0">
                        <a:effectLst/>
                        <a:latin typeface="Arial"/>
                        <a:ea typeface="ＭＳ 明朝"/>
                        <a:cs typeface="Arial"/>
                      </a:endParaRPr>
                    </a:p>
                  </a:txBody>
                  <a:tcPr marL="68580" marR="68580" marT="0" marB="0">
                    <a:solidFill>
                      <a:srgbClr val="E52E78"/>
                    </a:solidFill>
                  </a:tcPr>
                </a:tc>
                <a:tc>
                  <a:txBody>
                    <a:bodyPr/>
                    <a:lstStyle/>
                    <a:p>
                      <a:pPr marL="0" marR="0" algn="ctr">
                        <a:spcBef>
                          <a:spcPts val="0"/>
                        </a:spcBef>
                        <a:spcAft>
                          <a:spcPts val="0"/>
                        </a:spcAft>
                      </a:pPr>
                      <a:r>
                        <a:rPr lang="en-US" sz="1800" b="1" dirty="0">
                          <a:effectLst/>
                          <a:latin typeface="Arial"/>
                          <a:ea typeface="Times New Roman"/>
                          <a:cs typeface="Arial"/>
                        </a:rPr>
                        <a:t>Description</a:t>
                      </a:r>
                      <a:endParaRPr lang="en-US" sz="1800" dirty="0">
                        <a:effectLst/>
                        <a:latin typeface="Arial"/>
                        <a:ea typeface="ＭＳ 明朝"/>
                        <a:cs typeface="Arial"/>
                      </a:endParaRPr>
                    </a:p>
                  </a:txBody>
                  <a:tcPr marL="68580" marR="68580" marT="0" marB="0">
                    <a:solidFill>
                      <a:srgbClr val="E52E78"/>
                    </a:solidFill>
                  </a:tcPr>
                </a:tc>
                <a:tc>
                  <a:txBody>
                    <a:bodyPr/>
                    <a:lstStyle/>
                    <a:p>
                      <a:pPr marL="0" marR="0" algn="ctr">
                        <a:spcBef>
                          <a:spcPts val="0"/>
                        </a:spcBef>
                        <a:spcAft>
                          <a:spcPts val="0"/>
                        </a:spcAft>
                      </a:pPr>
                      <a:r>
                        <a:rPr lang="fr-FR" sz="1800" b="1" kern="1200" dirty="0">
                          <a:solidFill>
                            <a:schemeClr val="lt1"/>
                          </a:solidFill>
                          <a:latin typeface="Arial" panose="020B0604020202020204" pitchFamily="34" charset="0"/>
                          <a:ea typeface="+mn-ea"/>
                          <a:cs typeface="Arial" panose="020B0604020202020204" pitchFamily="34" charset="0"/>
                        </a:rPr>
                        <a:t>Exemples de discrimination basée sur le genre </a:t>
                      </a:r>
                      <a:r>
                        <a:rPr lang="fr-FR" dirty="0">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ＭＳ 明朝"/>
                        <a:cs typeface="Arial" panose="020B0604020202020204" pitchFamily="34" charset="0"/>
                      </a:endParaRPr>
                    </a:p>
                  </a:txBody>
                  <a:tcPr marL="68580" marR="68580" marT="0" marB="0">
                    <a:solidFill>
                      <a:srgbClr val="E52E78"/>
                    </a:solidFill>
                  </a:tcPr>
                </a:tc>
                <a:extLst>
                  <a:ext uri="{0D108BD9-81ED-4DB2-BD59-A6C34878D82A}">
                    <a16:rowId xmlns:a16="http://schemas.microsoft.com/office/drawing/2014/main" val="10000"/>
                  </a:ext>
                </a:extLst>
              </a:tr>
              <a:tr h="3302035">
                <a:tc>
                  <a:txBody>
                    <a:bodyPr/>
                    <a:lstStyle/>
                    <a:p>
                      <a:pPr marL="0" marR="0">
                        <a:spcBef>
                          <a:spcPts val="0"/>
                        </a:spcBef>
                        <a:spcAft>
                          <a:spcPts val="0"/>
                        </a:spcAft>
                      </a:pPr>
                      <a:r>
                        <a:rPr lang="en-US" sz="1800" b="1" dirty="0">
                          <a:solidFill>
                            <a:srgbClr val="000000"/>
                          </a:solidFill>
                          <a:effectLst/>
                          <a:latin typeface="Arial"/>
                          <a:ea typeface="Times New Roman"/>
                          <a:cs typeface="Arial"/>
                        </a:rPr>
                        <a:t>Santé</a:t>
                      </a:r>
                      <a:endParaRPr lang="en-US" sz="1800" dirty="0">
                        <a:solidFill>
                          <a:srgbClr val="000000"/>
                        </a:solidFill>
                        <a:effectLst/>
                        <a:latin typeface="Arial"/>
                        <a:ea typeface="ＭＳ 明朝"/>
                        <a:cs typeface="Arial"/>
                      </a:endParaRPr>
                    </a:p>
                    <a:p>
                      <a:pPr marL="0" marR="0">
                        <a:spcBef>
                          <a:spcPts val="0"/>
                        </a:spcBef>
                        <a:spcAft>
                          <a:spcPts val="0"/>
                        </a:spcAft>
                      </a:pPr>
                      <a:endParaRPr lang="en-US" sz="1800" dirty="0">
                        <a:solidFill>
                          <a:srgbClr val="000000"/>
                        </a:solidFill>
                        <a:effectLst/>
                        <a:latin typeface="Arial"/>
                        <a:ea typeface="ＭＳ 明朝"/>
                        <a:cs typeface="Arial"/>
                      </a:endParaRPr>
                    </a:p>
                    <a:p>
                      <a:pPr marL="0" marR="0">
                        <a:spcBef>
                          <a:spcPts val="0"/>
                        </a:spcBef>
                        <a:spcAft>
                          <a:spcPts val="0"/>
                        </a:spcAft>
                      </a:pPr>
                      <a:endParaRPr lang="en-US" sz="1800" dirty="0">
                        <a:solidFill>
                          <a:srgbClr val="000000"/>
                        </a:solidFill>
                        <a:effectLst/>
                        <a:latin typeface="Arial"/>
                        <a:ea typeface="ＭＳ 明朝"/>
                        <a:cs typeface="Arial"/>
                      </a:endParaRPr>
                    </a:p>
                  </a:txBody>
                  <a:tcPr marL="68580" marR="68580" marT="0" marB="0">
                    <a:solidFill>
                      <a:srgbClr val="E52E78">
                        <a:alpha val="10000"/>
                      </a:srgbClr>
                    </a:solidFill>
                  </a:tcPr>
                </a:tc>
                <a:tc>
                  <a:txBody>
                    <a:bodyPr/>
                    <a:lstStyle/>
                    <a:p>
                      <a:pPr marL="0" marR="0">
                        <a:spcBef>
                          <a:spcPts val="0"/>
                        </a:spcBef>
                        <a:spcAft>
                          <a:spcPts val="0"/>
                        </a:spcAft>
                      </a:pPr>
                      <a:r>
                        <a:rPr lang="fr-FR" sz="1800" kern="1200" dirty="0">
                          <a:solidFill>
                            <a:srgbClr val="000000"/>
                          </a:solidFill>
                          <a:latin typeface="+mn-lt"/>
                          <a:ea typeface="+mn-ea"/>
                          <a:cs typeface="+mn-cs"/>
                        </a:rPr>
                        <a:t>Toute personne doit avoir accès à l'information et aux services, y compris les services de santé sexuelle et reproductive</a:t>
                      </a:r>
                      <a:r>
                        <a:rPr lang="fr-FR" dirty="0">
                          <a:solidFill>
                            <a:srgbClr val="000000"/>
                          </a:solidFill>
                        </a:rPr>
                        <a:t> </a:t>
                      </a:r>
                      <a:endParaRPr lang="en-US" sz="1800" dirty="0">
                        <a:solidFill>
                          <a:srgbClr val="000000"/>
                        </a:solidFill>
                        <a:effectLst/>
                        <a:latin typeface="Arial"/>
                        <a:ea typeface="ＭＳ 明朝"/>
                        <a:cs typeface="Arial"/>
                      </a:endParaRPr>
                    </a:p>
                  </a:txBody>
                  <a:tcPr marL="68580" marR="68580" marT="0" marB="0">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L’accord d’un homme (qu’il soit conjoint ou parent) ou l’accord parental est nécessaire pour qu'une femme ait accès aux services de santé</a:t>
                      </a:r>
                    </a:p>
                    <a:p>
                      <a:pPr marL="285750" lvl="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Les femmes ne peuvent pas accéder aux services dont elles ont besoin si l'agent de santé est un homme</a:t>
                      </a:r>
                    </a:p>
                    <a:p>
                      <a:pPr marL="285750" lvl="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Les personnes LGBT +, les </a:t>
                      </a:r>
                      <a:r>
                        <a:rPr lang="fr-FR" sz="1700" kern="1200" dirty="0" err="1">
                          <a:solidFill>
                            <a:srgbClr val="000000"/>
                          </a:solidFill>
                          <a:latin typeface="+mn-lt"/>
                          <a:ea typeface="+mn-ea"/>
                          <a:cs typeface="+mn-cs"/>
                        </a:rPr>
                        <a:t>professionnel.les</a:t>
                      </a:r>
                      <a:r>
                        <a:rPr lang="fr-FR" sz="1700" kern="1200" dirty="0">
                          <a:solidFill>
                            <a:srgbClr val="000000"/>
                          </a:solidFill>
                          <a:latin typeface="+mn-lt"/>
                          <a:ea typeface="+mn-ea"/>
                          <a:cs typeface="+mn-cs"/>
                        </a:rPr>
                        <a:t> du sexe quel que soit leur genre et les adolescentes sont </a:t>
                      </a:r>
                      <a:r>
                        <a:rPr lang="fr-FR" sz="1700" kern="1200" dirty="0" err="1">
                          <a:solidFill>
                            <a:srgbClr val="000000"/>
                          </a:solidFill>
                          <a:latin typeface="+mn-lt"/>
                          <a:ea typeface="+mn-ea"/>
                          <a:cs typeface="+mn-cs"/>
                        </a:rPr>
                        <a:t>traité.es</a:t>
                      </a:r>
                      <a:r>
                        <a:rPr lang="fr-FR" sz="1700" kern="1200" dirty="0">
                          <a:solidFill>
                            <a:srgbClr val="000000"/>
                          </a:solidFill>
                          <a:latin typeface="+mn-lt"/>
                          <a:ea typeface="+mn-ea"/>
                          <a:cs typeface="+mn-cs"/>
                        </a:rPr>
                        <a:t> de façon </a:t>
                      </a:r>
                      <a:r>
                        <a:rPr lang="fr-FR" sz="1700" kern="1200" dirty="0" err="1">
                          <a:solidFill>
                            <a:srgbClr val="000000"/>
                          </a:solidFill>
                          <a:latin typeface="+mn-lt"/>
                          <a:ea typeface="+mn-ea"/>
                          <a:cs typeface="+mn-cs"/>
                        </a:rPr>
                        <a:t>stigmatisante</a:t>
                      </a:r>
                      <a:r>
                        <a:rPr lang="fr-FR" sz="1700" kern="1200" dirty="0">
                          <a:solidFill>
                            <a:srgbClr val="000000"/>
                          </a:solidFill>
                          <a:latin typeface="+mn-lt"/>
                          <a:ea typeface="+mn-ea"/>
                          <a:cs typeface="+mn-cs"/>
                        </a:rPr>
                        <a:t> par les agents de santé, par exemple pour la planification familiale ou le traitement des IST</a:t>
                      </a:r>
                    </a:p>
                    <a:p>
                      <a:pPr marL="285750" lvl="0" indent="-285750">
                        <a:buClr>
                          <a:srgbClr val="E52E78"/>
                        </a:buClr>
                        <a:buFont typeface="Arial" panose="020B0604020202020204" pitchFamily="34" charset="0"/>
                        <a:buChar char="•"/>
                      </a:pPr>
                      <a:r>
                        <a:rPr lang="fr-FR" sz="1700" kern="1200" spc="-50" baseline="0" dirty="0">
                          <a:solidFill>
                            <a:srgbClr val="000000"/>
                          </a:solidFill>
                          <a:latin typeface="+mn-lt"/>
                          <a:ea typeface="+mn-ea"/>
                          <a:cs typeface="+mn-cs"/>
                        </a:rPr>
                        <a:t>Traitement discriminatoire ou refus de traiter les personnes LGBT +, les femmes/les filles non mariées</a:t>
                      </a:r>
                    </a:p>
                    <a:p>
                      <a:pPr marL="285750" lvl="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Les agents de santé divulguent l'identité de la personne à la communauté ou aux autorités si elle est soupçonnée d'être gay ou d’être un homme ayant des rapports sexuels avec des hommes</a:t>
                      </a:r>
                    </a:p>
                    <a:p>
                      <a:pPr marL="28575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Les femmes vivant avec le VIH, les femmes usagères de drogues et les professionnelles du sexe sont soumises à des actes médicaux sous la contrainte tels que le dépistage forcé des IST et du VIH, des stérilisations et avortements forcés </a:t>
                      </a:r>
                      <a:endParaRPr lang="en-US" sz="1700" dirty="0">
                        <a:solidFill>
                          <a:srgbClr val="000000"/>
                        </a:solidFill>
                        <a:effectLst/>
                        <a:latin typeface="Arial"/>
                        <a:ea typeface="ＭＳ 明朝"/>
                        <a:cs typeface="Arial"/>
                      </a:endParaRPr>
                    </a:p>
                  </a:txBody>
                  <a:tcPr marL="68580" marR="68580" marT="0" marB="0">
                    <a:solidFill>
                      <a:srgbClr val="E52E78">
                        <a:alpha val="10000"/>
                      </a:srgbClr>
                    </a:solidFill>
                  </a:tcPr>
                </a:tc>
                <a:extLst>
                  <a:ext uri="{0D108BD9-81ED-4DB2-BD59-A6C34878D82A}">
                    <a16:rowId xmlns:a16="http://schemas.microsoft.com/office/drawing/2014/main" val="10001"/>
                  </a:ext>
                </a:extLst>
              </a:tr>
              <a:tr h="1792620">
                <a:tc>
                  <a:txBody>
                    <a:bodyPr/>
                    <a:lstStyle/>
                    <a:p>
                      <a:pPr marL="0" marR="0">
                        <a:spcBef>
                          <a:spcPts val="0"/>
                        </a:spcBef>
                        <a:spcAft>
                          <a:spcPts val="0"/>
                        </a:spcAft>
                      </a:pPr>
                      <a:r>
                        <a:rPr lang="en-US" sz="1800" b="1" dirty="0" err="1">
                          <a:solidFill>
                            <a:srgbClr val="000000"/>
                          </a:solidFill>
                          <a:effectLst/>
                          <a:latin typeface="Arial"/>
                          <a:ea typeface="Times New Roman"/>
                          <a:cs typeface="Arial"/>
                        </a:rPr>
                        <a:t>Éducation</a:t>
                      </a:r>
                      <a:endParaRPr lang="en-US" sz="1800" dirty="0">
                        <a:solidFill>
                          <a:srgbClr val="000000"/>
                        </a:solidFill>
                        <a:effectLst/>
                        <a:latin typeface="Arial"/>
                        <a:ea typeface="ＭＳ 明朝"/>
                        <a:cs typeface="Arial"/>
                      </a:endParaRPr>
                    </a:p>
                  </a:txBody>
                  <a:tcPr marL="68580" marR="68580" marT="0" marB="0">
                    <a:solidFill>
                      <a:srgbClr val="E52E78">
                        <a:alpha val="20000"/>
                      </a:srgbClr>
                    </a:solidFill>
                  </a:tcPr>
                </a:tc>
                <a:tc>
                  <a:txBody>
                    <a:bodyPr/>
                    <a:lstStyle/>
                    <a:p>
                      <a:pPr marL="0" marR="0">
                        <a:spcBef>
                          <a:spcPts val="0"/>
                        </a:spcBef>
                        <a:spcAft>
                          <a:spcPts val="0"/>
                        </a:spcAft>
                      </a:pPr>
                      <a:r>
                        <a:rPr lang="fr-FR" sz="1800" kern="1200" dirty="0">
                          <a:solidFill>
                            <a:srgbClr val="000000"/>
                          </a:solidFill>
                          <a:latin typeface="+mn-lt"/>
                          <a:ea typeface="+mn-ea"/>
                          <a:cs typeface="+mn-cs"/>
                        </a:rPr>
                        <a:t>Toute personne a droit à l’éducation et à la formation</a:t>
                      </a:r>
                      <a:r>
                        <a:rPr lang="fr-FR" dirty="0">
                          <a:solidFill>
                            <a:srgbClr val="000000"/>
                          </a:solidFill>
                        </a:rPr>
                        <a:t> </a:t>
                      </a:r>
                      <a:endParaRPr lang="en-US" sz="1800" dirty="0">
                        <a:solidFill>
                          <a:srgbClr val="000000"/>
                        </a:solidFill>
                        <a:effectLst/>
                        <a:latin typeface="Arial"/>
                        <a:ea typeface="ＭＳ 明朝"/>
                        <a:cs typeface="Arial"/>
                      </a:endParaRPr>
                    </a:p>
                  </a:txBody>
                  <a:tcPr marL="68580" marR="68580" marT="0" marB="0">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Les filles sont obligées de rester à la maison au lieu d'aller à l'école; préférence accordée aux garçons/ les filles ne sont pas considérées comme «valant la peine » d’un investissement tel que l’éducation/la scolarisation</a:t>
                      </a:r>
                    </a:p>
                    <a:p>
                      <a:pPr marL="285750" lvl="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Les adolescentes enceintes ne sont pas autorisées à fréquenter l'école</a:t>
                      </a:r>
                    </a:p>
                    <a:p>
                      <a:pPr marL="285750" indent="-285750">
                        <a:buClr>
                          <a:srgbClr val="E52E78"/>
                        </a:buClr>
                        <a:buFont typeface="Arial" panose="020B0604020202020204" pitchFamily="34" charset="0"/>
                        <a:buChar char="•"/>
                      </a:pPr>
                      <a:r>
                        <a:rPr lang="fr-FR" sz="1700" kern="1200" dirty="0">
                          <a:solidFill>
                            <a:srgbClr val="000000"/>
                          </a:solidFill>
                          <a:latin typeface="+mn-lt"/>
                          <a:ea typeface="+mn-ea"/>
                          <a:cs typeface="+mn-cs"/>
                        </a:rPr>
                        <a:t>Le harcèlement des élèves LGBT + par des </a:t>
                      </a:r>
                      <a:r>
                        <a:rPr lang="fr-FR" sz="1700" kern="1200" dirty="0" err="1">
                          <a:solidFill>
                            <a:srgbClr val="000000"/>
                          </a:solidFill>
                          <a:latin typeface="+mn-lt"/>
                          <a:ea typeface="+mn-ea"/>
                          <a:cs typeface="+mn-cs"/>
                        </a:rPr>
                        <a:t>enseignant.es</a:t>
                      </a:r>
                      <a:r>
                        <a:rPr lang="fr-FR" sz="1700" kern="1200" dirty="0">
                          <a:solidFill>
                            <a:srgbClr val="000000"/>
                          </a:solidFill>
                          <a:latin typeface="+mn-lt"/>
                          <a:ea typeface="+mn-ea"/>
                          <a:cs typeface="+mn-cs"/>
                        </a:rPr>
                        <a:t> et des élèves, provoquant des absences, ou des jeunes </a:t>
                      </a:r>
                      <a:r>
                        <a:rPr lang="fr-FR" sz="1700" kern="1200" dirty="0" err="1">
                          <a:solidFill>
                            <a:srgbClr val="000000"/>
                          </a:solidFill>
                          <a:latin typeface="+mn-lt"/>
                          <a:ea typeface="+mn-ea"/>
                          <a:cs typeface="+mn-cs"/>
                        </a:rPr>
                        <a:t>soupçonné.es</a:t>
                      </a:r>
                      <a:r>
                        <a:rPr lang="fr-FR" sz="1700" kern="1200" dirty="0">
                          <a:solidFill>
                            <a:srgbClr val="000000"/>
                          </a:solidFill>
                          <a:latin typeface="+mn-lt"/>
                          <a:ea typeface="+mn-ea"/>
                          <a:cs typeface="+mn-cs"/>
                        </a:rPr>
                        <a:t> d'être LGBT + sont </a:t>
                      </a:r>
                      <a:r>
                        <a:rPr lang="fr-FR" sz="1700" kern="1200" dirty="0" err="1">
                          <a:solidFill>
                            <a:srgbClr val="000000"/>
                          </a:solidFill>
                          <a:latin typeface="+mn-lt"/>
                          <a:ea typeface="+mn-ea"/>
                          <a:cs typeface="+mn-cs"/>
                        </a:rPr>
                        <a:t>renvoyé.es</a:t>
                      </a:r>
                      <a:r>
                        <a:rPr lang="fr-FR" sz="1700" kern="1200" dirty="0">
                          <a:solidFill>
                            <a:srgbClr val="000000"/>
                          </a:solidFill>
                          <a:latin typeface="+mn-lt"/>
                          <a:ea typeface="+mn-ea"/>
                          <a:cs typeface="+mn-cs"/>
                        </a:rPr>
                        <a:t> de l'école</a:t>
                      </a:r>
                      <a:r>
                        <a:rPr lang="fr-FR" sz="1700" dirty="0">
                          <a:solidFill>
                            <a:srgbClr val="000000"/>
                          </a:solidFill>
                        </a:rPr>
                        <a:t> </a:t>
                      </a:r>
                      <a:endParaRPr lang="en-US" sz="1700" dirty="0">
                        <a:solidFill>
                          <a:srgbClr val="000000"/>
                        </a:solidFill>
                        <a:effectLst/>
                        <a:latin typeface="Arial"/>
                        <a:ea typeface="ＭＳ 明朝"/>
                        <a:cs typeface="Arial"/>
                      </a:endParaRPr>
                    </a:p>
                  </a:txBody>
                  <a:tcPr marL="68580" marR="68580" marT="0" marB="0">
                    <a:solidFill>
                      <a:srgbClr val="E52E78">
                        <a:alpha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8893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42355281"/>
              </p:ext>
            </p:extLst>
          </p:nvPr>
        </p:nvGraphicFramePr>
        <p:xfrm>
          <a:off x="229643" y="31315"/>
          <a:ext cx="11760200" cy="6987091"/>
        </p:xfrm>
        <a:graphic>
          <a:graphicData uri="http://schemas.openxmlformats.org/drawingml/2006/table">
            <a:tbl>
              <a:tblPr firstRow="1" bandRow="1">
                <a:tableStyleId>{5C22544A-7EE6-4342-B048-85BDC9FD1C3A}</a:tableStyleId>
              </a:tblPr>
              <a:tblGrid>
                <a:gridCol w="1649957">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7570243">
                  <a:extLst>
                    <a:ext uri="{9D8B030D-6E8A-4147-A177-3AD203B41FA5}">
                      <a16:colId xmlns:a16="http://schemas.microsoft.com/office/drawing/2014/main" val="20002"/>
                    </a:ext>
                  </a:extLst>
                </a:gridCol>
              </a:tblGrid>
              <a:tr h="575515">
                <a:tc>
                  <a:txBody>
                    <a:bodyPr/>
                    <a:lstStyle/>
                    <a:p>
                      <a:pPr marL="0" marR="0">
                        <a:spcBef>
                          <a:spcPts val="0"/>
                        </a:spcBef>
                        <a:spcAft>
                          <a:spcPts val="0"/>
                        </a:spcAft>
                      </a:pPr>
                      <a:r>
                        <a:rPr lang="en-US" sz="1800" b="1" dirty="0" err="1">
                          <a:solidFill>
                            <a:schemeClr val="bg1"/>
                          </a:solidFill>
                          <a:effectLst/>
                          <a:latin typeface="Arial"/>
                          <a:ea typeface="Times New Roman"/>
                          <a:cs typeface="Arial"/>
                        </a:rPr>
                        <a:t>Droits</a:t>
                      </a:r>
                      <a:endParaRPr lang="en-US" sz="1800" dirty="0">
                        <a:solidFill>
                          <a:schemeClr val="bg1"/>
                        </a:solidFill>
                        <a:effectLst/>
                        <a:latin typeface="Arial"/>
                        <a:ea typeface="ＭＳ 明朝"/>
                        <a:cs typeface="Arial"/>
                      </a:endParaRPr>
                    </a:p>
                  </a:txBody>
                  <a:tcPr marL="68580" marR="68580" marT="0" marB="0">
                    <a:solidFill>
                      <a:srgbClr val="E52E78"/>
                    </a:solidFill>
                  </a:tcPr>
                </a:tc>
                <a:tc>
                  <a:txBody>
                    <a:bodyPr/>
                    <a:lstStyle/>
                    <a:p>
                      <a:pPr marL="0" marR="0" algn="ctr">
                        <a:spcBef>
                          <a:spcPts val="0"/>
                        </a:spcBef>
                        <a:spcAft>
                          <a:spcPts val="0"/>
                        </a:spcAft>
                      </a:pPr>
                      <a:r>
                        <a:rPr lang="en-US" sz="1800" b="1" dirty="0">
                          <a:solidFill>
                            <a:schemeClr val="bg1"/>
                          </a:solidFill>
                          <a:effectLst/>
                          <a:latin typeface="Arial"/>
                          <a:ea typeface="Times New Roman"/>
                          <a:cs typeface="Arial"/>
                        </a:rPr>
                        <a:t>Description</a:t>
                      </a:r>
                      <a:endParaRPr lang="en-US" sz="1800" dirty="0">
                        <a:solidFill>
                          <a:schemeClr val="bg1"/>
                        </a:solidFill>
                        <a:effectLst/>
                        <a:latin typeface="Arial"/>
                        <a:ea typeface="ＭＳ 明朝"/>
                        <a:cs typeface="Arial"/>
                      </a:endParaRPr>
                    </a:p>
                  </a:txBody>
                  <a:tcPr marL="68580" marR="68580" marT="0" marB="0">
                    <a:solidFill>
                      <a:srgbClr val="E52E78"/>
                    </a:solidFill>
                  </a:tcPr>
                </a:tc>
                <a:tc>
                  <a:txBody>
                    <a:bodyPr/>
                    <a:lstStyle/>
                    <a:p>
                      <a:pPr marL="0" marR="0" algn="ctr">
                        <a:spcBef>
                          <a:spcPts val="0"/>
                        </a:spcBef>
                        <a:spcAft>
                          <a:spcPts val="0"/>
                        </a:spcAft>
                      </a:pPr>
                      <a:r>
                        <a:rPr lang="fr-FR" sz="1800" b="1" kern="1200" dirty="0">
                          <a:solidFill>
                            <a:schemeClr val="lt1"/>
                          </a:solidFill>
                          <a:latin typeface="Arial" panose="020B0604020202020204" pitchFamily="34" charset="0"/>
                          <a:ea typeface="+mn-ea"/>
                          <a:cs typeface="Arial" panose="020B0604020202020204" pitchFamily="34" charset="0"/>
                        </a:rPr>
                        <a:t>Exemples de discrimination basée sur le genre </a:t>
                      </a:r>
                      <a:r>
                        <a:rPr lang="fr-FR" dirty="0">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ＭＳ 明朝"/>
                        <a:cs typeface="Arial" panose="020B0604020202020204" pitchFamily="34" charset="0"/>
                      </a:endParaRPr>
                    </a:p>
                  </a:txBody>
                  <a:tcPr marL="68580" marR="68580" marT="0" marB="0">
                    <a:solidFill>
                      <a:srgbClr val="E52E78"/>
                    </a:solidFill>
                  </a:tcPr>
                </a:tc>
                <a:extLst>
                  <a:ext uri="{0D108BD9-81ED-4DB2-BD59-A6C34878D82A}">
                    <a16:rowId xmlns:a16="http://schemas.microsoft.com/office/drawing/2014/main" val="10000"/>
                  </a:ext>
                </a:extLst>
              </a:tr>
              <a:tr h="3394056">
                <a:tc>
                  <a:txBody>
                    <a:bodyPr/>
                    <a:lstStyle/>
                    <a:p>
                      <a:pPr marL="0" marR="0">
                        <a:spcBef>
                          <a:spcPts val="0"/>
                        </a:spcBef>
                        <a:spcAft>
                          <a:spcPts val="0"/>
                        </a:spcAft>
                      </a:pPr>
                      <a:r>
                        <a:rPr lang="fr-FR" sz="1800" b="1" kern="1200" dirty="0">
                          <a:solidFill>
                            <a:srgbClr val="000000"/>
                          </a:solidFill>
                          <a:latin typeface="+mn-lt"/>
                          <a:ea typeface="+mn-ea"/>
                          <a:cs typeface="+mn-cs"/>
                        </a:rPr>
                        <a:t>Identité et expression</a:t>
                      </a:r>
                      <a:r>
                        <a:rPr lang="fr-FR" dirty="0">
                          <a:solidFill>
                            <a:srgbClr val="000000"/>
                          </a:solidFill>
                        </a:rPr>
                        <a:t> </a:t>
                      </a:r>
                      <a:endParaRPr lang="en-US" sz="1800" dirty="0">
                        <a:solidFill>
                          <a:srgbClr val="000000"/>
                        </a:solidFill>
                        <a:effectLst/>
                        <a:latin typeface="Arial"/>
                        <a:ea typeface="ＭＳ 明朝"/>
                        <a:cs typeface="Arial"/>
                      </a:endParaRPr>
                    </a:p>
                  </a:txBody>
                  <a:tcPr marL="68580" marR="68580" marT="0" marB="0">
                    <a:solidFill>
                      <a:srgbClr val="E52E78">
                        <a:alpha val="10000"/>
                      </a:srgbClr>
                    </a:solidFill>
                  </a:tcPr>
                </a:tc>
                <a:tc>
                  <a:txBody>
                    <a:bodyPr/>
                    <a:lstStyle/>
                    <a:p>
                      <a:r>
                        <a:rPr lang="fr-FR" sz="1800" kern="1200" dirty="0">
                          <a:solidFill>
                            <a:srgbClr val="000000"/>
                          </a:solidFill>
                          <a:latin typeface="+mn-lt"/>
                          <a:ea typeface="+mn-ea"/>
                          <a:cs typeface="+mn-cs"/>
                        </a:rPr>
                        <a:t>Toute personne a droit à l'expression de soi, à sa propre identité, à la protection et à sa dignité.</a:t>
                      </a:r>
                    </a:p>
                    <a:p>
                      <a:r>
                        <a:rPr lang="fr-FR" sz="1800" kern="1200" dirty="0">
                          <a:solidFill>
                            <a:srgbClr val="000000"/>
                          </a:solidFill>
                          <a:latin typeface="+mn-lt"/>
                          <a:ea typeface="+mn-ea"/>
                          <a:cs typeface="+mn-cs"/>
                        </a:rPr>
                        <a:t>Les personnes devraient être libres de s'exprimer à travers leur comportement, leur apparence et leurs interactions sociales.</a:t>
                      </a:r>
                    </a:p>
                    <a:p>
                      <a:pPr marL="0" marR="0">
                        <a:spcBef>
                          <a:spcPts val="0"/>
                        </a:spcBef>
                        <a:spcAft>
                          <a:spcPts val="0"/>
                        </a:spcAft>
                      </a:pPr>
                      <a:endParaRPr lang="en-US" sz="1800" dirty="0">
                        <a:solidFill>
                          <a:srgbClr val="000000"/>
                        </a:solidFill>
                        <a:effectLst/>
                        <a:latin typeface="Arial"/>
                        <a:ea typeface="ＭＳ 明朝"/>
                        <a:cs typeface="Arial"/>
                      </a:endParaRPr>
                    </a:p>
                  </a:txBody>
                  <a:tcPr marL="68580" marR="68580" marT="0" marB="0">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Les normes de genre sur la façon dont les filles et les femmes devraient s'habiller sont utilisées pour faire obstruction à la justice en cas de viol et de violence sexuelle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La violence, le harcèlement et les abus contre des personnes de diverses identités/expressions de genre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Les passages à tabac, les mariages forcés, les </a:t>
                      </a:r>
                      <a:r>
                        <a:rPr lang="fr-FR" sz="1800" kern="1200" dirty="0" err="1">
                          <a:solidFill>
                            <a:srgbClr val="000000"/>
                          </a:solidFill>
                          <a:latin typeface="+mn-lt"/>
                          <a:ea typeface="+mn-ea"/>
                          <a:cs typeface="+mn-cs"/>
                        </a:rPr>
                        <a:t>déshéritages</a:t>
                      </a:r>
                      <a:r>
                        <a:rPr lang="fr-FR" sz="1800" kern="1200" dirty="0">
                          <a:solidFill>
                            <a:srgbClr val="000000"/>
                          </a:solidFill>
                          <a:latin typeface="+mn-lt"/>
                          <a:ea typeface="+mn-ea"/>
                          <a:cs typeface="+mn-cs"/>
                        </a:rPr>
                        <a:t> et l’exclusion du foyer en raison de la sexualité, du comportement sexuel, de l'expression ou de l’identité de genre</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La violence sexuelle (« viol correctif ») qui cible les personnes lesbiennes, bisexuelles et autres femmes ayant des rapports sexuels avec des femmes, </a:t>
                      </a:r>
                      <a:br>
                        <a:rPr lang="fr-FR" sz="1800" kern="1200" dirty="0">
                          <a:solidFill>
                            <a:srgbClr val="000000"/>
                          </a:solidFill>
                          <a:latin typeface="+mn-lt"/>
                          <a:ea typeface="+mn-ea"/>
                          <a:cs typeface="+mn-cs"/>
                        </a:rPr>
                      </a:br>
                      <a:r>
                        <a:rPr lang="fr-FR" sz="1800" kern="1200" dirty="0">
                          <a:solidFill>
                            <a:srgbClr val="000000"/>
                          </a:solidFill>
                          <a:latin typeface="+mn-lt"/>
                          <a:ea typeface="+mn-ea"/>
                          <a:cs typeface="+mn-cs"/>
                        </a:rPr>
                        <a:t>et violence sexuelle à l’encontre des personnes transgenres</a:t>
                      </a:r>
                      <a:r>
                        <a:rPr lang="fr-FR" dirty="0">
                          <a:solidFill>
                            <a:srgbClr val="000000"/>
                          </a:solidFill>
                        </a:rPr>
                        <a:t> </a:t>
                      </a:r>
                      <a:endParaRPr lang="en-US" sz="1800" dirty="0">
                        <a:solidFill>
                          <a:srgbClr val="000000"/>
                        </a:solidFill>
                        <a:effectLst/>
                        <a:latin typeface="Arial"/>
                        <a:ea typeface="ＭＳ 明朝"/>
                        <a:cs typeface="Arial"/>
                      </a:endParaRPr>
                    </a:p>
                  </a:txBody>
                  <a:tcPr marL="68580" marR="68580" marT="0" marB="0">
                    <a:solidFill>
                      <a:srgbClr val="E52E78">
                        <a:alpha val="10000"/>
                      </a:srgbClr>
                    </a:solidFill>
                  </a:tcPr>
                </a:tc>
                <a:extLst>
                  <a:ext uri="{0D108BD9-81ED-4DB2-BD59-A6C34878D82A}">
                    <a16:rowId xmlns:a16="http://schemas.microsoft.com/office/drawing/2014/main" val="10003"/>
                  </a:ext>
                </a:extLst>
              </a:tr>
              <a:tr h="2848056">
                <a:tc>
                  <a:txBody>
                    <a:bodyPr/>
                    <a:lstStyle/>
                    <a:p>
                      <a:r>
                        <a:rPr lang="fr-FR" sz="1800" b="1" kern="1200" dirty="0">
                          <a:solidFill>
                            <a:srgbClr val="000000"/>
                          </a:solidFill>
                          <a:latin typeface="+mn-lt"/>
                          <a:ea typeface="+mn-ea"/>
                          <a:cs typeface="+mn-cs"/>
                        </a:rPr>
                        <a:t>Relations et communauté</a:t>
                      </a:r>
                      <a:endParaRPr lang="fr-FR" sz="1800" kern="1200" dirty="0">
                        <a:solidFill>
                          <a:srgbClr val="000000"/>
                        </a:solidFill>
                        <a:latin typeface="+mn-lt"/>
                        <a:ea typeface="+mn-ea"/>
                        <a:cs typeface="+mn-cs"/>
                      </a:endParaRPr>
                    </a:p>
                    <a:p>
                      <a:pPr marL="0" marR="0">
                        <a:spcBef>
                          <a:spcPts val="0"/>
                        </a:spcBef>
                        <a:spcAft>
                          <a:spcPts val="0"/>
                        </a:spcAft>
                      </a:pPr>
                      <a:endParaRPr lang="en-US" sz="1800" dirty="0">
                        <a:solidFill>
                          <a:srgbClr val="000000"/>
                        </a:solidFill>
                        <a:effectLst/>
                        <a:latin typeface="Arial"/>
                        <a:ea typeface="ＭＳ 明朝"/>
                        <a:cs typeface="Arial"/>
                      </a:endParaRPr>
                    </a:p>
                  </a:txBody>
                  <a:tcPr marL="68580" marR="68580" marT="0" marB="0">
                    <a:solidFill>
                      <a:srgbClr val="E52E78">
                        <a:alpha val="20000"/>
                      </a:srgbClr>
                    </a:solidFill>
                  </a:tcPr>
                </a:tc>
                <a:tc>
                  <a:txBody>
                    <a:bodyPr/>
                    <a:lstStyle/>
                    <a:p>
                      <a:pPr marL="0" marR="0">
                        <a:spcBef>
                          <a:spcPts val="0"/>
                        </a:spcBef>
                        <a:spcAft>
                          <a:spcPts val="0"/>
                        </a:spcAft>
                      </a:pPr>
                      <a:r>
                        <a:rPr lang="fr-FR" sz="1800" kern="1200" dirty="0">
                          <a:solidFill>
                            <a:srgbClr val="000000"/>
                          </a:solidFill>
                          <a:latin typeface="+mn-lt"/>
                          <a:ea typeface="+mn-ea"/>
                          <a:cs typeface="+mn-cs"/>
                        </a:rPr>
                        <a:t>Toute personne doit pouvoir établir et conserver des relations intimes, familiales et sociales positives ainsi que faire partie d'associations au sein de la communauté.</a:t>
                      </a:r>
                      <a:r>
                        <a:rPr lang="fr-FR" dirty="0">
                          <a:solidFill>
                            <a:srgbClr val="000000"/>
                          </a:solidFill>
                        </a:rPr>
                        <a:t> </a:t>
                      </a:r>
                      <a:endParaRPr lang="en-US" sz="1800" dirty="0">
                        <a:solidFill>
                          <a:srgbClr val="000000"/>
                        </a:solidFill>
                        <a:effectLst/>
                        <a:latin typeface="Arial"/>
                        <a:ea typeface="ＭＳ 明朝"/>
                        <a:cs typeface="Arial"/>
                      </a:endParaRPr>
                    </a:p>
                  </a:txBody>
                  <a:tcPr marL="68580" marR="68580" marT="0" marB="0">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Les personnes LGBT + craignent d'être exposées et confrontées à la discrimination, à la stigmatisation et à la violence en raison de lois discriminatoires contre l'homosexualité ou contre un comportement sexuel</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Les femmes non mariées sont confrontées à la discrimination et à la violence de la part de leur famille/communauté si on découvre qu’elles ont eu des relations sexuelles</a:t>
                      </a:r>
                      <a:endParaRPr lang="fr-FR" sz="1800" kern="1200" baseline="0" dirty="0">
                        <a:solidFill>
                          <a:srgbClr val="000000"/>
                        </a:solidFill>
                        <a:latin typeface="+mn-lt"/>
                        <a:ea typeface="+mn-ea"/>
                        <a:cs typeface="+mn-cs"/>
                      </a:endParaRP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Les « crimes d'honneur »</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Les mariages précoces et forcés</a:t>
                      </a:r>
                      <a:r>
                        <a:rPr lang="fr-FR" sz="1800" kern="1200" baseline="0" dirty="0">
                          <a:solidFill>
                            <a:srgbClr val="000000"/>
                          </a:solidFill>
                          <a:latin typeface="+mn-lt"/>
                          <a:ea typeface="+mn-ea"/>
                          <a:cs typeface="+mn-cs"/>
                        </a:rPr>
                        <a:t> </a:t>
                      </a:r>
                    </a:p>
                    <a:p>
                      <a:pPr marL="285750" lvl="0" indent="-285750">
                        <a:buClr>
                          <a:srgbClr val="E52E78"/>
                        </a:buClr>
                        <a:buFont typeface="Arial" panose="020B0604020202020204" pitchFamily="34" charset="0"/>
                        <a:buChar char="•"/>
                      </a:pPr>
                      <a:r>
                        <a:rPr lang="fr-FR" sz="1800" kern="1200" dirty="0">
                          <a:solidFill>
                            <a:srgbClr val="000000"/>
                          </a:solidFill>
                          <a:latin typeface="+mn-lt"/>
                          <a:ea typeface="+mn-ea"/>
                          <a:cs typeface="+mn-cs"/>
                        </a:rPr>
                        <a:t>L’exclusion des organisations religieuses, des clubs et des réseaux sociaux en raison de la sexualité, de l'expression de genre ou de l'identité de genre</a:t>
                      </a:r>
                    </a:p>
                    <a:p>
                      <a:pPr marL="0" marR="0" lvl="0">
                        <a:spcBef>
                          <a:spcPts val="0"/>
                        </a:spcBef>
                        <a:spcAft>
                          <a:spcPts val="0"/>
                        </a:spcAft>
                        <a:buNone/>
                      </a:pPr>
                      <a:endParaRPr lang="en-US" sz="1800" dirty="0">
                        <a:solidFill>
                          <a:srgbClr val="000000"/>
                        </a:solidFill>
                        <a:effectLst/>
                        <a:latin typeface="Arial"/>
                        <a:ea typeface="ＭＳ 明朝"/>
                        <a:cs typeface="Arial"/>
                      </a:endParaRPr>
                    </a:p>
                  </a:txBody>
                  <a:tcPr marL="68580" marR="68580" marT="0" marB="0">
                    <a:solidFill>
                      <a:srgbClr val="E52E78">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6321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244306245"/>
              </p:ext>
            </p:extLst>
          </p:nvPr>
        </p:nvGraphicFramePr>
        <p:xfrm>
          <a:off x="217714" y="77748"/>
          <a:ext cx="11974285" cy="6780252"/>
        </p:xfrm>
        <a:graphic>
          <a:graphicData uri="http://schemas.openxmlformats.org/drawingml/2006/table">
            <a:tbl>
              <a:tblPr firstRow="1" bandRow="1">
                <a:tableStyleId>{5C22544A-7EE6-4342-B048-85BDC9FD1C3A}</a:tableStyleId>
              </a:tblPr>
              <a:tblGrid>
                <a:gridCol w="1499326">
                  <a:extLst>
                    <a:ext uri="{9D8B030D-6E8A-4147-A177-3AD203B41FA5}">
                      <a16:colId xmlns:a16="http://schemas.microsoft.com/office/drawing/2014/main" val="20000"/>
                    </a:ext>
                  </a:extLst>
                </a:gridCol>
                <a:gridCol w="2531511">
                  <a:extLst>
                    <a:ext uri="{9D8B030D-6E8A-4147-A177-3AD203B41FA5}">
                      <a16:colId xmlns:a16="http://schemas.microsoft.com/office/drawing/2014/main" val="20001"/>
                    </a:ext>
                  </a:extLst>
                </a:gridCol>
                <a:gridCol w="7943448">
                  <a:extLst>
                    <a:ext uri="{9D8B030D-6E8A-4147-A177-3AD203B41FA5}">
                      <a16:colId xmlns:a16="http://schemas.microsoft.com/office/drawing/2014/main" val="20002"/>
                    </a:ext>
                  </a:extLst>
                </a:gridCol>
              </a:tblGrid>
              <a:tr h="460124">
                <a:tc>
                  <a:txBody>
                    <a:bodyPr/>
                    <a:lstStyle/>
                    <a:p>
                      <a:pPr marL="0" marR="0">
                        <a:spcBef>
                          <a:spcPts val="0"/>
                        </a:spcBef>
                        <a:spcAft>
                          <a:spcPts val="0"/>
                        </a:spcAft>
                      </a:pPr>
                      <a:r>
                        <a:rPr lang="en-US" sz="1700" b="1" dirty="0" err="1">
                          <a:solidFill>
                            <a:schemeClr val="bg1"/>
                          </a:solidFill>
                          <a:effectLst/>
                          <a:latin typeface="Arial"/>
                          <a:ea typeface="Times New Roman"/>
                          <a:cs typeface="Arial"/>
                        </a:rPr>
                        <a:t>Droit</a:t>
                      </a:r>
                      <a:endParaRPr lang="en-US" sz="1700" dirty="0">
                        <a:solidFill>
                          <a:schemeClr val="bg1"/>
                        </a:solidFill>
                        <a:effectLst/>
                        <a:latin typeface="Arial"/>
                        <a:ea typeface="ＭＳ 明朝"/>
                        <a:cs typeface="Arial"/>
                      </a:endParaRPr>
                    </a:p>
                  </a:txBody>
                  <a:tcPr marL="68580" marR="68580" marT="0" marB="0">
                    <a:solidFill>
                      <a:srgbClr val="E52E78"/>
                    </a:solidFill>
                  </a:tcPr>
                </a:tc>
                <a:tc>
                  <a:txBody>
                    <a:bodyPr/>
                    <a:lstStyle/>
                    <a:p>
                      <a:pPr marL="0" marR="0" algn="ctr">
                        <a:spcBef>
                          <a:spcPts val="0"/>
                        </a:spcBef>
                        <a:spcAft>
                          <a:spcPts val="0"/>
                        </a:spcAft>
                      </a:pPr>
                      <a:r>
                        <a:rPr lang="en-US" sz="1700" b="1" kern="1200" dirty="0">
                          <a:solidFill>
                            <a:schemeClr val="bg1"/>
                          </a:solidFill>
                          <a:effectLst/>
                          <a:latin typeface="Arial"/>
                          <a:ea typeface="Times New Roman"/>
                          <a:cs typeface="Arial"/>
                        </a:rPr>
                        <a:t>Description</a:t>
                      </a:r>
                    </a:p>
                  </a:txBody>
                  <a:tcPr marL="68580" marR="68580" marT="0" marB="0">
                    <a:solidFill>
                      <a:srgbClr val="E52E78"/>
                    </a:solidFill>
                  </a:tcPr>
                </a:tc>
                <a:tc>
                  <a:txBody>
                    <a:bodyPr/>
                    <a:lstStyle/>
                    <a:p>
                      <a:pPr marL="0" marR="0" algn="ctr">
                        <a:spcBef>
                          <a:spcPts val="0"/>
                        </a:spcBef>
                        <a:spcAft>
                          <a:spcPts val="0"/>
                        </a:spcAft>
                      </a:pPr>
                      <a:r>
                        <a:rPr lang="fr-FR" sz="1600" b="1" kern="1200" dirty="0">
                          <a:solidFill>
                            <a:schemeClr val="lt1"/>
                          </a:solidFill>
                          <a:latin typeface="Arial" panose="020B0604020202020204" pitchFamily="34" charset="0"/>
                          <a:ea typeface="+mn-ea"/>
                          <a:cs typeface="Arial" panose="020B0604020202020204" pitchFamily="34" charset="0"/>
                        </a:rPr>
                        <a:t>Exemples de discrimination basée sur le genre </a:t>
                      </a:r>
                      <a:r>
                        <a:rPr lang="fr-FR" sz="1600" dirty="0">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ＭＳ 明朝"/>
                        <a:cs typeface="Arial" panose="020B0604020202020204" pitchFamily="34" charset="0"/>
                      </a:endParaRPr>
                    </a:p>
                  </a:txBody>
                  <a:tcPr marL="68580" marR="68580" marT="0" marB="0">
                    <a:solidFill>
                      <a:srgbClr val="E52E78"/>
                    </a:solidFill>
                  </a:tcPr>
                </a:tc>
                <a:extLst>
                  <a:ext uri="{0D108BD9-81ED-4DB2-BD59-A6C34878D82A}">
                    <a16:rowId xmlns:a16="http://schemas.microsoft.com/office/drawing/2014/main" val="10000"/>
                  </a:ext>
                </a:extLst>
              </a:tr>
              <a:tr h="1787558">
                <a:tc>
                  <a:txBody>
                    <a:bodyPr/>
                    <a:lstStyle/>
                    <a:p>
                      <a:pPr marL="0" marR="0">
                        <a:spcBef>
                          <a:spcPts val="0"/>
                        </a:spcBef>
                        <a:spcAft>
                          <a:spcPts val="0"/>
                        </a:spcAft>
                      </a:pPr>
                      <a:r>
                        <a:rPr lang="en-US" sz="1700" b="1" dirty="0" err="1">
                          <a:solidFill>
                            <a:srgbClr val="000000"/>
                          </a:solidFill>
                          <a:effectLst/>
                          <a:latin typeface="Arial"/>
                          <a:ea typeface="Times New Roman"/>
                          <a:cs typeface="Arial"/>
                        </a:rPr>
                        <a:t>Ressources</a:t>
                      </a:r>
                      <a:endParaRPr lang="en-US" sz="1700" dirty="0">
                        <a:solidFill>
                          <a:srgbClr val="000000"/>
                        </a:solidFill>
                        <a:effectLst/>
                        <a:latin typeface="Arial"/>
                        <a:ea typeface="ＭＳ 明朝"/>
                        <a:cs typeface="Arial"/>
                      </a:endParaRPr>
                    </a:p>
                    <a:p>
                      <a:pPr marL="0" marR="0">
                        <a:spcBef>
                          <a:spcPts val="0"/>
                        </a:spcBef>
                        <a:spcAft>
                          <a:spcPts val="0"/>
                        </a:spcAft>
                      </a:pPr>
                      <a:endParaRPr lang="en-US" sz="1700" dirty="0">
                        <a:solidFill>
                          <a:srgbClr val="000000"/>
                        </a:solidFill>
                        <a:effectLst/>
                        <a:latin typeface="Arial"/>
                        <a:ea typeface="ＭＳ 明朝"/>
                        <a:cs typeface="Arial"/>
                      </a:endParaRPr>
                    </a:p>
                  </a:txBody>
                  <a:tcPr marL="68580" marR="68580" marT="0" marB="0">
                    <a:solidFill>
                      <a:srgbClr val="E52E78">
                        <a:alpha val="10000"/>
                      </a:srgbClr>
                    </a:solidFill>
                  </a:tcPr>
                </a:tc>
                <a:tc>
                  <a:txBody>
                    <a:bodyPr/>
                    <a:lstStyle/>
                    <a:p>
                      <a:pPr marL="0" marR="0">
                        <a:spcBef>
                          <a:spcPts val="0"/>
                        </a:spcBef>
                        <a:spcAft>
                          <a:spcPts val="0"/>
                        </a:spcAft>
                      </a:pPr>
                      <a:r>
                        <a:rPr lang="fr-FR" sz="1600" kern="1200" spc="0" baseline="0" dirty="0">
                          <a:solidFill>
                            <a:srgbClr val="000000"/>
                          </a:solidFill>
                          <a:latin typeface="+mn-lt"/>
                          <a:ea typeface="+mn-ea"/>
                          <a:cs typeface="+mn-cs"/>
                        </a:rPr>
                        <a:t>Toute personne doit pouvoir accéder à des ressources et les contrôler pour répondre </a:t>
                      </a:r>
                      <a:br>
                        <a:rPr lang="fr-FR" sz="1600" kern="1200" spc="0" baseline="0" dirty="0">
                          <a:solidFill>
                            <a:srgbClr val="000000"/>
                          </a:solidFill>
                          <a:latin typeface="+mn-lt"/>
                          <a:ea typeface="+mn-ea"/>
                          <a:cs typeface="+mn-cs"/>
                        </a:rPr>
                      </a:br>
                      <a:r>
                        <a:rPr lang="fr-FR" sz="1600" kern="1200" spc="0" baseline="0" dirty="0">
                          <a:solidFill>
                            <a:srgbClr val="000000"/>
                          </a:solidFill>
                          <a:latin typeface="+mn-lt"/>
                          <a:ea typeface="+mn-ea"/>
                          <a:cs typeface="+mn-cs"/>
                        </a:rPr>
                        <a:t>à ses besoins fondamentaux, y compris être capable </a:t>
                      </a:r>
                      <a:br>
                        <a:rPr lang="fr-FR" sz="1600" kern="1200" spc="0" baseline="0" dirty="0">
                          <a:solidFill>
                            <a:srgbClr val="000000"/>
                          </a:solidFill>
                          <a:latin typeface="+mn-lt"/>
                          <a:ea typeface="+mn-ea"/>
                          <a:cs typeface="+mn-cs"/>
                        </a:rPr>
                      </a:br>
                      <a:r>
                        <a:rPr lang="fr-FR" sz="1600" kern="1200" spc="0" baseline="0" dirty="0">
                          <a:solidFill>
                            <a:srgbClr val="000000"/>
                          </a:solidFill>
                          <a:latin typeface="+mn-lt"/>
                          <a:ea typeface="+mn-ea"/>
                          <a:cs typeface="+mn-cs"/>
                        </a:rPr>
                        <a:t>de gagner sa vie</a:t>
                      </a:r>
                      <a:r>
                        <a:rPr lang="fr-FR" sz="1600" spc="0" baseline="0" dirty="0">
                          <a:solidFill>
                            <a:srgbClr val="000000"/>
                          </a:solidFill>
                        </a:rPr>
                        <a:t> </a:t>
                      </a:r>
                      <a:r>
                        <a:rPr lang="en-US" sz="1600" spc="0" baseline="0" dirty="0">
                          <a:solidFill>
                            <a:srgbClr val="000000"/>
                          </a:solidFill>
                          <a:effectLst/>
                          <a:latin typeface="Arial"/>
                          <a:ea typeface="Times New Roman"/>
                          <a:cs typeface="Arial"/>
                        </a:rPr>
                        <a:t> </a:t>
                      </a:r>
                      <a:endParaRPr lang="en-US" sz="1600" spc="0" baseline="0" dirty="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Les femmes qui sont victimes de harcèlement au travail, qui sont moins bien payées ou non autorisées à travailler</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Les personnes LGBT + qui sont injustement licenciées de leur travail, en particulier </a:t>
                      </a:r>
                      <a:br>
                        <a:rPr lang="fr-FR" sz="1600" kern="1200" dirty="0">
                          <a:solidFill>
                            <a:srgbClr val="000000"/>
                          </a:solidFill>
                          <a:latin typeface="+mn-lt"/>
                          <a:ea typeface="+mn-ea"/>
                          <a:cs typeface="+mn-cs"/>
                        </a:rPr>
                      </a:br>
                      <a:r>
                        <a:rPr lang="fr-FR" sz="1600" kern="1200" dirty="0">
                          <a:solidFill>
                            <a:srgbClr val="000000"/>
                          </a:solidFill>
                          <a:latin typeface="+mn-lt"/>
                          <a:ea typeface="+mn-ea"/>
                          <a:cs typeface="+mn-cs"/>
                        </a:rPr>
                        <a:t>si leur identité ou leurs pratiques sont discriminées ou criminalisées</a:t>
                      </a:r>
                    </a:p>
                    <a:p>
                      <a:pPr marL="28575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La peur de dénoncer et/ou de témoigner contre un agresseur ou un violeur en raison de la criminalisation de son propre travail, de sa propre identité ou de son propre comportement </a:t>
                      </a:r>
                      <a:endParaRPr lang="en-US" sz="1600" dirty="0">
                        <a:solidFill>
                          <a:srgbClr val="000000"/>
                        </a:solidFill>
                        <a:effectLst/>
                        <a:latin typeface="Arial"/>
                        <a:ea typeface="ＭＳ 明朝"/>
                        <a:cs typeface="Arial"/>
                      </a:endParaRPr>
                    </a:p>
                  </a:txBody>
                  <a:tcPr marL="68580" marR="68580" marT="0" marB="0">
                    <a:solidFill>
                      <a:srgbClr val="E52E78">
                        <a:alpha val="10000"/>
                      </a:srgbClr>
                    </a:solidFill>
                  </a:tcPr>
                </a:tc>
                <a:extLst>
                  <a:ext uri="{0D108BD9-81ED-4DB2-BD59-A6C34878D82A}">
                    <a16:rowId xmlns:a16="http://schemas.microsoft.com/office/drawing/2014/main" val="10001"/>
                  </a:ext>
                </a:extLst>
              </a:tr>
              <a:tr h="1314909">
                <a:tc>
                  <a:txBody>
                    <a:bodyPr/>
                    <a:lstStyle/>
                    <a:p>
                      <a:pPr marL="0" marR="0">
                        <a:spcBef>
                          <a:spcPts val="0"/>
                        </a:spcBef>
                        <a:spcAft>
                          <a:spcPts val="0"/>
                        </a:spcAft>
                      </a:pPr>
                      <a:r>
                        <a:rPr lang="en-US" sz="1700" b="1" dirty="0">
                          <a:solidFill>
                            <a:srgbClr val="000000"/>
                          </a:solidFill>
                          <a:effectLst/>
                          <a:latin typeface="Arial"/>
                          <a:ea typeface="Times New Roman"/>
                          <a:cs typeface="Arial"/>
                        </a:rPr>
                        <a:t>Participation </a:t>
                      </a:r>
                      <a:r>
                        <a:rPr lang="en-US" sz="1700" b="1" dirty="0" err="1">
                          <a:solidFill>
                            <a:srgbClr val="000000"/>
                          </a:solidFill>
                          <a:effectLst/>
                          <a:latin typeface="Arial"/>
                          <a:ea typeface="Times New Roman"/>
                          <a:cs typeface="Arial"/>
                        </a:rPr>
                        <a:t>à</a:t>
                      </a:r>
                      <a:r>
                        <a:rPr lang="en-US" sz="1700" b="1" dirty="0">
                          <a:solidFill>
                            <a:srgbClr val="000000"/>
                          </a:solidFill>
                          <a:effectLst/>
                          <a:latin typeface="Arial"/>
                          <a:ea typeface="Times New Roman"/>
                          <a:cs typeface="Arial"/>
                        </a:rPr>
                        <a:t> la </a:t>
                      </a:r>
                      <a:r>
                        <a:rPr lang="en-US" sz="1700" b="1" dirty="0" err="1">
                          <a:solidFill>
                            <a:srgbClr val="000000"/>
                          </a:solidFill>
                          <a:effectLst/>
                          <a:latin typeface="Arial"/>
                          <a:ea typeface="Times New Roman"/>
                          <a:cs typeface="Arial"/>
                        </a:rPr>
                        <a:t>gouvernance</a:t>
                      </a:r>
                      <a:endParaRPr lang="en-US" sz="1700" dirty="0">
                        <a:solidFill>
                          <a:srgbClr val="000000"/>
                        </a:solidFill>
                        <a:effectLst/>
                        <a:latin typeface="Arial"/>
                        <a:ea typeface="ＭＳ 明朝"/>
                        <a:cs typeface="Arial"/>
                      </a:endParaRPr>
                    </a:p>
                  </a:txBody>
                  <a:tcPr marL="68580" marR="68580" marT="0" marB="0">
                    <a:solidFill>
                      <a:srgbClr val="E52E78">
                        <a:alpha val="20000"/>
                      </a:srgbClr>
                    </a:solidFill>
                  </a:tcPr>
                </a:tc>
                <a:tc>
                  <a:txBody>
                    <a:bodyPr/>
                    <a:lstStyle/>
                    <a:p>
                      <a:r>
                        <a:rPr lang="fr-FR" sz="1700" kern="1200" dirty="0">
                          <a:solidFill>
                            <a:srgbClr val="000000"/>
                          </a:solidFill>
                          <a:latin typeface="+mn-lt"/>
                          <a:ea typeface="+mn-ea"/>
                          <a:cs typeface="+mn-cs"/>
                        </a:rPr>
                        <a:t>Toute personne doit pouvoir participer efficacement aux choix politiques qui régissent sa vie</a:t>
                      </a:r>
                    </a:p>
                  </a:txBody>
                  <a:tcPr marL="68580" marR="68580" marT="0" marB="0">
                    <a:solidFill>
                      <a:srgbClr val="E52E78">
                        <a:alpha val="2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La sous-représentation des femmes et des personnes  LGBT + dans les postes de direction, ou leur faible participation à la vie politique</a:t>
                      </a:r>
                    </a:p>
                    <a:p>
                      <a:pPr marL="28575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Les professionnelles et professionnels du sexe qui ne sont pas </a:t>
                      </a:r>
                      <a:r>
                        <a:rPr lang="fr-FR" sz="1600" kern="1200" dirty="0" err="1">
                          <a:solidFill>
                            <a:srgbClr val="000000"/>
                          </a:solidFill>
                          <a:latin typeface="+mn-lt"/>
                          <a:ea typeface="+mn-ea"/>
                          <a:cs typeface="+mn-cs"/>
                        </a:rPr>
                        <a:t>représenté.es</a:t>
                      </a:r>
                      <a:r>
                        <a:rPr lang="fr-FR" sz="1600" kern="1200" dirty="0">
                          <a:solidFill>
                            <a:srgbClr val="000000"/>
                          </a:solidFill>
                          <a:latin typeface="+mn-lt"/>
                          <a:ea typeface="+mn-ea"/>
                          <a:cs typeface="+mn-cs"/>
                        </a:rPr>
                        <a:t> dans les plateformes communautaires, telles que les syndicats ou les systèmes de leadership communautaire, pour assurer la promotion et la protection de leurs droits</a:t>
                      </a:r>
                      <a:r>
                        <a:rPr lang="fr-FR" sz="1600" dirty="0">
                          <a:solidFill>
                            <a:srgbClr val="000000"/>
                          </a:solidFill>
                        </a:rPr>
                        <a:t> </a:t>
                      </a:r>
                      <a:endParaRPr lang="en-US" sz="1600" dirty="0">
                        <a:solidFill>
                          <a:srgbClr val="000000"/>
                        </a:solidFill>
                        <a:effectLst/>
                        <a:latin typeface="Arial"/>
                        <a:ea typeface="ＭＳ 明朝"/>
                        <a:cs typeface="Arial"/>
                      </a:endParaRPr>
                    </a:p>
                  </a:txBody>
                  <a:tcPr marL="68580" marR="68580" marT="0" marB="0">
                    <a:solidFill>
                      <a:srgbClr val="E52E78">
                        <a:alpha val="20000"/>
                      </a:srgbClr>
                    </a:solidFill>
                  </a:tcPr>
                </a:tc>
                <a:extLst>
                  <a:ext uri="{0D108BD9-81ED-4DB2-BD59-A6C34878D82A}">
                    <a16:rowId xmlns:a16="http://schemas.microsoft.com/office/drawing/2014/main" val="10002"/>
                  </a:ext>
                </a:extLst>
              </a:tr>
              <a:tr h="3217661">
                <a:tc>
                  <a:txBody>
                    <a:bodyPr/>
                    <a:lstStyle/>
                    <a:p>
                      <a:r>
                        <a:rPr lang="fr-FR" sz="1800" b="1" kern="1200" dirty="0">
                          <a:solidFill>
                            <a:srgbClr val="000000"/>
                          </a:solidFill>
                          <a:latin typeface="+mn-lt"/>
                          <a:ea typeface="+mn-ea"/>
                          <a:cs typeface="+mn-cs"/>
                        </a:rPr>
                        <a:t>Sûreté &amp;</a:t>
                      </a:r>
                      <a:r>
                        <a:rPr lang="fr-FR" sz="1800" b="1" kern="1200" baseline="0" dirty="0">
                          <a:solidFill>
                            <a:srgbClr val="000000"/>
                          </a:solidFill>
                          <a:latin typeface="+mn-lt"/>
                          <a:ea typeface="+mn-ea"/>
                          <a:cs typeface="+mn-cs"/>
                        </a:rPr>
                        <a:t>  </a:t>
                      </a:r>
                      <a:r>
                        <a:rPr lang="fr-FR" sz="1800" b="1" kern="1200" dirty="0">
                          <a:solidFill>
                            <a:srgbClr val="000000"/>
                          </a:solidFill>
                          <a:latin typeface="+mn-lt"/>
                          <a:ea typeface="+mn-ea"/>
                          <a:cs typeface="+mn-cs"/>
                        </a:rPr>
                        <a:t> sécurité</a:t>
                      </a:r>
                      <a:endParaRPr lang="fr-FR" sz="1800" kern="1200" dirty="0">
                        <a:solidFill>
                          <a:srgbClr val="000000"/>
                        </a:solidFill>
                        <a:latin typeface="+mn-lt"/>
                        <a:ea typeface="+mn-ea"/>
                        <a:cs typeface="+mn-cs"/>
                      </a:endParaRPr>
                    </a:p>
                    <a:p>
                      <a:pPr marL="0" marR="0">
                        <a:spcBef>
                          <a:spcPts val="0"/>
                        </a:spcBef>
                        <a:spcAft>
                          <a:spcPts val="0"/>
                        </a:spcAft>
                      </a:pPr>
                      <a:endParaRPr lang="en-US" sz="1700" dirty="0">
                        <a:solidFill>
                          <a:srgbClr val="000000"/>
                        </a:solidFill>
                        <a:effectLst/>
                        <a:latin typeface="Arial"/>
                        <a:ea typeface="ＭＳ 明朝"/>
                        <a:cs typeface="Arial"/>
                      </a:endParaRPr>
                    </a:p>
                  </a:txBody>
                  <a:tcPr marL="68580" marR="68580" marT="0" marB="0">
                    <a:solidFill>
                      <a:srgbClr val="E52E78">
                        <a:alpha val="10000"/>
                      </a:srgbClr>
                    </a:solidFill>
                  </a:tcPr>
                </a:tc>
                <a:tc>
                  <a:txBody>
                    <a:bodyPr/>
                    <a:lstStyle/>
                    <a:p>
                      <a:pPr marL="0" marR="0">
                        <a:spcBef>
                          <a:spcPts val="0"/>
                        </a:spcBef>
                        <a:spcAft>
                          <a:spcPts val="0"/>
                        </a:spcAft>
                      </a:pPr>
                      <a:r>
                        <a:rPr lang="fr-FR" sz="1700" kern="1200" dirty="0">
                          <a:solidFill>
                            <a:srgbClr val="000000"/>
                          </a:solidFill>
                          <a:latin typeface="+mn-lt"/>
                          <a:ea typeface="+mn-ea"/>
                          <a:cs typeface="+mn-cs"/>
                        </a:rPr>
                        <a:t>Toute personne doit pouvoir ne pas subir la violence physique ni les abus émotionnels, vivre en paix et en sécurité, et doit pouvoir attendre et recevoir protection de la part des autorités.</a:t>
                      </a:r>
                      <a:r>
                        <a:rPr lang="fr-FR" sz="1700" dirty="0">
                          <a:solidFill>
                            <a:srgbClr val="000000"/>
                          </a:solidFill>
                        </a:rPr>
                        <a:t> </a:t>
                      </a:r>
                      <a:endParaRPr lang="en-US" sz="1700" dirty="0">
                        <a:solidFill>
                          <a:srgbClr val="000000"/>
                        </a:solidFill>
                        <a:effectLst/>
                        <a:latin typeface="Arial"/>
                        <a:ea typeface="ＭＳ 明朝"/>
                        <a:cs typeface="Arial"/>
                      </a:endParaRPr>
                    </a:p>
                  </a:txBody>
                  <a:tcPr marL="68580" marR="68580" marT="0" marB="0">
                    <a:solidFill>
                      <a:srgbClr val="E52E78">
                        <a:alpha val="10000"/>
                      </a:srgbClr>
                    </a:solidFill>
                  </a:tcPr>
                </a:tc>
                <a:tc>
                  <a:txBody>
                    <a:bodyPr/>
                    <a:lstStyle/>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L’absence de lois contre toutes les formes de violence basées sur le genre (par exemple, la violence conjugale et le viol conjugal) ou bien un système juridique et des lois qui ferment les yeux sur la violence basée sur le genre</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Les lois qui criminalisent les groupes marginalisés</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Les lois punitives qui criminalisent le travail du sexe créent un environnement propice à la violence, car les </a:t>
                      </a:r>
                      <a:r>
                        <a:rPr lang="fr-FR" sz="1600" kern="1200" dirty="0" err="1">
                          <a:solidFill>
                            <a:srgbClr val="000000"/>
                          </a:solidFill>
                          <a:latin typeface="+mn-lt"/>
                          <a:ea typeface="+mn-ea"/>
                          <a:cs typeface="+mn-cs"/>
                        </a:rPr>
                        <a:t>professionnel.les</a:t>
                      </a:r>
                      <a:r>
                        <a:rPr lang="fr-FR" sz="1600" kern="1200" dirty="0">
                          <a:solidFill>
                            <a:srgbClr val="000000"/>
                          </a:solidFill>
                          <a:latin typeface="+mn-lt"/>
                          <a:ea typeface="+mn-ea"/>
                          <a:cs typeface="+mn-cs"/>
                        </a:rPr>
                        <a:t> du sexe doivent choisir entre sécurité et légalité</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La détention des femmes </a:t>
                      </a:r>
                      <a:r>
                        <a:rPr lang="fr-FR" sz="1600" kern="1200" dirty="0" err="1">
                          <a:solidFill>
                            <a:srgbClr val="000000"/>
                          </a:solidFill>
                          <a:latin typeface="+mn-lt"/>
                          <a:ea typeface="+mn-ea"/>
                          <a:cs typeface="+mn-cs"/>
                        </a:rPr>
                        <a:t>trans</a:t>
                      </a:r>
                      <a:r>
                        <a:rPr lang="fr-FR" sz="1600" kern="1200" dirty="0">
                          <a:solidFill>
                            <a:srgbClr val="000000"/>
                          </a:solidFill>
                          <a:latin typeface="+mn-lt"/>
                          <a:ea typeface="+mn-ea"/>
                          <a:cs typeface="+mn-cs"/>
                        </a:rPr>
                        <a:t> dans des cellules de prison pour hommes lorsqu’elles sont arrêtées </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Les adolescentes qui n’ont pas de contrôle sur leur santé sexuelle, y compris sur le fait de décider quand avoir des relations sexuelles ou quand avoir des enfants</a:t>
                      </a:r>
                    </a:p>
                    <a:p>
                      <a:pPr marL="285750" lvl="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 fait de ne pas reconnaître le viol conjugal et de ne pas mettre en place des lois pour protéger les femmes de ce type de violence</a:t>
                      </a:r>
                    </a:p>
                    <a:p>
                      <a:pPr marL="285750" indent="-285750">
                        <a:buClr>
                          <a:srgbClr val="E52E78"/>
                        </a:buClr>
                        <a:buFont typeface="Arial" panose="020B0604020202020204" pitchFamily="34" charset="0"/>
                        <a:buChar char="•"/>
                      </a:pPr>
                      <a:r>
                        <a:rPr lang="fr-FR" sz="1600" kern="1200" dirty="0">
                          <a:solidFill>
                            <a:srgbClr val="000000"/>
                          </a:solidFill>
                          <a:latin typeface="+mn-lt"/>
                          <a:ea typeface="+mn-ea"/>
                          <a:cs typeface="+mn-cs"/>
                        </a:rPr>
                        <a:t>Les mutilations génitales féminines/l’excision.</a:t>
                      </a:r>
                      <a:r>
                        <a:rPr lang="fr-FR" sz="1600" dirty="0">
                          <a:solidFill>
                            <a:srgbClr val="000000"/>
                          </a:solidFill>
                        </a:rPr>
                        <a:t> </a:t>
                      </a:r>
                      <a:endParaRPr lang="en-US" sz="1600" dirty="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solidFill>
                      <a:srgbClr val="E52E78">
                        <a:alpha val="1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565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BD8937-99B1-5E4C-AAE2-DB0F1FAA7C25}"/>
              </a:ext>
            </a:extLst>
          </p:cNvPr>
          <p:cNvPicPr>
            <a:picLocks noChangeAspect="1"/>
          </p:cNvPicPr>
          <p:nvPr/>
        </p:nvPicPr>
        <p:blipFill rotWithShape="1">
          <a:blip r:embed="rId3"/>
          <a:srcRect r="15259"/>
          <a:stretch/>
        </p:blipFill>
        <p:spPr>
          <a:xfrm>
            <a:off x="0" y="0"/>
            <a:ext cx="10332000" cy="6858000"/>
          </a:xfrm>
          <a:prstGeom prst="rect">
            <a:avLst/>
          </a:prstGeom>
        </p:spPr>
      </p:pic>
      <p:sp>
        <p:nvSpPr>
          <p:cNvPr id="5" name="TextBox 4">
            <a:extLst>
              <a:ext uri="{FF2B5EF4-FFF2-40B4-BE49-F238E27FC236}">
                <a16:creationId xmlns:a16="http://schemas.microsoft.com/office/drawing/2014/main" id="{148B155F-D1EC-A74B-AC60-AEC223792BB1}"/>
              </a:ext>
            </a:extLst>
          </p:cNvPr>
          <p:cNvSpPr txBox="1"/>
          <p:nvPr/>
        </p:nvSpPr>
        <p:spPr>
          <a:xfrm>
            <a:off x="435600" y="435600"/>
            <a:ext cx="1320562" cy="430887"/>
          </a:xfrm>
          <a:prstGeom prst="rect">
            <a:avLst/>
          </a:prstGeom>
          <a:noFill/>
        </p:spPr>
        <p:txBody>
          <a:bodyPr wrap="square" lIns="0" tIns="0" rIns="0" bIns="0" rtlCol="0">
            <a:spAutoFit/>
          </a:bodyPr>
          <a:lstStyle/>
          <a:p>
            <a:r>
              <a:rPr lang="en-US" sz="2800" b="1" dirty="0">
                <a:latin typeface="Arial" panose="020B0604020202020204" pitchFamily="34" charset="0"/>
                <a:cs typeface="Arial" panose="020B0604020202020204" pitchFamily="34" charset="0"/>
              </a:rPr>
              <a:t>2.1.1</a:t>
            </a:r>
          </a:p>
        </p:txBody>
      </p:sp>
      <p:sp>
        <p:nvSpPr>
          <p:cNvPr id="6" name="Text Placeholder 4">
            <a:extLst>
              <a:ext uri="{FF2B5EF4-FFF2-40B4-BE49-F238E27FC236}">
                <a16:creationId xmlns:a16="http://schemas.microsoft.com/office/drawing/2014/main" id="{19D8F2BF-65FF-524B-8B32-FABDCF450CE6}"/>
              </a:ext>
            </a:extLst>
          </p:cNvPr>
          <p:cNvSpPr txBox="1">
            <a:spLocks/>
          </p:cNvSpPr>
          <p:nvPr/>
        </p:nvSpPr>
        <p:spPr>
          <a:xfrm rot="21417544">
            <a:off x="3821111" y="2452083"/>
            <a:ext cx="4767501" cy="226304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Font typeface="Arial" panose="020B0604020202020204" pitchFamily="34" charset="0"/>
              <a:buNone/>
            </a:pPr>
            <a:r>
              <a:rPr lang="en-GB" sz="8000" b="1" kern="0" dirty="0">
                <a:solidFill>
                  <a:srgbClr val="E52E78"/>
                </a:solidFill>
                <a:latin typeface="Arial"/>
                <a:cs typeface="Arial"/>
              </a:rPr>
              <a:t>RÉGLES</a:t>
            </a:r>
          </a:p>
          <a:p>
            <a:pPr marL="0" indent="0" algn="ctr">
              <a:lnSpc>
                <a:spcPct val="70000"/>
              </a:lnSpc>
              <a:buFont typeface="Arial" panose="020B0604020202020204" pitchFamily="34" charset="0"/>
              <a:buNone/>
            </a:pPr>
            <a:r>
              <a:rPr lang="en-GB" sz="8000" b="1" kern="0" dirty="0">
                <a:solidFill>
                  <a:srgbClr val="E52E78"/>
                </a:solidFill>
                <a:latin typeface="Arial"/>
                <a:cs typeface="Arial"/>
              </a:rPr>
              <a:t>DE BASE</a:t>
            </a:r>
            <a:endParaRPr lang="en-GB" sz="8000" b="1" dirty="0">
              <a:solidFill>
                <a:srgbClr val="E52E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91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8C5C49-0658-624C-9B20-E7FAB680C76E}"/>
              </a:ext>
            </a:extLst>
          </p:cNvPr>
          <p:cNvPicPr>
            <a:picLocks noChangeAspect="1"/>
          </p:cNvPicPr>
          <p:nvPr/>
        </p:nvPicPr>
        <p:blipFill rotWithShape="1">
          <a:blip r:embed="rId3"/>
          <a:srcRect b="3572"/>
          <a:stretch/>
        </p:blipFill>
        <p:spPr>
          <a:xfrm>
            <a:off x="61856" y="1259840"/>
            <a:ext cx="8988921" cy="5284284"/>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0" y="435600"/>
            <a:ext cx="9821583" cy="689420"/>
          </a:xfrm>
        </p:spPr>
        <p:txBody>
          <a:bodyPr wrap="square" lIns="0" tIns="0" rIns="0" bIns="0" anchor="t">
            <a:spAutoFit/>
          </a:bodyPr>
          <a:lstStyle/>
          <a:p>
            <a:pPr>
              <a:tabLst>
                <a:tab pos="1322388" algn="l"/>
              </a:tabLst>
            </a:pPr>
            <a:r>
              <a:rPr lang="fr-FR" sz="2800" spc="0" dirty="0"/>
              <a:t>Liste de contrôle de l'Unité 2.3 : </a:t>
            </a:r>
            <a:br>
              <a:rPr lang="fr-FR" sz="2800" spc="0" dirty="0"/>
            </a:br>
            <a:r>
              <a:rPr lang="fr-FR" sz="2800" spc="0" dirty="0"/>
              <a:t>Comprendre les droits humains liés à l'égalité des genres</a:t>
            </a:r>
            <a:endParaRPr lang="en-US" sz="2800" spc="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2141924" y="2675745"/>
            <a:ext cx="5218839" cy="3095315"/>
          </a:xfrm>
        </p:spPr>
        <p:txBody>
          <a:bodyPr lIns="0" tIns="0" rIns="0" bIns="0" anchor="t"/>
          <a:lstStyle/>
          <a:p>
            <a:pPr marL="342900" indent="-342900">
              <a:buClr>
                <a:srgbClr val="E52E78"/>
              </a:buClr>
              <a:buFont typeface="Wingdings" pitchFamily="2" charset="2"/>
              <a:buChar char="ü"/>
            </a:pPr>
            <a:r>
              <a:rPr lang="fr-FR" sz="2400" dirty="0"/>
              <a:t>Nous avons un aperçu d’ensemble des différents droits.</a:t>
            </a:r>
          </a:p>
          <a:p>
            <a:pPr marL="342900" indent="-342900">
              <a:buClr>
                <a:srgbClr val="E52E78"/>
              </a:buClr>
              <a:buFont typeface="Wingdings" pitchFamily="2" charset="2"/>
              <a:buChar char="ü"/>
            </a:pPr>
            <a:r>
              <a:rPr lang="fr-FR" sz="2400" dirty="0"/>
              <a:t>Nous comprenons comment ces droits pourraient être affectés par les inégalités ou la discrimination basées sur le genre.</a:t>
            </a:r>
            <a:endParaRPr lang="en-US" sz="2400" dirty="0">
              <a:latin typeface="Arial"/>
              <a:cs typeface="Arial"/>
            </a:endParaRPr>
          </a:p>
          <a:p>
            <a:pPr marL="285750" indent="-285750">
              <a:buClr>
                <a:srgbClr val="E52E78"/>
              </a:buClr>
              <a:buFont typeface="Wingdings" pitchFamily="2" charset="2"/>
              <a:buChar char="ü"/>
            </a:pPr>
            <a:endParaRPr lang="en-US" dirty="0">
              <a:latin typeface="Arial"/>
              <a:cs typeface="Arial"/>
            </a:endParaRPr>
          </a:p>
          <a:p>
            <a:pPr marL="285750" indent="-285750">
              <a:buClr>
                <a:srgbClr val="E52E78"/>
              </a:buClr>
              <a:buFont typeface="Wingdings" pitchFamily="2" charset="2"/>
              <a:buChar char="ü"/>
            </a:pPr>
            <a:endParaRPr lang="en-US" dirty="0"/>
          </a:p>
        </p:txBody>
      </p:sp>
    </p:spTree>
    <p:extLst>
      <p:ext uri="{BB962C8B-B14F-4D97-AF65-F5344CB8AC3E}">
        <p14:creationId xmlns:p14="http://schemas.microsoft.com/office/powerpoint/2010/main" val="1962900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4" y="436563"/>
            <a:ext cx="4650974" cy="1412557"/>
          </a:xfrm>
          <a:solidFill>
            <a:srgbClr val="E62F79"/>
          </a:solidFill>
        </p:spPr>
        <p:txBody>
          <a:bodyPr wrap="square" lIns="182880" tIns="182880" rIns="182880" bIns="182880" anchor="t"/>
          <a:lstStyle/>
          <a:p>
            <a:r>
              <a:rPr lang="en-GB" sz="4000" spc="0" dirty="0">
                <a:latin typeface="Arial Black"/>
              </a:rPr>
              <a:t>2.4	I</a:t>
            </a:r>
            <a:r>
              <a:rPr lang="en-US" sz="4000" spc="0" dirty="0">
                <a:latin typeface="Arial Black"/>
              </a:rPr>
              <a:t>DENTIFIER LESINCIDENTS </a:t>
            </a:r>
            <a:endParaRPr lang="en-GB" sz="4000" spc="0" dirty="0">
              <a:latin typeface="Arial Black"/>
            </a:endParaRPr>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p:grpSpPr>
        <p:sp>
          <p:nvSpPr>
            <p:cNvPr id="39" name="Rounded Rectangle 38"/>
            <p:cNvSpPr/>
            <p:nvPr/>
          </p:nvSpPr>
          <p:spPr>
            <a:xfrm>
              <a:off x="3347422" y="0"/>
              <a:ext cx="983394" cy="2302933"/>
            </a:xfrm>
            <a:prstGeom prst="roundRect">
              <a:avLst>
                <a:gd name="adj" fmla="val 10000"/>
              </a:avLst>
            </a:prstGeom>
            <a:solidFill>
              <a:srgbClr val="E62F7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64657" y="149060"/>
              <a:ext cx="937999" cy="2097902"/>
            </a:xfrm>
            <a:prstGeom prst="rect">
              <a:avLst/>
            </a:prstGeom>
            <a:solidFill>
              <a:srgbClr val="E62F79"/>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Identifier les incidents</a:t>
              </a:r>
              <a:endParaRPr lang="en-US" b="1" i="0" kern="1200" dirty="0">
                <a:latin typeface="Arial" panose="020B0604020202020204" pitchFamily="34" charset="0"/>
                <a:cs typeface="Arial" panose="020B0604020202020204" pitchFamily="34" charset="0"/>
              </a:endParaRPr>
            </a:p>
          </p:txBody>
        </p:sp>
      </p:grpSp>
      <p:grpSp>
        <p:nvGrpSpPr>
          <p:cNvPr id="18" name="Group 17"/>
          <p:cNvGrpSpPr/>
          <p:nvPr/>
        </p:nvGrpSpPr>
        <p:grpSpPr>
          <a:xfrm>
            <a:off x="8225590" y="2353217"/>
            <a:ext cx="1845657" cy="1645759"/>
            <a:chOff x="4492335" y="0"/>
            <a:chExt cx="961429" cy="2302933"/>
          </a:xfrm>
        </p:grpSpPr>
        <p:sp>
          <p:nvSpPr>
            <p:cNvPr id="37" name="Rounded Rectangle 36"/>
            <p:cNvSpPr/>
            <p:nvPr/>
          </p:nvSpPr>
          <p:spPr>
            <a:xfrm>
              <a:off x="44923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20493" y="28158"/>
              <a:ext cx="905111" cy="2246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23852" y="2353217"/>
            <a:ext cx="1845657" cy="1634630"/>
            <a:chOff x="5615285" y="0"/>
            <a:chExt cx="961429" cy="2302933"/>
          </a:xfrm>
        </p:grpSpPr>
        <p:sp>
          <p:nvSpPr>
            <p:cNvPr id="35" name="Rounded Rectangle 34"/>
            <p:cNvSpPr/>
            <p:nvPr/>
          </p:nvSpPr>
          <p:spPr>
            <a:xfrm>
              <a:off x="561528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43444"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592669" y="4203178"/>
            <a:ext cx="2251294" cy="1560679"/>
            <a:chOff x="6715227" y="0"/>
            <a:chExt cx="984437" cy="2302933"/>
          </a:xfrm>
        </p:grpSpPr>
        <p:sp>
          <p:nvSpPr>
            <p:cNvPr id="33" name="Rounded Rectangle 32"/>
            <p:cNvSpPr/>
            <p:nvPr/>
          </p:nvSpPr>
          <p:spPr>
            <a:xfrm>
              <a:off x="673823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715227" y="28159"/>
              <a:ext cx="956277"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p:grpSpPr>
        <p:sp>
          <p:nvSpPr>
            <p:cNvPr id="31" name="Rounded Rectangle 30"/>
            <p:cNvSpPr/>
            <p:nvPr/>
          </p:nvSpPr>
          <p:spPr>
            <a:xfrm>
              <a:off x="78611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8893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1229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235124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10791814" cy="387798"/>
          </a:xfrm>
        </p:spPr>
        <p:txBody>
          <a:bodyPr wrap="square" lIns="0" tIns="0" rIns="0" bIns="0" anchor="t">
            <a:spAutoFit/>
          </a:bodyPr>
          <a:lstStyle/>
          <a:p>
            <a:r>
              <a:rPr lang="en-US" sz="2800" spc="0" dirty="0">
                <a:solidFill>
                  <a:schemeClr val="tx1"/>
                </a:solidFill>
              </a:rPr>
              <a:t>2.4.1 </a:t>
            </a:r>
            <a:r>
              <a:rPr lang="fr-FR" sz="2800" spc="0" dirty="0"/>
              <a:t>Présentation du modèle </a:t>
            </a:r>
            <a:r>
              <a:rPr lang="fr-FR" sz="2800" spc="0" dirty="0" err="1"/>
              <a:t>REAct</a:t>
            </a:r>
            <a:endParaRPr lang="en-GB" sz="3200" spc="0" dirty="0">
              <a:latin typeface="Arial"/>
              <a:cs typeface="Arial"/>
            </a:endParaRPr>
          </a:p>
        </p:txBody>
      </p:sp>
      <p:sp>
        <p:nvSpPr>
          <p:cNvPr id="6" name="Text Placeholder 2">
            <a:extLst>
              <a:ext uri="{FF2B5EF4-FFF2-40B4-BE49-F238E27FC236}">
                <a16:creationId xmlns:a16="http://schemas.microsoft.com/office/drawing/2014/main" id="{AD77CD12-9732-0741-AB1D-7DA38AD44D41}"/>
              </a:ext>
            </a:extLst>
          </p:cNvPr>
          <p:cNvSpPr>
            <a:spLocks noGrp="1"/>
          </p:cNvSpPr>
          <p:nvPr>
            <p:ph type="body" sz="quarter" idx="15"/>
          </p:nvPr>
        </p:nvSpPr>
        <p:spPr>
          <a:xfrm>
            <a:off x="435600" y="1058400"/>
            <a:ext cx="6645920" cy="4872702"/>
          </a:xfrm>
        </p:spPr>
        <p:txBody>
          <a:bodyPr/>
          <a:lstStyle/>
          <a:p>
            <a:pPr>
              <a:buClr>
                <a:srgbClr val="36B0E3"/>
              </a:buClr>
            </a:pPr>
            <a:r>
              <a:rPr lang="en-GB" sz="2400" dirty="0"/>
              <a:t>Les </a:t>
            </a:r>
            <a:r>
              <a:rPr lang="en-GB" sz="2400" dirty="0" err="1"/>
              <a:t>informations</a:t>
            </a:r>
            <a:r>
              <a:rPr lang="en-GB" sz="2400" dirty="0"/>
              <a:t> </a:t>
            </a:r>
            <a:r>
              <a:rPr lang="en-GB" sz="2400" dirty="0" err="1"/>
              <a:t>retraçables</a:t>
            </a:r>
            <a:r>
              <a:rPr lang="en-GB" sz="2400" dirty="0"/>
              <a:t> (</a:t>
            </a:r>
            <a:r>
              <a:rPr lang="en-GB" sz="2400" dirty="0" err="1"/>
              <a:t>Profil</a:t>
            </a:r>
            <a:r>
              <a:rPr lang="en-GB" sz="2400" dirty="0"/>
              <a:t>)</a:t>
            </a:r>
          </a:p>
          <a:p>
            <a:pPr>
              <a:buClr>
                <a:srgbClr val="36B0E3"/>
              </a:buClr>
            </a:pPr>
            <a:r>
              <a:rPr lang="en-GB" sz="2400" dirty="0"/>
              <a:t>Les </a:t>
            </a:r>
            <a:r>
              <a:rPr lang="en-GB" sz="2400" dirty="0" err="1"/>
              <a:t>détails</a:t>
            </a:r>
            <a:r>
              <a:rPr lang="en-GB" sz="2400" dirty="0"/>
              <a:t> du </a:t>
            </a:r>
            <a:r>
              <a:rPr lang="en-GB" sz="2400" dirty="0" err="1"/>
              <a:t>cas</a:t>
            </a:r>
            <a:r>
              <a:rPr lang="en-GB" sz="2400" dirty="0"/>
              <a:t> (</a:t>
            </a:r>
            <a:r>
              <a:rPr lang="en-GB" sz="2400" dirty="0" err="1"/>
              <a:t>plusieurs</a:t>
            </a:r>
            <a:r>
              <a:rPr lang="en-GB" sz="2400" dirty="0"/>
              <a:t> </a:t>
            </a:r>
            <a:r>
              <a:rPr lang="en-GB" sz="2400" dirty="0" err="1"/>
              <a:t>réponses</a:t>
            </a:r>
            <a:r>
              <a:rPr lang="en-GB" sz="2400" dirty="0"/>
              <a:t> </a:t>
            </a:r>
            <a:r>
              <a:rPr lang="en-GB" sz="2400" dirty="0" err="1"/>
              <a:t>autorisées</a:t>
            </a:r>
            <a:r>
              <a:rPr lang="en-GB" sz="2400" dirty="0"/>
              <a:t>)</a:t>
            </a:r>
          </a:p>
          <a:p>
            <a:pPr lvl="2">
              <a:buFont typeface="Courier New" panose="02070309020205020404" pitchFamily="49" charset="0"/>
              <a:buChar char="o"/>
            </a:pPr>
            <a:r>
              <a:rPr lang="en-GB" sz="2400" dirty="0">
                <a:solidFill>
                  <a:srgbClr val="36B0E3"/>
                </a:solidFill>
              </a:rPr>
              <a:t>Le type </a:t>
            </a:r>
            <a:r>
              <a:rPr lang="en-GB" sz="2400" dirty="0" err="1">
                <a:solidFill>
                  <a:srgbClr val="36B0E3"/>
                </a:solidFill>
              </a:rPr>
              <a:t>d’incident</a:t>
            </a:r>
            <a:endParaRPr lang="en-GB" sz="2400" dirty="0">
              <a:solidFill>
                <a:srgbClr val="36B0E3"/>
              </a:solidFill>
            </a:endParaRPr>
          </a:p>
          <a:p>
            <a:pPr lvl="2">
              <a:buFont typeface="Courier New" panose="02070309020205020404" pitchFamily="49" charset="0"/>
              <a:buChar char="o"/>
            </a:pPr>
            <a:r>
              <a:rPr lang="en-GB" sz="2400" dirty="0">
                <a:solidFill>
                  <a:srgbClr val="36B0E3"/>
                </a:solidFill>
              </a:rPr>
              <a:t> Les </a:t>
            </a:r>
            <a:r>
              <a:rPr lang="en-GB" sz="2400" dirty="0" err="1">
                <a:solidFill>
                  <a:srgbClr val="36B0E3"/>
                </a:solidFill>
              </a:rPr>
              <a:t>perpétrateurs</a:t>
            </a:r>
            <a:r>
              <a:rPr lang="en-GB" sz="2400" dirty="0">
                <a:solidFill>
                  <a:srgbClr val="36B0E3"/>
                </a:solidFill>
              </a:rPr>
              <a:t> – les </a:t>
            </a:r>
            <a:r>
              <a:rPr lang="en-GB" sz="2400" dirty="0" err="1">
                <a:solidFill>
                  <a:srgbClr val="36B0E3"/>
                </a:solidFill>
              </a:rPr>
              <a:t>personnes</a:t>
            </a:r>
            <a:r>
              <a:rPr lang="en-GB" sz="2400" dirty="0">
                <a:solidFill>
                  <a:srgbClr val="36B0E3"/>
                </a:solidFill>
              </a:rPr>
              <a:t> qui </a:t>
            </a:r>
            <a:r>
              <a:rPr lang="en-GB" sz="2400" dirty="0" err="1">
                <a:solidFill>
                  <a:srgbClr val="36B0E3"/>
                </a:solidFill>
              </a:rPr>
              <a:t>commettent</a:t>
            </a:r>
            <a:r>
              <a:rPr lang="en-GB" sz="2400" dirty="0">
                <a:solidFill>
                  <a:srgbClr val="36B0E3"/>
                </a:solidFill>
              </a:rPr>
              <a:t> les </a:t>
            </a:r>
            <a:r>
              <a:rPr lang="en-GB" sz="2400" dirty="0" err="1">
                <a:solidFill>
                  <a:srgbClr val="36B0E3"/>
                </a:solidFill>
              </a:rPr>
              <a:t>actes</a:t>
            </a:r>
            <a:r>
              <a:rPr lang="en-GB" sz="2400" dirty="0">
                <a:solidFill>
                  <a:srgbClr val="36B0E3"/>
                </a:solidFill>
              </a:rPr>
              <a:t> de violence</a:t>
            </a:r>
          </a:p>
          <a:p>
            <a:pPr lvl="2">
              <a:buFont typeface="Courier New" panose="02070309020205020404" pitchFamily="49" charset="0"/>
              <a:buChar char="o"/>
            </a:pPr>
            <a:r>
              <a:rPr lang="en-GB" sz="2400" dirty="0">
                <a:solidFill>
                  <a:srgbClr val="36B0E3"/>
                </a:solidFill>
              </a:rPr>
              <a:t>La </a:t>
            </a:r>
            <a:r>
              <a:rPr lang="en-GB" sz="2400" dirty="0" err="1">
                <a:solidFill>
                  <a:srgbClr val="36B0E3"/>
                </a:solidFill>
              </a:rPr>
              <a:t>responsabilité</a:t>
            </a:r>
            <a:r>
              <a:rPr lang="en-GB" sz="2400" dirty="0">
                <a:solidFill>
                  <a:srgbClr val="36B0E3"/>
                </a:solidFill>
              </a:rPr>
              <a:t> de </a:t>
            </a:r>
            <a:r>
              <a:rPr lang="en-GB" sz="2400" dirty="0" err="1">
                <a:solidFill>
                  <a:srgbClr val="36B0E3"/>
                </a:solidFill>
              </a:rPr>
              <a:t>l’État</a:t>
            </a:r>
            <a:endParaRPr lang="en-GB" sz="2400" dirty="0">
              <a:solidFill>
                <a:srgbClr val="36B0E3"/>
              </a:solidFill>
            </a:endParaRPr>
          </a:p>
          <a:p>
            <a:pPr>
              <a:buClr>
                <a:srgbClr val="36B0E3"/>
              </a:buClr>
            </a:pPr>
            <a:r>
              <a:rPr lang="en-GB" sz="2400" dirty="0"/>
              <a:t>Les aspects </a:t>
            </a:r>
            <a:r>
              <a:rPr lang="en-GB" sz="2400" dirty="0" err="1"/>
              <a:t>programmatiques</a:t>
            </a:r>
            <a:endParaRPr lang="en-GB" sz="2400" dirty="0"/>
          </a:p>
          <a:p>
            <a:pPr>
              <a:buClr>
                <a:srgbClr val="36B0E3"/>
              </a:buClr>
            </a:pPr>
            <a:r>
              <a:rPr lang="en-GB" sz="2400" dirty="0"/>
              <a:t>Les </a:t>
            </a:r>
            <a:r>
              <a:rPr lang="en-GB" sz="2400" dirty="0" err="1"/>
              <a:t>recommandations</a:t>
            </a:r>
            <a:r>
              <a:rPr lang="en-GB" sz="2400" dirty="0"/>
              <a:t> de </a:t>
            </a:r>
            <a:r>
              <a:rPr lang="en-GB" sz="2400" dirty="0" err="1"/>
              <a:t>politiques</a:t>
            </a:r>
            <a:endParaRPr lang="en-GB" sz="2400" dirty="0"/>
          </a:p>
          <a:p>
            <a:pPr>
              <a:buClr>
                <a:srgbClr val="36B0E3"/>
              </a:buClr>
            </a:pPr>
            <a:r>
              <a:rPr lang="en-GB" sz="2400" dirty="0"/>
              <a:t>Les </a:t>
            </a:r>
            <a:r>
              <a:rPr lang="en-GB" sz="2400" dirty="0" err="1"/>
              <a:t>réponses</a:t>
            </a:r>
            <a:r>
              <a:rPr lang="en-GB" sz="2400" dirty="0"/>
              <a:t> </a:t>
            </a:r>
            <a:r>
              <a:rPr lang="en-GB" sz="2400" dirty="0" err="1"/>
              <a:t>apportées</a:t>
            </a:r>
            <a:r>
              <a:rPr lang="en-GB" sz="2400" dirty="0"/>
              <a:t> &amp; les </a:t>
            </a:r>
            <a:r>
              <a:rPr lang="en-GB" sz="2400" dirty="0" err="1"/>
              <a:t>mises</a:t>
            </a:r>
            <a:r>
              <a:rPr lang="en-GB" sz="2400" dirty="0"/>
              <a:t> </a:t>
            </a:r>
            <a:r>
              <a:rPr lang="en-GB" sz="2400" dirty="0" err="1"/>
              <a:t>à</a:t>
            </a:r>
            <a:r>
              <a:rPr lang="en-GB" sz="2400" dirty="0"/>
              <a:t> jour</a:t>
            </a:r>
          </a:p>
          <a:p>
            <a:pPr>
              <a:buClr>
                <a:srgbClr val="36B0E3"/>
              </a:buClr>
            </a:pPr>
            <a:r>
              <a:rPr lang="en-GB" sz="2400" dirty="0"/>
              <a:t>Les annexes</a:t>
            </a:r>
          </a:p>
          <a:p>
            <a:pPr>
              <a:buClr>
                <a:srgbClr val="36B0E3"/>
              </a:buClr>
            </a:pPr>
            <a:endParaRPr lang="en-GB" dirty="0"/>
          </a:p>
        </p:txBody>
      </p:sp>
      <p:pic>
        <p:nvPicPr>
          <p:cNvPr id="5" name="Picture 4">
            <a:extLst>
              <a:ext uri="{FF2B5EF4-FFF2-40B4-BE49-F238E27FC236}">
                <a16:creationId xmlns:a16="http://schemas.microsoft.com/office/drawing/2014/main" id="{2B132B95-774F-4C49-A9AB-14517478E524}"/>
              </a:ext>
            </a:extLst>
          </p:cNvPr>
          <p:cNvPicPr>
            <a:picLocks noChangeAspect="1"/>
          </p:cNvPicPr>
          <p:nvPr/>
        </p:nvPicPr>
        <p:blipFill>
          <a:blip r:embed="rId3"/>
          <a:stretch>
            <a:fillRect/>
          </a:stretch>
        </p:blipFill>
        <p:spPr>
          <a:xfrm>
            <a:off x="7081520" y="2318004"/>
            <a:ext cx="3632200" cy="3848100"/>
          </a:xfrm>
          <a:prstGeom prst="rect">
            <a:avLst/>
          </a:prstGeom>
        </p:spPr>
      </p:pic>
    </p:spTree>
    <p:extLst>
      <p:ext uri="{BB962C8B-B14F-4D97-AF65-F5344CB8AC3E}">
        <p14:creationId xmlns:p14="http://schemas.microsoft.com/office/powerpoint/2010/main" val="1404882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7971213" cy="387798"/>
          </a:xfrm>
        </p:spPr>
        <p:txBody>
          <a:bodyPr tIns="0" bIns="0"/>
          <a:lstStyle/>
          <a:p>
            <a:r>
              <a:rPr lang="en-GB" sz="2800" spc="0" dirty="0"/>
              <a:t>2.4.1 Adapter le </a:t>
            </a:r>
            <a:r>
              <a:rPr lang="en-GB" sz="2800" spc="0" dirty="0" err="1"/>
              <a:t>modèle</a:t>
            </a:r>
            <a:r>
              <a:rPr lang="en-GB" sz="2800" spc="0" dirty="0"/>
              <a:t> </a:t>
            </a:r>
            <a:r>
              <a:rPr lang="en-GB" sz="2800" spc="0" dirty="0" err="1"/>
              <a:t>REAct</a:t>
            </a:r>
            <a:endParaRPr lang="en-GB" sz="2800" spc="0" dirty="0"/>
          </a:p>
        </p:txBody>
      </p:sp>
      <p:sp>
        <p:nvSpPr>
          <p:cNvPr id="3" name="Text Placeholder 2"/>
          <p:cNvSpPr>
            <a:spLocks noGrp="1"/>
          </p:cNvSpPr>
          <p:nvPr>
            <p:ph type="body" sz="quarter" idx="15"/>
          </p:nvPr>
        </p:nvSpPr>
        <p:spPr>
          <a:xfrm>
            <a:off x="437029" y="1253099"/>
            <a:ext cx="10266830" cy="4868002"/>
          </a:xfrm>
        </p:spPr>
        <p:txBody>
          <a:bodyPr/>
          <a:lstStyle/>
          <a:p>
            <a:pPr>
              <a:buClr>
                <a:srgbClr val="36B0E3"/>
              </a:buClr>
            </a:pPr>
            <a:r>
              <a:rPr lang="en-GB" sz="2400" b="1" dirty="0" err="1"/>
              <a:t>Servez-vous</a:t>
            </a:r>
            <a:r>
              <a:rPr lang="en-GB" sz="2400" b="1" dirty="0"/>
              <a:t> du </a:t>
            </a:r>
            <a:r>
              <a:rPr lang="en-GB" sz="2400" b="1" dirty="0" err="1"/>
              <a:t>modèle</a:t>
            </a:r>
            <a:r>
              <a:rPr lang="en-GB" sz="2400" b="1" dirty="0"/>
              <a:t> de base pour </a:t>
            </a:r>
            <a:r>
              <a:rPr lang="en-GB" sz="2400" b="1" dirty="0" err="1"/>
              <a:t>discuter</a:t>
            </a:r>
            <a:r>
              <a:rPr lang="en-GB" sz="2400" b="1" dirty="0"/>
              <a:t> des points </a:t>
            </a:r>
            <a:r>
              <a:rPr lang="en-GB" sz="2400" b="1" dirty="0" err="1"/>
              <a:t>suivants</a:t>
            </a:r>
            <a:r>
              <a:rPr lang="en-GB" sz="2400" b="1" dirty="0"/>
              <a:t> :</a:t>
            </a:r>
          </a:p>
          <a:p>
            <a:pPr lvl="2">
              <a:buFont typeface="Courier New" panose="02070309020205020404" pitchFamily="49" charset="0"/>
              <a:buChar char="o"/>
            </a:pPr>
            <a:r>
              <a:rPr lang="en-GB" sz="2400" dirty="0"/>
              <a:t> Pertinence</a:t>
            </a:r>
          </a:p>
          <a:p>
            <a:pPr lvl="2">
              <a:buFont typeface="Courier New" panose="02070309020205020404" pitchFamily="49" charset="0"/>
              <a:buChar char="o"/>
            </a:pPr>
            <a:r>
              <a:rPr lang="en-GB" sz="2400" dirty="0"/>
              <a:t> Utilisation du language</a:t>
            </a:r>
          </a:p>
          <a:p>
            <a:pPr lvl="2">
              <a:buFont typeface="Courier New" panose="02070309020205020404" pitchFamily="49" charset="0"/>
              <a:buChar char="o"/>
            </a:pPr>
            <a:r>
              <a:rPr lang="en-GB" sz="2400" dirty="0"/>
              <a:t> </a:t>
            </a:r>
            <a:r>
              <a:rPr lang="en-GB" sz="2400" dirty="0" err="1"/>
              <a:t>Liste</a:t>
            </a:r>
            <a:r>
              <a:rPr lang="en-GB" sz="2400" dirty="0"/>
              <a:t> </a:t>
            </a:r>
            <a:r>
              <a:rPr lang="en-GB" sz="2400" dirty="0" err="1"/>
              <a:t>à</a:t>
            </a:r>
            <a:r>
              <a:rPr lang="en-GB" sz="2400" dirty="0"/>
              <a:t> </a:t>
            </a:r>
            <a:r>
              <a:rPr lang="en-GB" sz="2400" dirty="0" err="1"/>
              <a:t>personnaliser</a:t>
            </a:r>
            <a:endParaRPr lang="en-GB" sz="2400" dirty="0"/>
          </a:p>
          <a:p>
            <a:pPr lvl="3">
              <a:lnSpc>
                <a:spcPct val="100000"/>
              </a:lnSpc>
              <a:buClr>
                <a:srgbClr val="36B0E3"/>
              </a:buClr>
            </a:pPr>
            <a:r>
              <a:rPr lang="en-GB" sz="2400" dirty="0">
                <a:solidFill>
                  <a:srgbClr val="36B0E3"/>
                </a:solidFill>
              </a:rPr>
              <a:t>Type </a:t>
            </a:r>
            <a:r>
              <a:rPr lang="en-GB" sz="2400" dirty="0" err="1">
                <a:solidFill>
                  <a:srgbClr val="36B0E3"/>
                </a:solidFill>
              </a:rPr>
              <a:t>d’incident</a:t>
            </a:r>
            <a:endParaRPr lang="en-GB" sz="2400" dirty="0">
              <a:solidFill>
                <a:srgbClr val="36B0E3"/>
              </a:solidFill>
            </a:endParaRPr>
          </a:p>
          <a:p>
            <a:pPr lvl="3">
              <a:lnSpc>
                <a:spcPct val="100000"/>
              </a:lnSpc>
              <a:buClr>
                <a:srgbClr val="36B0E3"/>
              </a:buClr>
            </a:pPr>
            <a:r>
              <a:rPr lang="en-GB" sz="2400" dirty="0" err="1">
                <a:solidFill>
                  <a:srgbClr val="36B0E3"/>
                </a:solidFill>
              </a:rPr>
              <a:t>Personnes</a:t>
            </a:r>
            <a:r>
              <a:rPr lang="en-GB" sz="2400" dirty="0">
                <a:solidFill>
                  <a:srgbClr val="36B0E3"/>
                </a:solidFill>
              </a:rPr>
              <a:t> qui </a:t>
            </a:r>
            <a:r>
              <a:rPr lang="en-GB" sz="2400" dirty="0" err="1">
                <a:solidFill>
                  <a:srgbClr val="36B0E3"/>
                </a:solidFill>
              </a:rPr>
              <a:t>commettent</a:t>
            </a:r>
            <a:r>
              <a:rPr lang="en-GB" sz="2400" dirty="0">
                <a:solidFill>
                  <a:srgbClr val="36B0E3"/>
                </a:solidFill>
              </a:rPr>
              <a:t> les </a:t>
            </a:r>
            <a:r>
              <a:rPr lang="en-GB" sz="2400" dirty="0" err="1">
                <a:solidFill>
                  <a:srgbClr val="36B0E3"/>
                </a:solidFill>
              </a:rPr>
              <a:t>actes</a:t>
            </a:r>
            <a:r>
              <a:rPr lang="en-GB" sz="2400" dirty="0">
                <a:solidFill>
                  <a:srgbClr val="36B0E3"/>
                </a:solidFill>
              </a:rPr>
              <a:t> de </a:t>
            </a:r>
            <a:r>
              <a:rPr lang="en-GB" sz="2400" dirty="0" err="1">
                <a:solidFill>
                  <a:srgbClr val="36B0E3"/>
                </a:solidFill>
              </a:rPr>
              <a:t>violences</a:t>
            </a:r>
            <a:endParaRPr lang="en-GB" sz="2400" dirty="0">
              <a:solidFill>
                <a:srgbClr val="36B0E3"/>
              </a:solidFill>
            </a:endParaRPr>
          </a:p>
          <a:p>
            <a:pPr lvl="3">
              <a:lnSpc>
                <a:spcPct val="100000"/>
              </a:lnSpc>
              <a:spcAft>
                <a:spcPts val="1200"/>
              </a:spcAft>
              <a:buClr>
                <a:srgbClr val="36B0E3"/>
              </a:buClr>
            </a:pPr>
            <a:r>
              <a:rPr lang="en-GB" sz="2400" dirty="0" err="1">
                <a:solidFill>
                  <a:srgbClr val="36B0E3"/>
                </a:solidFill>
              </a:rPr>
              <a:t>Réponses</a:t>
            </a:r>
            <a:endParaRPr lang="en-GB" sz="2400" dirty="0">
              <a:solidFill>
                <a:srgbClr val="36B0E3"/>
              </a:solidFill>
            </a:endParaRPr>
          </a:p>
          <a:p>
            <a:pPr>
              <a:buClr>
                <a:srgbClr val="36B0E3"/>
              </a:buClr>
            </a:pPr>
            <a:r>
              <a:rPr lang="en-GB" sz="2400" dirty="0"/>
              <a:t>Le </a:t>
            </a:r>
            <a:r>
              <a:rPr lang="en-GB" sz="2400" dirty="0" err="1"/>
              <a:t>modèle</a:t>
            </a:r>
            <a:r>
              <a:rPr lang="en-GB" sz="2400" dirty="0"/>
              <a:t> sera </a:t>
            </a:r>
            <a:r>
              <a:rPr lang="en-GB" sz="2400" dirty="0" err="1"/>
              <a:t>finalisé</a:t>
            </a:r>
            <a:r>
              <a:rPr lang="en-GB" sz="2400" dirty="0"/>
              <a:t> après </a:t>
            </a:r>
            <a:r>
              <a:rPr lang="en-GB" sz="2400" dirty="0" err="1"/>
              <a:t>l’atelier</a:t>
            </a:r>
            <a:r>
              <a:rPr lang="en-GB" sz="2400" dirty="0"/>
              <a:t> avec </a:t>
            </a:r>
            <a:r>
              <a:rPr lang="en-GB" sz="2400" dirty="0" err="1"/>
              <a:t>l’appui</a:t>
            </a:r>
            <a:r>
              <a:rPr lang="en-GB" sz="2400" dirty="0"/>
              <a:t> de </a:t>
            </a:r>
            <a:r>
              <a:rPr lang="en-GB" sz="2400" dirty="0" err="1"/>
              <a:t>l’équipe</a:t>
            </a:r>
            <a:r>
              <a:rPr lang="en-GB" sz="2400" dirty="0"/>
              <a:t> </a:t>
            </a:r>
            <a:r>
              <a:rPr lang="en-GB" sz="2400" dirty="0" err="1"/>
              <a:t>REAct</a:t>
            </a:r>
            <a:r>
              <a:rPr lang="en-GB" sz="2400" dirty="0"/>
              <a:t> chez Frontline AIDS</a:t>
            </a:r>
          </a:p>
          <a:p>
            <a:pPr>
              <a:buClr>
                <a:srgbClr val="36B0E3"/>
              </a:buClr>
            </a:pPr>
            <a:r>
              <a:rPr lang="en-GB" sz="2400" dirty="0"/>
              <a:t>Le </a:t>
            </a:r>
            <a:r>
              <a:rPr lang="en-GB" sz="2400" dirty="0" err="1"/>
              <a:t>modèle</a:t>
            </a:r>
            <a:r>
              <a:rPr lang="en-GB" sz="2400" dirty="0"/>
              <a:t> sera </a:t>
            </a:r>
            <a:r>
              <a:rPr lang="en-GB" sz="2400" dirty="0" err="1"/>
              <a:t>formaté</a:t>
            </a:r>
            <a:r>
              <a:rPr lang="en-GB" sz="2400" dirty="0"/>
              <a:t> pour </a:t>
            </a:r>
            <a:r>
              <a:rPr lang="en-GB" sz="2400" dirty="0" err="1"/>
              <a:t>être</a:t>
            </a:r>
            <a:r>
              <a:rPr lang="en-GB" sz="2400" dirty="0"/>
              <a:t> </a:t>
            </a:r>
            <a:r>
              <a:rPr lang="en-GB" sz="2400" dirty="0" err="1"/>
              <a:t>utilisé</a:t>
            </a:r>
            <a:r>
              <a:rPr lang="en-GB" sz="2400" dirty="0"/>
              <a:t> </a:t>
            </a:r>
            <a:r>
              <a:rPr lang="en-GB" sz="2400" dirty="0" err="1"/>
              <a:t>dans</a:t>
            </a:r>
            <a:r>
              <a:rPr lang="en-GB" sz="2400" dirty="0"/>
              <a:t> Wanda</a:t>
            </a:r>
          </a:p>
          <a:p>
            <a:pPr>
              <a:buClr>
                <a:srgbClr val="36B0E3"/>
              </a:buClr>
            </a:pPr>
            <a:endParaRPr lang="en-GB" dirty="0"/>
          </a:p>
        </p:txBody>
      </p:sp>
    </p:spTree>
    <p:extLst>
      <p:ext uri="{BB962C8B-B14F-4D97-AF65-F5344CB8AC3E}">
        <p14:creationId xmlns:p14="http://schemas.microsoft.com/office/powerpoint/2010/main" val="2199476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1" y="435600"/>
            <a:ext cx="9815840" cy="1551194"/>
          </a:xfrm>
        </p:spPr>
        <p:txBody>
          <a:bodyPr wrap="square" lIns="0" tIns="0" rIns="0" bIns="0" anchor="t">
            <a:spAutoFit/>
          </a:bodyPr>
          <a:lstStyle/>
          <a:p>
            <a:r>
              <a:rPr lang="en-US" sz="2800" spc="0" dirty="0">
                <a:solidFill>
                  <a:schemeClr val="tx1"/>
                </a:solidFill>
              </a:rPr>
              <a:t>2.4.1 	Introduction au </a:t>
            </a:r>
            <a:r>
              <a:rPr lang="en-US" sz="2800" spc="0" dirty="0" err="1">
                <a:solidFill>
                  <a:schemeClr val="tx1"/>
                </a:solidFill>
              </a:rPr>
              <a:t>modèle</a:t>
            </a:r>
            <a:r>
              <a:rPr lang="en-US" sz="2800" spc="0" dirty="0">
                <a:solidFill>
                  <a:schemeClr val="tx1"/>
                </a:solidFill>
              </a:rPr>
              <a:t> </a:t>
            </a:r>
            <a:r>
              <a:rPr lang="en-US" sz="2800" spc="0" dirty="0" err="1">
                <a:solidFill>
                  <a:schemeClr val="tx1"/>
                </a:solidFill>
              </a:rPr>
              <a:t>REAct</a:t>
            </a:r>
            <a:r>
              <a:rPr lang="en-US" sz="2800" spc="0" dirty="0">
                <a:solidFill>
                  <a:schemeClr val="tx1"/>
                </a:solidFill>
              </a:rPr>
              <a:t> </a:t>
            </a:r>
            <a:br>
              <a:rPr lang="en-US" sz="2800" spc="0" dirty="0">
                <a:solidFill>
                  <a:schemeClr val="tx1"/>
                </a:solidFill>
              </a:rPr>
            </a:br>
            <a:br>
              <a:rPr lang="en-GB" sz="2800" spc="0" dirty="0"/>
            </a:br>
            <a:r>
              <a:rPr lang="en-GB" sz="2800" spc="0" dirty="0"/>
              <a:t>	</a:t>
            </a:r>
            <a:r>
              <a:rPr lang="en-US" sz="2800" b="0" spc="0" dirty="0" err="1">
                <a:solidFill>
                  <a:schemeClr val="tx1"/>
                </a:solidFill>
              </a:rPr>
              <a:t>Activité</a:t>
            </a:r>
            <a:r>
              <a:rPr lang="en-US" sz="2800" b="0" spc="0" dirty="0">
                <a:solidFill>
                  <a:schemeClr val="tx1"/>
                </a:solidFill>
              </a:rPr>
              <a:t> : </a:t>
            </a:r>
            <a:r>
              <a:rPr lang="en-US" sz="2800" b="0" spc="0" dirty="0" err="1">
                <a:solidFill>
                  <a:schemeClr val="tx1"/>
                </a:solidFill>
              </a:rPr>
              <a:t>S’exercer</a:t>
            </a:r>
            <a:r>
              <a:rPr lang="en-US" sz="2800" b="0" spc="0" dirty="0">
                <a:solidFill>
                  <a:schemeClr val="tx1"/>
                </a:solidFill>
              </a:rPr>
              <a:t> </a:t>
            </a:r>
            <a:r>
              <a:rPr lang="en-US" sz="2800" b="0" spc="0" dirty="0" err="1">
                <a:solidFill>
                  <a:schemeClr val="tx1"/>
                </a:solidFill>
              </a:rPr>
              <a:t>à</a:t>
            </a:r>
            <a:r>
              <a:rPr lang="en-US" sz="2800" b="0" spc="0" dirty="0">
                <a:solidFill>
                  <a:schemeClr val="tx1"/>
                </a:solidFill>
              </a:rPr>
              <a:t> identifier les incidents &amp; les 	</a:t>
            </a:r>
            <a:r>
              <a:rPr lang="en-US" sz="2800" b="0" spc="0" dirty="0" err="1">
                <a:solidFill>
                  <a:schemeClr val="tx1"/>
                </a:solidFill>
              </a:rPr>
              <a:t>personnes</a:t>
            </a:r>
            <a:r>
              <a:rPr lang="en-US" sz="2800" b="0" spc="0" dirty="0">
                <a:solidFill>
                  <a:schemeClr val="tx1"/>
                </a:solidFill>
              </a:rPr>
              <a:t> qui en </a:t>
            </a:r>
            <a:r>
              <a:rPr lang="en-US" sz="2800" b="0" spc="0" dirty="0" err="1">
                <a:solidFill>
                  <a:schemeClr val="tx1"/>
                </a:solidFill>
              </a:rPr>
              <a:t>sont</a:t>
            </a:r>
            <a:r>
              <a:rPr lang="en-US" sz="2800" b="0" spc="0" dirty="0">
                <a:solidFill>
                  <a:schemeClr val="tx1"/>
                </a:solidFill>
              </a:rPr>
              <a:t> </a:t>
            </a:r>
            <a:r>
              <a:rPr lang="en-US" sz="2800" b="0" spc="0" dirty="0" err="1">
                <a:solidFill>
                  <a:schemeClr val="tx1"/>
                </a:solidFill>
              </a:rPr>
              <a:t>responsables</a:t>
            </a:r>
            <a:endParaRPr lang="en-GB" sz="2800" b="0" spc="0" dirty="0">
              <a:latin typeface="Arial"/>
              <a:cs typeface="Arial"/>
            </a:endParaRPr>
          </a:p>
        </p:txBody>
      </p:sp>
      <p:sp>
        <p:nvSpPr>
          <p:cNvPr id="4" name="Rectangle 3">
            <a:extLst>
              <a:ext uri="{FF2B5EF4-FFF2-40B4-BE49-F238E27FC236}">
                <a16:creationId xmlns:a16="http://schemas.microsoft.com/office/drawing/2014/main" id="{CDEAF274-9D6C-1542-AA63-FA729D88DE9D}"/>
              </a:ext>
            </a:extLst>
          </p:cNvPr>
          <p:cNvSpPr/>
          <p:nvPr/>
        </p:nvSpPr>
        <p:spPr>
          <a:xfrm>
            <a:off x="4374776" y="2259106"/>
            <a:ext cx="6849036" cy="3046988"/>
          </a:xfrm>
          <a:prstGeom prst="rect">
            <a:avLst/>
          </a:prstGeom>
        </p:spPr>
        <p:txBody>
          <a:bodyPr wrap="square">
            <a:spAutoFit/>
          </a:bodyPr>
          <a:lstStyle/>
          <a:p>
            <a:pPr marL="342900" lvl="0" indent="-342900">
              <a:buClr>
                <a:srgbClr val="36B0E3"/>
              </a:buClr>
              <a:buFont typeface="Arial" panose="020B0604020202020204" pitchFamily="34" charset="0"/>
              <a:buChar char="•"/>
            </a:pP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En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groupe</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de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deux</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ou</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trois</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prenez</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connaissance</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du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scénario</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qui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vous</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a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été</a:t>
            </a: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US" sz="2400" b="1" dirty="0" err="1">
                <a:solidFill>
                  <a:srgbClr val="000000"/>
                </a:solidFill>
                <a:latin typeface="Arial" panose="020B0604020202020204" pitchFamily="34" charset="0"/>
                <a:ea typeface="MS Mincho" panose="02020609040205080304" pitchFamily="49" charset="-128"/>
                <a:cs typeface="Arial" panose="020B0604020202020204" pitchFamily="34" charset="0"/>
              </a:rPr>
              <a:t>donné</a:t>
            </a:r>
            <a:endPar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342900" lvl="0" indent="-342900">
              <a:buClr>
                <a:srgbClr val="36B0E3"/>
              </a:buClr>
              <a:buFont typeface="Arial" panose="020B0604020202020204" pitchFamily="34" charset="0"/>
              <a:buChar char="•"/>
            </a:pPr>
            <a:endParaRPr lang="en-GB"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342900" lvl="0" indent="-342900">
              <a:buClr>
                <a:srgbClr val="36B0E3"/>
              </a:buClr>
              <a:buFont typeface="Arial" panose="020B0604020202020204" pitchFamily="34" charset="0"/>
              <a:buChar char="•"/>
            </a:pPr>
            <a:r>
              <a:rPr lang="en-GB" sz="2400" dirty="0">
                <a:solidFill>
                  <a:srgbClr val="000000"/>
                </a:solidFill>
                <a:latin typeface="Arial" panose="020B0604020202020204" pitchFamily="34" charset="0"/>
                <a:ea typeface="MS Mincho" panose="02020609040205080304" pitchFamily="49" charset="-128"/>
                <a:cs typeface="Arial" panose="020B0604020202020204" pitchFamily="34" charset="0"/>
              </a:rPr>
              <a:t>En </a:t>
            </a:r>
            <a:r>
              <a:rPr lang="en-GB"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gardant</a:t>
            </a:r>
            <a:r>
              <a:rPr lang="en-GB" sz="2400" dirty="0">
                <a:solidFill>
                  <a:srgbClr val="000000"/>
                </a:solidFill>
                <a:latin typeface="Arial" panose="020B0604020202020204" pitchFamily="34" charset="0"/>
                <a:ea typeface="MS Mincho" panose="02020609040205080304" pitchFamily="49" charset="-128"/>
                <a:cs typeface="Arial" panose="020B0604020202020204" pitchFamily="34" charset="0"/>
              </a:rPr>
              <a:t> le </a:t>
            </a:r>
            <a:r>
              <a:rPr lang="en-GB"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modèle</a:t>
            </a:r>
            <a:r>
              <a:rPr lang="en-GB" sz="2400" dirty="0">
                <a:solidFill>
                  <a:srgbClr val="000000"/>
                </a:solidFill>
                <a:latin typeface="Arial" panose="020B0604020202020204" pitchFamily="34" charset="0"/>
                <a:ea typeface="MS Mincho" panose="02020609040205080304" pitchFamily="49" charset="-128"/>
                <a:cs typeface="Arial" panose="020B0604020202020204" pitchFamily="34" charset="0"/>
              </a:rPr>
              <a:t> en </a:t>
            </a:r>
            <a:r>
              <a:rPr lang="en-GB"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tête</a:t>
            </a:r>
            <a:r>
              <a:rPr lang="en-GB" sz="2400" dirty="0">
                <a:solidFill>
                  <a:srgbClr val="000000"/>
                </a:solidFill>
                <a:latin typeface="Arial" panose="020B0604020202020204" pitchFamily="34" charset="0"/>
                <a:ea typeface="MS Mincho" panose="02020609040205080304" pitchFamily="49" charset="-128"/>
                <a:cs typeface="Arial" panose="020B0604020202020204" pitchFamily="34" charset="0"/>
              </a:rPr>
              <a:t> :</a:t>
            </a:r>
          </a:p>
          <a:p>
            <a:pPr marL="800100" lvl="1" indent="-342900">
              <a:buClr>
                <a:srgbClr val="36B0E3"/>
              </a:buClr>
              <a:buFont typeface="Arial" panose="020B0604020202020204" pitchFamily="34" charset="0"/>
              <a:buChar char="•"/>
            </a:pPr>
            <a:r>
              <a:rPr lang="en-GB"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Identifiez</a:t>
            </a:r>
            <a:r>
              <a:rPr lang="en-GB" sz="2400"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GB"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l</a:t>
            </a:r>
            <a:r>
              <a:rPr lang="en-US"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es</a:t>
            </a: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 incidents</a:t>
            </a:r>
          </a:p>
          <a:p>
            <a:pPr marL="800100" lvl="1" indent="-342900">
              <a:buClr>
                <a:srgbClr val="36B0E3"/>
              </a:buClr>
              <a:buFont typeface="Arial" panose="020B0604020202020204" pitchFamily="34" charset="0"/>
              <a:buChar char="•"/>
            </a:pP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Qui </a:t>
            </a:r>
            <a:r>
              <a:rPr lang="en-US"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sont</a:t>
            </a: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 les </a:t>
            </a:r>
            <a:r>
              <a:rPr lang="en-US"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personnes</a:t>
            </a: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US"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responsables</a:t>
            </a: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 des </a:t>
            </a:r>
            <a:r>
              <a:rPr lang="en-US" sz="2400" dirty="0" err="1">
                <a:solidFill>
                  <a:srgbClr val="000000"/>
                </a:solidFill>
                <a:latin typeface="Arial" panose="020B0604020202020204" pitchFamily="34" charset="0"/>
                <a:ea typeface="MS Mincho" panose="02020609040205080304" pitchFamily="49" charset="-128"/>
                <a:cs typeface="Arial" panose="020B0604020202020204" pitchFamily="34" charset="0"/>
              </a:rPr>
              <a:t>violences</a:t>
            </a: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a:t>
            </a:r>
          </a:p>
        </p:txBody>
      </p:sp>
      <p:pic>
        <p:nvPicPr>
          <p:cNvPr id="5" name="Picture 4">
            <a:extLst>
              <a:ext uri="{FF2B5EF4-FFF2-40B4-BE49-F238E27FC236}">
                <a16:creationId xmlns:a16="http://schemas.microsoft.com/office/drawing/2014/main" id="{6E052388-80A5-5D46-954E-7CC4451CD53E}"/>
              </a:ext>
            </a:extLst>
          </p:cNvPr>
          <p:cNvPicPr>
            <a:picLocks noChangeAspect="1"/>
          </p:cNvPicPr>
          <p:nvPr/>
        </p:nvPicPr>
        <p:blipFill>
          <a:blip r:embed="rId3"/>
          <a:stretch>
            <a:fillRect/>
          </a:stretch>
        </p:blipFill>
        <p:spPr>
          <a:xfrm>
            <a:off x="1137865" y="1999997"/>
            <a:ext cx="3236911" cy="2987918"/>
          </a:xfrm>
          <a:prstGeom prst="rect">
            <a:avLst/>
          </a:prstGeom>
        </p:spPr>
      </p:pic>
    </p:spTree>
    <p:extLst>
      <p:ext uri="{BB962C8B-B14F-4D97-AF65-F5344CB8AC3E}">
        <p14:creationId xmlns:p14="http://schemas.microsoft.com/office/powerpoint/2010/main" val="3022393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10607342" cy="1209562"/>
          </a:xfrm>
        </p:spPr>
        <p:txBody>
          <a:bodyPr tIns="0" bIns="0"/>
          <a:lstStyle/>
          <a:p>
            <a:r>
              <a:rPr lang="en-US" sz="2800" dirty="0"/>
              <a:t>2.4.2 	</a:t>
            </a:r>
            <a:r>
              <a:rPr lang="fr-FR" sz="2800" dirty="0"/>
              <a:t>S’agit-il de violence basée sur le genre  </a:t>
            </a:r>
            <a:r>
              <a:rPr lang="en-US" sz="2800" dirty="0"/>
              <a:t>?</a:t>
            </a:r>
            <a:br>
              <a:rPr lang="en-US" sz="2800" dirty="0"/>
            </a:br>
            <a:br>
              <a:rPr lang="en-US" sz="2800" dirty="0"/>
            </a:br>
            <a:r>
              <a:rPr lang="en-US" sz="2800" dirty="0"/>
              <a:t>	</a:t>
            </a:r>
            <a:r>
              <a:rPr lang="en-US" sz="2800" b="0" dirty="0" err="1"/>
              <a:t>Activité</a:t>
            </a:r>
            <a:r>
              <a:rPr lang="en-US" sz="2800" b="0" dirty="0"/>
              <a:t>: </a:t>
            </a:r>
            <a:r>
              <a:rPr lang="en-US" sz="2800" b="0" dirty="0" err="1"/>
              <a:t>Scénarii</a:t>
            </a:r>
            <a:endParaRPr lang="en-US" sz="2800" b="0" dirty="0">
              <a:solidFill>
                <a:schemeClr val="tx1"/>
              </a:solidFill>
            </a:endParaRPr>
          </a:p>
        </p:txBody>
      </p:sp>
      <p:sp>
        <p:nvSpPr>
          <p:cNvPr id="4" name="TextBox 3"/>
          <p:cNvSpPr txBox="1"/>
          <p:nvPr/>
        </p:nvSpPr>
        <p:spPr>
          <a:xfrm>
            <a:off x="1227323" y="1736898"/>
            <a:ext cx="9314553" cy="4893647"/>
          </a:xfrm>
          <a:prstGeom prst="rect">
            <a:avLst/>
          </a:prstGeom>
          <a:noFill/>
        </p:spPr>
        <p:txBody>
          <a:bodyPr wrap="square" rtlCol="0">
            <a:spAutoFit/>
          </a:bodyPr>
          <a:lstStyle/>
          <a:p>
            <a:pPr marL="342900" indent="-342900">
              <a:buClr>
                <a:srgbClr val="E52E78"/>
              </a:buClr>
              <a:buFont typeface="Arial" panose="020B0604020202020204" pitchFamily="34" charset="0"/>
              <a:buChar char="•"/>
            </a:pPr>
            <a:r>
              <a:rPr lang="en-US" sz="2400" dirty="0">
                <a:solidFill>
                  <a:srgbClr val="000000"/>
                </a:solidFill>
              </a:rPr>
              <a:t>Un </a:t>
            </a:r>
            <a:r>
              <a:rPr lang="en-US" sz="2400" dirty="0" err="1">
                <a:solidFill>
                  <a:srgbClr val="000000"/>
                </a:solidFill>
              </a:rPr>
              <a:t>jeune</a:t>
            </a:r>
            <a:r>
              <a:rPr lang="en-US" sz="2400" dirty="0">
                <a:solidFill>
                  <a:srgbClr val="000000"/>
                </a:solidFill>
              </a:rPr>
              <a:t> </a:t>
            </a:r>
            <a:r>
              <a:rPr lang="en-US" sz="2400" dirty="0" err="1">
                <a:solidFill>
                  <a:srgbClr val="000000"/>
                </a:solidFill>
              </a:rPr>
              <a:t>garçon</a:t>
            </a:r>
            <a:r>
              <a:rPr lang="en-US" sz="2400" dirty="0">
                <a:solidFill>
                  <a:srgbClr val="000000"/>
                </a:solidFill>
              </a:rPr>
              <a:t> </a:t>
            </a:r>
            <a:r>
              <a:rPr lang="en-US" sz="2400" dirty="0" err="1">
                <a:solidFill>
                  <a:srgbClr val="000000"/>
                </a:solidFill>
              </a:rPr>
              <a:t>signale</a:t>
            </a:r>
            <a:r>
              <a:rPr lang="en-US" sz="2400" dirty="0">
                <a:solidFill>
                  <a:srgbClr val="000000"/>
                </a:solidFill>
              </a:rPr>
              <a:t> </a:t>
            </a:r>
            <a:r>
              <a:rPr lang="en-US" sz="2400" dirty="0" err="1">
                <a:solidFill>
                  <a:srgbClr val="000000"/>
                </a:solidFill>
              </a:rPr>
              <a:t>que</a:t>
            </a:r>
            <a:r>
              <a:rPr lang="en-US" sz="2400" dirty="0">
                <a:solidFill>
                  <a:srgbClr val="000000"/>
                </a:solidFill>
              </a:rPr>
              <a:t> son </a:t>
            </a:r>
            <a:r>
              <a:rPr lang="en-US" sz="2400" dirty="0" err="1">
                <a:solidFill>
                  <a:srgbClr val="000000"/>
                </a:solidFill>
              </a:rPr>
              <a:t>voisin</a:t>
            </a:r>
            <a:r>
              <a:rPr lang="en-US" sz="2400" dirty="0">
                <a:solidFill>
                  <a:srgbClr val="000000"/>
                </a:solidFill>
              </a:rPr>
              <a:t> </a:t>
            </a:r>
            <a:r>
              <a:rPr lang="en-US" sz="2400" dirty="0" err="1">
                <a:solidFill>
                  <a:srgbClr val="000000"/>
                </a:solidFill>
              </a:rPr>
              <a:t>lui</a:t>
            </a:r>
            <a:r>
              <a:rPr lang="en-US" sz="2400" dirty="0">
                <a:solidFill>
                  <a:srgbClr val="000000"/>
                </a:solidFill>
              </a:rPr>
              <a:t> a touché le </a:t>
            </a:r>
            <a:r>
              <a:rPr lang="en-US" sz="2400" dirty="0" err="1">
                <a:solidFill>
                  <a:srgbClr val="000000"/>
                </a:solidFill>
              </a:rPr>
              <a:t>pénis</a:t>
            </a:r>
            <a:r>
              <a:rPr lang="en-US" sz="2400" dirty="0">
                <a:solidFill>
                  <a:srgbClr val="000000"/>
                </a:solidFill>
              </a:rPr>
              <a:t> de </a:t>
            </a:r>
            <a:r>
              <a:rPr lang="en-US" sz="2400" dirty="0" err="1">
                <a:solidFill>
                  <a:srgbClr val="000000"/>
                </a:solidFill>
              </a:rPr>
              <a:t>façon</a:t>
            </a:r>
            <a:r>
              <a:rPr lang="en-US" sz="2400" dirty="0">
                <a:solidFill>
                  <a:srgbClr val="000000"/>
                </a:solidFill>
              </a:rPr>
              <a:t> </a:t>
            </a:r>
            <a:r>
              <a:rPr lang="en-US" sz="2400" dirty="0" err="1">
                <a:solidFill>
                  <a:srgbClr val="000000"/>
                </a:solidFill>
              </a:rPr>
              <a:t>inappropriée</a:t>
            </a:r>
            <a:r>
              <a:rPr lang="en-US" sz="2400" dirty="0">
                <a:solidFill>
                  <a:srgbClr val="000000"/>
                </a:solidFill>
              </a:rPr>
              <a:t>.</a:t>
            </a:r>
          </a:p>
          <a:p>
            <a:pPr marL="342900" indent="-342900">
              <a:buClr>
                <a:srgbClr val="E52E78"/>
              </a:buClr>
              <a:buFont typeface="Arial" panose="020B0604020202020204" pitchFamily="34" charset="0"/>
              <a:buChar char="•"/>
            </a:pPr>
            <a:r>
              <a:rPr lang="en-US" sz="2400" dirty="0" err="1">
                <a:solidFill>
                  <a:srgbClr val="000000"/>
                </a:solidFill>
              </a:rPr>
              <a:t>Une</a:t>
            </a:r>
            <a:r>
              <a:rPr lang="en-US" sz="2400" dirty="0">
                <a:solidFill>
                  <a:srgbClr val="000000"/>
                </a:solidFill>
              </a:rPr>
              <a:t> </a:t>
            </a:r>
            <a:r>
              <a:rPr lang="en-US" sz="2400" dirty="0" err="1">
                <a:solidFill>
                  <a:srgbClr val="000000"/>
                </a:solidFill>
              </a:rPr>
              <a:t>professionnelle</a:t>
            </a:r>
            <a:r>
              <a:rPr lang="en-US" sz="2400" dirty="0">
                <a:solidFill>
                  <a:srgbClr val="000000"/>
                </a:solidFill>
              </a:rPr>
              <a:t> du </a:t>
            </a:r>
            <a:r>
              <a:rPr lang="en-US" sz="2400" dirty="0" err="1">
                <a:solidFill>
                  <a:srgbClr val="000000"/>
                </a:solidFill>
              </a:rPr>
              <a:t>sexe</a:t>
            </a:r>
            <a:r>
              <a:rPr lang="en-US" sz="2400" dirty="0">
                <a:solidFill>
                  <a:srgbClr val="000000"/>
                </a:solidFill>
              </a:rPr>
              <a:t> </a:t>
            </a:r>
            <a:r>
              <a:rPr lang="en-US" sz="2400" dirty="0" err="1">
                <a:solidFill>
                  <a:srgbClr val="000000"/>
                </a:solidFill>
              </a:rPr>
              <a:t>transgenre</a:t>
            </a:r>
            <a:r>
              <a:rPr lang="en-US" sz="2400" dirty="0">
                <a:solidFill>
                  <a:srgbClr val="000000"/>
                </a:solidFill>
              </a:rPr>
              <a:t> </a:t>
            </a:r>
            <a:r>
              <a:rPr lang="en-US" sz="2400" dirty="0" err="1">
                <a:solidFill>
                  <a:srgbClr val="000000"/>
                </a:solidFill>
              </a:rPr>
              <a:t>signale</a:t>
            </a:r>
            <a:r>
              <a:rPr lang="en-US" sz="2400" dirty="0">
                <a:solidFill>
                  <a:srgbClr val="000000"/>
                </a:solidFill>
              </a:rPr>
              <a:t> </a:t>
            </a:r>
            <a:r>
              <a:rPr lang="en-US" sz="2400" dirty="0" err="1">
                <a:solidFill>
                  <a:srgbClr val="000000"/>
                </a:solidFill>
              </a:rPr>
              <a:t>que</a:t>
            </a:r>
            <a:r>
              <a:rPr lang="en-US" sz="2400" dirty="0">
                <a:solidFill>
                  <a:srgbClr val="000000"/>
                </a:solidFill>
              </a:rPr>
              <a:t> </a:t>
            </a:r>
            <a:r>
              <a:rPr lang="en-US" sz="2400" dirty="0" err="1">
                <a:solidFill>
                  <a:srgbClr val="000000"/>
                </a:solidFill>
              </a:rPr>
              <a:t>cette</a:t>
            </a:r>
            <a:r>
              <a:rPr lang="en-US" sz="2400" dirty="0">
                <a:solidFill>
                  <a:srgbClr val="000000"/>
                </a:solidFill>
              </a:rPr>
              <a:t> </a:t>
            </a:r>
            <a:r>
              <a:rPr lang="en-US" sz="2400" dirty="0" err="1">
                <a:solidFill>
                  <a:srgbClr val="000000"/>
                </a:solidFill>
              </a:rPr>
              <a:t>semaine</a:t>
            </a:r>
            <a:r>
              <a:rPr lang="en-US" sz="2400" dirty="0">
                <a:solidFill>
                  <a:srgbClr val="000000"/>
                </a:solidFill>
              </a:rPr>
              <a:t>, le </a:t>
            </a:r>
            <a:r>
              <a:rPr lang="en-US" sz="2400" dirty="0" err="1">
                <a:solidFill>
                  <a:srgbClr val="000000"/>
                </a:solidFill>
              </a:rPr>
              <a:t>même</a:t>
            </a:r>
            <a:r>
              <a:rPr lang="en-US" sz="2400" dirty="0">
                <a:solidFill>
                  <a:srgbClr val="000000"/>
                </a:solidFill>
              </a:rPr>
              <a:t> </a:t>
            </a:r>
            <a:r>
              <a:rPr lang="en-US" sz="2400" dirty="0" err="1">
                <a:solidFill>
                  <a:srgbClr val="000000"/>
                </a:solidFill>
              </a:rPr>
              <a:t>homme</a:t>
            </a:r>
            <a:r>
              <a:rPr lang="en-US" sz="2400" dirty="0">
                <a:solidFill>
                  <a:srgbClr val="000000"/>
                </a:solidFill>
              </a:rPr>
              <a:t> </a:t>
            </a:r>
            <a:r>
              <a:rPr lang="en-US" sz="2400" dirty="0" err="1">
                <a:solidFill>
                  <a:srgbClr val="000000"/>
                </a:solidFill>
              </a:rPr>
              <a:t>l’a</a:t>
            </a:r>
            <a:r>
              <a:rPr lang="en-US" sz="2400" dirty="0">
                <a:solidFill>
                  <a:srgbClr val="000000"/>
                </a:solidFill>
              </a:rPr>
              <a:t> </a:t>
            </a:r>
            <a:r>
              <a:rPr lang="en-US" sz="2400" dirty="0" err="1">
                <a:solidFill>
                  <a:srgbClr val="000000"/>
                </a:solidFill>
              </a:rPr>
              <a:t>attendue</a:t>
            </a:r>
            <a:r>
              <a:rPr lang="en-US" sz="2400" dirty="0">
                <a:solidFill>
                  <a:srgbClr val="000000"/>
                </a:solidFill>
              </a:rPr>
              <a:t> </a:t>
            </a:r>
            <a:r>
              <a:rPr lang="en-US" sz="2400" dirty="0" err="1">
                <a:solidFill>
                  <a:srgbClr val="000000"/>
                </a:solidFill>
              </a:rPr>
              <a:t>chaque</a:t>
            </a:r>
            <a:r>
              <a:rPr lang="en-US" sz="2400" dirty="0">
                <a:solidFill>
                  <a:srgbClr val="000000"/>
                </a:solidFill>
              </a:rPr>
              <a:t> jour </a:t>
            </a:r>
            <a:r>
              <a:rPr lang="en-US" sz="2400" dirty="0" err="1">
                <a:solidFill>
                  <a:srgbClr val="000000"/>
                </a:solidFill>
              </a:rPr>
              <a:t>alors</a:t>
            </a:r>
            <a:r>
              <a:rPr lang="en-US" sz="2400" dirty="0">
                <a:solidFill>
                  <a:srgbClr val="000000"/>
                </a:solidFill>
              </a:rPr>
              <a:t> </a:t>
            </a:r>
            <a:r>
              <a:rPr lang="en-US" sz="2400" dirty="0" err="1">
                <a:solidFill>
                  <a:srgbClr val="000000"/>
                </a:solidFill>
              </a:rPr>
              <a:t>qu’elle</a:t>
            </a:r>
            <a:r>
              <a:rPr lang="en-US" sz="2400" dirty="0">
                <a:solidFill>
                  <a:srgbClr val="000000"/>
                </a:solidFill>
              </a:rPr>
              <a:t> </a:t>
            </a:r>
            <a:r>
              <a:rPr lang="en-US" sz="2400" dirty="0" err="1">
                <a:solidFill>
                  <a:srgbClr val="000000"/>
                </a:solidFill>
              </a:rPr>
              <a:t>rentrait</a:t>
            </a:r>
            <a:r>
              <a:rPr lang="en-US" sz="2400" dirty="0">
                <a:solidFill>
                  <a:srgbClr val="000000"/>
                </a:solidFill>
              </a:rPr>
              <a:t> chez </a:t>
            </a:r>
            <a:r>
              <a:rPr lang="en-US" sz="2400" dirty="0" err="1">
                <a:solidFill>
                  <a:srgbClr val="000000"/>
                </a:solidFill>
              </a:rPr>
              <a:t>elle</a:t>
            </a:r>
            <a:r>
              <a:rPr lang="en-US" sz="2400" dirty="0">
                <a:solidFill>
                  <a:srgbClr val="000000"/>
                </a:solidFill>
              </a:rPr>
              <a:t>, pour </a:t>
            </a:r>
            <a:r>
              <a:rPr lang="en-US" sz="2400" dirty="0" err="1">
                <a:solidFill>
                  <a:srgbClr val="000000"/>
                </a:solidFill>
              </a:rPr>
              <a:t>lui</a:t>
            </a:r>
            <a:r>
              <a:rPr lang="en-US" sz="2400" dirty="0">
                <a:solidFill>
                  <a:srgbClr val="000000"/>
                </a:solidFill>
              </a:rPr>
              <a:t> dire </a:t>
            </a:r>
            <a:r>
              <a:rPr lang="en-US" sz="2400" dirty="0" err="1">
                <a:solidFill>
                  <a:srgbClr val="000000"/>
                </a:solidFill>
              </a:rPr>
              <a:t>qu’il</a:t>
            </a:r>
            <a:r>
              <a:rPr lang="en-US" sz="2400" dirty="0">
                <a:solidFill>
                  <a:srgbClr val="000000"/>
                </a:solidFill>
              </a:rPr>
              <a:t> la </a:t>
            </a:r>
            <a:r>
              <a:rPr lang="en-US" sz="2400" dirty="0" err="1">
                <a:solidFill>
                  <a:srgbClr val="000000"/>
                </a:solidFill>
              </a:rPr>
              <a:t>violerait</a:t>
            </a:r>
            <a:r>
              <a:rPr lang="en-US" sz="2400" dirty="0">
                <a:solidFill>
                  <a:srgbClr val="000000"/>
                </a:solidFill>
              </a:rPr>
              <a:t> </a:t>
            </a:r>
            <a:r>
              <a:rPr lang="en-US" sz="2400" dirty="0" err="1">
                <a:solidFill>
                  <a:srgbClr val="000000"/>
                </a:solidFill>
              </a:rPr>
              <a:t>à</a:t>
            </a:r>
            <a:r>
              <a:rPr lang="en-US" sz="2400" dirty="0">
                <a:solidFill>
                  <a:srgbClr val="000000"/>
                </a:solidFill>
              </a:rPr>
              <a:t> la fin de la </a:t>
            </a:r>
            <a:r>
              <a:rPr lang="en-US" sz="2400" dirty="0" err="1">
                <a:solidFill>
                  <a:srgbClr val="000000"/>
                </a:solidFill>
              </a:rPr>
              <a:t>semaine</a:t>
            </a:r>
            <a:r>
              <a:rPr lang="en-US" sz="2400" dirty="0">
                <a:solidFill>
                  <a:srgbClr val="000000"/>
                </a:solidFill>
              </a:rPr>
              <a:t>. </a:t>
            </a:r>
          </a:p>
          <a:p>
            <a:pPr marL="342900" indent="-342900">
              <a:buClr>
                <a:srgbClr val="E52E78"/>
              </a:buClr>
              <a:buFont typeface="Arial" panose="020B0604020202020204" pitchFamily="34" charset="0"/>
              <a:buChar char="•"/>
            </a:pPr>
            <a:r>
              <a:rPr lang="en-US" sz="2400" dirty="0" err="1">
                <a:solidFill>
                  <a:srgbClr val="000000"/>
                </a:solidFill>
              </a:rPr>
              <a:t>Une</a:t>
            </a:r>
            <a:r>
              <a:rPr lang="en-US" sz="2400" dirty="0">
                <a:solidFill>
                  <a:srgbClr val="000000"/>
                </a:solidFill>
              </a:rPr>
              <a:t> </a:t>
            </a:r>
            <a:r>
              <a:rPr lang="en-US" sz="2400" dirty="0" err="1">
                <a:solidFill>
                  <a:srgbClr val="000000"/>
                </a:solidFill>
              </a:rPr>
              <a:t>fille</a:t>
            </a:r>
            <a:r>
              <a:rPr lang="en-US" sz="2400" dirty="0">
                <a:solidFill>
                  <a:srgbClr val="000000"/>
                </a:solidFill>
              </a:rPr>
              <a:t> </a:t>
            </a:r>
            <a:r>
              <a:rPr lang="en-US" sz="2400" dirty="0" err="1">
                <a:solidFill>
                  <a:srgbClr val="000000"/>
                </a:solidFill>
              </a:rPr>
              <a:t>signale</a:t>
            </a:r>
            <a:r>
              <a:rPr lang="en-US" sz="2400" dirty="0">
                <a:solidFill>
                  <a:srgbClr val="000000"/>
                </a:solidFill>
              </a:rPr>
              <a:t> </a:t>
            </a:r>
            <a:r>
              <a:rPr lang="en-US" sz="2400" dirty="0" err="1">
                <a:solidFill>
                  <a:srgbClr val="000000"/>
                </a:solidFill>
              </a:rPr>
              <a:t>que</a:t>
            </a:r>
            <a:r>
              <a:rPr lang="en-US" sz="2400" dirty="0">
                <a:solidFill>
                  <a:srgbClr val="000000"/>
                </a:solidFill>
              </a:rPr>
              <a:t> son </a:t>
            </a:r>
            <a:r>
              <a:rPr lang="en-US" sz="2400" dirty="0" err="1">
                <a:solidFill>
                  <a:srgbClr val="000000"/>
                </a:solidFill>
              </a:rPr>
              <a:t>professeur</a:t>
            </a:r>
            <a:r>
              <a:rPr lang="en-US" sz="2400" dirty="0">
                <a:solidFill>
                  <a:srgbClr val="000000"/>
                </a:solidFill>
              </a:rPr>
              <a:t> </a:t>
            </a:r>
            <a:r>
              <a:rPr lang="en-US" sz="2400" dirty="0" err="1">
                <a:solidFill>
                  <a:srgbClr val="000000"/>
                </a:solidFill>
              </a:rPr>
              <a:t>lui</a:t>
            </a:r>
            <a:r>
              <a:rPr lang="en-US" sz="2400" dirty="0">
                <a:solidFill>
                  <a:srgbClr val="000000"/>
                </a:solidFill>
              </a:rPr>
              <a:t> a </a:t>
            </a:r>
            <a:r>
              <a:rPr lang="en-US" sz="2400" dirty="0" err="1">
                <a:solidFill>
                  <a:srgbClr val="000000"/>
                </a:solidFill>
              </a:rPr>
              <a:t>dit</a:t>
            </a:r>
            <a:r>
              <a:rPr lang="en-US" sz="2400" dirty="0">
                <a:solidFill>
                  <a:srgbClr val="000000"/>
                </a:solidFill>
              </a:rPr>
              <a:t> </a:t>
            </a:r>
            <a:r>
              <a:rPr lang="en-US" sz="2400" dirty="0" err="1">
                <a:solidFill>
                  <a:srgbClr val="000000"/>
                </a:solidFill>
              </a:rPr>
              <a:t>qu’il</a:t>
            </a:r>
            <a:r>
              <a:rPr lang="en-US" sz="2400" dirty="0">
                <a:solidFill>
                  <a:srgbClr val="000000"/>
                </a:solidFill>
              </a:rPr>
              <a:t> ne la </a:t>
            </a:r>
            <a:r>
              <a:rPr lang="en-US" sz="2400" dirty="0" err="1">
                <a:solidFill>
                  <a:srgbClr val="000000"/>
                </a:solidFill>
              </a:rPr>
              <a:t>laisserait</a:t>
            </a:r>
            <a:r>
              <a:rPr lang="en-US" sz="2400" dirty="0">
                <a:solidFill>
                  <a:srgbClr val="000000"/>
                </a:solidFill>
              </a:rPr>
              <a:t> passer </a:t>
            </a:r>
            <a:r>
              <a:rPr lang="en-US" sz="2400" dirty="0" err="1">
                <a:solidFill>
                  <a:srgbClr val="000000"/>
                </a:solidFill>
              </a:rPr>
              <a:t>ses</a:t>
            </a:r>
            <a:r>
              <a:rPr lang="en-US" sz="2400" dirty="0">
                <a:solidFill>
                  <a:srgbClr val="000000"/>
                </a:solidFill>
              </a:rPr>
              <a:t> </a:t>
            </a:r>
            <a:r>
              <a:rPr lang="en-US" sz="2400" dirty="0" err="1">
                <a:solidFill>
                  <a:srgbClr val="000000"/>
                </a:solidFill>
              </a:rPr>
              <a:t>examens</a:t>
            </a:r>
            <a:r>
              <a:rPr lang="en-US" sz="2400" dirty="0">
                <a:solidFill>
                  <a:srgbClr val="000000"/>
                </a:solidFill>
              </a:rPr>
              <a:t> de fin </a:t>
            </a:r>
            <a:r>
              <a:rPr lang="en-US" sz="2400" dirty="0" err="1">
                <a:solidFill>
                  <a:srgbClr val="000000"/>
                </a:solidFill>
              </a:rPr>
              <a:t>d’année</a:t>
            </a:r>
            <a:r>
              <a:rPr lang="en-US" sz="2400" dirty="0">
                <a:solidFill>
                  <a:srgbClr val="000000"/>
                </a:solidFill>
              </a:rPr>
              <a:t> </a:t>
            </a:r>
            <a:r>
              <a:rPr lang="en-US" sz="2400" dirty="0" err="1">
                <a:solidFill>
                  <a:srgbClr val="000000"/>
                </a:solidFill>
              </a:rPr>
              <a:t>que</a:t>
            </a:r>
            <a:r>
              <a:rPr lang="en-US" sz="2400" dirty="0">
                <a:solidFill>
                  <a:srgbClr val="000000"/>
                </a:solidFill>
              </a:rPr>
              <a:t> </a:t>
            </a:r>
            <a:r>
              <a:rPr lang="en-US" sz="2400" dirty="0" err="1">
                <a:solidFill>
                  <a:srgbClr val="000000"/>
                </a:solidFill>
              </a:rPr>
              <a:t>si</a:t>
            </a:r>
            <a:r>
              <a:rPr lang="en-US" sz="2400" dirty="0">
                <a:solidFill>
                  <a:srgbClr val="000000"/>
                </a:solidFill>
              </a:rPr>
              <a:t> </a:t>
            </a:r>
            <a:r>
              <a:rPr lang="en-US" sz="2400" dirty="0" err="1">
                <a:solidFill>
                  <a:srgbClr val="000000"/>
                </a:solidFill>
              </a:rPr>
              <a:t>elle</a:t>
            </a:r>
            <a:r>
              <a:rPr lang="en-US" sz="2400" dirty="0">
                <a:solidFill>
                  <a:srgbClr val="000000"/>
                </a:solidFill>
              </a:rPr>
              <a:t> </a:t>
            </a:r>
            <a:r>
              <a:rPr lang="en-US" sz="2400" dirty="0" err="1">
                <a:solidFill>
                  <a:srgbClr val="000000"/>
                </a:solidFill>
              </a:rPr>
              <a:t>couchait</a:t>
            </a:r>
            <a:r>
              <a:rPr lang="en-US" sz="2400" dirty="0">
                <a:solidFill>
                  <a:srgbClr val="000000"/>
                </a:solidFill>
              </a:rPr>
              <a:t> avec </a:t>
            </a:r>
            <a:r>
              <a:rPr lang="en-US" sz="2400" dirty="0" err="1">
                <a:solidFill>
                  <a:srgbClr val="000000"/>
                </a:solidFill>
              </a:rPr>
              <a:t>lui</a:t>
            </a:r>
            <a:r>
              <a:rPr lang="en-US" sz="2400" dirty="0">
                <a:solidFill>
                  <a:srgbClr val="000000"/>
                </a:solidFill>
              </a:rPr>
              <a:t>. </a:t>
            </a:r>
            <a:r>
              <a:rPr lang="en-US" sz="2400" dirty="0" err="1">
                <a:solidFill>
                  <a:srgbClr val="000000"/>
                </a:solidFill>
              </a:rPr>
              <a:t>Craignant</a:t>
            </a:r>
            <a:r>
              <a:rPr lang="en-US" sz="2400" dirty="0">
                <a:solidFill>
                  <a:srgbClr val="000000"/>
                </a:solidFill>
              </a:rPr>
              <a:t> de ne pas </a:t>
            </a:r>
            <a:r>
              <a:rPr lang="en-US" sz="2400" dirty="0" err="1">
                <a:solidFill>
                  <a:srgbClr val="000000"/>
                </a:solidFill>
              </a:rPr>
              <a:t>pouvoir</a:t>
            </a:r>
            <a:r>
              <a:rPr lang="en-US" sz="2400" dirty="0">
                <a:solidFill>
                  <a:srgbClr val="000000"/>
                </a:solidFill>
              </a:rPr>
              <a:t> </a:t>
            </a:r>
            <a:r>
              <a:rPr lang="en-US" sz="2400" dirty="0" err="1">
                <a:solidFill>
                  <a:srgbClr val="000000"/>
                </a:solidFill>
              </a:rPr>
              <a:t>poursuivre</a:t>
            </a:r>
            <a:r>
              <a:rPr lang="en-US" sz="2400" dirty="0">
                <a:solidFill>
                  <a:srgbClr val="000000"/>
                </a:solidFill>
              </a:rPr>
              <a:t> </a:t>
            </a:r>
            <a:r>
              <a:rPr lang="en-US" sz="2400" dirty="0" err="1">
                <a:solidFill>
                  <a:srgbClr val="000000"/>
                </a:solidFill>
              </a:rPr>
              <a:t>ses</a:t>
            </a:r>
            <a:r>
              <a:rPr lang="en-US" sz="2400" dirty="0">
                <a:solidFill>
                  <a:srgbClr val="000000"/>
                </a:solidFill>
              </a:rPr>
              <a:t> </a:t>
            </a:r>
            <a:r>
              <a:rPr lang="en-US" sz="2400" dirty="0" err="1">
                <a:solidFill>
                  <a:srgbClr val="000000"/>
                </a:solidFill>
              </a:rPr>
              <a:t>études</a:t>
            </a:r>
            <a:r>
              <a:rPr lang="en-US" sz="2400" dirty="0">
                <a:solidFill>
                  <a:srgbClr val="000000"/>
                </a:solidFill>
              </a:rPr>
              <a:t>, </a:t>
            </a:r>
            <a:r>
              <a:rPr lang="en-US" sz="2400" dirty="0" err="1">
                <a:solidFill>
                  <a:srgbClr val="000000"/>
                </a:solidFill>
              </a:rPr>
              <a:t>elle</a:t>
            </a:r>
            <a:r>
              <a:rPr lang="en-US" sz="2400" dirty="0">
                <a:solidFill>
                  <a:srgbClr val="000000"/>
                </a:solidFill>
              </a:rPr>
              <a:t> a </a:t>
            </a:r>
            <a:r>
              <a:rPr lang="en-US" sz="2400" dirty="0" err="1">
                <a:solidFill>
                  <a:srgbClr val="000000"/>
                </a:solidFill>
              </a:rPr>
              <a:t>couché</a:t>
            </a:r>
            <a:r>
              <a:rPr lang="en-US" sz="2400" dirty="0">
                <a:solidFill>
                  <a:srgbClr val="000000"/>
                </a:solidFill>
              </a:rPr>
              <a:t> avec </a:t>
            </a:r>
            <a:r>
              <a:rPr lang="en-US" sz="2400" dirty="0" err="1">
                <a:solidFill>
                  <a:srgbClr val="000000"/>
                </a:solidFill>
              </a:rPr>
              <a:t>lui</a:t>
            </a:r>
            <a:r>
              <a:rPr lang="en-US" sz="2400" dirty="0">
                <a:solidFill>
                  <a:srgbClr val="000000"/>
                </a:solidFill>
              </a:rPr>
              <a:t> et a </a:t>
            </a:r>
            <a:r>
              <a:rPr lang="en-US" sz="2400" dirty="0" err="1">
                <a:solidFill>
                  <a:srgbClr val="000000"/>
                </a:solidFill>
              </a:rPr>
              <a:t>pu</a:t>
            </a:r>
            <a:r>
              <a:rPr lang="en-US" sz="2400" dirty="0">
                <a:solidFill>
                  <a:srgbClr val="000000"/>
                </a:solidFill>
              </a:rPr>
              <a:t> passer </a:t>
            </a:r>
            <a:r>
              <a:rPr lang="en-US" sz="2400" dirty="0" err="1">
                <a:solidFill>
                  <a:srgbClr val="000000"/>
                </a:solidFill>
              </a:rPr>
              <a:t>ses</a:t>
            </a:r>
            <a:r>
              <a:rPr lang="en-US" sz="2400" dirty="0">
                <a:solidFill>
                  <a:srgbClr val="000000"/>
                </a:solidFill>
              </a:rPr>
              <a:t> </a:t>
            </a:r>
            <a:r>
              <a:rPr lang="en-US" sz="2400" dirty="0" err="1">
                <a:solidFill>
                  <a:srgbClr val="000000"/>
                </a:solidFill>
              </a:rPr>
              <a:t>examens</a:t>
            </a:r>
            <a:r>
              <a:rPr lang="en-US" sz="2400" dirty="0">
                <a:solidFill>
                  <a:srgbClr val="000000"/>
                </a:solidFill>
              </a:rPr>
              <a:t>.  </a:t>
            </a:r>
          </a:p>
          <a:p>
            <a:pPr marL="342900" indent="-342900">
              <a:buClr>
                <a:srgbClr val="E52E78"/>
              </a:buClr>
              <a:buFont typeface="Arial" panose="020B0604020202020204" pitchFamily="34" charset="0"/>
              <a:buChar char="•"/>
            </a:pPr>
            <a:r>
              <a:rPr lang="en-US" sz="2400" dirty="0">
                <a:solidFill>
                  <a:srgbClr val="000000"/>
                </a:solidFill>
              </a:rPr>
              <a:t>Un </a:t>
            </a:r>
            <a:r>
              <a:rPr lang="en-US" sz="2400" dirty="0" err="1">
                <a:solidFill>
                  <a:srgbClr val="000000"/>
                </a:solidFill>
              </a:rPr>
              <a:t>professionnel</a:t>
            </a:r>
            <a:r>
              <a:rPr lang="en-US" sz="2400" dirty="0">
                <a:solidFill>
                  <a:srgbClr val="000000"/>
                </a:solidFill>
              </a:rPr>
              <a:t> du </a:t>
            </a:r>
            <a:r>
              <a:rPr lang="en-US" sz="2400" dirty="0" err="1">
                <a:solidFill>
                  <a:srgbClr val="000000"/>
                </a:solidFill>
              </a:rPr>
              <a:t>sexe</a:t>
            </a:r>
            <a:r>
              <a:rPr lang="en-US" sz="2400" dirty="0">
                <a:solidFill>
                  <a:srgbClr val="000000"/>
                </a:solidFill>
              </a:rPr>
              <a:t> </a:t>
            </a:r>
            <a:r>
              <a:rPr lang="en-US" sz="2400" dirty="0" err="1">
                <a:solidFill>
                  <a:srgbClr val="000000"/>
                </a:solidFill>
              </a:rPr>
              <a:t>signale</a:t>
            </a:r>
            <a:r>
              <a:rPr lang="en-US" sz="2400" dirty="0">
                <a:solidFill>
                  <a:srgbClr val="000000"/>
                </a:solidFill>
              </a:rPr>
              <a:t> </a:t>
            </a:r>
            <a:r>
              <a:rPr lang="en-US" sz="2400" dirty="0" err="1">
                <a:solidFill>
                  <a:srgbClr val="000000"/>
                </a:solidFill>
              </a:rPr>
              <a:t>que</a:t>
            </a:r>
            <a:r>
              <a:rPr lang="en-US" sz="2400" dirty="0">
                <a:solidFill>
                  <a:srgbClr val="000000"/>
                </a:solidFill>
              </a:rPr>
              <a:t> son </a:t>
            </a:r>
            <a:r>
              <a:rPr lang="en-US" sz="2400" dirty="0" err="1">
                <a:solidFill>
                  <a:srgbClr val="000000"/>
                </a:solidFill>
              </a:rPr>
              <a:t>docteur</a:t>
            </a:r>
            <a:r>
              <a:rPr lang="en-US" sz="2400" dirty="0">
                <a:solidFill>
                  <a:srgbClr val="000000"/>
                </a:solidFill>
              </a:rPr>
              <a:t> </a:t>
            </a:r>
            <a:r>
              <a:rPr lang="en-US" sz="2400" dirty="0" err="1">
                <a:solidFill>
                  <a:srgbClr val="000000"/>
                </a:solidFill>
              </a:rPr>
              <a:t>lui</a:t>
            </a:r>
            <a:r>
              <a:rPr lang="en-US" sz="2400" dirty="0">
                <a:solidFill>
                  <a:srgbClr val="000000"/>
                </a:solidFill>
              </a:rPr>
              <a:t> a </a:t>
            </a:r>
            <a:r>
              <a:rPr lang="en-US" sz="2400" dirty="0" err="1">
                <a:solidFill>
                  <a:srgbClr val="000000"/>
                </a:solidFill>
              </a:rPr>
              <a:t>dit</a:t>
            </a:r>
            <a:r>
              <a:rPr lang="en-US" sz="2400" dirty="0">
                <a:solidFill>
                  <a:srgbClr val="000000"/>
                </a:solidFill>
              </a:rPr>
              <a:t> </a:t>
            </a:r>
            <a:r>
              <a:rPr lang="en-US" sz="2400" dirty="0" err="1">
                <a:solidFill>
                  <a:srgbClr val="000000"/>
                </a:solidFill>
              </a:rPr>
              <a:t>qu’il</a:t>
            </a:r>
            <a:r>
              <a:rPr lang="en-US" sz="2400" dirty="0">
                <a:solidFill>
                  <a:srgbClr val="000000"/>
                </a:solidFill>
              </a:rPr>
              <a:t> ne </a:t>
            </a:r>
            <a:r>
              <a:rPr lang="en-US" sz="2400" dirty="0" err="1">
                <a:solidFill>
                  <a:srgbClr val="000000"/>
                </a:solidFill>
              </a:rPr>
              <a:t>lui</a:t>
            </a:r>
            <a:r>
              <a:rPr lang="en-US" sz="2400" dirty="0">
                <a:solidFill>
                  <a:srgbClr val="000000"/>
                </a:solidFill>
              </a:rPr>
              <a:t> </a:t>
            </a:r>
            <a:r>
              <a:rPr lang="en-US" sz="2400" dirty="0" err="1">
                <a:solidFill>
                  <a:srgbClr val="000000"/>
                </a:solidFill>
              </a:rPr>
              <a:t>donnerait</a:t>
            </a:r>
            <a:r>
              <a:rPr lang="en-US" sz="2400" dirty="0">
                <a:solidFill>
                  <a:srgbClr val="000000"/>
                </a:solidFill>
              </a:rPr>
              <a:t> </a:t>
            </a:r>
            <a:r>
              <a:rPr lang="en-US" sz="2400" dirty="0" err="1">
                <a:solidFill>
                  <a:srgbClr val="000000"/>
                </a:solidFill>
              </a:rPr>
              <a:t>ses</a:t>
            </a:r>
            <a:r>
              <a:rPr lang="en-US" sz="2400" dirty="0">
                <a:solidFill>
                  <a:srgbClr val="000000"/>
                </a:solidFill>
              </a:rPr>
              <a:t> </a:t>
            </a:r>
            <a:r>
              <a:rPr lang="en-US" sz="2400" dirty="0" err="1">
                <a:solidFill>
                  <a:srgbClr val="000000"/>
                </a:solidFill>
              </a:rPr>
              <a:t>médicaments</a:t>
            </a:r>
            <a:r>
              <a:rPr lang="en-US" sz="2400" dirty="0">
                <a:solidFill>
                  <a:srgbClr val="000000"/>
                </a:solidFill>
              </a:rPr>
              <a:t> pour le VIH </a:t>
            </a:r>
            <a:r>
              <a:rPr lang="en-US" sz="2400" dirty="0" err="1">
                <a:solidFill>
                  <a:srgbClr val="000000"/>
                </a:solidFill>
              </a:rPr>
              <a:t>qu’à</a:t>
            </a:r>
            <a:r>
              <a:rPr lang="en-US" sz="2400" dirty="0">
                <a:solidFill>
                  <a:srgbClr val="000000"/>
                </a:solidFill>
              </a:rPr>
              <a:t> condition </a:t>
            </a:r>
            <a:r>
              <a:rPr lang="en-US" sz="2400" dirty="0" err="1">
                <a:solidFill>
                  <a:srgbClr val="000000"/>
                </a:solidFill>
              </a:rPr>
              <a:t>qu’il</a:t>
            </a:r>
            <a:r>
              <a:rPr lang="en-US" sz="2400" dirty="0">
                <a:solidFill>
                  <a:srgbClr val="000000"/>
                </a:solidFill>
              </a:rPr>
              <a:t> </a:t>
            </a:r>
            <a:r>
              <a:rPr lang="en-US" sz="2400" dirty="0" err="1">
                <a:solidFill>
                  <a:srgbClr val="000000"/>
                </a:solidFill>
              </a:rPr>
              <a:t>couche</a:t>
            </a:r>
            <a:r>
              <a:rPr lang="en-US" sz="2400" dirty="0">
                <a:solidFill>
                  <a:srgbClr val="000000"/>
                </a:solidFill>
              </a:rPr>
              <a:t> avec </a:t>
            </a:r>
            <a:r>
              <a:rPr lang="en-US" sz="2400" dirty="0" err="1">
                <a:solidFill>
                  <a:srgbClr val="000000"/>
                </a:solidFill>
              </a:rPr>
              <a:t>lui</a:t>
            </a:r>
            <a:r>
              <a:rPr lang="en-US" sz="2400" dirty="0">
                <a:solidFill>
                  <a:srgbClr val="000000"/>
                </a:solidFill>
              </a:rPr>
              <a:t>. Le </a:t>
            </a:r>
            <a:r>
              <a:rPr lang="en-US" sz="2400" dirty="0" err="1">
                <a:solidFill>
                  <a:srgbClr val="000000"/>
                </a:solidFill>
              </a:rPr>
              <a:t>professionnel</a:t>
            </a:r>
            <a:r>
              <a:rPr lang="en-US" sz="2400" dirty="0">
                <a:solidFill>
                  <a:srgbClr val="000000"/>
                </a:solidFill>
              </a:rPr>
              <a:t> du </a:t>
            </a:r>
            <a:r>
              <a:rPr lang="en-US" sz="2400" dirty="0" err="1">
                <a:solidFill>
                  <a:srgbClr val="000000"/>
                </a:solidFill>
              </a:rPr>
              <a:t>sexe</a:t>
            </a:r>
            <a:r>
              <a:rPr lang="en-US" sz="2400" dirty="0">
                <a:solidFill>
                  <a:srgbClr val="000000"/>
                </a:solidFill>
              </a:rPr>
              <a:t> a </a:t>
            </a:r>
            <a:r>
              <a:rPr lang="en-US" sz="2400" dirty="0" err="1">
                <a:solidFill>
                  <a:srgbClr val="000000"/>
                </a:solidFill>
              </a:rPr>
              <a:t>refusé</a:t>
            </a:r>
            <a:r>
              <a:rPr lang="en-US" sz="2400" dirty="0">
                <a:solidFill>
                  <a:srgbClr val="000000"/>
                </a:solidFill>
              </a:rPr>
              <a:t>, et le </a:t>
            </a:r>
            <a:r>
              <a:rPr lang="en-US" sz="2400" dirty="0" err="1">
                <a:solidFill>
                  <a:srgbClr val="000000"/>
                </a:solidFill>
              </a:rPr>
              <a:t>docteur</a:t>
            </a:r>
            <a:r>
              <a:rPr lang="en-US" sz="2400" dirty="0">
                <a:solidFill>
                  <a:srgbClr val="000000"/>
                </a:solidFill>
              </a:rPr>
              <a:t> </a:t>
            </a:r>
            <a:r>
              <a:rPr lang="en-US" sz="2400" dirty="0" err="1">
                <a:solidFill>
                  <a:srgbClr val="000000"/>
                </a:solidFill>
              </a:rPr>
              <a:t>lui</a:t>
            </a:r>
            <a:r>
              <a:rPr lang="en-US" sz="2400" dirty="0">
                <a:solidFill>
                  <a:srgbClr val="000000"/>
                </a:solidFill>
              </a:rPr>
              <a:t> a </a:t>
            </a:r>
            <a:r>
              <a:rPr lang="en-US" sz="2400" dirty="0" err="1">
                <a:solidFill>
                  <a:srgbClr val="000000"/>
                </a:solidFill>
              </a:rPr>
              <a:t>interdit</a:t>
            </a:r>
            <a:r>
              <a:rPr lang="en-US" sz="2400" dirty="0">
                <a:solidFill>
                  <a:srgbClr val="000000"/>
                </a:solidFill>
              </a:rPr>
              <a:t> de </a:t>
            </a:r>
            <a:r>
              <a:rPr lang="en-US" sz="2400" dirty="0" err="1">
                <a:solidFill>
                  <a:srgbClr val="000000"/>
                </a:solidFill>
              </a:rPr>
              <a:t>revenir</a:t>
            </a:r>
            <a:r>
              <a:rPr lang="en-US" sz="2400" dirty="0">
                <a:solidFill>
                  <a:srgbClr val="000000"/>
                </a:solidFill>
              </a:rPr>
              <a:t> </a:t>
            </a:r>
            <a:r>
              <a:rPr lang="en-US" sz="2400" dirty="0" err="1">
                <a:solidFill>
                  <a:srgbClr val="000000"/>
                </a:solidFill>
              </a:rPr>
              <a:t>dans</a:t>
            </a:r>
            <a:r>
              <a:rPr lang="en-US" sz="2400" dirty="0">
                <a:solidFill>
                  <a:srgbClr val="000000"/>
                </a:solidFill>
              </a:rPr>
              <a:t> </a:t>
            </a:r>
            <a:r>
              <a:rPr lang="en-US" sz="2400" dirty="0" err="1">
                <a:solidFill>
                  <a:srgbClr val="000000"/>
                </a:solidFill>
              </a:rPr>
              <a:t>l’établissement</a:t>
            </a:r>
            <a:r>
              <a:rPr lang="en-US" sz="2400" dirty="0">
                <a:solidFill>
                  <a:srgbClr val="000000"/>
                </a:solidFill>
              </a:rPr>
              <a:t> de santé. </a:t>
            </a:r>
            <a:endParaRPr lang="en-US" sz="2400" dirty="0">
              <a:solidFill>
                <a:srgbClr val="000000"/>
              </a:solidFill>
              <a:effectLst/>
            </a:endParaRPr>
          </a:p>
        </p:txBody>
      </p:sp>
    </p:spTree>
    <p:extLst>
      <p:ext uri="{BB962C8B-B14F-4D97-AF65-F5344CB8AC3E}">
        <p14:creationId xmlns:p14="http://schemas.microsoft.com/office/powerpoint/2010/main" val="572943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44B-C201-4F31-915B-3EE0A073BD2F}"/>
              </a:ext>
            </a:extLst>
          </p:cNvPr>
          <p:cNvSpPr>
            <a:spLocks noGrp="1"/>
          </p:cNvSpPr>
          <p:nvPr>
            <p:ph type="title"/>
          </p:nvPr>
        </p:nvSpPr>
        <p:spPr>
          <a:xfrm>
            <a:off x="435600" y="435600"/>
            <a:ext cx="9846563" cy="387798"/>
          </a:xfrm>
        </p:spPr>
        <p:txBody>
          <a:bodyPr wrap="square" lIns="0" tIns="0" rIns="0" bIns="0" anchor="t">
            <a:spAutoFit/>
          </a:bodyPr>
          <a:lstStyle/>
          <a:p>
            <a:r>
              <a:rPr lang="en-US" sz="2800" dirty="0">
                <a:latin typeface="Arial"/>
                <a:cs typeface="Arial"/>
              </a:rPr>
              <a:t>2.4.2 Discussion: </a:t>
            </a:r>
            <a:r>
              <a:rPr lang="fr-FR" sz="2800" dirty="0"/>
              <a:t>S’agit-il de violence basée sur le genre </a:t>
            </a:r>
            <a:r>
              <a:rPr lang="en-US" sz="2800" dirty="0">
                <a:latin typeface="Arial"/>
                <a:cs typeface="Arial"/>
              </a:rPr>
              <a:t>?  </a:t>
            </a:r>
            <a:endParaRPr lang="en-US" sz="2800" dirty="0"/>
          </a:p>
        </p:txBody>
      </p:sp>
      <p:sp>
        <p:nvSpPr>
          <p:cNvPr id="6" name="Text Placeholder 5">
            <a:extLst>
              <a:ext uri="{FF2B5EF4-FFF2-40B4-BE49-F238E27FC236}">
                <a16:creationId xmlns:a16="http://schemas.microsoft.com/office/drawing/2014/main" id="{CC231ADE-748E-B74D-BB52-9609701F7E2F}"/>
              </a:ext>
            </a:extLst>
          </p:cNvPr>
          <p:cNvSpPr>
            <a:spLocks noGrp="1"/>
          </p:cNvSpPr>
          <p:nvPr>
            <p:ph type="body" sz="quarter" idx="15"/>
          </p:nvPr>
        </p:nvSpPr>
        <p:spPr>
          <a:xfrm>
            <a:off x="435600" y="1979613"/>
            <a:ext cx="9846563" cy="3635123"/>
          </a:xfrm>
        </p:spPr>
        <p:txBody>
          <a:bodyPr/>
          <a:lstStyle/>
          <a:p>
            <a:r>
              <a:rPr lang="fr-FR" sz="2400" b="1" dirty="0"/>
              <a:t>Définition de la violence basée sur le genre : </a:t>
            </a:r>
            <a:endParaRPr lang="fr-FR" sz="2400" dirty="0"/>
          </a:p>
          <a:p>
            <a:r>
              <a:rPr lang="fr-FR" sz="2400" dirty="0"/>
              <a:t>Tout acte préjudiciable commis contre la volonté d'une personne en raison des normes de genre et de relations de pouvoir inégales, et qui maintient ces normes et ces relations en place. </a:t>
            </a:r>
          </a:p>
          <a:p>
            <a:r>
              <a:rPr lang="en-GB" dirty="0"/>
              <a:t> </a:t>
            </a:r>
            <a:endParaRPr lang="en-US" dirty="0"/>
          </a:p>
        </p:txBody>
      </p:sp>
    </p:spTree>
    <p:extLst>
      <p:ext uri="{BB962C8B-B14F-4D97-AF65-F5344CB8AC3E}">
        <p14:creationId xmlns:p14="http://schemas.microsoft.com/office/powerpoint/2010/main" val="102283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8362-0153-6544-BE00-148BBF587DC4}"/>
              </a:ext>
            </a:extLst>
          </p:cNvPr>
          <p:cNvSpPr>
            <a:spLocks noGrp="1"/>
          </p:cNvSpPr>
          <p:nvPr>
            <p:ph type="title"/>
          </p:nvPr>
        </p:nvSpPr>
        <p:spPr>
          <a:xfrm>
            <a:off x="435600" y="435600"/>
            <a:ext cx="7971213" cy="387798"/>
          </a:xfrm>
        </p:spPr>
        <p:txBody>
          <a:bodyPr tIns="0" bIns="0"/>
          <a:lstStyle/>
          <a:p>
            <a:r>
              <a:rPr lang="en-US" sz="2800" spc="0" dirty="0"/>
              <a:t>2.4.2 </a:t>
            </a:r>
            <a:r>
              <a:rPr lang="fr-FR" sz="2800" spc="0" dirty="0"/>
              <a:t>S’agit-il de violence basée sur le genre </a:t>
            </a:r>
            <a:r>
              <a:rPr lang="en-US" sz="2800" spc="0" dirty="0"/>
              <a:t>?</a:t>
            </a:r>
          </a:p>
        </p:txBody>
      </p:sp>
      <p:sp>
        <p:nvSpPr>
          <p:cNvPr id="5" name="Rectangle 4">
            <a:extLst>
              <a:ext uri="{FF2B5EF4-FFF2-40B4-BE49-F238E27FC236}">
                <a16:creationId xmlns:a16="http://schemas.microsoft.com/office/drawing/2014/main" id="{64FCE150-0E9C-1A40-8E51-7576C150C76C}"/>
              </a:ext>
            </a:extLst>
          </p:cNvPr>
          <p:cNvSpPr/>
          <p:nvPr/>
        </p:nvSpPr>
        <p:spPr>
          <a:xfrm>
            <a:off x="435600" y="918720"/>
            <a:ext cx="11329680" cy="5693867"/>
          </a:xfrm>
          <a:prstGeom prst="rect">
            <a:avLst/>
          </a:prstGeom>
        </p:spPr>
        <p:txBody>
          <a:bodyPr wrap="square" lIns="0" tIns="0" rIns="0" bIns="0" anchor="t">
            <a:spAutoFit/>
          </a:bodyPr>
          <a:lstStyle/>
          <a:p>
            <a:pPr marL="17145"/>
            <a:r>
              <a:rPr lang="en-GB" b="1" dirty="0">
                <a:solidFill>
                  <a:srgbClr val="000000"/>
                </a:solidFill>
                <a:latin typeface="Calibri"/>
                <a:ea typeface="Cambria" panose="02040503050406030204" pitchFamily="18" charset="0"/>
                <a:cs typeface="Calibri"/>
              </a:rPr>
              <a:t>Les questions </a:t>
            </a:r>
            <a:r>
              <a:rPr lang="en-GB" b="1" dirty="0" err="1">
                <a:solidFill>
                  <a:srgbClr val="000000"/>
                </a:solidFill>
                <a:latin typeface="Calibri"/>
                <a:ea typeface="Cambria" panose="02040503050406030204" pitchFamily="18" charset="0"/>
                <a:cs typeface="Calibri"/>
              </a:rPr>
              <a:t>à</a:t>
            </a:r>
            <a:r>
              <a:rPr lang="en-GB" b="1" dirty="0">
                <a:solidFill>
                  <a:srgbClr val="000000"/>
                </a:solidFill>
                <a:latin typeface="Calibri"/>
                <a:ea typeface="Cambria" panose="02040503050406030204" pitchFamily="18" charset="0"/>
                <a:cs typeface="Calibri"/>
              </a:rPr>
              <a:t> se poser pour nous aider </a:t>
            </a:r>
            <a:r>
              <a:rPr lang="en-GB" b="1" dirty="0" err="1">
                <a:solidFill>
                  <a:srgbClr val="000000"/>
                </a:solidFill>
                <a:latin typeface="Calibri"/>
                <a:ea typeface="Cambria" panose="02040503050406030204" pitchFamily="18" charset="0"/>
                <a:cs typeface="Calibri"/>
              </a:rPr>
              <a:t>à</a:t>
            </a:r>
            <a:r>
              <a:rPr lang="en-GB" b="1" dirty="0">
                <a:solidFill>
                  <a:srgbClr val="000000"/>
                </a:solidFill>
                <a:latin typeface="Calibri"/>
                <a:ea typeface="Cambria" panose="02040503050406030204" pitchFamily="18" charset="0"/>
                <a:cs typeface="Calibri"/>
              </a:rPr>
              <a:t> </a:t>
            </a:r>
            <a:r>
              <a:rPr lang="en-GB" b="1" dirty="0" err="1">
                <a:solidFill>
                  <a:srgbClr val="000000"/>
                </a:solidFill>
                <a:latin typeface="Calibri"/>
                <a:ea typeface="Cambria" panose="02040503050406030204" pitchFamily="18" charset="0"/>
                <a:cs typeface="Calibri"/>
              </a:rPr>
              <a:t>comprendre</a:t>
            </a:r>
            <a:r>
              <a:rPr lang="en-GB" b="1" dirty="0">
                <a:solidFill>
                  <a:srgbClr val="000000"/>
                </a:solidFill>
                <a:latin typeface="Calibri"/>
                <a:ea typeface="Cambria" panose="02040503050406030204" pitchFamily="18" charset="0"/>
                <a:cs typeface="Calibri"/>
              </a:rPr>
              <a:t> et </a:t>
            </a:r>
            <a:r>
              <a:rPr lang="en-GB" b="1" dirty="0" err="1">
                <a:solidFill>
                  <a:srgbClr val="000000"/>
                </a:solidFill>
                <a:latin typeface="Calibri"/>
                <a:ea typeface="Cambria" panose="02040503050406030204" pitchFamily="18" charset="0"/>
                <a:cs typeface="Calibri"/>
              </a:rPr>
              <a:t>à</a:t>
            </a:r>
            <a:r>
              <a:rPr lang="en-GB" b="1" dirty="0">
                <a:solidFill>
                  <a:srgbClr val="000000"/>
                </a:solidFill>
                <a:latin typeface="Calibri"/>
                <a:ea typeface="Cambria" panose="02040503050406030204" pitchFamily="18" charset="0"/>
                <a:cs typeface="Calibri"/>
              </a:rPr>
              <a:t> </a:t>
            </a:r>
            <a:r>
              <a:rPr lang="en-GB" b="1" dirty="0" err="1">
                <a:solidFill>
                  <a:srgbClr val="000000"/>
                </a:solidFill>
                <a:latin typeface="Calibri"/>
                <a:ea typeface="Cambria" panose="02040503050406030204" pitchFamily="18" charset="0"/>
                <a:cs typeface="Calibri"/>
              </a:rPr>
              <a:t>utiliser</a:t>
            </a:r>
            <a:r>
              <a:rPr lang="en-GB" b="1" dirty="0">
                <a:solidFill>
                  <a:srgbClr val="000000"/>
                </a:solidFill>
                <a:latin typeface="Calibri"/>
                <a:ea typeface="Cambria" panose="02040503050406030204" pitchFamily="18" charset="0"/>
                <a:cs typeface="Calibri"/>
              </a:rPr>
              <a:t> la </a:t>
            </a:r>
            <a:r>
              <a:rPr lang="en-GB" b="1" dirty="0" err="1">
                <a:solidFill>
                  <a:srgbClr val="000000"/>
                </a:solidFill>
                <a:latin typeface="Calibri"/>
                <a:ea typeface="Cambria" panose="02040503050406030204" pitchFamily="18" charset="0"/>
                <a:cs typeface="Calibri"/>
              </a:rPr>
              <a:t>définition</a:t>
            </a:r>
            <a:r>
              <a:rPr lang="en-GB" b="1" dirty="0">
                <a:solidFill>
                  <a:srgbClr val="000000"/>
                </a:solidFill>
                <a:latin typeface="Calibri"/>
                <a:ea typeface="Cambria" panose="02040503050406030204" pitchFamily="18" charset="0"/>
                <a:cs typeface="Calibri"/>
              </a:rPr>
              <a:t> : </a:t>
            </a:r>
            <a:endParaRPr lang="en-GB" dirty="0">
              <a:latin typeface="Calibri"/>
              <a:ea typeface="Times New Roman" panose="02020603050405020304" pitchFamily="18" charset="0"/>
              <a:cs typeface="Calibri"/>
            </a:endParaRPr>
          </a:p>
          <a:p>
            <a:pPr marL="285750" lvl="0" indent="-285750">
              <a:buClr>
                <a:srgbClr val="36B0E3"/>
              </a:buClr>
              <a:buFont typeface="Arial" panose="020B0604020202020204" pitchFamily="34" charset="0"/>
              <a:buChar char="•"/>
            </a:pPr>
            <a:r>
              <a:rPr lang="fr-FR" sz="1600" dirty="0">
                <a:solidFill>
                  <a:srgbClr val="000000"/>
                </a:solidFill>
              </a:rPr>
              <a:t>L'incident implique-t-il des violences sexuelles, que ce soit de la part d'un partenaire ou non (viol, agression sexuelle, harcèlement sexuel, mutilation génitale féminine/ excision, mariage d'enfants, </a:t>
            </a:r>
            <a:r>
              <a:rPr lang="fr-FR" sz="1600" dirty="0" err="1">
                <a:solidFill>
                  <a:srgbClr val="000000"/>
                </a:solidFill>
              </a:rPr>
              <a:t>etc</a:t>
            </a:r>
            <a:r>
              <a:rPr lang="fr-FR" sz="1600" dirty="0">
                <a:solidFill>
                  <a:srgbClr val="000000"/>
                </a:solidFill>
              </a:rPr>
              <a:t>) ?</a:t>
            </a:r>
          </a:p>
          <a:p>
            <a:pPr marL="285750" lvl="0" indent="-285750">
              <a:buClr>
                <a:srgbClr val="36B0E3"/>
              </a:buClr>
              <a:buFont typeface="Arial" panose="020B0604020202020204" pitchFamily="34" charset="0"/>
              <a:buChar char="•"/>
            </a:pPr>
            <a:r>
              <a:rPr lang="fr-FR" sz="1600" dirty="0">
                <a:solidFill>
                  <a:srgbClr val="000000"/>
                </a:solidFill>
              </a:rPr>
              <a:t>La violation s'est-elle produite dans un cadre domestique ou entre partenaires intimes ? Quelle est la relation de pouvoir entre l'agresseur et la personne survivante ? Quelle était la forme de violence conjugale ou de violence commise par un partenaire intime ? </a:t>
            </a:r>
          </a:p>
          <a:p>
            <a:pPr marL="285750" lvl="0" indent="-285750">
              <a:buClr>
                <a:srgbClr val="36B0E3"/>
              </a:buClr>
              <a:buFont typeface="Arial" panose="020B0604020202020204" pitchFamily="34" charset="0"/>
              <a:buChar char="•"/>
            </a:pPr>
            <a:r>
              <a:rPr lang="en-US" sz="1600" dirty="0">
                <a:solidFill>
                  <a:srgbClr val="000000"/>
                </a:solidFill>
              </a:rPr>
              <a:t>La </a:t>
            </a:r>
            <a:r>
              <a:rPr lang="en-US" sz="1600" dirty="0" err="1">
                <a:solidFill>
                  <a:srgbClr val="000000"/>
                </a:solidFill>
              </a:rPr>
              <a:t>ou</a:t>
            </a:r>
            <a:r>
              <a:rPr lang="en-US" sz="1600" dirty="0">
                <a:solidFill>
                  <a:srgbClr val="000000"/>
                </a:solidFill>
              </a:rPr>
              <a:t> les </a:t>
            </a:r>
            <a:r>
              <a:rPr lang="en-US" sz="1600" dirty="0" err="1">
                <a:solidFill>
                  <a:srgbClr val="000000"/>
                </a:solidFill>
              </a:rPr>
              <a:t>personne(s</a:t>
            </a:r>
            <a:r>
              <a:rPr lang="en-US" sz="1600" dirty="0">
                <a:solidFill>
                  <a:srgbClr val="000000"/>
                </a:solidFill>
              </a:rPr>
              <a:t>) qui </a:t>
            </a:r>
            <a:r>
              <a:rPr lang="en-US" sz="1600" dirty="0" err="1">
                <a:solidFill>
                  <a:srgbClr val="000000"/>
                </a:solidFill>
              </a:rPr>
              <a:t>commet(tent</a:t>
            </a:r>
            <a:r>
              <a:rPr lang="en-US" sz="1600" dirty="0">
                <a:solidFill>
                  <a:srgbClr val="000000"/>
                </a:solidFill>
              </a:rPr>
              <a:t>) les </a:t>
            </a:r>
            <a:r>
              <a:rPr lang="en-US" sz="1600" dirty="0" err="1">
                <a:solidFill>
                  <a:srgbClr val="000000"/>
                </a:solidFill>
              </a:rPr>
              <a:t>violences</a:t>
            </a:r>
            <a:r>
              <a:rPr lang="en-US" sz="1600" dirty="0">
                <a:solidFill>
                  <a:srgbClr val="000000"/>
                </a:solidFill>
              </a:rPr>
              <a:t> </a:t>
            </a:r>
            <a:r>
              <a:rPr lang="en-US" sz="1600" dirty="0" err="1">
                <a:solidFill>
                  <a:srgbClr val="000000"/>
                </a:solidFill>
              </a:rPr>
              <a:t>appartien(nen)t-elle(s</a:t>
            </a:r>
            <a:r>
              <a:rPr lang="en-US" sz="1600" dirty="0">
                <a:solidFill>
                  <a:srgbClr val="000000"/>
                </a:solidFill>
              </a:rPr>
              <a:t>) </a:t>
            </a:r>
            <a:r>
              <a:rPr lang="fr-FR" sz="1600" dirty="0">
                <a:solidFill>
                  <a:srgbClr val="000000"/>
                </a:solidFill>
              </a:rPr>
              <a:t>à un groupe plus puissant que la personne qui a subi la violation sur la base de son identité de genre ou de son orientation sexuelle ? (Par exemple, le mari/partenaire masculin par rapport à la femme/compagne, le client/proxénète par rapport au professionnel ou à la professionnelle du sexe, un homme </a:t>
            </a:r>
            <a:r>
              <a:rPr lang="fr-FR" sz="1600" dirty="0" err="1">
                <a:solidFill>
                  <a:srgbClr val="000000"/>
                </a:solidFill>
              </a:rPr>
              <a:t>cisgenre</a:t>
            </a:r>
            <a:r>
              <a:rPr lang="fr-FR" sz="1600" dirty="0">
                <a:solidFill>
                  <a:srgbClr val="000000"/>
                </a:solidFill>
              </a:rPr>
              <a:t> par rapport à un homme transgenre, </a:t>
            </a:r>
            <a:r>
              <a:rPr lang="fr-FR" sz="1600" dirty="0" err="1">
                <a:solidFill>
                  <a:srgbClr val="000000"/>
                </a:solidFill>
              </a:rPr>
              <a:t>un.e</a:t>
            </a:r>
            <a:r>
              <a:rPr lang="fr-FR" sz="1600" dirty="0">
                <a:solidFill>
                  <a:srgbClr val="000000"/>
                </a:solidFill>
              </a:rPr>
              <a:t> agent de police par rapport à un homme gay arrêté pour « vagabondage », </a:t>
            </a:r>
            <a:r>
              <a:rPr lang="fr-FR" sz="1600" dirty="0" err="1">
                <a:solidFill>
                  <a:srgbClr val="000000"/>
                </a:solidFill>
              </a:rPr>
              <a:t>un.e</a:t>
            </a:r>
            <a:r>
              <a:rPr lang="fr-FR" sz="1600" dirty="0">
                <a:solidFill>
                  <a:srgbClr val="000000"/>
                </a:solidFill>
              </a:rPr>
              <a:t> </a:t>
            </a:r>
            <a:r>
              <a:rPr lang="fr-FR" sz="1600" dirty="0" err="1">
                <a:solidFill>
                  <a:srgbClr val="000000"/>
                </a:solidFill>
              </a:rPr>
              <a:t>enseignant.e</a:t>
            </a:r>
            <a:r>
              <a:rPr lang="fr-FR" sz="1600" dirty="0">
                <a:solidFill>
                  <a:srgbClr val="000000"/>
                </a:solidFill>
              </a:rPr>
              <a:t> par rapport à </a:t>
            </a:r>
            <a:r>
              <a:rPr lang="fr-FR" sz="1600" dirty="0" err="1">
                <a:solidFill>
                  <a:srgbClr val="000000"/>
                </a:solidFill>
              </a:rPr>
              <a:t>un.e</a:t>
            </a:r>
            <a:r>
              <a:rPr lang="fr-FR" sz="1600" dirty="0">
                <a:solidFill>
                  <a:srgbClr val="000000"/>
                </a:solidFill>
              </a:rPr>
              <a:t> élève).</a:t>
            </a:r>
          </a:p>
          <a:p>
            <a:pPr marL="285750" lvl="0" indent="-285750">
              <a:buClr>
                <a:srgbClr val="36B0E3"/>
              </a:buClr>
              <a:buFont typeface="Arial" panose="020B0604020202020204" pitchFamily="34" charset="0"/>
              <a:buChar char="•"/>
            </a:pPr>
            <a:r>
              <a:rPr lang="fr-FR" sz="1600" dirty="0">
                <a:solidFill>
                  <a:srgbClr val="000000"/>
                </a:solidFill>
              </a:rPr>
              <a:t>La personne survivante appartient-elle à un groupe qui est criminalisé en raison de sa non-conformité aux normes sexuelles? (Par exemple, </a:t>
            </a:r>
            <a:r>
              <a:rPr lang="fr-FR" sz="1600" dirty="0" err="1">
                <a:solidFill>
                  <a:srgbClr val="000000"/>
                </a:solidFill>
              </a:rPr>
              <a:t>un.e</a:t>
            </a:r>
            <a:r>
              <a:rPr lang="fr-FR" sz="1600" dirty="0">
                <a:solidFill>
                  <a:srgbClr val="000000"/>
                </a:solidFill>
              </a:rPr>
              <a:t> </a:t>
            </a:r>
            <a:r>
              <a:rPr lang="fr-FR" sz="1600" dirty="0" err="1">
                <a:solidFill>
                  <a:srgbClr val="000000"/>
                </a:solidFill>
              </a:rPr>
              <a:t>professionnel.le</a:t>
            </a:r>
            <a:r>
              <a:rPr lang="fr-FR" sz="1600" dirty="0">
                <a:solidFill>
                  <a:srgbClr val="000000"/>
                </a:solidFill>
              </a:rPr>
              <a:t> du sexe, une personne LGBT +).</a:t>
            </a:r>
          </a:p>
          <a:p>
            <a:pPr marL="285750" lvl="0" indent="-285750">
              <a:buClr>
                <a:srgbClr val="36B0E3"/>
              </a:buClr>
              <a:buFont typeface="Arial" panose="020B0604020202020204" pitchFamily="34" charset="0"/>
              <a:buChar char="•"/>
            </a:pPr>
            <a:r>
              <a:rPr lang="fr-FR" sz="1600" dirty="0">
                <a:solidFill>
                  <a:srgbClr val="000000"/>
                </a:solidFill>
              </a:rPr>
              <a:t>L'incident était-il motivé par le désir de punir la transgression perçue des normes sexuelles? (Par exemple, le viol collectif d'un homme gay, d'une femme lesbienne, d'une personne transgenre ou d'une personne de diverses identités sexuelles; brutalité policière, arrestation arbitraire, ou extorsion visant </a:t>
            </a:r>
            <a:r>
              <a:rPr lang="fr-FR" sz="1600" dirty="0" err="1">
                <a:solidFill>
                  <a:srgbClr val="000000"/>
                </a:solidFill>
              </a:rPr>
              <a:t>un.e</a:t>
            </a:r>
            <a:r>
              <a:rPr lang="fr-FR" sz="1600" dirty="0">
                <a:solidFill>
                  <a:srgbClr val="000000"/>
                </a:solidFill>
              </a:rPr>
              <a:t> </a:t>
            </a:r>
            <a:r>
              <a:rPr lang="fr-FR" sz="1600" dirty="0" err="1">
                <a:solidFill>
                  <a:srgbClr val="000000"/>
                </a:solidFill>
              </a:rPr>
              <a:t>professionnel.le</a:t>
            </a:r>
            <a:r>
              <a:rPr lang="fr-FR" sz="1600" dirty="0">
                <a:solidFill>
                  <a:srgbClr val="000000"/>
                </a:solidFill>
              </a:rPr>
              <a:t> du sexe quel que soit son genre; refus de scolarisation d’une adolescente enceinte ou d’une mère adolescente).</a:t>
            </a:r>
          </a:p>
          <a:p>
            <a:pPr marL="285750" lvl="0" indent="-285750">
              <a:buClr>
                <a:srgbClr val="36B0E3"/>
              </a:buClr>
              <a:buFont typeface="Arial" panose="020B0604020202020204" pitchFamily="34" charset="0"/>
              <a:buChar char="•"/>
            </a:pPr>
            <a:r>
              <a:rPr lang="fr-FR" sz="1600" dirty="0">
                <a:solidFill>
                  <a:srgbClr val="000000"/>
                </a:solidFill>
              </a:rPr>
              <a:t>L'incident implique-t-il le déni de services ou d'actes spécifiques au sexe/genre, ou le déni d’accès à des espaces spécifiques au sexe/genre; ou bien implique-t-il des services exercés sous la contrainte ou l’accès coercitif à des espaces spécifiques au genre ? (Par exemple, avortement/stérilisation forcée des femmes; incarcération d'une femme transgenre dans une prison pour hommes).</a:t>
            </a:r>
          </a:p>
          <a:p>
            <a:pPr marL="285750" lvl="0" indent="-285750">
              <a:buClr>
                <a:srgbClr val="36B0E3"/>
              </a:buClr>
              <a:buFont typeface="Arial" panose="020B0604020202020204" pitchFamily="34" charset="0"/>
              <a:buChar char="•"/>
            </a:pPr>
            <a:r>
              <a:rPr lang="fr-FR" sz="1600" dirty="0">
                <a:solidFill>
                  <a:srgbClr val="000000"/>
                </a:solidFill>
              </a:rPr>
              <a:t>L'incident implique-t-il le maintien ou la réaffirmation des relations de pouvoir inégales entre hommes et femmes, entre personnes </a:t>
            </a:r>
            <a:r>
              <a:rPr lang="fr-FR" sz="1600" dirty="0" err="1">
                <a:solidFill>
                  <a:srgbClr val="000000"/>
                </a:solidFill>
              </a:rPr>
              <a:t>cisgenres</a:t>
            </a:r>
            <a:r>
              <a:rPr lang="fr-FR" sz="1600" dirty="0">
                <a:solidFill>
                  <a:srgbClr val="000000"/>
                </a:solidFill>
              </a:rPr>
              <a:t> et personnes transgenres, de diverses identités sexuelles ou </a:t>
            </a:r>
            <a:r>
              <a:rPr lang="fr-FR" sz="1600" dirty="0" err="1">
                <a:solidFill>
                  <a:srgbClr val="000000"/>
                </a:solidFill>
              </a:rPr>
              <a:t>intersexes</a:t>
            </a:r>
            <a:r>
              <a:rPr lang="fr-FR" sz="1600" dirty="0">
                <a:solidFill>
                  <a:srgbClr val="000000"/>
                </a:solidFill>
              </a:rPr>
              <a:t>, entre hétéros et gays ou </a:t>
            </a:r>
            <a:r>
              <a:rPr lang="fr-FR" sz="1600" dirty="0" err="1">
                <a:solidFill>
                  <a:srgbClr val="000000"/>
                </a:solidFill>
              </a:rPr>
              <a:t>queer</a:t>
            </a:r>
            <a:r>
              <a:rPr lang="fr-FR" sz="1600" dirty="0">
                <a:solidFill>
                  <a:srgbClr val="000000"/>
                </a:solidFill>
              </a:rPr>
              <a:t> (par exemple, un mari humilie publiquement sa femme qui gagne plus d'argent que lui, une femme doit demander l'autorisation d'un proche masculin pour se marier ou pour accéder à des services financiers).</a:t>
            </a:r>
          </a:p>
        </p:txBody>
      </p:sp>
    </p:spTree>
    <p:extLst>
      <p:ext uri="{BB962C8B-B14F-4D97-AF65-F5344CB8AC3E}">
        <p14:creationId xmlns:p14="http://schemas.microsoft.com/office/powerpoint/2010/main" val="1131616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9E6CE0-E81E-404F-86E4-E64AF63B4A9C}"/>
              </a:ext>
            </a:extLst>
          </p:cNvPr>
          <p:cNvPicPr>
            <a:picLocks noChangeAspect="1"/>
          </p:cNvPicPr>
          <p:nvPr/>
        </p:nvPicPr>
        <p:blipFill rotWithShape="1">
          <a:blip r:embed="rId3"/>
          <a:srcRect b="3572"/>
          <a:stretch/>
        </p:blipFill>
        <p:spPr>
          <a:xfrm>
            <a:off x="206235" y="1267422"/>
            <a:ext cx="8924174" cy="5246222"/>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0" y="435600"/>
            <a:ext cx="9572071" cy="886397"/>
          </a:xfrm>
        </p:spPr>
        <p:txBody>
          <a:bodyPr wrap="square" lIns="0" tIns="0" rIns="0" bIns="0" anchor="t">
            <a:spAutoFit/>
          </a:bodyPr>
          <a:lstStyle/>
          <a:p>
            <a:pPr>
              <a:tabLst>
                <a:tab pos="1146175" algn="l"/>
              </a:tabLst>
            </a:pPr>
            <a:r>
              <a:rPr lang="fr-FR" sz="2400" spc="0" dirty="0"/>
              <a:t>Liste de contrôle de l'Unité 2.4 : </a:t>
            </a:r>
            <a:br>
              <a:rPr lang="fr-FR" sz="2400" spc="0" dirty="0"/>
            </a:br>
            <a:r>
              <a:rPr lang="fr-FR" sz="2400" spc="0" dirty="0"/>
              <a:t>Utiliser le modèle </a:t>
            </a:r>
            <a:r>
              <a:rPr lang="fr-FR" sz="2400" spc="0" dirty="0" err="1"/>
              <a:t>REAct</a:t>
            </a:r>
            <a:r>
              <a:rPr lang="fr-FR" sz="2400" spc="0" dirty="0"/>
              <a:t> pour identifier et documenter les incidents de discrimination et de violences basées sur le genre </a:t>
            </a:r>
            <a:endParaRPr lang="en-US" sz="2400" spc="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777132" y="2237314"/>
            <a:ext cx="6585088" cy="3427348"/>
          </a:xfrm>
        </p:spPr>
        <p:txBody>
          <a:bodyPr lIns="0" tIns="0" rIns="0" bIns="0" anchor="t"/>
          <a:lstStyle/>
          <a:p>
            <a:pPr marL="342900" indent="-342900">
              <a:buClr>
                <a:srgbClr val="E52E78"/>
              </a:buClr>
              <a:buFont typeface="Wingdings" pitchFamily="2" charset="2"/>
              <a:buChar char="ü"/>
            </a:pPr>
            <a:r>
              <a:rPr lang="fr-FR" sz="2400" dirty="0"/>
              <a:t>Nous pouvons décrire chacun des nouveaux incidents basés sur le genre dans la version mise à jour du modèle </a:t>
            </a:r>
            <a:r>
              <a:rPr lang="fr-FR" sz="2400" dirty="0" err="1"/>
              <a:t>REAct</a:t>
            </a:r>
            <a:r>
              <a:rPr lang="fr-FR" sz="2400" dirty="0"/>
              <a:t> Genre, ainsi que nommer les personnes qui commettent ces actes de violence.       </a:t>
            </a:r>
          </a:p>
          <a:p>
            <a:pPr marL="342900" indent="-342900">
              <a:buClr>
                <a:srgbClr val="E52E78"/>
              </a:buClr>
              <a:buFont typeface="Wingdings" pitchFamily="2" charset="2"/>
              <a:buChar char="ü"/>
            </a:pPr>
            <a:r>
              <a:rPr lang="fr-FR" sz="2400" dirty="0"/>
              <a:t>Face à un scénario de violence, nous pouvons identifier les incidents basés sur le genre et les personnes qui commettent ces actes de violence.        </a:t>
            </a:r>
            <a:endParaRPr lang="en-US" sz="2400" dirty="0"/>
          </a:p>
        </p:txBody>
      </p:sp>
    </p:spTree>
    <p:extLst>
      <p:ext uri="{BB962C8B-B14F-4D97-AF65-F5344CB8AC3E}">
        <p14:creationId xmlns:p14="http://schemas.microsoft.com/office/powerpoint/2010/main" val="3465016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2" y="436563"/>
            <a:ext cx="8442548" cy="1422717"/>
          </a:xfrm>
          <a:solidFill>
            <a:srgbClr val="E62F79"/>
          </a:solidFill>
        </p:spPr>
        <p:txBody>
          <a:bodyPr wrap="square" lIns="182880" tIns="182880" rIns="182880" bIns="182880" anchor="t"/>
          <a:lstStyle/>
          <a:p>
            <a:r>
              <a:rPr lang="en-GB" sz="4000" spc="0" dirty="0">
                <a:latin typeface="Arial Black"/>
              </a:rPr>
              <a:t>2.5	ÉVALUER LA RESPONSABILITÉ DE L’ÉTAT</a:t>
            </a:r>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a:solidFill>
            <a:srgbClr val="000000"/>
          </a:solidFill>
        </p:grpSpPr>
        <p:sp>
          <p:nvSpPr>
            <p:cNvPr id="39" name="Rounded Rectangle 38"/>
            <p:cNvSpPr/>
            <p:nvPr/>
          </p:nvSpPr>
          <p:spPr>
            <a:xfrm>
              <a:off x="3347422" y="0"/>
              <a:ext cx="983394"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64657" y="149060"/>
              <a:ext cx="937999" cy="2097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incidents</a:t>
              </a:r>
            </a:p>
          </p:txBody>
        </p:sp>
      </p:grpSp>
      <p:grpSp>
        <p:nvGrpSpPr>
          <p:cNvPr id="18" name="Group 17"/>
          <p:cNvGrpSpPr/>
          <p:nvPr/>
        </p:nvGrpSpPr>
        <p:grpSpPr>
          <a:xfrm>
            <a:off x="8225590" y="2353217"/>
            <a:ext cx="1845657" cy="1645759"/>
            <a:chOff x="4492335" y="0"/>
            <a:chExt cx="961429" cy="2302933"/>
          </a:xfrm>
          <a:solidFill>
            <a:srgbClr val="E62F79"/>
          </a:solidFill>
        </p:grpSpPr>
        <p:sp>
          <p:nvSpPr>
            <p:cNvPr id="37" name="Rounded Rectangle 36"/>
            <p:cNvSpPr/>
            <p:nvPr/>
          </p:nvSpPr>
          <p:spPr>
            <a:xfrm>
              <a:off x="44923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20493" y="28158"/>
              <a:ext cx="905111" cy="224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kern="1200" dirty="0" err="1">
                  <a:latin typeface="Arial" panose="020B0604020202020204" pitchFamily="34" charset="0"/>
                  <a:cs typeface="Arial" panose="020B0604020202020204" pitchFamily="34" charset="0"/>
                </a:rPr>
                <a:t>Évaluer</a:t>
              </a:r>
              <a:r>
                <a:rPr lang="en-US" b="1" kern="1200" dirty="0">
                  <a:latin typeface="Arial" panose="020B0604020202020204" pitchFamily="34" charset="0"/>
                  <a:cs typeface="Arial" panose="020B0604020202020204" pitchFamily="34" charset="0"/>
                </a:rPr>
                <a:t> la </a:t>
              </a:r>
              <a:r>
                <a:rPr lang="en-US" b="1" kern="1200" dirty="0" err="1">
                  <a:latin typeface="Arial" panose="020B0604020202020204" pitchFamily="34" charset="0"/>
                  <a:cs typeface="Arial" panose="020B0604020202020204" pitchFamily="34" charset="0"/>
                </a:rPr>
                <a:t>responsabilité</a:t>
              </a:r>
              <a:r>
                <a:rPr lang="en-US" b="1" kern="1200" dirty="0">
                  <a:latin typeface="Arial" panose="020B0604020202020204" pitchFamily="34" charset="0"/>
                  <a:cs typeface="Arial" panose="020B0604020202020204" pitchFamily="34" charset="0"/>
                </a:rPr>
                <a:t> de </a:t>
              </a:r>
              <a:r>
                <a:rPr lang="en-US" b="1" kern="1200" dirty="0" err="1">
                  <a:latin typeface="Arial" panose="020B0604020202020204" pitchFamily="34" charset="0"/>
                  <a:cs typeface="Arial" panose="020B0604020202020204" pitchFamily="34" charset="0"/>
                </a:rPr>
                <a:t>l’État</a:t>
              </a:r>
              <a:endParaRPr lang="en-US" b="1" i="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10123852" y="2353217"/>
            <a:ext cx="1845657" cy="1634630"/>
            <a:chOff x="5615285" y="0"/>
            <a:chExt cx="961429" cy="2302933"/>
          </a:xfrm>
        </p:grpSpPr>
        <p:sp>
          <p:nvSpPr>
            <p:cNvPr id="35" name="Rounded Rectangle 34"/>
            <p:cNvSpPr/>
            <p:nvPr/>
          </p:nvSpPr>
          <p:spPr>
            <a:xfrm>
              <a:off x="561528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43444"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609599" y="4203178"/>
            <a:ext cx="2234359" cy="1560679"/>
            <a:chOff x="6722632" y="0"/>
            <a:chExt cx="977032" cy="2302933"/>
          </a:xfrm>
        </p:grpSpPr>
        <p:sp>
          <p:nvSpPr>
            <p:cNvPr id="33" name="Rounded Rectangle 32"/>
            <p:cNvSpPr/>
            <p:nvPr/>
          </p:nvSpPr>
          <p:spPr>
            <a:xfrm>
              <a:off x="673823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722632" y="28159"/>
              <a:ext cx="948873"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p:grpSpPr>
        <p:sp>
          <p:nvSpPr>
            <p:cNvPr id="31" name="Rounded Rectangle 30"/>
            <p:cNvSpPr/>
            <p:nvPr/>
          </p:nvSpPr>
          <p:spPr>
            <a:xfrm>
              <a:off x="78611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8893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1229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369246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4294967295"/>
          </p:nvPr>
        </p:nvSpPr>
        <p:spPr>
          <a:xfrm>
            <a:off x="435600" y="435600"/>
            <a:ext cx="9032801" cy="652182"/>
          </a:xfrm>
          <a:prstGeom prst="rect">
            <a:avLst/>
          </a:prstGeom>
        </p:spPr>
        <p:txBody>
          <a:bodyPr lIns="0" tIns="0" rIns="0"/>
          <a:lstStyle/>
          <a:p>
            <a:pPr marL="0" indent="0">
              <a:buNone/>
            </a:pPr>
            <a:r>
              <a:rPr lang="en-GB" b="1" kern="0" dirty="0">
                <a:solidFill>
                  <a:srgbClr val="36B0E3"/>
                </a:solidFill>
                <a:latin typeface="Arial" panose="020B0604020202020204" pitchFamily="34" charset="0"/>
                <a:cs typeface="Arial" panose="020B0604020202020204" pitchFamily="34" charset="0"/>
              </a:rPr>
              <a:t>2.1.1 Programme</a:t>
            </a:r>
            <a:endParaRPr lang="en-GB" b="1" dirty="0">
              <a:solidFill>
                <a:srgbClr val="36B0E3"/>
              </a:solidFill>
              <a:latin typeface="Arial" panose="020B0604020202020204" pitchFamily="34" charset="0"/>
              <a:cs typeface="Arial" panose="020B0604020202020204" pitchFamily="34" charset="0"/>
            </a:endParaRPr>
          </a:p>
        </p:txBody>
      </p:sp>
      <p:sp>
        <p:nvSpPr>
          <p:cNvPr id="2" name="TextBox 1"/>
          <p:cNvSpPr txBox="1"/>
          <p:nvPr/>
        </p:nvSpPr>
        <p:spPr>
          <a:xfrm>
            <a:off x="302014" y="885777"/>
            <a:ext cx="9604870" cy="738664"/>
          </a:xfrm>
          <a:prstGeom prst="rect">
            <a:avLst/>
          </a:prstGeom>
          <a:noFill/>
        </p:spPr>
        <p:txBody>
          <a:bodyPr wrap="square" lIns="91440" tIns="45720" rIns="91440" bIns="45720" rtlCol="0" anchor="t">
            <a:spAutoFit/>
          </a:bodyPr>
          <a:lstStyle/>
          <a:p>
            <a:pPr marL="285750" indent="-285750">
              <a:buFont typeface="Arial"/>
              <a:buChar char="•"/>
            </a:pPr>
            <a:endParaRPr lang="en-US" sz="2400" b="1"/>
          </a:p>
          <a:p>
            <a:endParaRPr lang="en-US"/>
          </a:p>
        </p:txBody>
      </p:sp>
      <p:pic>
        <p:nvPicPr>
          <p:cNvPr id="5" name="Picture 4">
            <a:extLst>
              <a:ext uri="{FF2B5EF4-FFF2-40B4-BE49-F238E27FC236}">
                <a16:creationId xmlns:a16="http://schemas.microsoft.com/office/drawing/2014/main" id="{2B78CDDF-5B65-6A42-A5F3-E12C3866C971}"/>
              </a:ext>
            </a:extLst>
          </p:cNvPr>
          <p:cNvPicPr>
            <a:picLocks noChangeAspect="1"/>
          </p:cNvPicPr>
          <p:nvPr/>
        </p:nvPicPr>
        <p:blipFill>
          <a:blip r:embed="rId3"/>
          <a:stretch>
            <a:fillRect/>
          </a:stretch>
        </p:blipFill>
        <p:spPr>
          <a:xfrm flipH="1">
            <a:off x="8802191" y="1773140"/>
            <a:ext cx="2588792" cy="4842345"/>
          </a:xfrm>
          <a:prstGeom prst="rect">
            <a:avLst/>
          </a:prstGeom>
        </p:spPr>
      </p:pic>
    </p:spTree>
    <p:extLst>
      <p:ext uri="{BB962C8B-B14F-4D97-AF65-F5344CB8AC3E}">
        <p14:creationId xmlns:p14="http://schemas.microsoft.com/office/powerpoint/2010/main" val="2779186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5D92B1-9E86-8947-82BC-3C34E391254B}"/>
              </a:ext>
            </a:extLst>
          </p:cNvPr>
          <p:cNvSpPr/>
          <p:nvPr/>
        </p:nvSpPr>
        <p:spPr>
          <a:xfrm>
            <a:off x="435600" y="435600"/>
            <a:ext cx="10237694" cy="2491200"/>
          </a:xfrm>
          <a:prstGeom prst="rect">
            <a:avLst/>
          </a:prstGeom>
        </p:spPr>
        <p:txBody>
          <a:bodyPr wrap="square" lIns="0" tIns="0" rIns="0" bIns="0">
            <a:spAutoFit/>
          </a:bodyPr>
          <a:lstStyle/>
          <a:p>
            <a:r>
              <a:rPr lang="en-US" sz="2800" b="1" dirty="0">
                <a:latin typeface="Arial" panose="020B0604020202020204" pitchFamily="34" charset="0"/>
                <a:cs typeface="Arial" panose="020B0604020202020204" pitchFamily="34" charset="0"/>
              </a:rPr>
              <a:t>2.5.1 	</a:t>
            </a:r>
            <a:r>
              <a:rPr lang="fr-FR" sz="2800" b="1" dirty="0">
                <a:latin typeface="Arial" panose="020B0604020202020204" pitchFamily="34" charset="0"/>
                <a:cs typeface="Arial" panose="020B0604020202020204" pitchFamily="34" charset="0"/>
              </a:rPr>
              <a:t>Évaluer les engagements pris par l’État en faveur du 	respect, de la protection et de la promotion des droits</a:t>
            </a:r>
          </a:p>
          <a:p>
            <a:endParaRPr lang="en-US" sz="2800" dirty="0">
              <a:latin typeface="Arial" panose="020B0604020202020204" pitchFamily="34" charset="0"/>
              <a:cs typeface="Arial" panose="020B0604020202020204" pitchFamily="34" charset="0"/>
            </a:endParaRPr>
          </a:p>
          <a:p>
            <a:r>
              <a:rPr lang="en-US" sz="2400" b="1" dirty="0" err="1">
                <a:solidFill>
                  <a:srgbClr val="000000"/>
                </a:solidFill>
              </a:rPr>
              <a:t>Inclure</a:t>
            </a:r>
            <a:r>
              <a:rPr lang="en-US" sz="2400" b="1" dirty="0">
                <a:solidFill>
                  <a:srgbClr val="000000"/>
                </a:solidFill>
              </a:rPr>
              <a:t> </a:t>
            </a:r>
            <a:r>
              <a:rPr lang="en-US" sz="2400" b="1" dirty="0" err="1">
                <a:solidFill>
                  <a:srgbClr val="000000"/>
                </a:solidFill>
              </a:rPr>
              <a:t>ici</a:t>
            </a:r>
            <a:r>
              <a:rPr lang="en-US" sz="2400" b="1" dirty="0">
                <a:solidFill>
                  <a:srgbClr val="000000"/>
                </a:solidFill>
              </a:rPr>
              <a:t> la </a:t>
            </a:r>
            <a:r>
              <a:rPr lang="en-US" sz="2400" b="1" dirty="0" err="1">
                <a:solidFill>
                  <a:srgbClr val="000000"/>
                </a:solidFill>
              </a:rPr>
              <a:t>présentation</a:t>
            </a:r>
            <a:r>
              <a:rPr lang="en-US" sz="2400" b="1" dirty="0">
                <a:solidFill>
                  <a:srgbClr val="000000"/>
                </a:solidFill>
              </a:rPr>
              <a:t> de </a:t>
            </a:r>
            <a:r>
              <a:rPr lang="en-US" sz="2400" b="1" dirty="0" err="1">
                <a:solidFill>
                  <a:srgbClr val="000000"/>
                </a:solidFill>
              </a:rPr>
              <a:t>l’expert.e</a:t>
            </a:r>
            <a:r>
              <a:rPr lang="en-US" sz="2400" b="1" dirty="0">
                <a:solidFill>
                  <a:srgbClr val="000000"/>
                </a:solidFill>
              </a:rPr>
              <a:t> </a:t>
            </a:r>
            <a:r>
              <a:rPr lang="en-US" sz="2400" b="1" dirty="0" err="1">
                <a:solidFill>
                  <a:srgbClr val="000000"/>
                </a:solidFill>
              </a:rPr>
              <a:t>externe</a:t>
            </a:r>
            <a:r>
              <a:rPr lang="en-US" sz="2400" b="1" dirty="0">
                <a:solidFill>
                  <a:srgbClr val="000000"/>
                </a:solidFill>
              </a:rPr>
              <a:t> : Les engagements de </a:t>
            </a:r>
            <a:r>
              <a:rPr lang="en-US" sz="2400" b="1" dirty="0" err="1">
                <a:solidFill>
                  <a:srgbClr val="000000"/>
                </a:solidFill>
              </a:rPr>
              <a:t>l’État</a:t>
            </a:r>
            <a:r>
              <a:rPr lang="en-US" sz="2400" b="1" dirty="0">
                <a:solidFill>
                  <a:srgbClr val="000000"/>
                </a:solidFill>
              </a:rPr>
              <a:t> pour faire </a:t>
            </a:r>
            <a:r>
              <a:rPr lang="en-US" sz="2400" b="1" dirty="0" err="1">
                <a:solidFill>
                  <a:srgbClr val="000000"/>
                </a:solidFill>
              </a:rPr>
              <a:t>progresser</a:t>
            </a:r>
            <a:r>
              <a:rPr lang="en-US" sz="2400" b="1" dirty="0">
                <a:solidFill>
                  <a:srgbClr val="000000"/>
                </a:solidFill>
              </a:rPr>
              <a:t> </a:t>
            </a:r>
            <a:r>
              <a:rPr lang="en-US" sz="2400" b="1" dirty="0" err="1">
                <a:solidFill>
                  <a:srgbClr val="000000"/>
                </a:solidFill>
              </a:rPr>
              <a:t>l’égalité</a:t>
            </a:r>
            <a:r>
              <a:rPr lang="en-US" sz="2400" b="1" dirty="0">
                <a:solidFill>
                  <a:srgbClr val="000000"/>
                </a:solidFill>
              </a:rPr>
              <a:t> des genres</a:t>
            </a:r>
            <a:endParaRPr lang="en-GB" sz="2400" b="1" dirty="0">
              <a:solidFill>
                <a:srgbClr val="000000"/>
              </a:solidFill>
            </a:endParaRPr>
          </a:p>
          <a:p>
            <a:endParaRPr lang="en-US" sz="2400" b="1" dirty="0"/>
          </a:p>
        </p:txBody>
      </p:sp>
      <p:pic>
        <p:nvPicPr>
          <p:cNvPr id="5" name="Picture 4">
            <a:extLst>
              <a:ext uri="{FF2B5EF4-FFF2-40B4-BE49-F238E27FC236}">
                <a16:creationId xmlns:a16="http://schemas.microsoft.com/office/drawing/2014/main" id="{C785298C-6A64-3E47-8CDF-478FC415C1D2}"/>
              </a:ext>
            </a:extLst>
          </p:cNvPr>
          <p:cNvPicPr>
            <a:picLocks noChangeAspect="1"/>
          </p:cNvPicPr>
          <p:nvPr/>
        </p:nvPicPr>
        <p:blipFill>
          <a:blip r:embed="rId3"/>
          <a:stretch>
            <a:fillRect/>
          </a:stretch>
        </p:blipFill>
        <p:spPr>
          <a:xfrm>
            <a:off x="435600" y="2513568"/>
            <a:ext cx="2180915" cy="4079409"/>
          </a:xfrm>
          <a:prstGeom prst="rect">
            <a:avLst/>
          </a:prstGeom>
        </p:spPr>
      </p:pic>
    </p:spTree>
    <p:extLst>
      <p:ext uri="{BB962C8B-B14F-4D97-AF65-F5344CB8AC3E}">
        <p14:creationId xmlns:p14="http://schemas.microsoft.com/office/powerpoint/2010/main" val="1163097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47707"/>
            <a:ext cx="10958365" cy="867930"/>
          </a:xfrm>
        </p:spPr>
        <p:txBody>
          <a:bodyPr wrap="square" lIns="0" tIns="45720" rIns="0" bIns="45720" anchor="t">
            <a:spAutoFit/>
          </a:bodyPr>
          <a:lstStyle/>
          <a:p>
            <a:pPr>
              <a:tabLst>
                <a:tab pos="881063" algn="l"/>
              </a:tabLst>
            </a:pPr>
            <a:r>
              <a:rPr lang="en-US" sz="2800" spc="0" dirty="0">
                <a:solidFill>
                  <a:schemeClr val="tx1"/>
                </a:solidFill>
              </a:rPr>
              <a:t>2.5.1 	</a:t>
            </a:r>
            <a:r>
              <a:rPr lang="fr-FR" sz="2800" spc="0" dirty="0"/>
              <a:t>Évaluer les engagements pris par l’État en faveur du 	respect, de la protection et de la promotion des droits</a:t>
            </a:r>
            <a:endParaRPr lang="en-GB" sz="2800" spc="0" dirty="0">
              <a:latin typeface="Arial"/>
              <a:cs typeface="Arial"/>
            </a:endParaRPr>
          </a:p>
        </p:txBody>
      </p:sp>
      <p:sp>
        <p:nvSpPr>
          <p:cNvPr id="5" name="Rectangle 4"/>
          <p:cNvSpPr/>
          <p:nvPr/>
        </p:nvSpPr>
        <p:spPr>
          <a:xfrm>
            <a:off x="905436" y="1975715"/>
            <a:ext cx="8035364" cy="4062651"/>
          </a:xfrm>
          <a:prstGeom prst="rect">
            <a:avLst/>
          </a:prstGeom>
        </p:spPr>
        <p:txBody>
          <a:bodyPr wrap="square" lIns="0" tIns="0" rIns="0" bIns="0">
            <a:spAutoFit/>
          </a:bodyPr>
          <a:lstStyle/>
          <a:p>
            <a:pPr marL="800100" lvl="1" indent="-342900">
              <a:buClr>
                <a:srgbClr val="36B0E3"/>
              </a:buClr>
              <a:buFont typeface="Arial" panose="020B0604020202020204" pitchFamily="34" charset="0"/>
              <a:buChar char="•"/>
            </a:pPr>
            <a:r>
              <a:rPr lang="en-GB" sz="2400" dirty="0">
                <a:solidFill>
                  <a:srgbClr val="000000"/>
                </a:solidFill>
              </a:rPr>
              <a:t>De </a:t>
            </a:r>
            <a:r>
              <a:rPr lang="en-GB" sz="2400" dirty="0" err="1">
                <a:solidFill>
                  <a:srgbClr val="000000"/>
                </a:solidFill>
              </a:rPr>
              <a:t>quelle</a:t>
            </a:r>
            <a:r>
              <a:rPr lang="en-GB" sz="2400" dirty="0">
                <a:solidFill>
                  <a:srgbClr val="000000"/>
                </a:solidFill>
              </a:rPr>
              <a:t> </a:t>
            </a:r>
            <a:r>
              <a:rPr lang="en-GB" sz="2400" dirty="0" err="1">
                <a:solidFill>
                  <a:srgbClr val="000000"/>
                </a:solidFill>
              </a:rPr>
              <a:t>manière</a:t>
            </a:r>
            <a:r>
              <a:rPr lang="en-GB" sz="2400" dirty="0">
                <a:solidFill>
                  <a:srgbClr val="000000"/>
                </a:solidFill>
              </a:rPr>
              <a:t> </a:t>
            </a:r>
            <a:r>
              <a:rPr lang="en-GB" sz="2400" dirty="0" err="1">
                <a:solidFill>
                  <a:srgbClr val="000000"/>
                </a:solidFill>
              </a:rPr>
              <a:t>notre</a:t>
            </a:r>
            <a:r>
              <a:rPr lang="en-GB" sz="2400" dirty="0">
                <a:solidFill>
                  <a:srgbClr val="000000"/>
                </a:solidFill>
              </a:rPr>
              <a:t> </a:t>
            </a:r>
            <a:r>
              <a:rPr lang="en-GB" sz="2400" dirty="0" err="1">
                <a:solidFill>
                  <a:srgbClr val="000000"/>
                </a:solidFill>
              </a:rPr>
              <a:t>gouvernement</a:t>
            </a:r>
            <a:r>
              <a:rPr lang="en-GB" sz="2400" dirty="0">
                <a:solidFill>
                  <a:srgbClr val="000000"/>
                </a:solidFill>
              </a:rPr>
              <a:t> a-</a:t>
            </a:r>
            <a:r>
              <a:rPr lang="en-GB" sz="2400" dirty="0" err="1">
                <a:solidFill>
                  <a:srgbClr val="000000"/>
                </a:solidFill>
              </a:rPr>
              <a:t>t-il</a:t>
            </a:r>
            <a:r>
              <a:rPr lang="en-GB" sz="2400" dirty="0">
                <a:solidFill>
                  <a:srgbClr val="000000"/>
                </a:solidFill>
              </a:rPr>
              <a:t> </a:t>
            </a:r>
            <a:r>
              <a:rPr lang="en-GB" sz="2400" dirty="0" err="1">
                <a:solidFill>
                  <a:srgbClr val="000000"/>
                </a:solidFill>
              </a:rPr>
              <a:t>démontré</a:t>
            </a:r>
            <a:r>
              <a:rPr lang="en-GB" sz="2400" dirty="0">
                <a:solidFill>
                  <a:srgbClr val="000000"/>
                </a:solidFill>
              </a:rPr>
              <a:t> </a:t>
            </a:r>
            <a:r>
              <a:rPr lang="en-GB" sz="2400" dirty="0" err="1">
                <a:solidFill>
                  <a:srgbClr val="000000"/>
                </a:solidFill>
              </a:rPr>
              <a:t>ses</a:t>
            </a:r>
            <a:r>
              <a:rPr lang="en-GB" sz="2400" dirty="0">
                <a:solidFill>
                  <a:srgbClr val="000000"/>
                </a:solidFill>
              </a:rPr>
              <a:t> engagements en </a:t>
            </a:r>
            <a:r>
              <a:rPr lang="en-GB" sz="2400" dirty="0" err="1">
                <a:solidFill>
                  <a:srgbClr val="000000"/>
                </a:solidFill>
              </a:rPr>
              <a:t>faveur</a:t>
            </a:r>
            <a:r>
              <a:rPr lang="en-GB" sz="2400" dirty="0">
                <a:solidFill>
                  <a:srgbClr val="000000"/>
                </a:solidFill>
              </a:rPr>
              <a:t> de </a:t>
            </a:r>
            <a:r>
              <a:rPr lang="en-GB" sz="2400" dirty="0" err="1">
                <a:solidFill>
                  <a:srgbClr val="000000"/>
                </a:solidFill>
              </a:rPr>
              <a:t>l'égalité</a:t>
            </a:r>
            <a:r>
              <a:rPr lang="en-GB" sz="2400" dirty="0">
                <a:solidFill>
                  <a:srgbClr val="000000"/>
                </a:solidFill>
              </a:rPr>
              <a:t> des genres, et </a:t>
            </a:r>
            <a:r>
              <a:rPr lang="en-GB" sz="2400" dirty="0" err="1">
                <a:solidFill>
                  <a:srgbClr val="000000"/>
                </a:solidFill>
              </a:rPr>
              <a:t>quel</a:t>
            </a:r>
            <a:r>
              <a:rPr lang="en-GB" sz="2400" dirty="0">
                <a:solidFill>
                  <a:srgbClr val="000000"/>
                </a:solidFill>
              </a:rPr>
              <a:t> impact </a:t>
            </a:r>
            <a:r>
              <a:rPr lang="en-GB" sz="2400" dirty="0" err="1">
                <a:solidFill>
                  <a:srgbClr val="000000"/>
                </a:solidFill>
              </a:rPr>
              <a:t>cela</a:t>
            </a:r>
            <a:r>
              <a:rPr lang="en-GB" sz="2400" dirty="0">
                <a:solidFill>
                  <a:srgbClr val="000000"/>
                </a:solidFill>
              </a:rPr>
              <a:t> a-</a:t>
            </a:r>
            <a:r>
              <a:rPr lang="en-GB" sz="2400" dirty="0" err="1">
                <a:solidFill>
                  <a:srgbClr val="000000"/>
                </a:solidFill>
              </a:rPr>
              <a:t>t-il</a:t>
            </a:r>
            <a:r>
              <a:rPr lang="en-GB" sz="2400" dirty="0">
                <a:solidFill>
                  <a:srgbClr val="000000"/>
                </a:solidFill>
              </a:rPr>
              <a:t> </a:t>
            </a:r>
            <a:r>
              <a:rPr lang="en-GB" sz="2400" dirty="0" err="1">
                <a:solidFill>
                  <a:srgbClr val="000000"/>
                </a:solidFill>
              </a:rPr>
              <a:t>eu</a:t>
            </a:r>
            <a:r>
              <a:rPr lang="en-GB" sz="2400" dirty="0">
                <a:solidFill>
                  <a:srgbClr val="000000"/>
                </a:solidFill>
              </a:rPr>
              <a:t> </a:t>
            </a:r>
            <a:r>
              <a:rPr lang="en-GB" sz="2400" dirty="0" err="1">
                <a:solidFill>
                  <a:srgbClr val="000000"/>
                </a:solidFill>
              </a:rPr>
              <a:t>sur</a:t>
            </a:r>
            <a:r>
              <a:rPr lang="en-GB" sz="2400" dirty="0">
                <a:solidFill>
                  <a:srgbClr val="000000"/>
                </a:solidFill>
              </a:rPr>
              <a:t> la </a:t>
            </a:r>
            <a:r>
              <a:rPr lang="en-GB" sz="2400" dirty="0" err="1">
                <a:solidFill>
                  <a:srgbClr val="000000"/>
                </a:solidFill>
              </a:rPr>
              <a:t>vulnérabilité</a:t>
            </a:r>
            <a:r>
              <a:rPr lang="en-GB" sz="2400" dirty="0">
                <a:solidFill>
                  <a:srgbClr val="000000"/>
                </a:solidFill>
              </a:rPr>
              <a:t> au VIH, en </a:t>
            </a:r>
            <a:r>
              <a:rPr lang="en-GB" sz="2400" dirty="0" err="1">
                <a:solidFill>
                  <a:srgbClr val="000000"/>
                </a:solidFill>
              </a:rPr>
              <a:t>particulier</a:t>
            </a:r>
            <a:r>
              <a:rPr lang="en-GB" sz="2400" dirty="0">
                <a:solidFill>
                  <a:srgbClr val="000000"/>
                </a:solidFill>
              </a:rPr>
              <a:t> pour les populations </a:t>
            </a:r>
            <a:r>
              <a:rPr lang="en-GB" sz="2400" dirty="0" err="1">
                <a:solidFill>
                  <a:srgbClr val="000000"/>
                </a:solidFill>
              </a:rPr>
              <a:t>marginalisées</a:t>
            </a:r>
            <a:r>
              <a:rPr lang="en-GB" sz="2400" dirty="0">
                <a:solidFill>
                  <a:srgbClr val="000000"/>
                </a:solidFill>
              </a:rPr>
              <a:t> ?</a:t>
            </a:r>
            <a:endParaRPr lang="fr-FR" sz="2400" dirty="0">
              <a:solidFill>
                <a:srgbClr val="000000"/>
              </a:solidFill>
            </a:endParaRPr>
          </a:p>
          <a:p>
            <a:pPr marL="800100" lvl="1" indent="-342900">
              <a:buClr>
                <a:srgbClr val="36B0E3"/>
              </a:buClr>
              <a:buFont typeface="Arial" panose="020B0604020202020204" pitchFamily="34" charset="0"/>
              <a:buChar char="•"/>
            </a:pPr>
            <a:r>
              <a:rPr lang="en-GB" sz="2400" dirty="0" err="1">
                <a:solidFill>
                  <a:srgbClr val="000000"/>
                </a:solidFill>
              </a:rPr>
              <a:t>Dans</a:t>
            </a:r>
            <a:r>
              <a:rPr lang="en-GB" sz="2400" dirty="0">
                <a:solidFill>
                  <a:srgbClr val="000000"/>
                </a:solidFill>
              </a:rPr>
              <a:t> </a:t>
            </a:r>
            <a:r>
              <a:rPr lang="en-GB" sz="2400" dirty="0" err="1">
                <a:solidFill>
                  <a:srgbClr val="000000"/>
                </a:solidFill>
              </a:rPr>
              <a:t>quels</a:t>
            </a:r>
            <a:r>
              <a:rPr lang="en-GB" sz="2400" dirty="0">
                <a:solidFill>
                  <a:srgbClr val="000000"/>
                </a:solidFill>
              </a:rPr>
              <a:t> </a:t>
            </a:r>
            <a:r>
              <a:rPr lang="en-GB" sz="2400" dirty="0" err="1">
                <a:solidFill>
                  <a:srgbClr val="000000"/>
                </a:solidFill>
              </a:rPr>
              <a:t>domaines</a:t>
            </a:r>
            <a:r>
              <a:rPr lang="en-GB" sz="2400" dirty="0">
                <a:solidFill>
                  <a:srgbClr val="000000"/>
                </a:solidFill>
              </a:rPr>
              <a:t> le </a:t>
            </a:r>
            <a:r>
              <a:rPr lang="en-GB" sz="2400" dirty="0" err="1">
                <a:solidFill>
                  <a:srgbClr val="000000"/>
                </a:solidFill>
              </a:rPr>
              <a:t>gouvernement</a:t>
            </a:r>
            <a:r>
              <a:rPr lang="en-GB" sz="2400" dirty="0">
                <a:solidFill>
                  <a:srgbClr val="000000"/>
                </a:solidFill>
              </a:rPr>
              <a:t> ne </a:t>
            </a:r>
            <a:r>
              <a:rPr lang="en-GB" sz="2400" dirty="0" err="1">
                <a:solidFill>
                  <a:srgbClr val="000000"/>
                </a:solidFill>
              </a:rPr>
              <a:t>respecte-t-il</a:t>
            </a:r>
            <a:r>
              <a:rPr lang="en-GB" sz="2400" dirty="0">
                <a:solidFill>
                  <a:srgbClr val="000000"/>
                </a:solidFill>
              </a:rPr>
              <a:t> pas </a:t>
            </a:r>
            <a:r>
              <a:rPr lang="en-GB" sz="2400" dirty="0" err="1">
                <a:solidFill>
                  <a:srgbClr val="000000"/>
                </a:solidFill>
              </a:rPr>
              <a:t>ses</a:t>
            </a:r>
            <a:r>
              <a:rPr lang="en-GB" sz="2400" dirty="0">
                <a:solidFill>
                  <a:srgbClr val="000000"/>
                </a:solidFill>
              </a:rPr>
              <a:t> engagements en </a:t>
            </a:r>
            <a:r>
              <a:rPr lang="en-GB" sz="2400" dirty="0" err="1">
                <a:solidFill>
                  <a:srgbClr val="000000"/>
                </a:solidFill>
              </a:rPr>
              <a:t>faveur</a:t>
            </a:r>
            <a:r>
              <a:rPr lang="en-GB" sz="2400" dirty="0">
                <a:solidFill>
                  <a:srgbClr val="000000"/>
                </a:solidFill>
              </a:rPr>
              <a:t> de </a:t>
            </a:r>
            <a:r>
              <a:rPr lang="en-GB" sz="2400" dirty="0" err="1">
                <a:solidFill>
                  <a:srgbClr val="000000"/>
                </a:solidFill>
              </a:rPr>
              <a:t>l'égalité</a:t>
            </a:r>
            <a:r>
              <a:rPr lang="en-GB" sz="2400" dirty="0">
                <a:solidFill>
                  <a:srgbClr val="000000"/>
                </a:solidFill>
              </a:rPr>
              <a:t> des genres et </a:t>
            </a:r>
            <a:r>
              <a:rPr lang="en-GB" sz="2400" dirty="0" err="1">
                <a:solidFill>
                  <a:srgbClr val="000000"/>
                </a:solidFill>
              </a:rPr>
              <a:t>quel</a:t>
            </a:r>
            <a:r>
              <a:rPr lang="en-GB" sz="2400" dirty="0">
                <a:solidFill>
                  <a:srgbClr val="000000"/>
                </a:solidFill>
              </a:rPr>
              <a:t> impact </a:t>
            </a:r>
            <a:r>
              <a:rPr lang="en-GB" sz="2400" dirty="0" err="1">
                <a:solidFill>
                  <a:srgbClr val="000000"/>
                </a:solidFill>
              </a:rPr>
              <a:t>cela</a:t>
            </a:r>
            <a:r>
              <a:rPr lang="en-GB" sz="2400" dirty="0">
                <a:solidFill>
                  <a:srgbClr val="000000"/>
                </a:solidFill>
              </a:rPr>
              <a:t> a-</a:t>
            </a:r>
            <a:r>
              <a:rPr lang="en-GB" sz="2400" dirty="0" err="1">
                <a:solidFill>
                  <a:srgbClr val="000000"/>
                </a:solidFill>
              </a:rPr>
              <a:t>t-il</a:t>
            </a:r>
            <a:r>
              <a:rPr lang="en-GB" sz="2400" dirty="0">
                <a:solidFill>
                  <a:srgbClr val="000000"/>
                </a:solidFill>
              </a:rPr>
              <a:t> </a:t>
            </a:r>
            <a:r>
              <a:rPr lang="en-GB" sz="2400" dirty="0" err="1">
                <a:solidFill>
                  <a:srgbClr val="000000"/>
                </a:solidFill>
              </a:rPr>
              <a:t>eu</a:t>
            </a:r>
            <a:r>
              <a:rPr lang="en-GB" sz="2400" dirty="0">
                <a:solidFill>
                  <a:srgbClr val="000000"/>
                </a:solidFill>
              </a:rPr>
              <a:t> </a:t>
            </a:r>
            <a:r>
              <a:rPr lang="en-GB" sz="2400" dirty="0" err="1">
                <a:solidFill>
                  <a:srgbClr val="000000"/>
                </a:solidFill>
              </a:rPr>
              <a:t>sur</a:t>
            </a:r>
            <a:r>
              <a:rPr lang="en-GB" sz="2400" dirty="0">
                <a:solidFill>
                  <a:srgbClr val="000000"/>
                </a:solidFill>
              </a:rPr>
              <a:t> la </a:t>
            </a:r>
            <a:r>
              <a:rPr lang="en-GB" sz="2400" dirty="0" err="1">
                <a:solidFill>
                  <a:srgbClr val="000000"/>
                </a:solidFill>
              </a:rPr>
              <a:t>vulnérabilité</a:t>
            </a:r>
            <a:r>
              <a:rPr lang="en-GB" sz="2400" dirty="0">
                <a:solidFill>
                  <a:srgbClr val="000000"/>
                </a:solidFill>
              </a:rPr>
              <a:t> au VIH ?</a:t>
            </a:r>
            <a:endParaRPr lang="fr-FR" sz="2400" dirty="0">
              <a:solidFill>
                <a:srgbClr val="000000"/>
              </a:solidFill>
            </a:endParaRPr>
          </a:p>
          <a:p>
            <a:pPr marL="800100" lvl="1" indent="-342900">
              <a:buClr>
                <a:srgbClr val="36B0E3"/>
              </a:buClr>
              <a:buFont typeface="Arial" panose="020B0604020202020204" pitchFamily="34" charset="0"/>
              <a:buChar char="•"/>
            </a:pPr>
            <a:r>
              <a:rPr lang="en-GB" sz="2400" dirty="0" err="1">
                <a:solidFill>
                  <a:srgbClr val="000000"/>
                </a:solidFill>
              </a:rPr>
              <a:t>Que</a:t>
            </a:r>
            <a:r>
              <a:rPr lang="en-GB" sz="2400" dirty="0">
                <a:solidFill>
                  <a:srgbClr val="000000"/>
                </a:solidFill>
              </a:rPr>
              <a:t> </a:t>
            </a:r>
            <a:r>
              <a:rPr lang="en-GB" sz="2400" dirty="0" err="1">
                <a:solidFill>
                  <a:srgbClr val="000000"/>
                </a:solidFill>
              </a:rPr>
              <a:t>peut</a:t>
            </a:r>
            <a:r>
              <a:rPr lang="en-GB" sz="2400" dirty="0">
                <a:solidFill>
                  <a:srgbClr val="000000"/>
                </a:solidFill>
              </a:rPr>
              <a:t> faire de plus </a:t>
            </a:r>
            <a:r>
              <a:rPr lang="en-GB" sz="2400" dirty="0" err="1">
                <a:solidFill>
                  <a:srgbClr val="000000"/>
                </a:solidFill>
              </a:rPr>
              <a:t>notre</a:t>
            </a:r>
            <a:r>
              <a:rPr lang="en-GB" sz="2400" dirty="0">
                <a:solidFill>
                  <a:srgbClr val="000000"/>
                </a:solidFill>
              </a:rPr>
              <a:t> </a:t>
            </a:r>
            <a:r>
              <a:rPr lang="en-GB" sz="2400" dirty="0" err="1">
                <a:solidFill>
                  <a:srgbClr val="000000"/>
                </a:solidFill>
              </a:rPr>
              <a:t>gouvernement</a:t>
            </a:r>
            <a:r>
              <a:rPr lang="en-GB" sz="2400" dirty="0">
                <a:solidFill>
                  <a:srgbClr val="000000"/>
                </a:solidFill>
              </a:rPr>
              <a:t> pour </a:t>
            </a:r>
            <a:r>
              <a:rPr lang="en-GB" sz="2400" dirty="0" err="1">
                <a:solidFill>
                  <a:srgbClr val="000000"/>
                </a:solidFill>
              </a:rPr>
              <a:t>promouvoir</a:t>
            </a:r>
            <a:r>
              <a:rPr lang="en-GB" sz="2400" dirty="0">
                <a:solidFill>
                  <a:srgbClr val="000000"/>
                </a:solidFill>
              </a:rPr>
              <a:t> </a:t>
            </a:r>
            <a:r>
              <a:rPr lang="en-GB" sz="2400" dirty="0" err="1">
                <a:solidFill>
                  <a:srgbClr val="000000"/>
                </a:solidFill>
              </a:rPr>
              <a:t>l'égalité</a:t>
            </a:r>
            <a:r>
              <a:rPr lang="en-GB" sz="2400" dirty="0">
                <a:solidFill>
                  <a:srgbClr val="000000"/>
                </a:solidFill>
              </a:rPr>
              <a:t> des genres et pour </a:t>
            </a:r>
            <a:r>
              <a:rPr lang="en-GB" sz="2400" dirty="0" err="1">
                <a:solidFill>
                  <a:srgbClr val="000000"/>
                </a:solidFill>
              </a:rPr>
              <a:t>éliminer</a:t>
            </a:r>
            <a:r>
              <a:rPr lang="en-GB" sz="2400" dirty="0">
                <a:solidFill>
                  <a:srgbClr val="000000"/>
                </a:solidFill>
              </a:rPr>
              <a:t> </a:t>
            </a:r>
            <a:r>
              <a:rPr lang="en-GB" sz="2400" dirty="0" err="1">
                <a:solidFill>
                  <a:srgbClr val="000000"/>
                </a:solidFill>
              </a:rPr>
              <a:t>toutes</a:t>
            </a:r>
            <a:r>
              <a:rPr lang="en-GB" sz="2400" dirty="0">
                <a:solidFill>
                  <a:srgbClr val="000000"/>
                </a:solidFill>
              </a:rPr>
              <a:t> les </a:t>
            </a:r>
            <a:r>
              <a:rPr lang="en-GB" sz="2400" dirty="0" err="1">
                <a:solidFill>
                  <a:srgbClr val="000000"/>
                </a:solidFill>
              </a:rPr>
              <a:t>formes</a:t>
            </a:r>
            <a:r>
              <a:rPr lang="en-GB" sz="2400" dirty="0">
                <a:solidFill>
                  <a:srgbClr val="000000"/>
                </a:solidFill>
              </a:rPr>
              <a:t> de discrimination et de </a:t>
            </a:r>
            <a:r>
              <a:rPr lang="en-GB" sz="2400" dirty="0" err="1">
                <a:solidFill>
                  <a:srgbClr val="000000"/>
                </a:solidFill>
              </a:rPr>
              <a:t>violences</a:t>
            </a:r>
            <a:r>
              <a:rPr lang="en-GB" sz="2400" dirty="0">
                <a:solidFill>
                  <a:srgbClr val="000000"/>
                </a:solidFill>
              </a:rPr>
              <a:t> </a:t>
            </a:r>
            <a:r>
              <a:rPr lang="en-GB" sz="2400" dirty="0" err="1">
                <a:solidFill>
                  <a:srgbClr val="000000"/>
                </a:solidFill>
              </a:rPr>
              <a:t>basées</a:t>
            </a:r>
            <a:r>
              <a:rPr lang="en-GB" sz="2400" dirty="0">
                <a:solidFill>
                  <a:srgbClr val="000000"/>
                </a:solidFill>
              </a:rPr>
              <a:t> </a:t>
            </a:r>
            <a:r>
              <a:rPr lang="en-GB" sz="2400" dirty="0" err="1">
                <a:solidFill>
                  <a:srgbClr val="000000"/>
                </a:solidFill>
              </a:rPr>
              <a:t>sur</a:t>
            </a:r>
            <a:r>
              <a:rPr lang="en-GB" sz="2400" dirty="0">
                <a:solidFill>
                  <a:srgbClr val="000000"/>
                </a:solidFill>
              </a:rPr>
              <a:t> le genre, et par </a:t>
            </a:r>
            <a:r>
              <a:rPr lang="en-GB" sz="2400" dirty="0" err="1">
                <a:solidFill>
                  <a:srgbClr val="000000"/>
                </a:solidFill>
              </a:rPr>
              <a:t>là</a:t>
            </a:r>
            <a:r>
              <a:rPr lang="en-GB" sz="2400" dirty="0">
                <a:solidFill>
                  <a:srgbClr val="000000"/>
                </a:solidFill>
              </a:rPr>
              <a:t>, </a:t>
            </a:r>
            <a:r>
              <a:rPr lang="en-GB" sz="2400" dirty="0" err="1">
                <a:solidFill>
                  <a:srgbClr val="000000"/>
                </a:solidFill>
              </a:rPr>
              <a:t>réduire</a:t>
            </a:r>
            <a:r>
              <a:rPr lang="en-GB" sz="2400" dirty="0">
                <a:solidFill>
                  <a:srgbClr val="000000"/>
                </a:solidFill>
              </a:rPr>
              <a:t> la </a:t>
            </a:r>
            <a:r>
              <a:rPr lang="en-GB" sz="2400" dirty="0" err="1">
                <a:solidFill>
                  <a:srgbClr val="000000"/>
                </a:solidFill>
              </a:rPr>
              <a:t>vulnérabilité</a:t>
            </a:r>
            <a:r>
              <a:rPr lang="en-GB" sz="2400" dirty="0">
                <a:solidFill>
                  <a:srgbClr val="000000"/>
                </a:solidFill>
              </a:rPr>
              <a:t> au VIH ?</a:t>
            </a:r>
            <a:endParaRPr lang="fr-FR" sz="2400" dirty="0">
              <a:solidFill>
                <a:srgbClr val="000000"/>
              </a:solidFill>
            </a:endParaRPr>
          </a:p>
        </p:txBody>
      </p:sp>
      <p:sp>
        <p:nvSpPr>
          <p:cNvPr id="4" name="Rectangle 3">
            <a:extLst>
              <a:ext uri="{FF2B5EF4-FFF2-40B4-BE49-F238E27FC236}">
                <a16:creationId xmlns:a16="http://schemas.microsoft.com/office/drawing/2014/main" id="{DCDF2801-4E46-2E45-8FE5-28240933E845}"/>
              </a:ext>
            </a:extLst>
          </p:cNvPr>
          <p:cNvSpPr/>
          <p:nvPr/>
        </p:nvSpPr>
        <p:spPr>
          <a:xfrm>
            <a:off x="1374011" y="1411010"/>
            <a:ext cx="4935349" cy="369332"/>
          </a:xfrm>
          <a:prstGeom prst="rect">
            <a:avLst/>
          </a:prstGeom>
        </p:spPr>
        <p:txBody>
          <a:bodyPr wrap="square" lIns="0" tIns="0" rIns="0" bIns="0">
            <a:spAutoFit/>
          </a:bodyPr>
          <a:lstStyle/>
          <a:p>
            <a:pPr lvl="0">
              <a:tabLst>
                <a:tab pos="265113" algn="l"/>
              </a:tabLst>
            </a:pPr>
            <a:r>
              <a:rPr lang="en-US" sz="2400" b="1" dirty="0" err="1">
                <a:latin typeface="Arial" panose="020B0604020202020204" pitchFamily="34" charset="0"/>
                <a:cs typeface="Arial" panose="020B0604020202020204" pitchFamily="34" charset="0"/>
              </a:rPr>
              <a:t>Activité</a:t>
            </a:r>
            <a:r>
              <a:rPr lang="en-US" sz="2400" b="1" dirty="0">
                <a:latin typeface="Arial" panose="020B0604020202020204" pitchFamily="34" charset="0"/>
                <a:cs typeface="Arial" panose="020B0604020202020204" pitchFamily="34" charset="0"/>
              </a:rPr>
              <a:t>: Discussion</a:t>
            </a:r>
          </a:p>
        </p:txBody>
      </p:sp>
      <p:pic>
        <p:nvPicPr>
          <p:cNvPr id="6" name="image297.png">
            <a:extLst>
              <a:ext uri="{FF2B5EF4-FFF2-40B4-BE49-F238E27FC236}">
                <a16:creationId xmlns:a16="http://schemas.microsoft.com/office/drawing/2014/main" id="{EF5B0CD9-3DBA-5644-B99A-D649EA6638BF}"/>
              </a:ext>
            </a:extLst>
          </p:cNvPr>
          <p:cNvPicPr/>
          <p:nvPr/>
        </p:nvPicPr>
        <p:blipFill>
          <a:blip r:embed="rId3" cstate="print"/>
          <a:stretch>
            <a:fillRect/>
          </a:stretch>
        </p:blipFill>
        <p:spPr>
          <a:xfrm>
            <a:off x="9210903" y="3749965"/>
            <a:ext cx="2687854" cy="2760328"/>
          </a:xfrm>
          <a:prstGeom prst="rect">
            <a:avLst/>
          </a:prstGeom>
        </p:spPr>
      </p:pic>
    </p:spTree>
    <p:extLst>
      <p:ext uri="{BB962C8B-B14F-4D97-AF65-F5344CB8AC3E}">
        <p14:creationId xmlns:p14="http://schemas.microsoft.com/office/powerpoint/2010/main" val="645630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647E-F740-4B3B-830B-581A170002E6}"/>
              </a:ext>
            </a:extLst>
          </p:cNvPr>
          <p:cNvSpPr>
            <a:spLocks noGrp="1"/>
          </p:cNvSpPr>
          <p:nvPr>
            <p:ph type="title"/>
          </p:nvPr>
        </p:nvSpPr>
        <p:spPr>
          <a:xfrm>
            <a:off x="435600" y="435600"/>
            <a:ext cx="10807544" cy="1440394"/>
          </a:xfrm>
        </p:spPr>
        <p:txBody>
          <a:bodyPr wrap="square" lIns="0" tIns="0" rIns="0" bIns="0" anchor="t">
            <a:spAutoFit/>
          </a:bodyPr>
          <a:lstStyle/>
          <a:p>
            <a:pPr>
              <a:tabLst>
                <a:tab pos="739775" algn="l"/>
              </a:tabLst>
            </a:pPr>
            <a:r>
              <a:rPr lang="en-US" sz="2800" spc="0" dirty="0">
                <a:latin typeface="Arial"/>
                <a:cs typeface="Arial"/>
              </a:rPr>
              <a:t>2.5.1 	</a:t>
            </a:r>
            <a:r>
              <a:rPr lang="fr-FR" sz="2800" spc="0" dirty="0"/>
              <a:t>Savoir si l'État a rempli son devoir en matière de respect,</a:t>
            </a:r>
            <a:br>
              <a:rPr lang="fr-FR" sz="2800" spc="0" dirty="0"/>
            </a:br>
            <a:r>
              <a:rPr lang="fr-FR" sz="2800" spc="0" dirty="0"/>
              <a:t>		de protection et de promotion des droits humains</a:t>
            </a:r>
            <a:br>
              <a:rPr lang="fr-FR" sz="2400" dirty="0"/>
            </a:br>
            <a:br>
              <a:rPr lang="en-US" sz="2400" dirty="0">
                <a:latin typeface="Arial"/>
                <a:cs typeface="Arial"/>
              </a:rPr>
            </a:br>
            <a:r>
              <a:rPr lang="en-US" sz="2400" dirty="0" err="1">
                <a:latin typeface="Arial"/>
                <a:cs typeface="Arial"/>
              </a:rPr>
              <a:t>Activité</a:t>
            </a:r>
            <a:r>
              <a:rPr lang="en-US" sz="2400" dirty="0">
                <a:latin typeface="Arial"/>
                <a:cs typeface="Arial"/>
              </a:rPr>
              <a:t>: </a:t>
            </a:r>
            <a:r>
              <a:rPr lang="en-US" sz="2400" dirty="0" err="1">
                <a:latin typeface="Arial"/>
                <a:cs typeface="Arial"/>
              </a:rPr>
              <a:t>Scénario</a:t>
            </a:r>
            <a:r>
              <a:rPr lang="en-US" sz="2400" dirty="0">
                <a:latin typeface="Arial"/>
                <a:cs typeface="Arial"/>
              </a:rPr>
              <a:t> 1</a:t>
            </a:r>
            <a:endParaRPr lang="en-US" sz="2400" dirty="0"/>
          </a:p>
        </p:txBody>
      </p:sp>
      <p:sp>
        <p:nvSpPr>
          <p:cNvPr id="3" name="Text Placeholder 2">
            <a:extLst>
              <a:ext uri="{FF2B5EF4-FFF2-40B4-BE49-F238E27FC236}">
                <a16:creationId xmlns:a16="http://schemas.microsoft.com/office/drawing/2014/main" id="{8A5045AB-2C6C-4B19-8F29-D530036E0B0B}"/>
              </a:ext>
            </a:extLst>
          </p:cNvPr>
          <p:cNvSpPr>
            <a:spLocks noGrp="1"/>
          </p:cNvSpPr>
          <p:nvPr>
            <p:ph type="body" sz="quarter" idx="15"/>
          </p:nvPr>
        </p:nvSpPr>
        <p:spPr>
          <a:xfrm>
            <a:off x="435600" y="2100696"/>
            <a:ext cx="11265763" cy="4848744"/>
          </a:xfrm>
        </p:spPr>
        <p:txBody>
          <a:bodyPr lIns="0" tIns="0" rIns="0" bIns="0" anchor="t"/>
          <a:lstStyle/>
          <a:p>
            <a:pPr marL="0" indent="0">
              <a:buNone/>
            </a:pPr>
            <a:r>
              <a:rPr lang="en-US" sz="2000" dirty="0">
                <a:latin typeface="Arial"/>
                <a:cs typeface="Arial"/>
              </a:rPr>
              <a:t>Un </a:t>
            </a:r>
            <a:r>
              <a:rPr lang="en-US" sz="2000" dirty="0" err="1">
                <a:latin typeface="Arial"/>
                <a:cs typeface="Arial"/>
              </a:rPr>
              <a:t>jeune</a:t>
            </a:r>
            <a:r>
              <a:rPr lang="en-US" sz="2000" dirty="0">
                <a:latin typeface="Arial"/>
                <a:cs typeface="Arial"/>
              </a:rPr>
              <a:t> </a:t>
            </a:r>
            <a:r>
              <a:rPr lang="en-US" sz="2000" dirty="0" err="1">
                <a:latin typeface="Arial"/>
                <a:cs typeface="Arial"/>
              </a:rPr>
              <a:t>garçon</a:t>
            </a:r>
            <a:r>
              <a:rPr lang="en-US" sz="2000" dirty="0">
                <a:latin typeface="Arial"/>
                <a:cs typeface="Arial"/>
              </a:rPr>
              <a:t> </a:t>
            </a:r>
            <a:r>
              <a:rPr lang="en-US" sz="2000" dirty="0" err="1">
                <a:latin typeface="Arial"/>
                <a:cs typeface="Arial"/>
              </a:rPr>
              <a:t>signale</a:t>
            </a:r>
            <a:r>
              <a:rPr lang="en-US" sz="2000" dirty="0">
                <a:latin typeface="Arial"/>
                <a:cs typeface="Arial"/>
              </a:rPr>
              <a:t> </a:t>
            </a:r>
            <a:r>
              <a:rPr lang="en-US" sz="2000" dirty="0" err="1">
                <a:latin typeface="Arial"/>
                <a:cs typeface="Arial"/>
              </a:rPr>
              <a:t>que</a:t>
            </a:r>
            <a:r>
              <a:rPr lang="en-US" sz="2000" dirty="0">
                <a:latin typeface="Arial"/>
                <a:cs typeface="Arial"/>
              </a:rPr>
              <a:t> son </a:t>
            </a:r>
            <a:r>
              <a:rPr lang="en-US" sz="2000" dirty="0" err="1">
                <a:latin typeface="Arial"/>
                <a:cs typeface="Arial"/>
              </a:rPr>
              <a:t>voisin</a:t>
            </a:r>
            <a:r>
              <a:rPr lang="en-US" sz="2000" dirty="0">
                <a:latin typeface="Arial"/>
                <a:cs typeface="Arial"/>
              </a:rPr>
              <a:t> </a:t>
            </a:r>
            <a:r>
              <a:rPr lang="en-US" sz="2000" dirty="0" err="1">
                <a:latin typeface="Arial"/>
                <a:cs typeface="Arial"/>
              </a:rPr>
              <a:t>lui</a:t>
            </a:r>
            <a:r>
              <a:rPr lang="en-US" sz="2000" dirty="0">
                <a:latin typeface="Arial"/>
                <a:cs typeface="Arial"/>
              </a:rPr>
              <a:t> a touché le </a:t>
            </a:r>
            <a:r>
              <a:rPr lang="en-US" sz="2000" dirty="0" err="1">
                <a:latin typeface="Arial"/>
                <a:cs typeface="Arial"/>
              </a:rPr>
              <a:t>pénis</a:t>
            </a:r>
            <a:r>
              <a:rPr lang="en-US" sz="2000" dirty="0">
                <a:latin typeface="Arial"/>
                <a:cs typeface="Arial"/>
              </a:rPr>
              <a:t> de </a:t>
            </a:r>
            <a:r>
              <a:rPr lang="en-US" sz="2000" dirty="0" err="1">
                <a:latin typeface="Arial"/>
                <a:cs typeface="Arial"/>
              </a:rPr>
              <a:t>façon</a:t>
            </a:r>
            <a:r>
              <a:rPr lang="en-US" sz="2000" dirty="0">
                <a:latin typeface="Arial"/>
                <a:cs typeface="Arial"/>
              </a:rPr>
              <a:t> </a:t>
            </a:r>
            <a:r>
              <a:rPr lang="en-US" sz="2000" dirty="0" err="1">
                <a:latin typeface="Arial"/>
                <a:cs typeface="Arial"/>
              </a:rPr>
              <a:t>inappropriée</a:t>
            </a:r>
            <a:r>
              <a:rPr lang="en-US" sz="2000" dirty="0">
                <a:latin typeface="Arial"/>
                <a:cs typeface="Arial"/>
              </a:rPr>
              <a:t>. </a:t>
            </a:r>
            <a:r>
              <a:rPr lang="en-GB" sz="2000" dirty="0"/>
              <a:t>Son </a:t>
            </a:r>
            <a:r>
              <a:rPr lang="en-GB" sz="2000" dirty="0" err="1"/>
              <a:t>professeur</a:t>
            </a:r>
            <a:r>
              <a:rPr lang="en-GB" sz="2000" dirty="0"/>
              <a:t>, la </a:t>
            </a:r>
            <a:r>
              <a:rPr lang="en-GB" sz="2000" dirty="0" err="1"/>
              <a:t>seule</a:t>
            </a:r>
            <a:r>
              <a:rPr lang="en-GB" sz="2000" dirty="0"/>
              <a:t> </a:t>
            </a:r>
            <a:r>
              <a:rPr lang="en-GB" sz="2000" dirty="0" err="1"/>
              <a:t>personne</a:t>
            </a:r>
            <a:r>
              <a:rPr lang="en-GB" sz="2000" dirty="0"/>
              <a:t> </a:t>
            </a:r>
            <a:r>
              <a:rPr lang="en-GB" sz="2000" dirty="0" err="1"/>
              <a:t>à</a:t>
            </a:r>
            <a:r>
              <a:rPr lang="en-GB" sz="2000" dirty="0"/>
              <a:t> qui </a:t>
            </a:r>
            <a:r>
              <a:rPr lang="en-GB" sz="2000" dirty="0" err="1"/>
              <a:t>il</a:t>
            </a:r>
            <a:r>
              <a:rPr lang="en-GB" sz="2000" dirty="0"/>
              <a:t> a </a:t>
            </a:r>
            <a:r>
              <a:rPr lang="en-GB" sz="2000" dirty="0" err="1"/>
              <a:t>parlé</a:t>
            </a:r>
            <a:r>
              <a:rPr lang="en-GB" sz="2000" dirty="0"/>
              <a:t> de </a:t>
            </a:r>
            <a:r>
              <a:rPr lang="en-GB" sz="2000" dirty="0" err="1"/>
              <a:t>l'incident</a:t>
            </a:r>
            <a:r>
              <a:rPr lang="en-GB" sz="2000" dirty="0"/>
              <a:t>, </a:t>
            </a:r>
            <a:r>
              <a:rPr lang="en-GB" sz="2000" dirty="0" err="1"/>
              <a:t>lui</a:t>
            </a:r>
            <a:r>
              <a:rPr lang="en-GB" sz="2000" dirty="0"/>
              <a:t> </a:t>
            </a:r>
            <a:r>
              <a:rPr lang="en-GB" sz="2000" dirty="0" err="1"/>
              <a:t>demande</a:t>
            </a:r>
            <a:r>
              <a:rPr lang="en-GB" sz="2000" dirty="0"/>
              <a:t> de </a:t>
            </a:r>
            <a:r>
              <a:rPr lang="en-GB" sz="2000" dirty="0" err="1"/>
              <a:t>venir</a:t>
            </a:r>
            <a:r>
              <a:rPr lang="en-GB" sz="2000" dirty="0"/>
              <a:t> le </a:t>
            </a:r>
            <a:r>
              <a:rPr lang="en-GB" sz="2000" dirty="0" err="1"/>
              <a:t>voir</a:t>
            </a:r>
            <a:r>
              <a:rPr lang="en-GB" sz="2000" dirty="0"/>
              <a:t>. Son </a:t>
            </a:r>
            <a:r>
              <a:rPr lang="en-GB" sz="2000" dirty="0" err="1"/>
              <a:t>professeur</a:t>
            </a:r>
            <a:r>
              <a:rPr lang="en-GB" sz="2000" dirty="0"/>
              <a:t> </a:t>
            </a:r>
            <a:r>
              <a:rPr lang="en-GB" sz="2000" dirty="0" err="1"/>
              <a:t>enseigne</a:t>
            </a:r>
            <a:r>
              <a:rPr lang="en-GB" sz="2000" dirty="0"/>
              <a:t> </a:t>
            </a:r>
            <a:r>
              <a:rPr lang="en-GB" sz="2000" dirty="0" err="1"/>
              <a:t>l'éducation</a:t>
            </a:r>
            <a:r>
              <a:rPr lang="en-GB" sz="2000" dirty="0"/>
              <a:t> </a:t>
            </a:r>
            <a:r>
              <a:rPr lang="en-GB" sz="2000" dirty="0" err="1"/>
              <a:t>sexuelle</a:t>
            </a:r>
            <a:r>
              <a:rPr lang="en-GB" sz="2000" dirty="0"/>
              <a:t> </a:t>
            </a:r>
            <a:r>
              <a:rPr lang="en-GB" sz="2000" dirty="0" err="1"/>
              <a:t>à</a:t>
            </a:r>
            <a:r>
              <a:rPr lang="en-GB" sz="2000" dirty="0"/>
              <a:t> </a:t>
            </a:r>
            <a:r>
              <a:rPr lang="en-GB" sz="2000" dirty="0" err="1"/>
              <a:t>sa</a:t>
            </a:r>
            <a:r>
              <a:rPr lang="en-GB" sz="2000" dirty="0"/>
              <a:t> </a:t>
            </a:r>
            <a:r>
              <a:rPr lang="en-GB" sz="2000" dirty="0" err="1"/>
              <a:t>classe</a:t>
            </a:r>
            <a:r>
              <a:rPr lang="en-GB" sz="2000" dirty="0"/>
              <a:t> et le </a:t>
            </a:r>
            <a:r>
              <a:rPr lang="en-GB" sz="2000" dirty="0" err="1"/>
              <a:t>garçon</a:t>
            </a:r>
            <a:r>
              <a:rPr lang="en-GB" sz="2000" dirty="0"/>
              <a:t> </a:t>
            </a:r>
            <a:r>
              <a:rPr lang="en-GB" sz="2000" dirty="0" err="1"/>
              <a:t>lui</a:t>
            </a:r>
            <a:r>
              <a:rPr lang="en-GB" sz="2000" dirty="0"/>
              <a:t> fait </a:t>
            </a:r>
            <a:r>
              <a:rPr lang="en-GB" sz="2000" dirty="0" err="1"/>
              <a:t>donc</a:t>
            </a:r>
            <a:r>
              <a:rPr lang="en-GB" sz="2000" dirty="0"/>
              <a:t> </a:t>
            </a:r>
            <a:r>
              <a:rPr lang="en-GB" sz="2000" dirty="0" err="1"/>
              <a:t>confiance</a:t>
            </a:r>
            <a:r>
              <a:rPr lang="en-GB" sz="2000" dirty="0"/>
              <a:t> et </a:t>
            </a:r>
            <a:r>
              <a:rPr lang="en-GB" sz="2000" dirty="0" err="1"/>
              <a:t>sait</a:t>
            </a:r>
            <a:r>
              <a:rPr lang="en-GB" sz="2000" dirty="0"/>
              <a:t> </a:t>
            </a:r>
            <a:r>
              <a:rPr lang="en-GB" sz="2000" dirty="0" err="1"/>
              <a:t>que</a:t>
            </a:r>
            <a:r>
              <a:rPr lang="en-GB" sz="2000" dirty="0"/>
              <a:t> </a:t>
            </a:r>
            <a:r>
              <a:rPr lang="en-GB" sz="2000" dirty="0" err="1"/>
              <a:t>l'incident</a:t>
            </a:r>
            <a:r>
              <a:rPr lang="en-GB" sz="2000" dirty="0"/>
              <a:t> </a:t>
            </a:r>
            <a:r>
              <a:rPr lang="en-GB" sz="2000" dirty="0" err="1"/>
              <a:t>n'était</a:t>
            </a:r>
            <a:r>
              <a:rPr lang="en-GB" sz="2000" dirty="0"/>
              <a:t> pas de </a:t>
            </a:r>
            <a:r>
              <a:rPr lang="en-GB" sz="2000" dirty="0" err="1"/>
              <a:t>sa</a:t>
            </a:r>
            <a:r>
              <a:rPr lang="en-GB" sz="2000" dirty="0"/>
              <a:t> </a:t>
            </a:r>
            <a:r>
              <a:rPr lang="en-GB" sz="2000" dirty="0" err="1"/>
              <a:t>faute</a:t>
            </a:r>
            <a:r>
              <a:rPr lang="en-GB" sz="2000" dirty="0"/>
              <a:t>. </a:t>
            </a:r>
            <a:endParaRPr lang="fr-FR" sz="2000" dirty="0"/>
          </a:p>
          <a:p>
            <a:pPr marL="0" indent="0">
              <a:buNone/>
            </a:pPr>
            <a:r>
              <a:rPr lang="en-GB" sz="2000" dirty="0"/>
              <a:t>Le </a:t>
            </a:r>
            <a:r>
              <a:rPr lang="en-GB" sz="2000" dirty="0" err="1"/>
              <a:t>voisin</a:t>
            </a:r>
            <a:r>
              <a:rPr lang="en-GB" sz="2000" dirty="0"/>
              <a:t> en question </a:t>
            </a:r>
            <a:r>
              <a:rPr lang="en-GB" sz="2000" dirty="0" err="1"/>
              <a:t>est</a:t>
            </a:r>
            <a:r>
              <a:rPr lang="en-GB" sz="2000" dirty="0"/>
              <a:t> un </a:t>
            </a:r>
            <a:r>
              <a:rPr lang="en-GB" sz="2000" dirty="0" err="1"/>
              <a:t>homme</a:t>
            </a:r>
            <a:r>
              <a:rPr lang="en-GB" sz="2000" dirty="0"/>
              <a:t> </a:t>
            </a:r>
            <a:r>
              <a:rPr lang="en-GB" sz="2000" dirty="0" err="1"/>
              <a:t>proche</a:t>
            </a:r>
            <a:r>
              <a:rPr lang="en-GB" sz="2000" dirty="0"/>
              <a:t> de la </a:t>
            </a:r>
            <a:r>
              <a:rPr lang="en-GB" sz="2000" dirty="0" err="1"/>
              <a:t>famille</a:t>
            </a:r>
            <a:r>
              <a:rPr lang="en-GB" sz="2000" dirty="0"/>
              <a:t> du </a:t>
            </a:r>
            <a:r>
              <a:rPr lang="en-GB" sz="2000" dirty="0" err="1"/>
              <a:t>garçon</a:t>
            </a:r>
            <a:r>
              <a:rPr lang="en-GB" sz="2000" dirty="0"/>
              <a:t>, </a:t>
            </a:r>
            <a:r>
              <a:rPr lang="en-GB" sz="2000" dirty="0" err="1"/>
              <a:t>c’est</a:t>
            </a:r>
            <a:r>
              <a:rPr lang="en-GB" sz="2000" dirty="0"/>
              <a:t> un </a:t>
            </a:r>
            <a:r>
              <a:rPr lang="en-GB" sz="2000" dirty="0" err="1"/>
              <a:t>membre</a:t>
            </a:r>
            <a:r>
              <a:rPr lang="en-GB" sz="2000" dirty="0"/>
              <a:t> de longue date de </a:t>
            </a:r>
            <a:r>
              <a:rPr lang="en-GB" sz="2000" dirty="0" err="1"/>
              <a:t>leur</a:t>
            </a:r>
            <a:r>
              <a:rPr lang="en-GB" sz="2000" dirty="0"/>
              <a:t> </a:t>
            </a:r>
            <a:r>
              <a:rPr lang="en-GB" sz="2000" dirty="0" err="1"/>
              <a:t>église</a:t>
            </a:r>
            <a:r>
              <a:rPr lang="en-GB" sz="2000" dirty="0"/>
              <a:t> </a:t>
            </a:r>
            <a:r>
              <a:rPr lang="en-GB" sz="2000" dirty="0" err="1"/>
              <a:t>ainsi</a:t>
            </a:r>
            <a:r>
              <a:rPr lang="en-GB" sz="2000" dirty="0"/>
              <a:t> </a:t>
            </a:r>
            <a:r>
              <a:rPr lang="en-GB" sz="2000" dirty="0" err="1"/>
              <a:t>qu’un</a:t>
            </a:r>
            <a:r>
              <a:rPr lang="en-GB" sz="2000" dirty="0"/>
              <a:t> </a:t>
            </a:r>
            <a:r>
              <a:rPr lang="en-GB" sz="2000" dirty="0" err="1"/>
              <a:t>membre</a:t>
            </a:r>
            <a:r>
              <a:rPr lang="en-GB" sz="2000" dirty="0"/>
              <a:t> </a:t>
            </a:r>
            <a:r>
              <a:rPr lang="en-GB" sz="2000" dirty="0" err="1"/>
              <a:t>très</a:t>
            </a:r>
            <a:r>
              <a:rPr lang="en-GB" sz="2000" dirty="0"/>
              <a:t> </a:t>
            </a:r>
            <a:r>
              <a:rPr lang="en-GB" sz="2000" dirty="0" err="1"/>
              <a:t>respecté</a:t>
            </a:r>
            <a:r>
              <a:rPr lang="en-GB" sz="2000" dirty="0"/>
              <a:t> de la </a:t>
            </a:r>
            <a:r>
              <a:rPr lang="en-GB" sz="2000" dirty="0" err="1"/>
              <a:t>communauté</a:t>
            </a:r>
            <a:r>
              <a:rPr lang="en-GB" sz="2000" dirty="0"/>
              <a:t>. </a:t>
            </a:r>
            <a:endParaRPr lang="fr-FR" sz="2000" dirty="0"/>
          </a:p>
          <a:p>
            <a:pPr marL="0" indent="0">
              <a:buNone/>
            </a:pPr>
            <a:r>
              <a:rPr lang="en-GB" sz="2000" dirty="0"/>
              <a:t>Le </a:t>
            </a:r>
            <a:r>
              <a:rPr lang="en-GB" sz="2000" dirty="0" err="1"/>
              <a:t>garçon</a:t>
            </a:r>
            <a:r>
              <a:rPr lang="en-GB" sz="2000" dirty="0"/>
              <a:t> </a:t>
            </a:r>
            <a:r>
              <a:rPr lang="en-GB" sz="2000" dirty="0" err="1"/>
              <a:t>raconte</a:t>
            </a:r>
            <a:r>
              <a:rPr lang="en-GB" sz="2000" dirty="0"/>
              <a:t> </a:t>
            </a:r>
            <a:r>
              <a:rPr lang="en-GB" sz="2000" dirty="0" err="1"/>
              <a:t>que</a:t>
            </a:r>
            <a:r>
              <a:rPr lang="en-GB" sz="2000" dirty="0"/>
              <a:t> </a:t>
            </a:r>
            <a:r>
              <a:rPr lang="en-GB" sz="2000" dirty="0" err="1"/>
              <a:t>cela</a:t>
            </a:r>
            <a:r>
              <a:rPr lang="en-GB" sz="2000" dirty="0"/>
              <a:t> </a:t>
            </a:r>
            <a:r>
              <a:rPr lang="en-GB" sz="2000" dirty="0" err="1"/>
              <a:t>s'est</a:t>
            </a:r>
            <a:r>
              <a:rPr lang="en-GB" sz="2000" dirty="0"/>
              <a:t> </a:t>
            </a:r>
            <a:r>
              <a:rPr lang="en-GB" sz="2000" dirty="0" err="1"/>
              <a:t>produit</a:t>
            </a:r>
            <a:r>
              <a:rPr lang="en-GB" sz="2000" dirty="0"/>
              <a:t> </a:t>
            </a:r>
            <a:r>
              <a:rPr lang="en-GB" sz="2000" dirty="0" err="1"/>
              <a:t>lorsqu'il</a:t>
            </a:r>
            <a:r>
              <a:rPr lang="en-GB" sz="2000" dirty="0"/>
              <a:t> a </a:t>
            </a:r>
            <a:r>
              <a:rPr lang="en-GB" sz="2000" dirty="0" err="1"/>
              <a:t>été</a:t>
            </a:r>
            <a:r>
              <a:rPr lang="en-GB" sz="2000" dirty="0"/>
              <a:t> </a:t>
            </a:r>
            <a:r>
              <a:rPr lang="en-GB" sz="2000" dirty="0" err="1"/>
              <a:t>envoyé</a:t>
            </a:r>
            <a:r>
              <a:rPr lang="en-GB" sz="2000" dirty="0"/>
              <a:t> chez </a:t>
            </a:r>
            <a:r>
              <a:rPr lang="en-GB" sz="2000" dirty="0" err="1"/>
              <a:t>l'homme</a:t>
            </a:r>
            <a:r>
              <a:rPr lang="en-GB" sz="2000" dirty="0"/>
              <a:t> pour </a:t>
            </a:r>
            <a:r>
              <a:rPr lang="en-GB" sz="2000" dirty="0" err="1"/>
              <a:t>aller</a:t>
            </a:r>
            <a:r>
              <a:rPr lang="en-GB" sz="2000" dirty="0"/>
              <a:t> </a:t>
            </a:r>
            <a:r>
              <a:rPr lang="en-GB" sz="2000" dirty="0" err="1"/>
              <a:t>chercher</a:t>
            </a:r>
            <a:r>
              <a:rPr lang="en-GB" sz="2000" dirty="0"/>
              <a:t> de la </a:t>
            </a:r>
            <a:r>
              <a:rPr lang="en-GB" sz="2000" dirty="0" err="1"/>
              <a:t>viande</a:t>
            </a:r>
            <a:r>
              <a:rPr lang="en-GB" sz="2000" dirty="0"/>
              <a:t> </a:t>
            </a:r>
            <a:r>
              <a:rPr lang="en-GB" sz="2000" dirty="0" err="1"/>
              <a:t>d'une</a:t>
            </a:r>
            <a:r>
              <a:rPr lang="en-GB" sz="2000" dirty="0"/>
              <a:t> </a:t>
            </a:r>
            <a:r>
              <a:rPr lang="en-GB" sz="2000" dirty="0" err="1"/>
              <a:t>vache</a:t>
            </a:r>
            <a:r>
              <a:rPr lang="en-GB" sz="2000" dirty="0"/>
              <a:t> </a:t>
            </a:r>
            <a:r>
              <a:rPr lang="en-GB" sz="2000" dirty="0" err="1"/>
              <a:t>que</a:t>
            </a:r>
            <a:r>
              <a:rPr lang="en-GB" sz="2000" dirty="0"/>
              <a:t> </a:t>
            </a:r>
            <a:r>
              <a:rPr lang="en-GB" sz="2000" dirty="0" err="1"/>
              <a:t>l'homme</a:t>
            </a:r>
            <a:r>
              <a:rPr lang="en-GB" sz="2000" dirty="0"/>
              <a:t> </a:t>
            </a:r>
            <a:r>
              <a:rPr lang="en-GB" sz="2000" dirty="0" err="1"/>
              <a:t>avait</a:t>
            </a:r>
            <a:r>
              <a:rPr lang="en-GB" sz="2000" dirty="0"/>
              <a:t> </a:t>
            </a:r>
            <a:r>
              <a:rPr lang="en-GB" sz="2000" dirty="0" err="1"/>
              <a:t>tuée</a:t>
            </a:r>
            <a:r>
              <a:rPr lang="en-GB" sz="2000" dirty="0"/>
              <a:t>. Après </a:t>
            </a:r>
            <a:r>
              <a:rPr lang="en-GB" sz="2000" dirty="0" err="1"/>
              <a:t>l'incident</a:t>
            </a:r>
            <a:r>
              <a:rPr lang="en-GB" sz="2000" dirty="0"/>
              <a:t>, </a:t>
            </a:r>
            <a:r>
              <a:rPr lang="en-GB" sz="2000" dirty="0" err="1"/>
              <a:t>l'homme</a:t>
            </a:r>
            <a:r>
              <a:rPr lang="en-GB" sz="2000" dirty="0"/>
              <a:t> </a:t>
            </a:r>
            <a:r>
              <a:rPr lang="en-GB" sz="2000" dirty="0" err="1"/>
              <a:t>lui</a:t>
            </a:r>
            <a:r>
              <a:rPr lang="en-GB" sz="2000" dirty="0"/>
              <a:t> a </a:t>
            </a:r>
            <a:r>
              <a:rPr lang="en-GB" sz="2000" dirty="0" err="1"/>
              <a:t>dit</a:t>
            </a:r>
            <a:r>
              <a:rPr lang="en-GB" sz="2000" dirty="0"/>
              <a:t> de </a:t>
            </a:r>
            <a:r>
              <a:rPr lang="en-GB" sz="2000" dirty="0" err="1"/>
              <a:t>revenir</a:t>
            </a:r>
            <a:r>
              <a:rPr lang="en-GB" sz="2000" dirty="0"/>
              <a:t> </a:t>
            </a:r>
            <a:r>
              <a:rPr lang="en-GB" sz="2000" dirty="0" err="1"/>
              <a:t>lui</a:t>
            </a:r>
            <a:r>
              <a:rPr lang="en-GB" sz="2000" dirty="0"/>
              <a:t> </a:t>
            </a:r>
            <a:r>
              <a:rPr lang="en-GB" sz="2000" dirty="0" err="1"/>
              <a:t>rendre</a:t>
            </a:r>
            <a:r>
              <a:rPr lang="en-GB" sz="2000" dirty="0"/>
              <a:t> </a:t>
            </a:r>
            <a:r>
              <a:rPr lang="en-GB" sz="2000" dirty="0" err="1"/>
              <a:t>visite</a:t>
            </a:r>
            <a:r>
              <a:rPr lang="en-GB" sz="2000" dirty="0"/>
              <a:t> le </a:t>
            </a:r>
            <a:r>
              <a:rPr lang="en-GB" sz="2000" dirty="0" err="1"/>
              <a:t>lendemain</a:t>
            </a:r>
            <a:r>
              <a:rPr lang="en-GB" sz="2000" dirty="0"/>
              <a:t>, et </a:t>
            </a:r>
            <a:r>
              <a:rPr lang="en-GB" sz="2000" dirty="0" err="1"/>
              <a:t>l’a</a:t>
            </a:r>
            <a:r>
              <a:rPr lang="en-GB" sz="2000" dirty="0"/>
              <a:t> </a:t>
            </a:r>
            <a:r>
              <a:rPr lang="en-GB" sz="2000" dirty="0" err="1"/>
              <a:t>menaçé</a:t>
            </a:r>
            <a:r>
              <a:rPr lang="en-GB" sz="2000" dirty="0"/>
              <a:t> </a:t>
            </a:r>
            <a:r>
              <a:rPr lang="en-GB" sz="2000" dirty="0" err="1"/>
              <a:t>s'il</a:t>
            </a:r>
            <a:r>
              <a:rPr lang="en-GB" sz="2000" dirty="0"/>
              <a:t> ne le </a:t>
            </a:r>
            <a:r>
              <a:rPr lang="en-GB" sz="2000" dirty="0" err="1"/>
              <a:t>faisait</a:t>
            </a:r>
            <a:r>
              <a:rPr lang="en-GB" sz="2000" dirty="0"/>
              <a:t> pas. Le </a:t>
            </a:r>
            <a:r>
              <a:rPr lang="en-GB" sz="2000" dirty="0" err="1"/>
              <a:t>garçon</a:t>
            </a:r>
            <a:r>
              <a:rPr lang="en-GB" sz="2000" dirty="0"/>
              <a:t> </a:t>
            </a:r>
            <a:r>
              <a:rPr lang="en-GB" sz="2000" dirty="0" err="1"/>
              <a:t>avait</a:t>
            </a:r>
            <a:r>
              <a:rPr lang="en-GB" sz="2000" dirty="0"/>
              <a:t> </a:t>
            </a:r>
            <a:r>
              <a:rPr lang="en-GB" sz="2000" dirty="0" err="1"/>
              <a:t>appris</a:t>
            </a:r>
            <a:r>
              <a:rPr lang="en-GB" sz="2000" dirty="0"/>
              <a:t> </a:t>
            </a:r>
            <a:r>
              <a:rPr lang="en-GB" sz="2000" dirty="0" err="1"/>
              <a:t>à</a:t>
            </a:r>
            <a:r>
              <a:rPr lang="en-GB" sz="2000" dirty="0"/>
              <a:t> </a:t>
            </a:r>
            <a:r>
              <a:rPr lang="en-GB" sz="2000" dirty="0" err="1"/>
              <a:t>l'école</a:t>
            </a:r>
            <a:r>
              <a:rPr lang="en-GB" sz="2000" dirty="0"/>
              <a:t> </a:t>
            </a:r>
            <a:r>
              <a:rPr lang="en-GB" sz="2000" dirty="0" err="1"/>
              <a:t>que</a:t>
            </a:r>
            <a:r>
              <a:rPr lang="en-GB" sz="2000" dirty="0"/>
              <a:t> </a:t>
            </a:r>
            <a:r>
              <a:rPr lang="en-GB" sz="2000" dirty="0" err="1"/>
              <a:t>l'homme</a:t>
            </a:r>
            <a:r>
              <a:rPr lang="en-GB" sz="2000" dirty="0"/>
              <a:t> </a:t>
            </a:r>
            <a:r>
              <a:rPr lang="en-GB" sz="2000" dirty="0" err="1"/>
              <a:t>pourrait</a:t>
            </a:r>
            <a:r>
              <a:rPr lang="en-GB" sz="2000" dirty="0"/>
              <a:t> essayer de le </a:t>
            </a:r>
            <a:r>
              <a:rPr lang="en-GB" sz="2000" dirty="0" err="1"/>
              <a:t>violer</a:t>
            </a:r>
            <a:r>
              <a:rPr lang="en-GB" sz="2000" dirty="0"/>
              <a:t> et </a:t>
            </a:r>
            <a:r>
              <a:rPr lang="en-GB" sz="2000" dirty="0" err="1"/>
              <a:t>il</a:t>
            </a:r>
            <a:r>
              <a:rPr lang="en-GB" sz="2000" dirty="0"/>
              <a:t> en a </a:t>
            </a:r>
            <a:r>
              <a:rPr lang="en-GB" sz="2000" dirty="0" err="1"/>
              <a:t>donc</a:t>
            </a:r>
            <a:r>
              <a:rPr lang="en-GB" sz="2000" dirty="0"/>
              <a:t> </a:t>
            </a:r>
            <a:r>
              <a:rPr lang="en-GB" sz="2000" dirty="0" err="1"/>
              <a:t>rapidement</a:t>
            </a:r>
            <a:r>
              <a:rPr lang="en-GB" sz="2000" dirty="0"/>
              <a:t> </a:t>
            </a:r>
            <a:r>
              <a:rPr lang="en-GB" sz="2000" dirty="0" err="1"/>
              <a:t>parlé</a:t>
            </a:r>
            <a:r>
              <a:rPr lang="en-GB" sz="2000" dirty="0"/>
              <a:t> </a:t>
            </a:r>
            <a:r>
              <a:rPr lang="en-GB" sz="2000" dirty="0" err="1"/>
              <a:t>à</a:t>
            </a:r>
            <a:r>
              <a:rPr lang="en-GB" sz="2000" dirty="0"/>
              <a:t> son </a:t>
            </a:r>
            <a:r>
              <a:rPr lang="en-GB" sz="2000" dirty="0" err="1"/>
              <a:t>professeur</a:t>
            </a:r>
            <a:r>
              <a:rPr lang="en-GB" sz="2000" dirty="0"/>
              <a:t>. </a:t>
            </a:r>
            <a:r>
              <a:rPr lang="en-GB" sz="2000" dirty="0" err="1"/>
              <a:t>L'enseignant</a:t>
            </a:r>
            <a:r>
              <a:rPr lang="en-GB" sz="2000" dirty="0"/>
              <a:t> a </a:t>
            </a:r>
            <a:r>
              <a:rPr lang="en-GB" sz="2000" dirty="0" err="1"/>
              <a:t>signalé</a:t>
            </a:r>
            <a:r>
              <a:rPr lang="en-GB" sz="2000" dirty="0"/>
              <a:t> </a:t>
            </a:r>
            <a:r>
              <a:rPr lang="en-GB" sz="2000" dirty="0" err="1"/>
              <a:t>l'affaire</a:t>
            </a:r>
            <a:r>
              <a:rPr lang="en-GB" sz="2000" dirty="0"/>
              <a:t> </a:t>
            </a:r>
            <a:r>
              <a:rPr lang="en-GB" sz="2000" dirty="0" err="1"/>
              <a:t>à</a:t>
            </a:r>
            <a:r>
              <a:rPr lang="en-GB" sz="2000" dirty="0"/>
              <a:t> la police, </a:t>
            </a:r>
            <a:r>
              <a:rPr lang="en-GB" sz="2000" dirty="0" err="1"/>
              <a:t>mais</a:t>
            </a:r>
            <a:r>
              <a:rPr lang="en-GB" sz="2000" dirty="0"/>
              <a:t> </a:t>
            </a:r>
            <a:r>
              <a:rPr lang="en-GB" sz="2000" dirty="0" err="1"/>
              <a:t>celle-ci</a:t>
            </a:r>
            <a:r>
              <a:rPr lang="en-GB" sz="2000" dirty="0"/>
              <a:t> </a:t>
            </a:r>
            <a:r>
              <a:rPr lang="en-GB" sz="2000" dirty="0" err="1"/>
              <a:t>est</a:t>
            </a:r>
            <a:r>
              <a:rPr lang="en-GB" sz="2000" dirty="0"/>
              <a:t> </a:t>
            </a:r>
            <a:r>
              <a:rPr lang="en-GB" sz="2000" dirty="0" err="1"/>
              <a:t>réticente</a:t>
            </a:r>
            <a:r>
              <a:rPr lang="en-GB" sz="2000" dirty="0"/>
              <a:t> </a:t>
            </a:r>
            <a:r>
              <a:rPr lang="en-GB" sz="2000" dirty="0" err="1"/>
              <a:t>à</a:t>
            </a:r>
            <a:r>
              <a:rPr lang="en-GB" sz="2000" dirty="0"/>
              <a:t> </a:t>
            </a:r>
            <a:r>
              <a:rPr lang="en-GB" sz="2000" dirty="0" err="1"/>
              <a:t>agir</a:t>
            </a:r>
            <a:r>
              <a:rPr lang="en-GB" sz="2000" dirty="0"/>
              <a:t> car </a:t>
            </a:r>
            <a:r>
              <a:rPr lang="en-GB" sz="2000" dirty="0" err="1"/>
              <a:t>l'homme</a:t>
            </a:r>
            <a:r>
              <a:rPr lang="en-GB" sz="2000" dirty="0"/>
              <a:t> </a:t>
            </a:r>
            <a:r>
              <a:rPr lang="en-GB" sz="2000" dirty="0" err="1"/>
              <a:t>est</a:t>
            </a:r>
            <a:r>
              <a:rPr lang="en-GB" sz="2000" dirty="0"/>
              <a:t> un chef de la </a:t>
            </a:r>
            <a:r>
              <a:rPr lang="en-GB" sz="2000" dirty="0" err="1"/>
              <a:t>communauté</a:t>
            </a:r>
            <a:r>
              <a:rPr lang="en-GB" sz="2000" dirty="0"/>
              <a:t> et la police </a:t>
            </a:r>
            <a:r>
              <a:rPr lang="en-GB" sz="2000" dirty="0" err="1"/>
              <a:t>suggère</a:t>
            </a:r>
            <a:r>
              <a:rPr lang="en-GB" sz="2000" dirty="0"/>
              <a:t> </a:t>
            </a:r>
            <a:r>
              <a:rPr lang="en-GB" sz="2000" dirty="0" err="1"/>
              <a:t>que</a:t>
            </a:r>
            <a:r>
              <a:rPr lang="en-GB" sz="2000" dirty="0"/>
              <a:t> </a:t>
            </a:r>
            <a:r>
              <a:rPr lang="en-GB" sz="2000" dirty="0" err="1"/>
              <a:t>l'enseignant</a:t>
            </a:r>
            <a:r>
              <a:rPr lang="en-GB" sz="2000" dirty="0"/>
              <a:t> </a:t>
            </a:r>
            <a:r>
              <a:rPr lang="en-GB" sz="2000" dirty="0" err="1"/>
              <a:t>parle</a:t>
            </a:r>
            <a:r>
              <a:rPr lang="en-GB" sz="2000" dirty="0"/>
              <a:t> </a:t>
            </a:r>
            <a:r>
              <a:rPr lang="en-GB" sz="2000" dirty="0" err="1"/>
              <a:t>à</a:t>
            </a:r>
            <a:r>
              <a:rPr lang="en-GB" sz="2000" dirty="0"/>
              <a:t> la </a:t>
            </a:r>
            <a:r>
              <a:rPr lang="en-GB" sz="2000" dirty="0" err="1"/>
              <a:t>famille</a:t>
            </a:r>
            <a:r>
              <a:rPr lang="en-GB" sz="2000" dirty="0"/>
              <a:t>. Le </a:t>
            </a:r>
            <a:r>
              <a:rPr lang="en-GB" sz="2000" dirty="0" err="1"/>
              <a:t>garçon</a:t>
            </a:r>
            <a:r>
              <a:rPr lang="en-GB" sz="2000" dirty="0"/>
              <a:t> ne </a:t>
            </a:r>
            <a:r>
              <a:rPr lang="en-GB" sz="2000" dirty="0" err="1"/>
              <a:t>veut</a:t>
            </a:r>
            <a:r>
              <a:rPr lang="en-GB" sz="2000" dirty="0"/>
              <a:t> pas faire </a:t>
            </a:r>
            <a:r>
              <a:rPr lang="en-GB" sz="2000" dirty="0" err="1"/>
              <a:t>cela</a:t>
            </a:r>
            <a:r>
              <a:rPr lang="en-GB" sz="2000" dirty="0"/>
              <a:t>. Il a </a:t>
            </a:r>
            <a:r>
              <a:rPr lang="en-GB" sz="2000" dirty="0" err="1"/>
              <a:t>peur</a:t>
            </a:r>
            <a:r>
              <a:rPr lang="en-GB" sz="2000" dirty="0"/>
              <a:t> </a:t>
            </a:r>
            <a:r>
              <a:rPr lang="en-GB" sz="2000" dirty="0" err="1"/>
              <a:t>que</a:t>
            </a:r>
            <a:r>
              <a:rPr lang="en-GB" sz="2000" dirty="0"/>
              <a:t> </a:t>
            </a:r>
            <a:r>
              <a:rPr lang="en-GB" sz="2000" dirty="0" err="1"/>
              <a:t>cela</a:t>
            </a:r>
            <a:r>
              <a:rPr lang="en-GB" sz="2000" dirty="0"/>
              <a:t> </a:t>
            </a:r>
            <a:r>
              <a:rPr lang="en-GB" sz="2000" dirty="0" err="1"/>
              <a:t>fasse</a:t>
            </a:r>
            <a:r>
              <a:rPr lang="en-GB" sz="2000" dirty="0"/>
              <a:t> </a:t>
            </a:r>
            <a:r>
              <a:rPr lang="en-GB" sz="2000" dirty="0" err="1"/>
              <a:t>honte</a:t>
            </a:r>
            <a:r>
              <a:rPr lang="en-GB" sz="2000" dirty="0"/>
              <a:t> </a:t>
            </a:r>
            <a:r>
              <a:rPr lang="en-GB" sz="2000" dirty="0" err="1"/>
              <a:t>à</a:t>
            </a:r>
            <a:r>
              <a:rPr lang="en-GB" sz="2000" dirty="0"/>
              <a:t> </a:t>
            </a:r>
            <a:r>
              <a:rPr lang="en-GB" sz="2000" dirty="0" err="1"/>
              <a:t>sa</a:t>
            </a:r>
            <a:r>
              <a:rPr lang="en-GB" sz="2000" dirty="0"/>
              <a:t> </a:t>
            </a:r>
            <a:r>
              <a:rPr lang="en-GB" sz="2000" dirty="0" err="1"/>
              <a:t>famille</a:t>
            </a:r>
            <a:r>
              <a:rPr lang="en-GB" sz="2000" dirty="0"/>
              <a:t>.</a:t>
            </a:r>
            <a:endParaRPr lang="fr-FR" sz="2000" dirty="0"/>
          </a:p>
          <a:p>
            <a:pPr marL="0" indent="0">
              <a:buNone/>
            </a:pPr>
            <a:endParaRPr lang="en-US" sz="2200" dirty="0">
              <a:latin typeface="Arial"/>
              <a:cs typeface="Arial"/>
            </a:endParaRPr>
          </a:p>
        </p:txBody>
      </p:sp>
    </p:spTree>
    <p:extLst>
      <p:ext uri="{BB962C8B-B14F-4D97-AF65-F5344CB8AC3E}">
        <p14:creationId xmlns:p14="http://schemas.microsoft.com/office/powerpoint/2010/main" val="1959891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F174-1F7C-4AD3-AE61-775A3774A06A}"/>
              </a:ext>
            </a:extLst>
          </p:cNvPr>
          <p:cNvSpPr>
            <a:spLocks noGrp="1"/>
          </p:cNvSpPr>
          <p:nvPr>
            <p:ph type="title"/>
          </p:nvPr>
        </p:nvSpPr>
        <p:spPr>
          <a:xfrm>
            <a:off x="435600" y="435600"/>
            <a:ext cx="7971213" cy="387798"/>
          </a:xfrm>
        </p:spPr>
        <p:txBody>
          <a:bodyPr wrap="square" lIns="0" tIns="0" rIns="0" bIns="0" anchor="t">
            <a:spAutoFit/>
          </a:bodyPr>
          <a:lstStyle/>
          <a:p>
            <a:r>
              <a:rPr lang="en-US" sz="2800" spc="0" dirty="0">
                <a:latin typeface="Arial"/>
                <a:cs typeface="Arial"/>
              </a:rPr>
              <a:t>2.5.1 </a:t>
            </a:r>
            <a:r>
              <a:rPr lang="en-US" sz="2800" spc="0" dirty="0" err="1">
                <a:latin typeface="Arial"/>
                <a:cs typeface="Arial"/>
              </a:rPr>
              <a:t>Est-ce</a:t>
            </a:r>
            <a:r>
              <a:rPr lang="en-US" sz="2800" spc="0" dirty="0">
                <a:latin typeface="Arial"/>
                <a:cs typeface="Arial"/>
              </a:rPr>
              <a:t> la </a:t>
            </a:r>
            <a:r>
              <a:rPr lang="en-US" sz="2800" spc="0" dirty="0" err="1">
                <a:latin typeface="Arial"/>
                <a:cs typeface="Arial"/>
              </a:rPr>
              <a:t>responsabilité</a:t>
            </a:r>
            <a:r>
              <a:rPr lang="en-US" sz="2800" spc="0" dirty="0">
                <a:latin typeface="Arial"/>
                <a:cs typeface="Arial"/>
              </a:rPr>
              <a:t> de </a:t>
            </a:r>
            <a:r>
              <a:rPr lang="en-US" sz="2800" spc="0" dirty="0" err="1">
                <a:latin typeface="Arial"/>
                <a:cs typeface="Arial"/>
              </a:rPr>
              <a:t>l’État</a:t>
            </a:r>
            <a:r>
              <a:rPr lang="en-US" sz="2800" spc="0" dirty="0">
                <a:latin typeface="Arial"/>
                <a:cs typeface="Arial"/>
              </a:rPr>
              <a:t> ? </a:t>
            </a:r>
            <a:endParaRPr lang="en-US" sz="2800" spc="0" dirty="0"/>
          </a:p>
        </p:txBody>
      </p:sp>
      <p:sp>
        <p:nvSpPr>
          <p:cNvPr id="3" name="Text Placeholder 2">
            <a:extLst>
              <a:ext uri="{FF2B5EF4-FFF2-40B4-BE49-F238E27FC236}">
                <a16:creationId xmlns:a16="http://schemas.microsoft.com/office/drawing/2014/main" id="{ABB77AC8-EA2D-48B5-B03E-B04E586D3FB1}"/>
              </a:ext>
            </a:extLst>
          </p:cNvPr>
          <p:cNvSpPr>
            <a:spLocks noGrp="1"/>
          </p:cNvSpPr>
          <p:nvPr>
            <p:ph type="body" sz="quarter" idx="15"/>
          </p:nvPr>
        </p:nvSpPr>
        <p:spPr>
          <a:xfrm>
            <a:off x="435600" y="1352965"/>
            <a:ext cx="11011442" cy="4952479"/>
          </a:xfrm>
        </p:spPr>
        <p:txBody>
          <a:bodyPr lIns="0" tIns="0" rIns="0" bIns="0" anchor="t"/>
          <a:lstStyle/>
          <a:p>
            <a:pPr marL="0" indent="0">
              <a:buNone/>
            </a:pPr>
            <a:r>
              <a:rPr lang="en-US" sz="2400" b="1" dirty="0">
                <a:latin typeface="Arial"/>
                <a:cs typeface="Arial"/>
              </a:rPr>
              <a:t>Respect :  OUI : </a:t>
            </a:r>
            <a:r>
              <a:rPr lang="en-US" sz="2400" dirty="0">
                <a:latin typeface="Arial"/>
                <a:cs typeface="Arial"/>
              </a:rPr>
              <a:t>la </a:t>
            </a:r>
            <a:r>
              <a:rPr lang="en-US" sz="2400" dirty="0" err="1">
                <a:latin typeface="Arial"/>
                <a:cs typeface="Arial"/>
              </a:rPr>
              <a:t>personne</a:t>
            </a:r>
            <a:r>
              <a:rPr lang="en-US" sz="2400" dirty="0">
                <a:latin typeface="Arial"/>
                <a:cs typeface="Arial"/>
              </a:rPr>
              <a:t> qui </a:t>
            </a:r>
            <a:r>
              <a:rPr lang="en-US" sz="2400" dirty="0" err="1">
                <a:latin typeface="Arial"/>
                <a:cs typeface="Arial"/>
              </a:rPr>
              <a:t>commet</a:t>
            </a:r>
            <a:r>
              <a:rPr lang="en-US" sz="2400" dirty="0">
                <a:latin typeface="Arial"/>
                <a:cs typeface="Arial"/>
              </a:rPr>
              <a:t> </a:t>
            </a:r>
            <a:r>
              <a:rPr lang="en-US" sz="2400" dirty="0" err="1">
                <a:latin typeface="Arial"/>
                <a:cs typeface="Arial"/>
              </a:rPr>
              <a:t>l’acte</a:t>
            </a:r>
            <a:r>
              <a:rPr lang="en-US" sz="2400" dirty="0">
                <a:latin typeface="Arial"/>
                <a:cs typeface="Arial"/>
              </a:rPr>
              <a:t> </a:t>
            </a:r>
            <a:r>
              <a:rPr lang="en-US" sz="2400" dirty="0" err="1">
                <a:latin typeface="Arial"/>
                <a:cs typeface="Arial"/>
              </a:rPr>
              <a:t>est</a:t>
            </a:r>
            <a:r>
              <a:rPr lang="en-US" sz="2400" dirty="0">
                <a:latin typeface="Arial"/>
                <a:cs typeface="Arial"/>
              </a:rPr>
              <a:t> un </a:t>
            </a:r>
            <a:r>
              <a:rPr lang="en-US" sz="2400" dirty="0" err="1">
                <a:latin typeface="Arial"/>
                <a:cs typeface="Arial"/>
              </a:rPr>
              <a:t>membre</a:t>
            </a:r>
            <a:r>
              <a:rPr lang="en-US" sz="2400" dirty="0">
                <a:latin typeface="Arial"/>
                <a:cs typeface="Arial"/>
              </a:rPr>
              <a:t> de la </a:t>
            </a:r>
            <a:r>
              <a:rPr lang="en-US" sz="2400" dirty="0" err="1">
                <a:latin typeface="Arial"/>
                <a:cs typeface="Arial"/>
              </a:rPr>
              <a:t>communauté</a:t>
            </a:r>
            <a:endParaRPr lang="en-US" sz="2400" dirty="0">
              <a:latin typeface="Arial"/>
              <a:cs typeface="Arial"/>
            </a:endParaRPr>
          </a:p>
          <a:p>
            <a:pPr marL="0" indent="0">
              <a:buNone/>
            </a:pPr>
            <a:r>
              <a:rPr lang="en-US" sz="2400" b="1" dirty="0">
                <a:latin typeface="Arial"/>
                <a:cs typeface="Arial"/>
              </a:rPr>
              <a:t>Protection: NON : </a:t>
            </a:r>
            <a:r>
              <a:rPr lang="en-US" sz="2400" dirty="0">
                <a:latin typeface="Arial"/>
                <a:cs typeface="Arial"/>
              </a:rPr>
              <a:t>La police </a:t>
            </a:r>
            <a:r>
              <a:rPr lang="en-US" sz="2400" dirty="0" err="1">
                <a:latin typeface="Arial"/>
                <a:cs typeface="Arial"/>
              </a:rPr>
              <a:t>hésite</a:t>
            </a:r>
            <a:r>
              <a:rPr lang="en-US" sz="2400" dirty="0">
                <a:latin typeface="Arial"/>
                <a:cs typeface="Arial"/>
              </a:rPr>
              <a:t> </a:t>
            </a:r>
            <a:r>
              <a:rPr lang="en-US" sz="2400" dirty="0" err="1">
                <a:latin typeface="Arial"/>
                <a:cs typeface="Arial"/>
              </a:rPr>
              <a:t>à</a:t>
            </a:r>
            <a:r>
              <a:rPr lang="en-US" sz="2400" dirty="0">
                <a:latin typeface="Arial"/>
                <a:cs typeface="Arial"/>
              </a:rPr>
              <a:t> </a:t>
            </a:r>
            <a:r>
              <a:rPr lang="en-US" sz="2400" dirty="0" err="1">
                <a:latin typeface="Arial"/>
                <a:cs typeface="Arial"/>
              </a:rPr>
              <a:t>mener</a:t>
            </a:r>
            <a:r>
              <a:rPr lang="en-US" sz="2400" dirty="0">
                <a:latin typeface="Arial"/>
                <a:cs typeface="Arial"/>
              </a:rPr>
              <a:t> </a:t>
            </a:r>
            <a:r>
              <a:rPr lang="en-US" sz="2400" dirty="0" err="1">
                <a:latin typeface="Arial"/>
                <a:cs typeface="Arial"/>
              </a:rPr>
              <a:t>une</a:t>
            </a:r>
            <a:r>
              <a:rPr lang="en-US" sz="2400" dirty="0">
                <a:latin typeface="Arial"/>
                <a:cs typeface="Arial"/>
              </a:rPr>
              <a:t> </a:t>
            </a:r>
            <a:r>
              <a:rPr lang="en-US" sz="2400" dirty="0" err="1">
                <a:latin typeface="Arial"/>
                <a:cs typeface="Arial"/>
              </a:rPr>
              <a:t>enquête</a:t>
            </a:r>
            <a:r>
              <a:rPr lang="en-US" sz="2400" dirty="0">
                <a:latin typeface="Arial"/>
                <a:cs typeface="Arial"/>
              </a:rPr>
              <a:t> et </a:t>
            </a:r>
            <a:r>
              <a:rPr lang="en-US" sz="2400" dirty="0" err="1">
                <a:latin typeface="Arial"/>
                <a:cs typeface="Arial"/>
              </a:rPr>
              <a:t>est</a:t>
            </a:r>
            <a:r>
              <a:rPr lang="en-US" sz="2400" dirty="0">
                <a:latin typeface="Arial"/>
                <a:cs typeface="Arial"/>
              </a:rPr>
              <a:t> incapable de </a:t>
            </a:r>
            <a:r>
              <a:rPr lang="en-US" sz="2400" dirty="0" err="1">
                <a:latin typeface="Arial"/>
                <a:cs typeface="Arial"/>
              </a:rPr>
              <a:t>gérer</a:t>
            </a:r>
            <a:r>
              <a:rPr lang="en-US" sz="2400" dirty="0">
                <a:latin typeface="Arial"/>
                <a:cs typeface="Arial"/>
              </a:rPr>
              <a:t> </a:t>
            </a:r>
            <a:r>
              <a:rPr lang="en-US" sz="2400" dirty="0" err="1">
                <a:latin typeface="Arial"/>
                <a:cs typeface="Arial"/>
              </a:rPr>
              <a:t>ce</a:t>
            </a:r>
            <a:r>
              <a:rPr lang="en-US" sz="2400" dirty="0">
                <a:latin typeface="Arial"/>
                <a:cs typeface="Arial"/>
              </a:rPr>
              <a:t> type de </a:t>
            </a:r>
            <a:r>
              <a:rPr lang="en-US" sz="2400" dirty="0" err="1">
                <a:latin typeface="Arial"/>
                <a:cs typeface="Arial"/>
              </a:rPr>
              <a:t>cas</a:t>
            </a:r>
            <a:r>
              <a:rPr lang="en-US" sz="2400" dirty="0">
                <a:latin typeface="Arial"/>
                <a:cs typeface="Arial"/>
              </a:rPr>
              <a:t> </a:t>
            </a:r>
            <a:r>
              <a:rPr lang="en-US" sz="2400" dirty="0" err="1">
                <a:latin typeface="Arial"/>
                <a:cs typeface="Arial"/>
              </a:rPr>
              <a:t>à</a:t>
            </a:r>
            <a:r>
              <a:rPr lang="en-US" sz="2400" dirty="0">
                <a:latin typeface="Arial"/>
                <a:cs typeface="Arial"/>
              </a:rPr>
              <a:t> cause de son ignorance</a:t>
            </a:r>
          </a:p>
          <a:p>
            <a:pPr marL="0" indent="0">
              <a:buNone/>
            </a:pPr>
            <a:r>
              <a:rPr lang="en-US" sz="2400" b="1" dirty="0">
                <a:latin typeface="Arial"/>
                <a:cs typeface="Arial"/>
              </a:rPr>
              <a:t>Promotion: NON – </a:t>
            </a:r>
            <a:r>
              <a:rPr lang="en-US" sz="2400" b="1" dirty="0" err="1">
                <a:latin typeface="Arial"/>
                <a:cs typeface="Arial"/>
              </a:rPr>
              <a:t>L’État</a:t>
            </a:r>
            <a:r>
              <a:rPr lang="en-US" sz="2400" b="1" dirty="0">
                <a:latin typeface="Arial"/>
                <a:cs typeface="Arial"/>
              </a:rPr>
              <a:t> </a:t>
            </a:r>
            <a:r>
              <a:rPr lang="en-US" sz="2400" b="1" dirty="0" err="1">
                <a:latin typeface="Arial"/>
                <a:cs typeface="Arial"/>
              </a:rPr>
              <a:t>peut</a:t>
            </a:r>
            <a:r>
              <a:rPr lang="en-US" sz="2400" b="1" dirty="0">
                <a:latin typeface="Arial"/>
                <a:cs typeface="Arial"/>
              </a:rPr>
              <a:t> faire plus, par </a:t>
            </a:r>
            <a:r>
              <a:rPr lang="en-US" sz="2400" b="1" dirty="0" err="1">
                <a:latin typeface="Arial"/>
                <a:cs typeface="Arial"/>
              </a:rPr>
              <a:t>exemple</a:t>
            </a:r>
            <a:r>
              <a:rPr lang="en-US" sz="2400" b="1" dirty="0">
                <a:latin typeface="Arial"/>
                <a:cs typeface="Arial"/>
              </a:rPr>
              <a:t> :</a:t>
            </a:r>
          </a:p>
          <a:p>
            <a:pPr marL="457200" indent="-266700">
              <a:buNone/>
              <a:tabLst>
                <a:tab pos="442913" algn="l"/>
              </a:tabLst>
            </a:pPr>
            <a:r>
              <a:rPr lang="en-US" sz="2400" dirty="0">
                <a:latin typeface="Arial"/>
                <a:cs typeface="Arial"/>
              </a:rPr>
              <a:t>- 	</a:t>
            </a:r>
            <a:r>
              <a:rPr lang="en-US" sz="2400" dirty="0" err="1">
                <a:latin typeface="Arial"/>
                <a:cs typeface="Arial"/>
              </a:rPr>
              <a:t>L’éducation</a:t>
            </a:r>
            <a:r>
              <a:rPr lang="en-US" sz="2400" dirty="0">
                <a:latin typeface="Arial"/>
                <a:cs typeface="Arial"/>
              </a:rPr>
              <a:t> </a:t>
            </a:r>
            <a:r>
              <a:rPr lang="en-US" sz="2400" dirty="0" err="1">
                <a:latin typeface="Arial"/>
                <a:cs typeface="Arial"/>
              </a:rPr>
              <a:t>sexuelle</a:t>
            </a:r>
            <a:r>
              <a:rPr lang="en-US" sz="2400" dirty="0">
                <a:latin typeface="Arial"/>
                <a:cs typeface="Arial"/>
              </a:rPr>
              <a:t> </a:t>
            </a:r>
            <a:r>
              <a:rPr lang="en-US" sz="2400" dirty="0" err="1">
                <a:latin typeface="Arial"/>
                <a:cs typeface="Arial"/>
              </a:rPr>
              <a:t>dans</a:t>
            </a:r>
            <a:r>
              <a:rPr lang="en-US" sz="2400" dirty="0">
                <a:latin typeface="Arial"/>
                <a:cs typeface="Arial"/>
              </a:rPr>
              <a:t> les </a:t>
            </a:r>
            <a:r>
              <a:rPr lang="en-US" sz="2400" dirty="0" err="1">
                <a:latin typeface="Arial"/>
                <a:cs typeface="Arial"/>
              </a:rPr>
              <a:t>écoles</a:t>
            </a:r>
            <a:r>
              <a:rPr lang="en-US" sz="2400" dirty="0">
                <a:latin typeface="Arial"/>
                <a:cs typeface="Arial"/>
              </a:rPr>
              <a:t> </a:t>
            </a:r>
            <a:r>
              <a:rPr lang="en-US" sz="2400" dirty="0" err="1">
                <a:latin typeface="Arial"/>
                <a:cs typeface="Arial"/>
              </a:rPr>
              <a:t>est</a:t>
            </a:r>
            <a:r>
              <a:rPr lang="en-US" sz="2400" dirty="0">
                <a:latin typeface="Arial"/>
                <a:cs typeface="Arial"/>
              </a:rPr>
              <a:t> un bon début, </a:t>
            </a:r>
            <a:r>
              <a:rPr lang="en-US" sz="2400" dirty="0" err="1">
                <a:latin typeface="Arial"/>
                <a:cs typeface="Arial"/>
              </a:rPr>
              <a:t>mais</a:t>
            </a:r>
            <a:r>
              <a:rPr lang="en-US" sz="2400" dirty="0">
                <a:latin typeface="Arial"/>
                <a:cs typeface="Arial"/>
              </a:rPr>
              <a:t> </a:t>
            </a:r>
            <a:r>
              <a:rPr lang="en-US" sz="2400" dirty="0" err="1">
                <a:latin typeface="Arial"/>
                <a:cs typeface="Arial"/>
              </a:rPr>
              <a:t>cela</a:t>
            </a:r>
            <a:r>
              <a:rPr lang="en-US" sz="2400" dirty="0">
                <a:latin typeface="Arial"/>
                <a:cs typeface="Arial"/>
              </a:rPr>
              <a:t> ne </a:t>
            </a:r>
            <a:r>
              <a:rPr lang="en-US" sz="2400" dirty="0" err="1">
                <a:latin typeface="Arial"/>
                <a:cs typeface="Arial"/>
              </a:rPr>
              <a:t>suffit</a:t>
            </a:r>
            <a:r>
              <a:rPr lang="en-US" sz="2400" dirty="0">
                <a:latin typeface="Arial"/>
                <a:cs typeface="Arial"/>
              </a:rPr>
              <a:t> pas. </a:t>
            </a:r>
            <a:r>
              <a:rPr lang="en-US" sz="2400" dirty="0" err="1">
                <a:latin typeface="Arial"/>
                <a:cs typeface="Arial"/>
              </a:rPr>
              <a:t>L’État</a:t>
            </a:r>
            <a:r>
              <a:rPr lang="en-US" sz="2400" dirty="0">
                <a:latin typeface="Arial"/>
                <a:cs typeface="Arial"/>
              </a:rPr>
              <a:t> </a:t>
            </a:r>
            <a:r>
              <a:rPr lang="en-US" sz="2400" dirty="0" err="1">
                <a:latin typeface="Arial"/>
                <a:cs typeface="Arial"/>
              </a:rPr>
              <a:t>doit</a:t>
            </a:r>
            <a:r>
              <a:rPr lang="en-US" sz="2400" dirty="0">
                <a:latin typeface="Arial"/>
                <a:cs typeface="Arial"/>
              </a:rPr>
              <a:t> faire plus pour </a:t>
            </a:r>
            <a:r>
              <a:rPr lang="en-US" sz="2400" dirty="0" err="1">
                <a:latin typeface="Arial"/>
                <a:cs typeface="Arial"/>
              </a:rPr>
              <a:t>prévenir</a:t>
            </a:r>
            <a:r>
              <a:rPr lang="en-US" sz="2400" dirty="0">
                <a:latin typeface="Arial"/>
                <a:cs typeface="Arial"/>
              </a:rPr>
              <a:t> les </a:t>
            </a:r>
            <a:r>
              <a:rPr lang="en-US" sz="2400" dirty="0" err="1">
                <a:latin typeface="Arial"/>
                <a:cs typeface="Arial"/>
              </a:rPr>
              <a:t>abus</a:t>
            </a:r>
            <a:r>
              <a:rPr lang="en-US" sz="2400" dirty="0">
                <a:latin typeface="Arial"/>
                <a:cs typeface="Arial"/>
              </a:rPr>
              <a:t> </a:t>
            </a:r>
            <a:r>
              <a:rPr lang="en-US" sz="2400" dirty="0" err="1">
                <a:latin typeface="Arial"/>
                <a:cs typeface="Arial"/>
              </a:rPr>
              <a:t>sexuels</a:t>
            </a:r>
            <a:r>
              <a:rPr lang="en-US" sz="2400" dirty="0">
                <a:latin typeface="Arial"/>
                <a:cs typeface="Arial"/>
              </a:rPr>
              <a:t> </a:t>
            </a:r>
            <a:r>
              <a:rPr lang="en-US" sz="2400" dirty="0" err="1">
                <a:latin typeface="Arial"/>
                <a:cs typeface="Arial"/>
              </a:rPr>
              <a:t>pédophiles</a:t>
            </a:r>
            <a:endParaRPr lang="en-US" sz="2400" dirty="0"/>
          </a:p>
          <a:p>
            <a:pPr marL="457200" indent="-266700">
              <a:buNone/>
              <a:tabLst>
                <a:tab pos="442913" algn="l"/>
              </a:tabLst>
            </a:pPr>
            <a:r>
              <a:rPr lang="en-US" sz="2400" dirty="0">
                <a:latin typeface="Arial"/>
                <a:cs typeface="Arial"/>
              </a:rPr>
              <a:t>-  </a:t>
            </a:r>
            <a:r>
              <a:rPr lang="en-US" sz="2400" dirty="0" err="1">
                <a:latin typeface="Arial"/>
                <a:cs typeface="Arial"/>
              </a:rPr>
              <a:t>Mettre</a:t>
            </a:r>
            <a:r>
              <a:rPr lang="en-US" sz="2400" dirty="0">
                <a:latin typeface="Arial"/>
                <a:cs typeface="Arial"/>
              </a:rPr>
              <a:t> en place un </a:t>
            </a:r>
            <a:r>
              <a:rPr lang="en-US" sz="2400" dirty="0" err="1">
                <a:latin typeface="Arial"/>
                <a:cs typeface="Arial"/>
              </a:rPr>
              <a:t>mécanisme</a:t>
            </a:r>
            <a:r>
              <a:rPr lang="en-US" sz="2400" dirty="0">
                <a:latin typeface="Arial"/>
                <a:cs typeface="Arial"/>
              </a:rPr>
              <a:t> de </a:t>
            </a:r>
            <a:r>
              <a:rPr lang="en-US" sz="2400" dirty="0" err="1">
                <a:latin typeface="Arial"/>
                <a:cs typeface="Arial"/>
              </a:rPr>
              <a:t>signalement</a:t>
            </a:r>
            <a:r>
              <a:rPr lang="en-US" sz="2400" dirty="0">
                <a:latin typeface="Arial"/>
                <a:cs typeface="Arial"/>
              </a:rPr>
              <a:t> des </a:t>
            </a:r>
            <a:r>
              <a:rPr lang="en-US" sz="2400" dirty="0" err="1">
                <a:latin typeface="Arial"/>
                <a:cs typeface="Arial"/>
              </a:rPr>
              <a:t>abus</a:t>
            </a:r>
            <a:r>
              <a:rPr lang="en-US" sz="2400" dirty="0">
                <a:latin typeface="Arial"/>
                <a:cs typeface="Arial"/>
              </a:rPr>
              <a:t> </a:t>
            </a:r>
            <a:r>
              <a:rPr lang="en-US" sz="2400" dirty="0" err="1">
                <a:latin typeface="Arial"/>
                <a:cs typeface="Arial"/>
              </a:rPr>
              <a:t>sexuel</a:t>
            </a:r>
            <a:r>
              <a:rPr lang="en-US" sz="2400" dirty="0">
                <a:latin typeface="Arial"/>
                <a:cs typeface="Arial"/>
              </a:rPr>
              <a:t> </a:t>
            </a:r>
            <a:r>
              <a:rPr lang="en-US" sz="2400" dirty="0" err="1">
                <a:latin typeface="Arial"/>
                <a:cs typeface="Arial"/>
              </a:rPr>
              <a:t>pédophiles</a:t>
            </a:r>
            <a:r>
              <a:rPr lang="en-US" sz="2400" dirty="0">
                <a:latin typeface="Arial"/>
                <a:cs typeface="Arial"/>
              </a:rPr>
              <a:t> 	</a:t>
            </a:r>
          </a:p>
          <a:p>
            <a:pPr marL="457200" indent="-266700">
              <a:buNone/>
              <a:tabLst>
                <a:tab pos="442913" algn="l"/>
              </a:tabLst>
            </a:pPr>
            <a:r>
              <a:rPr lang="en-US" sz="2400" dirty="0">
                <a:latin typeface="Arial"/>
                <a:cs typeface="Arial"/>
              </a:rPr>
              <a:t>- 	La formation des agents de police pour la </a:t>
            </a:r>
            <a:r>
              <a:rPr lang="en-US" sz="2400" dirty="0" err="1">
                <a:latin typeface="Arial"/>
                <a:cs typeface="Arial"/>
              </a:rPr>
              <a:t>gestion</a:t>
            </a:r>
            <a:r>
              <a:rPr lang="en-US" sz="2400" dirty="0">
                <a:latin typeface="Arial"/>
                <a:cs typeface="Arial"/>
              </a:rPr>
              <a:t> des </a:t>
            </a:r>
            <a:r>
              <a:rPr lang="en-US" sz="2400" dirty="0" err="1">
                <a:latin typeface="Arial"/>
                <a:cs typeface="Arial"/>
              </a:rPr>
              <a:t>cas</a:t>
            </a:r>
            <a:r>
              <a:rPr lang="en-US" sz="2400" dirty="0">
                <a:latin typeface="Arial"/>
                <a:cs typeface="Arial"/>
              </a:rPr>
              <a:t> </a:t>
            </a:r>
            <a:r>
              <a:rPr lang="en-US" sz="2400" dirty="0" err="1">
                <a:latin typeface="Arial"/>
                <a:cs typeface="Arial"/>
              </a:rPr>
              <a:t>comme</a:t>
            </a:r>
            <a:r>
              <a:rPr lang="en-US" sz="2400" dirty="0">
                <a:latin typeface="Arial"/>
                <a:cs typeface="Arial"/>
              </a:rPr>
              <a:t> </a:t>
            </a:r>
            <a:r>
              <a:rPr lang="en-US" sz="2400" dirty="0" err="1">
                <a:latin typeface="Arial"/>
                <a:cs typeface="Arial"/>
              </a:rPr>
              <a:t>celui-ci</a:t>
            </a:r>
            <a:endParaRPr lang="en-US" sz="2400" dirty="0">
              <a:latin typeface="Arial"/>
              <a:cs typeface="Arial"/>
            </a:endParaRPr>
          </a:p>
          <a:p>
            <a:pPr marL="457200" indent="-266700">
              <a:buNone/>
              <a:tabLst>
                <a:tab pos="442913" algn="l"/>
              </a:tabLst>
            </a:pPr>
            <a:r>
              <a:rPr lang="en-US" sz="2400" dirty="0">
                <a:latin typeface="Arial"/>
                <a:cs typeface="Arial"/>
              </a:rPr>
              <a:t>- 	</a:t>
            </a:r>
            <a:r>
              <a:rPr lang="en-US" sz="2400" dirty="0" err="1">
                <a:latin typeface="Arial"/>
                <a:cs typeface="Arial"/>
              </a:rPr>
              <a:t>L’éducation</a:t>
            </a:r>
            <a:r>
              <a:rPr lang="en-US" sz="2400" dirty="0">
                <a:latin typeface="Arial"/>
                <a:cs typeface="Arial"/>
              </a:rPr>
              <a:t> et la </a:t>
            </a:r>
            <a:r>
              <a:rPr lang="en-US" sz="2400" dirty="0" err="1">
                <a:latin typeface="Arial"/>
                <a:cs typeface="Arial"/>
              </a:rPr>
              <a:t>sensibilisation</a:t>
            </a:r>
            <a:r>
              <a:rPr lang="en-US" sz="2400" dirty="0">
                <a:latin typeface="Arial"/>
                <a:cs typeface="Arial"/>
              </a:rPr>
              <a:t> des </a:t>
            </a:r>
            <a:r>
              <a:rPr lang="en-US" sz="2400" dirty="0" err="1">
                <a:latin typeface="Arial"/>
                <a:cs typeface="Arial"/>
              </a:rPr>
              <a:t>communautés</a:t>
            </a:r>
            <a:r>
              <a:rPr lang="en-US" sz="2400" dirty="0">
                <a:latin typeface="Arial"/>
                <a:cs typeface="Arial"/>
              </a:rPr>
              <a:t> – </a:t>
            </a:r>
            <a:r>
              <a:rPr lang="en-US" sz="2400" dirty="0" err="1">
                <a:latin typeface="Arial"/>
                <a:cs typeface="Arial"/>
              </a:rPr>
              <a:t>y</a:t>
            </a:r>
            <a:r>
              <a:rPr lang="en-US" sz="2400" dirty="0">
                <a:latin typeface="Arial"/>
                <a:cs typeface="Arial"/>
              </a:rPr>
              <a:t> </a:t>
            </a:r>
            <a:r>
              <a:rPr lang="en-US" sz="2400" dirty="0" err="1">
                <a:latin typeface="Arial"/>
                <a:cs typeface="Arial"/>
              </a:rPr>
              <a:t>compris</a:t>
            </a:r>
            <a:r>
              <a:rPr lang="en-US" sz="2400" dirty="0">
                <a:latin typeface="Arial"/>
                <a:cs typeface="Arial"/>
              </a:rPr>
              <a:t> le travail avec les </a:t>
            </a:r>
            <a:r>
              <a:rPr lang="en-US" sz="2400" dirty="0" err="1">
                <a:latin typeface="Arial"/>
                <a:cs typeface="Arial"/>
              </a:rPr>
              <a:t>chef.fes</a:t>
            </a:r>
            <a:r>
              <a:rPr lang="en-US" sz="2400" dirty="0">
                <a:latin typeface="Arial"/>
                <a:cs typeface="Arial"/>
              </a:rPr>
              <a:t> </a:t>
            </a:r>
            <a:r>
              <a:rPr lang="en-US" sz="2400" dirty="0" err="1">
                <a:latin typeface="Arial"/>
                <a:cs typeface="Arial"/>
              </a:rPr>
              <a:t>communautaires</a:t>
            </a:r>
            <a:r>
              <a:rPr lang="en-US" sz="2400" dirty="0">
                <a:latin typeface="Arial"/>
                <a:cs typeface="Arial"/>
              </a:rPr>
              <a:t> (</a:t>
            </a:r>
            <a:r>
              <a:rPr lang="en-US" sz="2400" dirty="0" err="1">
                <a:latin typeface="Arial"/>
                <a:cs typeface="Arial"/>
              </a:rPr>
              <a:t>traditionnels</a:t>
            </a:r>
            <a:r>
              <a:rPr lang="en-US" sz="2400" dirty="0">
                <a:latin typeface="Arial"/>
                <a:cs typeface="Arial"/>
              </a:rPr>
              <a:t> </a:t>
            </a:r>
            <a:r>
              <a:rPr lang="en-US" sz="2400" dirty="0" err="1">
                <a:latin typeface="Arial"/>
                <a:cs typeface="Arial"/>
              </a:rPr>
              <a:t>ou</a:t>
            </a:r>
            <a:r>
              <a:rPr lang="en-US" sz="2400" dirty="0">
                <a:latin typeface="Arial"/>
                <a:cs typeface="Arial"/>
              </a:rPr>
              <a:t> </a:t>
            </a:r>
            <a:r>
              <a:rPr lang="en-US" sz="2400" dirty="0" err="1">
                <a:latin typeface="Arial"/>
                <a:cs typeface="Arial"/>
              </a:rPr>
              <a:t>religieux</a:t>
            </a:r>
            <a:r>
              <a:rPr lang="en-US" sz="2400" dirty="0">
                <a:latin typeface="Arial"/>
                <a:cs typeface="Arial"/>
              </a:rPr>
              <a:t>).</a:t>
            </a:r>
            <a:endParaRPr lang="en-US" sz="2400" dirty="0"/>
          </a:p>
        </p:txBody>
      </p:sp>
    </p:spTree>
    <p:extLst>
      <p:ext uri="{BB962C8B-B14F-4D97-AF65-F5344CB8AC3E}">
        <p14:creationId xmlns:p14="http://schemas.microsoft.com/office/powerpoint/2010/main" val="912680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0245-CCE2-401F-83B3-0E2207DD7F05}"/>
              </a:ext>
            </a:extLst>
          </p:cNvPr>
          <p:cNvSpPr>
            <a:spLocks noGrp="1"/>
          </p:cNvSpPr>
          <p:nvPr>
            <p:ph type="title"/>
          </p:nvPr>
        </p:nvSpPr>
        <p:spPr>
          <a:xfrm>
            <a:off x="435599" y="435600"/>
            <a:ext cx="10743935" cy="1440394"/>
          </a:xfrm>
        </p:spPr>
        <p:txBody>
          <a:bodyPr wrap="square" lIns="0" tIns="0" rIns="0" bIns="0" anchor="t">
            <a:spAutoFit/>
          </a:bodyPr>
          <a:lstStyle/>
          <a:p>
            <a:pPr>
              <a:tabLst>
                <a:tab pos="739775" algn="l"/>
              </a:tabLst>
            </a:pPr>
            <a:r>
              <a:rPr lang="en-US" sz="2800" spc="0" dirty="0">
                <a:latin typeface="Arial"/>
                <a:cs typeface="Arial"/>
              </a:rPr>
              <a:t>2.5.1 	</a:t>
            </a:r>
            <a:r>
              <a:rPr lang="fr-FR" sz="2800" spc="0" dirty="0"/>
              <a:t>Savoir si l'État a rempli son devoir en matière de respect,</a:t>
            </a:r>
            <a:br>
              <a:rPr lang="fr-FR" sz="2800" spc="0" dirty="0"/>
            </a:br>
            <a:r>
              <a:rPr lang="fr-FR" sz="2800" spc="0" dirty="0"/>
              <a:t>		de protection et de promotion des droits humains</a:t>
            </a:r>
            <a:br>
              <a:rPr lang="en-GB" sz="2400" dirty="0"/>
            </a:br>
            <a:r>
              <a:rPr lang="en-US" sz="2400" dirty="0">
                <a:latin typeface="Arial"/>
                <a:cs typeface="Arial"/>
              </a:rPr>
              <a:t> </a:t>
            </a:r>
            <a:br>
              <a:rPr lang="en-US" sz="2400" dirty="0">
                <a:latin typeface="Arial"/>
                <a:cs typeface="Arial"/>
              </a:rPr>
            </a:br>
            <a:r>
              <a:rPr lang="en-US" sz="2400" dirty="0" err="1">
                <a:latin typeface="Arial"/>
                <a:cs typeface="Arial"/>
              </a:rPr>
              <a:t>Activité</a:t>
            </a:r>
            <a:r>
              <a:rPr lang="en-US" sz="2400" dirty="0">
                <a:latin typeface="Arial"/>
                <a:cs typeface="Arial"/>
              </a:rPr>
              <a:t> : </a:t>
            </a:r>
            <a:r>
              <a:rPr lang="en-US" sz="2400" dirty="0" err="1">
                <a:latin typeface="Arial"/>
                <a:cs typeface="Arial"/>
              </a:rPr>
              <a:t>Scénario</a:t>
            </a:r>
            <a:r>
              <a:rPr lang="en-US" sz="2400" dirty="0">
                <a:latin typeface="Arial"/>
                <a:cs typeface="Arial"/>
              </a:rPr>
              <a:t> 2</a:t>
            </a:r>
            <a:endParaRPr lang="en-US" sz="2400" dirty="0"/>
          </a:p>
        </p:txBody>
      </p:sp>
      <p:sp>
        <p:nvSpPr>
          <p:cNvPr id="3" name="Text Placeholder 2">
            <a:extLst>
              <a:ext uri="{FF2B5EF4-FFF2-40B4-BE49-F238E27FC236}">
                <a16:creationId xmlns:a16="http://schemas.microsoft.com/office/drawing/2014/main" id="{CEA34BFA-37B4-4499-B671-9F799F1EF2BA}"/>
              </a:ext>
            </a:extLst>
          </p:cNvPr>
          <p:cNvSpPr>
            <a:spLocks noGrp="1"/>
          </p:cNvSpPr>
          <p:nvPr>
            <p:ph type="body" sz="quarter" idx="15"/>
          </p:nvPr>
        </p:nvSpPr>
        <p:spPr>
          <a:xfrm>
            <a:off x="435600" y="2171737"/>
            <a:ext cx="11416905" cy="4997996"/>
          </a:xfrm>
        </p:spPr>
        <p:txBody>
          <a:bodyPr lIns="0" tIns="0" rIns="0" bIns="0" anchor="t"/>
          <a:lstStyle/>
          <a:p>
            <a:pPr marL="342900" indent="-342900">
              <a:buClr>
                <a:srgbClr val="0070C0"/>
              </a:buClr>
              <a:buNone/>
            </a:pPr>
            <a:r>
              <a:rPr lang="en-US" sz="2200" dirty="0"/>
              <a:t>Un </a:t>
            </a:r>
            <a:r>
              <a:rPr lang="en-US" sz="2200" dirty="0" err="1"/>
              <a:t>professionnel</a:t>
            </a:r>
            <a:r>
              <a:rPr lang="en-US" sz="2200" dirty="0"/>
              <a:t> du </a:t>
            </a:r>
            <a:r>
              <a:rPr lang="en-US" sz="2200" dirty="0" err="1"/>
              <a:t>sexe</a:t>
            </a:r>
            <a:r>
              <a:rPr lang="en-US" sz="2200" dirty="0"/>
              <a:t> </a:t>
            </a:r>
            <a:r>
              <a:rPr lang="en-US" sz="2200" dirty="0" err="1"/>
              <a:t>signale</a:t>
            </a:r>
            <a:r>
              <a:rPr lang="en-US" sz="2200" dirty="0"/>
              <a:t> que son </a:t>
            </a:r>
            <a:r>
              <a:rPr lang="en-US" sz="2200" dirty="0" err="1"/>
              <a:t>docteur</a:t>
            </a:r>
            <a:r>
              <a:rPr lang="en-US" sz="2200" dirty="0"/>
              <a:t> </a:t>
            </a:r>
            <a:r>
              <a:rPr lang="en-US" sz="2200" dirty="0" err="1"/>
              <a:t>lui</a:t>
            </a:r>
            <a:r>
              <a:rPr lang="en-US" sz="2200" dirty="0"/>
              <a:t> a </a:t>
            </a:r>
            <a:r>
              <a:rPr lang="en-US" sz="2200" dirty="0" err="1"/>
              <a:t>dit</a:t>
            </a:r>
            <a:r>
              <a:rPr lang="en-US" sz="2200" dirty="0"/>
              <a:t> </a:t>
            </a:r>
            <a:r>
              <a:rPr lang="en-US" sz="2200" dirty="0" err="1"/>
              <a:t>qu’il</a:t>
            </a:r>
            <a:r>
              <a:rPr lang="en-US" sz="2200" dirty="0"/>
              <a:t> ne </a:t>
            </a:r>
            <a:r>
              <a:rPr lang="en-US" sz="2200" dirty="0" err="1"/>
              <a:t>lui</a:t>
            </a:r>
            <a:r>
              <a:rPr lang="en-US" sz="2200" dirty="0"/>
              <a:t> </a:t>
            </a:r>
            <a:r>
              <a:rPr lang="en-US" sz="2200" dirty="0" err="1"/>
              <a:t>donnerait</a:t>
            </a:r>
            <a:r>
              <a:rPr lang="en-US" sz="2200" dirty="0"/>
              <a:t> </a:t>
            </a:r>
            <a:r>
              <a:rPr lang="en-US" sz="2200" dirty="0" err="1"/>
              <a:t>ses</a:t>
            </a:r>
            <a:r>
              <a:rPr lang="en-US" sz="2200" dirty="0"/>
              <a:t> </a:t>
            </a:r>
            <a:r>
              <a:rPr lang="en-US" sz="2200" dirty="0" err="1"/>
              <a:t>médicaments</a:t>
            </a:r>
            <a:r>
              <a:rPr lang="en-US" sz="2200" dirty="0"/>
              <a:t> pour le VIH </a:t>
            </a:r>
            <a:r>
              <a:rPr lang="en-US" sz="2200" dirty="0" err="1"/>
              <a:t>qu’à</a:t>
            </a:r>
            <a:r>
              <a:rPr lang="en-US" sz="2200" dirty="0"/>
              <a:t> condition </a:t>
            </a:r>
            <a:r>
              <a:rPr lang="en-US" sz="2200" dirty="0" err="1"/>
              <a:t>qu’il</a:t>
            </a:r>
            <a:r>
              <a:rPr lang="en-US" sz="2200" dirty="0"/>
              <a:t> </a:t>
            </a:r>
            <a:r>
              <a:rPr lang="en-US" sz="2200" dirty="0" err="1"/>
              <a:t>couche</a:t>
            </a:r>
            <a:r>
              <a:rPr lang="en-US" sz="2200" dirty="0"/>
              <a:t> avec </a:t>
            </a:r>
            <a:r>
              <a:rPr lang="en-US" sz="2200" dirty="0" err="1"/>
              <a:t>lui</a:t>
            </a:r>
            <a:r>
              <a:rPr lang="en-US" sz="2200" dirty="0"/>
              <a:t>. </a:t>
            </a:r>
          </a:p>
          <a:p>
            <a:pPr marL="0" indent="0">
              <a:buNone/>
            </a:pPr>
            <a:r>
              <a:rPr lang="en-US" sz="2200" dirty="0">
                <a:latin typeface="Arial"/>
                <a:cs typeface="Arial"/>
              </a:rPr>
              <a:t>Le </a:t>
            </a:r>
            <a:r>
              <a:rPr lang="en-US" sz="2200" dirty="0" err="1">
                <a:latin typeface="Arial"/>
                <a:cs typeface="Arial"/>
              </a:rPr>
              <a:t>docteur</a:t>
            </a:r>
            <a:r>
              <a:rPr lang="en-US" sz="2200" dirty="0">
                <a:latin typeface="Arial"/>
                <a:cs typeface="Arial"/>
              </a:rPr>
              <a:t> </a:t>
            </a:r>
            <a:r>
              <a:rPr lang="en-US" sz="2200" dirty="0" err="1">
                <a:latin typeface="Arial"/>
                <a:cs typeface="Arial"/>
              </a:rPr>
              <a:t>était</a:t>
            </a:r>
            <a:r>
              <a:rPr lang="en-US" sz="2200" dirty="0">
                <a:latin typeface="Arial"/>
                <a:cs typeface="Arial"/>
              </a:rPr>
              <a:t> </a:t>
            </a:r>
            <a:r>
              <a:rPr lang="en-US" sz="2200" dirty="0" err="1">
                <a:latin typeface="Arial"/>
                <a:cs typeface="Arial"/>
              </a:rPr>
              <a:t>sympa</a:t>
            </a:r>
            <a:r>
              <a:rPr lang="en-US" sz="2200" dirty="0">
                <a:latin typeface="Arial"/>
                <a:cs typeface="Arial"/>
              </a:rPr>
              <a:t> avec </a:t>
            </a:r>
            <a:r>
              <a:rPr lang="en-US" sz="2200" dirty="0" err="1">
                <a:latin typeface="Arial"/>
                <a:cs typeface="Arial"/>
              </a:rPr>
              <a:t>lui</a:t>
            </a:r>
            <a:r>
              <a:rPr lang="en-US" sz="2200" dirty="0">
                <a:latin typeface="Arial"/>
                <a:cs typeface="Arial"/>
              </a:rPr>
              <a:t>, au point </a:t>
            </a:r>
            <a:r>
              <a:rPr lang="en-US" sz="2200" dirty="0" err="1">
                <a:latin typeface="Arial"/>
                <a:cs typeface="Arial"/>
              </a:rPr>
              <a:t>que</a:t>
            </a:r>
            <a:r>
              <a:rPr lang="en-US" sz="2200" dirty="0">
                <a:latin typeface="Arial"/>
                <a:cs typeface="Arial"/>
              </a:rPr>
              <a:t> </a:t>
            </a:r>
            <a:r>
              <a:rPr lang="en-US" sz="2200" dirty="0" err="1">
                <a:latin typeface="Arial"/>
                <a:cs typeface="Arial"/>
              </a:rPr>
              <a:t>l’homme</a:t>
            </a:r>
            <a:r>
              <a:rPr lang="en-US" sz="2200" dirty="0">
                <a:latin typeface="Arial"/>
                <a:cs typeface="Arial"/>
              </a:rPr>
              <a:t> </a:t>
            </a:r>
            <a:r>
              <a:rPr lang="en-US" sz="2200" dirty="0" err="1">
                <a:latin typeface="Arial"/>
                <a:cs typeface="Arial"/>
              </a:rPr>
              <a:t>lui</a:t>
            </a:r>
            <a:r>
              <a:rPr lang="en-US" sz="2200" dirty="0">
                <a:latin typeface="Arial"/>
                <a:cs typeface="Arial"/>
              </a:rPr>
              <a:t> </a:t>
            </a:r>
            <a:r>
              <a:rPr lang="en-US" sz="2200" dirty="0" err="1">
                <a:latin typeface="Arial"/>
                <a:cs typeface="Arial"/>
              </a:rPr>
              <a:t>avait</a:t>
            </a:r>
            <a:r>
              <a:rPr lang="en-US" sz="2200" dirty="0">
                <a:latin typeface="Arial"/>
                <a:cs typeface="Arial"/>
              </a:rPr>
              <a:t> </a:t>
            </a:r>
            <a:r>
              <a:rPr lang="en-US" sz="2200" dirty="0" err="1">
                <a:latin typeface="Arial"/>
                <a:cs typeface="Arial"/>
              </a:rPr>
              <a:t>parlé</a:t>
            </a:r>
            <a:r>
              <a:rPr lang="en-US" sz="2200" dirty="0">
                <a:latin typeface="Arial"/>
                <a:cs typeface="Arial"/>
              </a:rPr>
              <a:t> de son travail, de </a:t>
            </a:r>
            <a:r>
              <a:rPr lang="en-US" sz="2200" dirty="0" err="1">
                <a:latin typeface="Arial"/>
                <a:cs typeface="Arial"/>
              </a:rPr>
              <a:t>ses</a:t>
            </a:r>
            <a:r>
              <a:rPr lang="en-US" sz="2200" dirty="0">
                <a:latin typeface="Arial"/>
                <a:cs typeface="Arial"/>
              </a:rPr>
              <a:t> clients et du </a:t>
            </a:r>
            <a:r>
              <a:rPr lang="en-US" sz="2200" dirty="0" err="1">
                <a:latin typeface="Arial"/>
                <a:cs typeface="Arial"/>
              </a:rPr>
              <a:t>bordel</a:t>
            </a:r>
            <a:r>
              <a:rPr lang="en-US" sz="2200" dirty="0">
                <a:latin typeface="Arial"/>
                <a:cs typeface="Arial"/>
              </a:rPr>
              <a:t> </a:t>
            </a:r>
            <a:r>
              <a:rPr lang="en-US" sz="2200" dirty="0" err="1">
                <a:latin typeface="Arial"/>
                <a:cs typeface="Arial"/>
              </a:rPr>
              <a:t>dans</a:t>
            </a:r>
            <a:r>
              <a:rPr lang="en-US" sz="2200" dirty="0">
                <a:latin typeface="Arial"/>
                <a:cs typeface="Arial"/>
              </a:rPr>
              <a:t> </a:t>
            </a:r>
            <a:r>
              <a:rPr lang="en-US" sz="2200" dirty="0" err="1">
                <a:latin typeface="Arial"/>
                <a:cs typeface="Arial"/>
              </a:rPr>
              <a:t>lequel</a:t>
            </a:r>
            <a:r>
              <a:rPr lang="en-US" sz="2200" dirty="0">
                <a:latin typeface="Arial"/>
                <a:cs typeface="Arial"/>
              </a:rPr>
              <a:t> </a:t>
            </a:r>
            <a:r>
              <a:rPr lang="en-US" sz="2200" dirty="0" err="1">
                <a:latin typeface="Arial"/>
                <a:cs typeface="Arial"/>
              </a:rPr>
              <a:t>il</a:t>
            </a:r>
            <a:r>
              <a:rPr lang="en-US" sz="2200" dirty="0">
                <a:latin typeface="Arial"/>
                <a:cs typeface="Arial"/>
              </a:rPr>
              <a:t> </a:t>
            </a:r>
            <a:r>
              <a:rPr lang="en-US" sz="2200" dirty="0" err="1">
                <a:latin typeface="Arial"/>
                <a:cs typeface="Arial"/>
              </a:rPr>
              <a:t>travaille</a:t>
            </a:r>
            <a:r>
              <a:rPr lang="en-US" sz="2200" dirty="0">
                <a:latin typeface="Arial"/>
                <a:cs typeface="Arial"/>
              </a:rPr>
              <a:t>. </a:t>
            </a:r>
            <a:r>
              <a:rPr lang="en-US" sz="2200" dirty="0" err="1">
                <a:latin typeface="Arial"/>
                <a:cs typeface="Arial"/>
              </a:rPr>
              <a:t>Lorsque</a:t>
            </a:r>
            <a:r>
              <a:rPr lang="en-US" sz="2200" dirty="0">
                <a:latin typeface="Arial"/>
                <a:cs typeface="Arial"/>
              </a:rPr>
              <a:t> le </a:t>
            </a:r>
            <a:r>
              <a:rPr lang="en-US" sz="2200" dirty="0" err="1">
                <a:latin typeface="Arial"/>
                <a:cs typeface="Arial"/>
              </a:rPr>
              <a:t>professionnel</a:t>
            </a:r>
            <a:r>
              <a:rPr lang="en-US" sz="2200" dirty="0">
                <a:latin typeface="Arial"/>
                <a:cs typeface="Arial"/>
              </a:rPr>
              <a:t> du </a:t>
            </a:r>
            <a:r>
              <a:rPr lang="en-US" sz="2200" dirty="0" err="1">
                <a:latin typeface="Arial"/>
                <a:cs typeface="Arial"/>
              </a:rPr>
              <a:t>sexe</a:t>
            </a:r>
            <a:r>
              <a:rPr lang="en-US" sz="2200" dirty="0">
                <a:latin typeface="Arial"/>
                <a:cs typeface="Arial"/>
              </a:rPr>
              <a:t> a </a:t>
            </a:r>
            <a:r>
              <a:rPr lang="en-US" sz="2200" dirty="0" err="1">
                <a:latin typeface="Arial"/>
                <a:cs typeface="Arial"/>
              </a:rPr>
              <a:t>refusé</a:t>
            </a:r>
            <a:r>
              <a:rPr lang="en-US" sz="2200" dirty="0">
                <a:latin typeface="Arial"/>
                <a:cs typeface="Arial"/>
              </a:rPr>
              <a:t> de </a:t>
            </a:r>
            <a:r>
              <a:rPr lang="en-US" sz="2200" dirty="0" err="1">
                <a:latin typeface="Arial"/>
                <a:cs typeface="Arial"/>
              </a:rPr>
              <a:t>coucher</a:t>
            </a:r>
            <a:r>
              <a:rPr lang="en-US" sz="2200" dirty="0">
                <a:latin typeface="Arial"/>
                <a:cs typeface="Arial"/>
              </a:rPr>
              <a:t> avec </a:t>
            </a:r>
            <a:r>
              <a:rPr lang="en-US" sz="2200" dirty="0" err="1">
                <a:latin typeface="Arial"/>
                <a:cs typeface="Arial"/>
              </a:rPr>
              <a:t>lui</a:t>
            </a:r>
            <a:r>
              <a:rPr lang="en-US" sz="2200" dirty="0">
                <a:latin typeface="Arial"/>
                <a:cs typeface="Arial"/>
              </a:rPr>
              <a:t>, le </a:t>
            </a:r>
            <a:r>
              <a:rPr lang="en-US" sz="2200" dirty="0" err="1">
                <a:latin typeface="Arial"/>
                <a:cs typeface="Arial"/>
              </a:rPr>
              <a:t>docteur</a:t>
            </a:r>
            <a:r>
              <a:rPr lang="en-US" sz="2200" dirty="0">
                <a:latin typeface="Arial"/>
                <a:cs typeface="Arial"/>
              </a:rPr>
              <a:t> </a:t>
            </a:r>
            <a:r>
              <a:rPr lang="en-US" sz="2200" dirty="0" err="1">
                <a:latin typeface="Arial"/>
                <a:cs typeface="Arial"/>
              </a:rPr>
              <a:t>lui</a:t>
            </a:r>
            <a:r>
              <a:rPr lang="en-US" sz="2200" dirty="0">
                <a:latin typeface="Arial"/>
                <a:cs typeface="Arial"/>
              </a:rPr>
              <a:t> a </a:t>
            </a:r>
            <a:r>
              <a:rPr lang="en-US" sz="2200" dirty="0" err="1">
                <a:latin typeface="Arial"/>
                <a:cs typeface="Arial"/>
              </a:rPr>
              <a:t>interdit</a:t>
            </a:r>
            <a:r>
              <a:rPr lang="en-US" sz="2200" dirty="0">
                <a:latin typeface="Arial"/>
                <a:cs typeface="Arial"/>
              </a:rPr>
              <a:t> de </a:t>
            </a:r>
            <a:r>
              <a:rPr lang="en-US" sz="2200" dirty="0" err="1">
                <a:latin typeface="Arial"/>
                <a:cs typeface="Arial"/>
              </a:rPr>
              <a:t>revenir</a:t>
            </a:r>
            <a:r>
              <a:rPr lang="en-US" sz="2200" dirty="0">
                <a:latin typeface="Arial"/>
                <a:cs typeface="Arial"/>
              </a:rPr>
              <a:t> </a:t>
            </a:r>
            <a:r>
              <a:rPr lang="en-US" sz="2200" dirty="0" err="1">
                <a:latin typeface="Arial"/>
                <a:cs typeface="Arial"/>
              </a:rPr>
              <a:t>dans</a:t>
            </a:r>
            <a:r>
              <a:rPr lang="en-US" sz="2200" dirty="0">
                <a:latin typeface="Arial"/>
                <a:cs typeface="Arial"/>
              </a:rPr>
              <a:t> </a:t>
            </a:r>
            <a:r>
              <a:rPr lang="en-US" sz="2200" dirty="0" err="1">
                <a:latin typeface="Arial"/>
                <a:cs typeface="Arial"/>
              </a:rPr>
              <a:t>l’établissement</a:t>
            </a:r>
            <a:r>
              <a:rPr lang="en-US" sz="2200" dirty="0">
                <a:latin typeface="Arial"/>
                <a:cs typeface="Arial"/>
              </a:rPr>
              <a:t> de santé et a </a:t>
            </a:r>
            <a:r>
              <a:rPr lang="en-US" sz="2200" dirty="0" err="1">
                <a:latin typeface="Arial"/>
                <a:cs typeface="Arial"/>
              </a:rPr>
              <a:t>menacé</a:t>
            </a:r>
            <a:r>
              <a:rPr lang="en-US" sz="2200" dirty="0">
                <a:latin typeface="Arial"/>
                <a:cs typeface="Arial"/>
              </a:rPr>
              <a:t> de le </a:t>
            </a:r>
            <a:r>
              <a:rPr lang="en-US" sz="2200" dirty="0" err="1">
                <a:latin typeface="Arial"/>
                <a:cs typeface="Arial"/>
              </a:rPr>
              <a:t>dénoncer</a:t>
            </a:r>
            <a:r>
              <a:rPr lang="en-US" sz="2200" dirty="0">
                <a:latin typeface="Arial"/>
                <a:cs typeface="Arial"/>
              </a:rPr>
              <a:t> </a:t>
            </a:r>
            <a:r>
              <a:rPr lang="en-US" sz="2200" dirty="0" err="1">
                <a:latin typeface="Arial"/>
                <a:cs typeface="Arial"/>
              </a:rPr>
              <a:t>auprès</a:t>
            </a:r>
            <a:r>
              <a:rPr lang="en-US" sz="2200" dirty="0">
                <a:latin typeface="Arial"/>
                <a:cs typeface="Arial"/>
              </a:rPr>
              <a:t> de la police. </a:t>
            </a:r>
          </a:p>
          <a:p>
            <a:pPr marL="0" indent="0">
              <a:buNone/>
            </a:pPr>
            <a:r>
              <a:rPr lang="en-US" sz="2200" dirty="0" err="1">
                <a:latin typeface="Arial"/>
                <a:cs typeface="Arial"/>
              </a:rPr>
              <a:t>L’homme</a:t>
            </a:r>
            <a:r>
              <a:rPr lang="en-US" sz="2200" dirty="0">
                <a:latin typeface="Arial"/>
                <a:cs typeface="Arial"/>
              </a:rPr>
              <a:t> a </a:t>
            </a:r>
            <a:r>
              <a:rPr lang="en-US" sz="2200" dirty="0" err="1">
                <a:latin typeface="Arial"/>
                <a:cs typeface="Arial"/>
              </a:rPr>
              <a:t>essayé</a:t>
            </a:r>
            <a:r>
              <a:rPr lang="en-US" sz="2200" dirty="0">
                <a:latin typeface="Arial"/>
                <a:cs typeface="Arial"/>
              </a:rPr>
              <a:t> </a:t>
            </a:r>
            <a:r>
              <a:rPr lang="en-US" sz="2200" dirty="0" err="1">
                <a:latin typeface="Arial"/>
                <a:cs typeface="Arial"/>
              </a:rPr>
              <a:t>d’obtenir</a:t>
            </a:r>
            <a:r>
              <a:rPr lang="en-US" sz="2200" dirty="0">
                <a:latin typeface="Arial"/>
                <a:cs typeface="Arial"/>
              </a:rPr>
              <a:t> son </a:t>
            </a:r>
            <a:r>
              <a:rPr lang="en-US" sz="2200" dirty="0" err="1">
                <a:latin typeface="Arial"/>
                <a:cs typeface="Arial"/>
              </a:rPr>
              <a:t>traitement</a:t>
            </a:r>
            <a:r>
              <a:rPr lang="en-US" sz="2200" dirty="0">
                <a:latin typeface="Arial"/>
                <a:cs typeface="Arial"/>
              </a:rPr>
              <a:t> </a:t>
            </a:r>
            <a:r>
              <a:rPr lang="en-US" sz="2200" dirty="0" err="1">
                <a:latin typeface="Arial"/>
                <a:cs typeface="Arial"/>
              </a:rPr>
              <a:t>auprès</a:t>
            </a:r>
            <a:r>
              <a:rPr lang="en-US" sz="2200" dirty="0">
                <a:latin typeface="Arial"/>
                <a:cs typeface="Arial"/>
              </a:rPr>
              <a:t> </a:t>
            </a:r>
            <a:r>
              <a:rPr lang="en-US" sz="2200" dirty="0" err="1">
                <a:latin typeface="Arial"/>
                <a:cs typeface="Arial"/>
              </a:rPr>
              <a:t>d’une</a:t>
            </a:r>
            <a:r>
              <a:rPr lang="en-US" sz="2200" dirty="0">
                <a:latin typeface="Arial"/>
                <a:cs typeface="Arial"/>
              </a:rPr>
              <a:t> </a:t>
            </a:r>
            <a:r>
              <a:rPr lang="en-US" sz="2200" dirty="0" err="1">
                <a:latin typeface="Arial"/>
                <a:cs typeface="Arial"/>
              </a:rPr>
              <a:t>autre</a:t>
            </a:r>
            <a:r>
              <a:rPr lang="en-US" sz="2200" dirty="0">
                <a:latin typeface="Arial"/>
                <a:cs typeface="Arial"/>
              </a:rPr>
              <a:t> </a:t>
            </a:r>
            <a:r>
              <a:rPr lang="en-US" sz="2200" dirty="0" err="1">
                <a:latin typeface="Arial"/>
                <a:cs typeface="Arial"/>
              </a:rPr>
              <a:t>clinique</a:t>
            </a:r>
            <a:r>
              <a:rPr lang="en-US" sz="2200" dirty="0">
                <a:latin typeface="Arial"/>
                <a:cs typeface="Arial"/>
              </a:rPr>
              <a:t>, </a:t>
            </a:r>
            <a:r>
              <a:rPr lang="en-US" sz="2200" dirty="0" err="1">
                <a:latin typeface="Arial"/>
                <a:cs typeface="Arial"/>
              </a:rPr>
              <a:t>mais</a:t>
            </a:r>
            <a:r>
              <a:rPr lang="en-US" sz="2200" dirty="0">
                <a:latin typeface="Arial"/>
                <a:cs typeface="Arial"/>
              </a:rPr>
              <a:t> </a:t>
            </a:r>
            <a:r>
              <a:rPr lang="en-US" sz="2200" dirty="0" err="1">
                <a:latin typeface="Arial"/>
                <a:cs typeface="Arial"/>
              </a:rPr>
              <a:t>cela</a:t>
            </a:r>
            <a:r>
              <a:rPr lang="en-US" sz="2200" dirty="0">
                <a:latin typeface="Arial"/>
                <a:cs typeface="Arial"/>
              </a:rPr>
              <a:t> </a:t>
            </a:r>
            <a:r>
              <a:rPr lang="en-US" sz="2200" dirty="0" err="1">
                <a:latin typeface="Arial"/>
                <a:cs typeface="Arial"/>
              </a:rPr>
              <a:t>n’a</a:t>
            </a:r>
            <a:r>
              <a:rPr lang="en-US" sz="2200" dirty="0">
                <a:latin typeface="Arial"/>
                <a:cs typeface="Arial"/>
              </a:rPr>
              <a:t> pas </a:t>
            </a:r>
            <a:r>
              <a:rPr lang="en-US" sz="2200" dirty="0" err="1">
                <a:latin typeface="Arial"/>
                <a:cs typeface="Arial"/>
              </a:rPr>
              <a:t>marché</a:t>
            </a:r>
            <a:r>
              <a:rPr lang="en-US" sz="2200" dirty="0">
                <a:latin typeface="Arial"/>
                <a:cs typeface="Arial"/>
              </a:rPr>
              <a:t> </a:t>
            </a:r>
            <a:r>
              <a:rPr lang="en-US" sz="2200" dirty="0" err="1">
                <a:latin typeface="Arial"/>
                <a:cs typeface="Arial"/>
              </a:rPr>
              <a:t>puisqu’il</a:t>
            </a:r>
            <a:r>
              <a:rPr lang="en-US" sz="2200" dirty="0">
                <a:latin typeface="Arial"/>
                <a:cs typeface="Arial"/>
              </a:rPr>
              <a:t> </a:t>
            </a:r>
            <a:r>
              <a:rPr lang="en-US" sz="2200" dirty="0" err="1">
                <a:latin typeface="Arial"/>
                <a:cs typeface="Arial"/>
              </a:rPr>
              <a:t>n’est</a:t>
            </a:r>
            <a:r>
              <a:rPr lang="en-US" sz="2200" dirty="0">
                <a:latin typeface="Arial"/>
                <a:cs typeface="Arial"/>
              </a:rPr>
              <a:t> pas </a:t>
            </a:r>
            <a:r>
              <a:rPr lang="en-US" sz="2200" dirty="0" err="1">
                <a:latin typeface="Arial"/>
                <a:cs typeface="Arial"/>
              </a:rPr>
              <a:t>enregistré</a:t>
            </a:r>
            <a:r>
              <a:rPr lang="en-US" sz="2200" dirty="0">
                <a:latin typeface="Arial"/>
                <a:cs typeface="Arial"/>
              </a:rPr>
              <a:t> </a:t>
            </a:r>
            <a:r>
              <a:rPr lang="en-US" sz="2200" dirty="0" err="1">
                <a:latin typeface="Arial"/>
                <a:cs typeface="Arial"/>
              </a:rPr>
              <a:t>là</a:t>
            </a:r>
            <a:r>
              <a:rPr lang="en-US" sz="2200" dirty="0">
                <a:latin typeface="Arial"/>
                <a:cs typeface="Arial"/>
              </a:rPr>
              <a:t>-bas. Il a </a:t>
            </a:r>
            <a:r>
              <a:rPr lang="en-US" sz="2200" dirty="0" err="1">
                <a:latin typeface="Arial"/>
                <a:cs typeface="Arial"/>
              </a:rPr>
              <a:t>peur</a:t>
            </a:r>
            <a:r>
              <a:rPr lang="en-US" sz="2200" dirty="0">
                <a:latin typeface="Arial"/>
                <a:cs typeface="Arial"/>
              </a:rPr>
              <a:t> de </a:t>
            </a:r>
            <a:r>
              <a:rPr lang="en-US" sz="2200" dirty="0" err="1">
                <a:latin typeface="Arial"/>
                <a:cs typeface="Arial"/>
              </a:rPr>
              <a:t>leur</a:t>
            </a:r>
            <a:r>
              <a:rPr lang="en-US" sz="2200" dirty="0">
                <a:latin typeface="Arial"/>
                <a:cs typeface="Arial"/>
              </a:rPr>
              <a:t> </a:t>
            </a:r>
            <a:r>
              <a:rPr lang="en-US" sz="2200" dirty="0" err="1">
                <a:latin typeface="Arial"/>
                <a:cs typeface="Arial"/>
              </a:rPr>
              <a:t>expliquer</a:t>
            </a:r>
            <a:r>
              <a:rPr lang="en-US" sz="2200" dirty="0">
                <a:latin typeface="Arial"/>
                <a:cs typeface="Arial"/>
              </a:rPr>
              <a:t> </a:t>
            </a:r>
            <a:r>
              <a:rPr lang="en-US" sz="2200" dirty="0" err="1">
                <a:latin typeface="Arial"/>
                <a:cs typeface="Arial"/>
              </a:rPr>
              <a:t>pourquoi</a:t>
            </a:r>
            <a:r>
              <a:rPr lang="en-US" sz="2200" dirty="0">
                <a:latin typeface="Arial"/>
                <a:cs typeface="Arial"/>
              </a:rPr>
              <a:t> </a:t>
            </a:r>
            <a:r>
              <a:rPr lang="en-US" sz="2200" dirty="0" err="1">
                <a:latin typeface="Arial"/>
                <a:cs typeface="Arial"/>
              </a:rPr>
              <a:t>il</a:t>
            </a:r>
            <a:r>
              <a:rPr lang="en-US" sz="2200" dirty="0">
                <a:latin typeface="Arial"/>
                <a:cs typeface="Arial"/>
              </a:rPr>
              <a:t> ne </a:t>
            </a:r>
            <a:r>
              <a:rPr lang="en-US" sz="2200" dirty="0" err="1">
                <a:latin typeface="Arial"/>
                <a:cs typeface="Arial"/>
              </a:rPr>
              <a:t>peut</a:t>
            </a:r>
            <a:r>
              <a:rPr lang="en-US" sz="2200" dirty="0">
                <a:latin typeface="Arial"/>
                <a:cs typeface="Arial"/>
              </a:rPr>
              <a:t> plus </a:t>
            </a:r>
            <a:r>
              <a:rPr lang="en-US" sz="2200" dirty="0" err="1">
                <a:latin typeface="Arial"/>
                <a:cs typeface="Arial"/>
              </a:rPr>
              <a:t>retourner</a:t>
            </a:r>
            <a:r>
              <a:rPr lang="en-US" sz="2200" dirty="0">
                <a:latin typeface="Arial"/>
                <a:cs typeface="Arial"/>
              </a:rPr>
              <a:t> </a:t>
            </a:r>
            <a:r>
              <a:rPr lang="en-US" sz="2200" dirty="0" err="1">
                <a:latin typeface="Arial"/>
                <a:cs typeface="Arial"/>
              </a:rPr>
              <a:t>à</a:t>
            </a:r>
            <a:r>
              <a:rPr lang="en-US" sz="2200" dirty="0">
                <a:latin typeface="Arial"/>
                <a:cs typeface="Arial"/>
              </a:rPr>
              <a:t> la </a:t>
            </a:r>
            <a:r>
              <a:rPr lang="en-US" sz="2200" dirty="0" err="1">
                <a:latin typeface="Arial"/>
                <a:cs typeface="Arial"/>
              </a:rPr>
              <a:t>clinique</a:t>
            </a:r>
            <a:r>
              <a:rPr lang="en-US" sz="2200" dirty="0">
                <a:latin typeface="Arial"/>
                <a:cs typeface="Arial"/>
              </a:rPr>
              <a:t> </a:t>
            </a:r>
            <a:r>
              <a:rPr lang="en-US" sz="2200" dirty="0" err="1">
                <a:latin typeface="Arial"/>
                <a:cs typeface="Arial"/>
              </a:rPr>
              <a:t>où</a:t>
            </a:r>
            <a:r>
              <a:rPr lang="en-US" sz="2200" dirty="0">
                <a:latin typeface="Arial"/>
                <a:cs typeface="Arial"/>
              </a:rPr>
              <a:t> </a:t>
            </a:r>
            <a:r>
              <a:rPr lang="en-US" sz="2200" dirty="0" err="1">
                <a:latin typeface="Arial"/>
                <a:cs typeface="Arial"/>
              </a:rPr>
              <a:t>il</a:t>
            </a:r>
            <a:r>
              <a:rPr lang="en-US" sz="2200" dirty="0">
                <a:latin typeface="Arial"/>
                <a:cs typeface="Arial"/>
              </a:rPr>
              <a:t> </a:t>
            </a:r>
            <a:r>
              <a:rPr lang="en-US" sz="2200" dirty="0" err="1">
                <a:latin typeface="Arial"/>
                <a:cs typeface="Arial"/>
              </a:rPr>
              <a:t>est</a:t>
            </a:r>
            <a:r>
              <a:rPr lang="en-US" sz="2200" dirty="0">
                <a:latin typeface="Arial"/>
                <a:cs typeface="Arial"/>
              </a:rPr>
              <a:t> </a:t>
            </a:r>
            <a:r>
              <a:rPr lang="en-US" sz="2200" dirty="0" err="1">
                <a:latin typeface="Arial"/>
                <a:cs typeface="Arial"/>
              </a:rPr>
              <a:t>enregistré</a:t>
            </a:r>
            <a:r>
              <a:rPr lang="en-US" sz="2200" dirty="0">
                <a:latin typeface="Arial"/>
                <a:cs typeface="Arial"/>
              </a:rPr>
              <a:t>, </a:t>
            </a:r>
            <a:r>
              <a:rPr lang="en-US" sz="2200" dirty="0" err="1">
                <a:latin typeface="Arial"/>
                <a:cs typeface="Arial"/>
              </a:rPr>
              <a:t>donc</a:t>
            </a:r>
            <a:r>
              <a:rPr lang="en-US" sz="2200" dirty="0">
                <a:latin typeface="Arial"/>
                <a:cs typeface="Arial"/>
              </a:rPr>
              <a:t> on ne </a:t>
            </a:r>
            <a:r>
              <a:rPr lang="en-US" sz="2200" dirty="0" err="1">
                <a:latin typeface="Arial"/>
                <a:cs typeface="Arial"/>
              </a:rPr>
              <a:t>l’accepte</a:t>
            </a:r>
            <a:r>
              <a:rPr lang="en-US" sz="2200" dirty="0">
                <a:latin typeface="Arial"/>
                <a:cs typeface="Arial"/>
              </a:rPr>
              <a:t> pas </a:t>
            </a:r>
            <a:r>
              <a:rPr lang="en-US" sz="2200" dirty="0" err="1">
                <a:latin typeface="Arial"/>
                <a:cs typeface="Arial"/>
              </a:rPr>
              <a:t>dans</a:t>
            </a:r>
            <a:r>
              <a:rPr lang="en-US" sz="2200" dirty="0">
                <a:latin typeface="Arial"/>
                <a:cs typeface="Arial"/>
              </a:rPr>
              <a:t> </a:t>
            </a:r>
            <a:r>
              <a:rPr lang="en-US" sz="2200" dirty="0" err="1">
                <a:latin typeface="Arial"/>
                <a:cs typeface="Arial"/>
              </a:rPr>
              <a:t>cette</a:t>
            </a:r>
            <a:r>
              <a:rPr lang="en-US" sz="2200" dirty="0">
                <a:latin typeface="Arial"/>
                <a:cs typeface="Arial"/>
              </a:rPr>
              <a:t> </a:t>
            </a:r>
            <a:r>
              <a:rPr lang="en-US" sz="2200" dirty="0" err="1">
                <a:latin typeface="Arial"/>
                <a:cs typeface="Arial"/>
              </a:rPr>
              <a:t>clinique</a:t>
            </a:r>
            <a:r>
              <a:rPr lang="en-US" sz="2200" dirty="0">
                <a:latin typeface="Arial"/>
                <a:cs typeface="Arial"/>
              </a:rPr>
              <a:t>, on </a:t>
            </a:r>
            <a:r>
              <a:rPr lang="en-US" sz="2200" dirty="0" err="1">
                <a:latin typeface="Arial"/>
                <a:cs typeface="Arial"/>
              </a:rPr>
              <a:t>lui</a:t>
            </a:r>
            <a:r>
              <a:rPr lang="en-US" sz="2200" dirty="0">
                <a:latin typeface="Arial"/>
                <a:cs typeface="Arial"/>
              </a:rPr>
              <a:t> </a:t>
            </a:r>
            <a:r>
              <a:rPr lang="en-US" sz="2200" dirty="0" err="1">
                <a:latin typeface="Arial"/>
                <a:cs typeface="Arial"/>
              </a:rPr>
              <a:t>dit</a:t>
            </a:r>
            <a:r>
              <a:rPr lang="en-US" sz="2200" dirty="0">
                <a:latin typeface="Arial"/>
                <a:cs typeface="Arial"/>
              </a:rPr>
              <a:t> de </a:t>
            </a:r>
            <a:r>
              <a:rPr lang="en-US" sz="2200" dirty="0" err="1">
                <a:latin typeface="Arial"/>
                <a:cs typeface="Arial"/>
              </a:rPr>
              <a:t>retourner</a:t>
            </a:r>
            <a:r>
              <a:rPr lang="en-US" sz="2200" dirty="0">
                <a:latin typeface="Arial"/>
                <a:cs typeface="Arial"/>
              </a:rPr>
              <a:t> </a:t>
            </a:r>
            <a:r>
              <a:rPr lang="en-US" sz="2200" dirty="0" err="1">
                <a:latin typeface="Arial"/>
                <a:cs typeface="Arial"/>
              </a:rPr>
              <a:t>là</a:t>
            </a:r>
            <a:r>
              <a:rPr lang="en-US" sz="2200" dirty="0">
                <a:latin typeface="Arial"/>
                <a:cs typeface="Arial"/>
              </a:rPr>
              <a:t> </a:t>
            </a:r>
            <a:r>
              <a:rPr lang="en-US" sz="2200" dirty="0" err="1">
                <a:latin typeface="Arial"/>
                <a:cs typeface="Arial"/>
              </a:rPr>
              <a:t>où</a:t>
            </a:r>
            <a:r>
              <a:rPr lang="en-US" sz="2200" dirty="0">
                <a:latin typeface="Arial"/>
                <a:cs typeface="Arial"/>
              </a:rPr>
              <a:t> </a:t>
            </a:r>
            <a:r>
              <a:rPr lang="en-US" sz="2200" dirty="0" err="1">
                <a:latin typeface="Arial"/>
                <a:cs typeface="Arial"/>
              </a:rPr>
              <a:t>il</a:t>
            </a:r>
            <a:r>
              <a:rPr lang="en-US" sz="2200" dirty="0">
                <a:latin typeface="Arial"/>
                <a:cs typeface="Arial"/>
              </a:rPr>
              <a:t> </a:t>
            </a:r>
            <a:r>
              <a:rPr lang="en-US" sz="2200" dirty="0" err="1">
                <a:latin typeface="Arial"/>
                <a:cs typeface="Arial"/>
              </a:rPr>
              <a:t>est</a:t>
            </a:r>
            <a:r>
              <a:rPr lang="en-US" sz="2200" dirty="0">
                <a:latin typeface="Arial"/>
                <a:cs typeface="Arial"/>
              </a:rPr>
              <a:t> </a:t>
            </a:r>
            <a:r>
              <a:rPr lang="en-US" sz="2200" dirty="0" err="1">
                <a:latin typeface="Arial"/>
                <a:cs typeface="Arial"/>
              </a:rPr>
              <a:t>enregistré</a:t>
            </a:r>
            <a:r>
              <a:rPr lang="en-US" sz="2200" dirty="0">
                <a:latin typeface="Arial"/>
                <a:cs typeface="Arial"/>
              </a:rPr>
              <a:t>.</a:t>
            </a:r>
          </a:p>
          <a:p>
            <a:pPr marL="0" indent="0">
              <a:buNone/>
            </a:pPr>
            <a:r>
              <a:rPr lang="en-US" sz="2200" dirty="0">
                <a:latin typeface="Arial"/>
                <a:cs typeface="Arial"/>
              </a:rPr>
              <a:t>Du coup, </a:t>
            </a:r>
            <a:r>
              <a:rPr lang="en-US" sz="2200" dirty="0" err="1">
                <a:latin typeface="Arial"/>
                <a:cs typeface="Arial"/>
              </a:rPr>
              <a:t>l’homme</a:t>
            </a:r>
            <a:r>
              <a:rPr lang="en-US" sz="2200" dirty="0">
                <a:latin typeface="Arial"/>
                <a:cs typeface="Arial"/>
              </a:rPr>
              <a:t> a </a:t>
            </a:r>
            <a:r>
              <a:rPr lang="en-US" sz="2200" dirty="0" err="1">
                <a:latin typeface="Arial"/>
                <a:cs typeface="Arial"/>
              </a:rPr>
              <a:t>arrêté</a:t>
            </a:r>
            <a:r>
              <a:rPr lang="en-US" sz="2200" dirty="0">
                <a:latin typeface="Arial"/>
                <a:cs typeface="Arial"/>
              </a:rPr>
              <a:t> de </a:t>
            </a:r>
            <a:r>
              <a:rPr lang="en-US" sz="2200" dirty="0" err="1">
                <a:latin typeface="Arial"/>
                <a:cs typeface="Arial"/>
              </a:rPr>
              <a:t>prendre</a:t>
            </a:r>
            <a:r>
              <a:rPr lang="en-US" sz="2200" dirty="0">
                <a:latin typeface="Arial"/>
                <a:cs typeface="Arial"/>
              </a:rPr>
              <a:t> son </a:t>
            </a:r>
            <a:r>
              <a:rPr lang="en-US" sz="2200" dirty="0" err="1">
                <a:latin typeface="Arial"/>
                <a:cs typeface="Arial"/>
              </a:rPr>
              <a:t>traitement</a:t>
            </a:r>
            <a:r>
              <a:rPr lang="en-US" sz="2200" dirty="0">
                <a:latin typeface="Arial"/>
                <a:cs typeface="Arial"/>
              </a:rPr>
              <a:t> </a:t>
            </a:r>
            <a:r>
              <a:rPr lang="en-US" sz="2200" dirty="0" err="1">
                <a:latin typeface="Arial"/>
                <a:cs typeface="Arial"/>
              </a:rPr>
              <a:t>antirétroviral</a:t>
            </a:r>
            <a:r>
              <a:rPr lang="en-US" sz="2200" dirty="0">
                <a:latin typeface="Arial"/>
                <a:cs typeface="Arial"/>
              </a:rPr>
              <a:t>.  </a:t>
            </a:r>
            <a:endParaRPr lang="en-US" sz="22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486909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F174-1F7C-4AD3-AE61-775A3774A06A}"/>
              </a:ext>
            </a:extLst>
          </p:cNvPr>
          <p:cNvSpPr>
            <a:spLocks noGrp="1"/>
          </p:cNvSpPr>
          <p:nvPr>
            <p:ph type="title"/>
          </p:nvPr>
        </p:nvSpPr>
        <p:spPr>
          <a:xfrm>
            <a:off x="435600" y="435600"/>
            <a:ext cx="7971213" cy="387798"/>
          </a:xfrm>
        </p:spPr>
        <p:txBody>
          <a:bodyPr wrap="square" lIns="0" tIns="0" rIns="0" bIns="0" anchor="t">
            <a:spAutoFit/>
          </a:bodyPr>
          <a:lstStyle/>
          <a:p>
            <a:r>
              <a:rPr lang="en-US" sz="2800" spc="0" dirty="0">
                <a:latin typeface="Arial"/>
                <a:cs typeface="Arial"/>
              </a:rPr>
              <a:t>2.5.1 </a:t>
            </a:r>
            <a:r>
              <a:rPr lang="en-US" sz="2800" spc="0" dirty="0" err="1">
                <a:latin typeface="Arial"/>
                <a:cs typeface="Arial"/>
              </a:rPr>
              <a:t>Est-ce</a:t>
            </a:r>
            <a:r>
              <a:rPr lang="en-US" sz="2800" spc="0" dirty="0">
                <a:latin typeface="Arial"/>
                <a:cs typeface="Arial"/>
              </a:rPr>
              <a:t> la </a:t>
            </a:r>
            <a:r>
              <a:rPr lang="en-US" sz="2800" spc="0" dirty="0" err="1">
                <a:latin typeface="Arial"/>
                <a:cs typeface="Arial"/>
              </a:rPr>
              <a:t>responsabilité</a:t>
            </a:r>
            <a:r>
              <a:rPr lang="en-US" sz="2800" spc="0" dirty="0">
                <a:latin typeface="Arial"/>
                <a:cs typeface="Arial"/>
              </a:rPr>
              <a:t> de </a:t>
            </a:r>
            <a:r>
              <a:rPr lang="en-US" sz="2800" spc="0" dirty="0" err="1">
                <a:latin typeface="Arial"/>
                <a:cs typeface="Arial"/>
              </a:rPr>
              <a:t>l’État</a:t>
            </a:r>
            <a:r>
              <a:rPr lang="en-US" sz="2800" spc="0" dirty="0">
                <a:latin typeface="Arial"/>
                <a:cs typeface="Arial"/>
              </a:rPr>
              <a:t> ? </a:t>
            </a:r>
            <a:endParaRPr lang="en-US" sz="2800" spc="0" dirty="0"/>
          </a:p>
        </p:txBody>
      </p:sp>
      <p:sp>
        <p:nvSpPr>
          <p:cNvPr id="3" name="Text Placeholder 2">
            <a:extLst>
              <a:ext uri="{FF2B5EF4-FFF2-40B4-BE49-F238E27FC236}">
                <a16:creationId xmlns:a16="http://schemas.microsoft.com/office/drawing/2014/main" id="{ABB77AC8-EA2D-48B5-B03E-B04E586D3FB1}"/>
              </a:ext>
            </a:extLst>
          </p:cNvPr>
          <p:cNvSpPr>
            <a:spLocks noGrp="1"/>
          </p:cNvSpPr>
          <p:nvPr>
            <p:ph type="body" sz="quarter" idx="15"/>
          </p:nvPr>
        </p:nvSpPr>
        <p:spPr>
          <a:xfrm>
            <a:off x="435600" y="1142992"/>
            <a:ext cx="10833184" cy="4887903"/>
          </a:xfrm>
        </p:spPr>
        <p:txBody>
          <a:bodyPr lIns="0" tIns="0" rIns="0" bIns="0" anchor="t"/>
          <a:lstStyle/>
          <a:p>
            <a:pPr marL="0" indent="0">
              <a:buNone/>
            </a:pPr>
            <a:r>
              <a:rPr lang="en-US" sz="2400" b="1" dirty="0">
                <a:latin typeface="Arial"/>
                <a:cs typeface="Arial"/>
              </a:rPr>
              <a:t>Respect: NON: </a:t>
            </a:r>
            <a:r>
              <a:rPr lang="en-US" sz="2400" dirty="0" err="1">
                <a:latin typeface="Arial"/>
                <a:cs typeface="Arial"/>
              </a:rPr>
              <a:t>C’est</a:t>
            </a:r>
            <a:r>
              <a:rPr lang="en-US" sz="2400" dirty="0">
                <a:latin typeface="Arial"/>
                <a:cs typeface="Arial"/>
              </a:rPr>
              <a:t> le </a:t>
            </a:r>
            <a:r>
              <a:rPr lang="en-US" sz="2400" dirty="0" err="1">
                <a:latin typeface="Arial"/>
                <a:cs typeface="Arial"/>
              </a:rPr>
              <a:t>docteur</a:t>
            </a:r>
            <a:r>
              <a:rPr lang="en-US" sz="2400" dirty="0">
                <a:latin typeface="Arial"/>
                <a:cs typeface="Arial"/>
              </a:rPr>
              <a:t> qui </a:t>
            </a:r>
            <a:r>
              <a:rPr lang="en-US" sz="2400" dirty="0" err="1">
                <a:latin typeface="Arial"/>
                <a:cs typeface="Arial"/>
              </a:rPr>
              <a:t>commet</a:t>
            </a:r>
            <a:r>
              <a:rPr lang="en-US" sz="2400" dirty="0">
                <a:latin typeface="Arial"/>
                <a:cs typeface="Arial"/>
              </a:rPr>
              <a:t> </a:t>
            </a:r>
            <a:r>
              <a:rPr lang="en-US" sz="2400" dirty="0" err="1">
                <a:latin typeface="Arial"/>
                <a:cs typeface="Arial"/>
              </a:rPr>
              <a:t>l’acte</a:t>
            </a:r>
            <a:endParaRPr lang="en-US" sz="2400" dirty="0"/>
          </a:p>
          <a:p>
            <a:pPr marL="0" indent="0">
              <a:buNone/>
            </a:pPr>
            <a:r>
              <a:rPr lang="en-US" sz="2400" b="1" dirty="0">
                <a:latin typeface="Arial"/>
                <a:cs typeface="Arial"/>
              </a:rPr>
              <a:t>Protection: NON: </a:t>
            </a:r>
            <a:r>
              <a:rPr lang="en-US" sz="2400" dirty="0">
                <a:latin typeface="Arial"/>
                <a:cs typeface="Arial"/>
              </a:rPr>
              <a:t>Il </a:t>
            </a:r>
            <a:r>
              <a:rPr lang="en-US" sz="2400" dirty="0" err="1">
                <a:latin typeface="Arial"/>
                <a:cs typeface="Arial"/>
              </a:rPr>
              <a:t>n’existe</a:t>
            </a:r>
            <a:r>
              <a:rPr lang="en-US" sz="2400" dirty="0">
                <a:latin typeface="Arial"/>
                <a:cs typeface="Arial"/>
              </a:rPr>
              <a:t> pas de </a:t>
            </a:r>
            <a:r>
              <a:rPr lang="en-US" sz="2400" dirty="0" err="1">
                <a:latin typeface="Arial"/>
                <a:cs typeface="Arial"/>
              </a:rPr>
              <a:t>mécanisme</a:t>
            </a:r>
            <a:r>
              <a:rPr lang="en-US" sz="2400" dirty="0">
                <a:latin typeface="Arial"/>
                <a:cs typeface="Arial"/>
              </a:rPr>
              <a:t> pour signaler </a:t>
            </a:r>
            <a:r>
              <a:rPr lang="en-US" sz="2400" dirty="0" err="1">
                <a:latin typeface="Arial"/>
                <a:cs typeface="Arial"/>
              </a:rPr>
              <a:t>ce</a:t>
            </a:r>
            <a:r>
              <a:rPr lang="en-US" sz="2400" dirty="0">
                <a:latin typeface="Arial"/>
                <a:cs typeface="Arial"/>
              </a:rPr>
              <a:t> type de </a:t>
            </a:r>
            <a:r>
              <a:rPr lang="en-US" sz="2400" dirty="0" err="1">
                <a:latin typeface="Arial"/>
                <a:cs typeface="Arial"/>
              </a:rPr>
              <a:t>cas</a:t>
            </a:r>
            <a:r>
              <a:rPr lang="en-US" sz="2400" dirty="0">
                <a:latin typeface="Arial"/>
                <a:cs typeface="Arial"/>
              </a:rPr>
              <a:t>. </a:t>
            </a:r>
            <a:r>
              <a:rPr lang="en-US" sz="2400" dirty="0" err="1">
                <a:latin typeface="Arial"/>
                <a:cs typeface="Arial"/>
              </a:rPr>
              <a:t>S’il</a:t>
            </a:r>
            <a:r>
              <a:rPr lang="en-US" sz="2400" dirty="0">
                <a:latin typeface="Arial"/>
                <a:cs typeface="Arial"/>
              </a:rPr>
              <a:t> en </a:t>
            </a:r>
            <a:r>
              <a:rPr lang="en-US" sz="2400" dirty="0" err="1">
                <a:latin typeface="Arial"/>
                <a:cs typeface="Arial"/>
              </a:rPr>
              <a:t>existe</a:t>
            </a:r>
            <a:r>
              <a:rPr lang="en-US" sz="2400" dirty="0">
                <a:latin typeface="Arial"/>
                <a:cs typeface="Arial"/>
              </a:rPr>
              <a:t>, </a:t>
            </a:r>
            <a:r>
              <a:rPr lang="en-US" sz="2400" dirty="0" err="1">
                <a:latin typeface="Arial"/>
                <a:cs typeface="Arial"/>
              </a:rPr>
              <a:t>ils</a:t>
            </a:r>
            <a:r>
              <a:rPr lang="en-US" sz="2400" dirty="0">
                <a:latin typeface="Arial"/>
                <a:cs typeface="Arial"/>
              </a:rPr>
              <a:t> ne </a:t>
            </a:r>
            <a:r>
              <a:rPr lang="en-US" sz="2400" dirty="0" err="1">
                <a:latin typeface="Arial"/>
                <a:cs typeface="Arial"/>
              </a:rPr>
              <a:t>fonctionnent</a:t>
            </a:r>
            <a:r>
              <a:rPr lang="en-US" sz="2400" dirty="0">
                <a:latin typeface="Arial"/>
                <a:cs typeface="Arial"/>
              </a:rPr>
              <a:t> pas. </a:t>
            </a:r>
          </a:p>
          <a:p>
            <a:pPr marL="0" indent="0">
              <a:buNone/>
            </a:pPr>
            <a:r>
              <a:rPr lang="en-US" sz="2400" b="1" dirty="0">
                <a:latin typeface="Arial"/>
                <a:cs typeface="Arial"/>
              </a:rPr>
              <a:t>Promotion: NON –  </a:t>
            </a:r>
            <a:r>
              <a:rPr lang="en-US" sz="2400" b="1" dirty="0" err="1">
                <a:latin typeface="Arial"/>
                <a:cs typeface="Arial"/>
              </a:rPr>
              <a:t>L’État</a:t>
            </a:r>
            <a:r>
              <a:rPr lang="en-US" sz="2400" b="1" dirty="0">
                <a:latin typeface="Arial"/>
                <a:cs typeface="Arial"/>
              </a:rPr>
              <a:t> </a:t>
            </a:r>
            <a:r>
              <a:rPr lang="en-US" sz="2400" b="1" dirty="0" err="1">
                <a:latin typeface="Arial"/>
                <a:cs typeface="Arial"/>
              </a:rPr>
              <a:t>peut</a:t>
            </a:r>
            <a:r>
              <a:rPr lang="en-US" sz="2400" b="1" dirty="0">
                <a:latin typeface="Arial"/>
                <a:cs typeface="Arial"/>
              </a:rPr>
              <a:t> faire plus, par </a:t>
            </a:r>
            <a:r>
              <a:rPr lang="en-US" sz="2400" b="1" dirty="0" err="1">
                <a:latin typeface="Arial"/>
                <a:cs typeface="Arial"/>
              </a:rPr>
              <a:t>exemple</a:t>
            </a:r>
            <a:r>
              <a:rPr lang="en-US" sz="2400" b="1" dirty="0">
                <a:latin typeface="Arial"/>
                <a:cs typeface="Arial"/>
              </a:rPr>
              <a:t> :</a:t>
            </a:r>
          </a:p>
          <a:p>
            <a:pPr marL="722313" indent="-220663">
              <a:buNone/>
              <a:tabLst>
                <a:tab pos="708025" algn="l"/>
              </a:tabLst>
            </a:pPr>
            <a:r>
              <a:rPr lang="en-US" sz="2400" dirty="0">
                <a:latin typeface="Arial"/>
                <a:cs typeface="Arial"/>
              </a:rPr>
              <a:t>- </a:t>
            </a:r>
            <a:r>
              <a:rPr lang="en-US" sz="2400" dirty="0" err="1">
                <a:latin typeface="Arial"/>
                <a:cs typeface="Arial"/>
              </a:rPr>
              <a:t>Interdire</a:t>
            </a:r>
            <a:r>
              <a:rPr lang="en-US" sz="2400" dirty="0">
                <a:latin typeface="Arial"/>
                <a:cs typeface="Arial"/>
              </a:rPr>
              <a:t>, de </a:t>
            </a:r>
            <a:r>
              <a:rPr lang="en-US" sz="2400" dirty="0" err="1">
                <a:latin typeface="Arial"/>
                <a:cs typeface="Arial"/>
              </a:rPr>
              <a:t>façon</a:t>
            </a:r>
            <a:r>
              <a:rPr lang="en-US" sz="2400" dirty="0">
                <a:latin typeface="Arial"/>
                <a:cs typeface="Arial"/>
              </a:rPr>
              <a:t> </a:t>
            </a:r>
            <a:r>
              <a:rPr lang="en-US" sz="2400" dirty="0" err="1">
                <a:latin typeface="Arial"/>
                <a:cs typeface="Arial"/>
              </a:rPr>
              <a:t>explicite</a:t>
            </a:r>
            <a:r>
              <a:rPr lang="en-US" sz="2400" dirty="0">
                <a:latin typeface="Arial"/>
                <a:cs typeface="Arial"/>
              </a:rPr>
              <a:t>, </a:t>
            </a:r>
            <a:r>
              <a:rPr lang="en-US" sz="2400" dirty="0" err="1">
                <a:latin typeface="Arial"/>
                <a:cs typeface="Arial"/>
              </a:rPr>
              <a:t>ce</a:t>
            </a:r>
            <a:r>
              <a:rPr lang="en-US" sz="2400" dirty="0">
                <a:latin typeface="Arial"/>
                <a:cs typeface="Arial"/>
              </a:rPr>
              <a:t> type </a:t>
            </a:r>
            <a:r>
              <a:rPr lang="en-US" sz="2400" dirty="0" err="1">
                <a:latin typeface="Arial"/>
                <a:cs typeface="Arial"/>
              </a:rPr>
              <a:t>d’abus</a:t>
            </a:r>
            <a:r>
              <a:rPr lang="en-US" sz="2400" dirty="0">
                <a:latin typeface="Arial"/>
                <a:cs typeface="Arial"/>
              </a:rPr>
              <a:t> </a:t>
            </a:r>
            <a:r>
              <a:rPr lang="en-US" sz="2400" dirty="0" err="1">
                <a:latin typeface="Arial"/>
                <a:cs typeface="Arial"/>
              </a:rPr>
              <a:t>sexuel</a:t>
            </a:r>
            <a:endParaRPr lang="en-US" sz="2400" dirty="0"/>
          </a:p>
          <a:p>
            <a:pPr marL="722313" indent="-220663">
              <a:buNone/>
              <a:tabLst>
                <a:tab pos="708025" algn="l"/>
              </a:tabLst>
            </a:pPr>
            <a:r>
              <a:rPr lang="en-US" sz="2400" dirty="0">
                <a:latin typeface="Arial"/>
                <a:cs typeface="Arial"/>
              </a:rPr>
              <a:t>- </a:t>
            </a:r>
            <a:r>
              <a:rPr lang="en-US" sz="2400" dirty="0" err="1">
                <a:latin typeface="Arial"/>
                <a:cs typeface="Arial"/>
              </a:rPr>
              <a:t>Mettre</a:t>
            </a:r>
            <a:r>
              <a:rPr lang="en-US" sz="2400" dirty="0">
                <a:latin typeface="Arial"/>
                <a:cs typeface="Arial"/>
              </a:rPr>
              <a:t> en place des </a:t>
            </a:r>
            <a:r>
              <a:rPr lang="en-US" sz="2400" dirty="0" err="1">
                <a:latin typeface="Arial"/>
                <a:cs typeface="Arial"/>
              </a:rPr>
              <a:t>mécanisme</a:t>
            </a:r>
            <a:r>
              <a:rPr lang="en-US" sz="2400" dirty="0">
                <a:latin typeface="Arial"/>
                <a:cs typeface="Arial"/>
              </a:rPr>
              <a:t> </a:t>
            </a:r>
            <a:r>
              <a:rPr lang="en-US" sz="2400" dirty="0" err="1">
                <a:latin typeface="Arial"/>
                <a:cs typeface="Arial"/>
              </a:rPr>
              <a:t>d’accès</a:t>
            </a:r>
            <a:r>
              <a:rPr lang="en-US" sz="2400" dirty="0">
                <a:latin typeface="Arial"/>
                <a:cs typeface="Arial"/>
              </a:rPr>
              <a:t> </a:t>
            </a:r>
            <a:r>
              <a:rPr lang="en-US" sz="2400" dirty="0" err="1">
                <a:latin typeface="Arial"/>
                <a:cs typeface="Arial"/>
              </a:rPr>
              <a:t>à</a:t>
            </a:r>
            <a:r>
              <a:rPr lang="en-US" sz="2400" dirty="0">
                <a:latin typeface="Arial"/>
                <a:cs typeface="Arial"/>
              </a:rPr>
              <a:t> la justice, pour </a:t>
            </a:r>
            <a:r>
              <a:rPr lang="en-US" sz="2400" dirty="0" err="1">
                <a:latin typeface="Arial"/>
                <a:cs typeface="Arial"/>
              </a:rPr>
              <a:t>que</a:t>
            </a:r>
            <a:r>
              <a:rPr lang="en-US" sz="2400" dirty="0">
                <a:latin typeface="Arial"/>
                <a:cs typeface="Arial"/>
              </a:rPr>
              <a:t> les </a:t>
            </a:r>
            <a:r>
              <a:rPr lang="en-US" sz="2400" dirty="0" err="1">
                <a:latin typeface="Arial"/>
                <a:cs typeface="Arial"/>
              </a:rPr>
              <a:t>client.es</a:t>
            </a:r>
            <a:r>
              <a:rPr lang="en-US" sz="2400" dirty="0">
                <a:latin typeface="Arial"/>
                <a:cs typeface="Arial"/>
              </a:rPr>
              <a:t> </a:t>
            </a:r>
            <a:r>
              <a:rPr lang="en-US" sz="2400" dirty="0" err="1">
                <a:latin typeface="Arial"/>
                <a:cs typeface="Arial"/>
              </a:rPr>
              <a:t>puissent</a:t>
            </a:r>
            <a:r>
              <a:rPr lang="en-US" sz="2400" dirty="0">
                <a:latin typeface="Arial"/>
                <a:cs typeface="Arial"/>
              </a:rPr>
              <a:t> </a:t>
            </a:r>
            <a:r>
              <a:rPr lang="en-US" sz="2400" dirty="0" err="1">
                <a:latin typeface="Arial"/>
                <a:cs typeface="Arial"/>
              </a:rPr>
              <a:t>facilement</a:t>
            </a:r>
            <a:r>
              <a:rPr lang="en-US" sz="2400" dirty="0">
                <a:latin typeface="Arial"/>
                <a:cs typeface="Arial"/>
              </a:rPr>
              <a:t> signaler </a:t>
            </a:r>
            <a:r>
              <a:rPr lang="en-US" sz="2400" dirty="0" err="1">
                <a:latin typeface="Arial"/>
                <a:cs typeface="Arial"/>
              </a:rPr>
              <a:t>ce</a:t>
            </a:r>
            <a:r>
              <a:rPr lang="en-US" sz="2400" dirty="0">
                <a:latin typeface="Arial"/>
                <a:cs typeface="Arial"/>
              </a:rPr>
              <a:t> type de </a:t>
            </a:r>
            <a:r>
              <a:rPr lang="en-US" sz="2400" dirty="0" err="1">
                <a:latin typeface="Arial"/>
                <a:cs typeface="Arial"/>
              </a:rPr>
              <a:t>cas</a:t>
            </a:r>
            <a:r>
              <a:rPr lang="en-US" sz="2400" dirty="0">
                <a:latin typeface="Arial"/>
                <a:cs typeface="Arial"/>
              </a:rPr>
              <a:t>, en </a:t>
            </a:r>
            <a:r>
              <a:rPr lang="en-US" sz="2400" dirty="0" err="1">
                <a:latin typeface="Arial"/>
                <a:cs typeface="Arial"/>
              </a:rPr>
              <a:t>toute</a:t>
            </a:r>
            <a:r>
              <a:rPr lang="en-US" sz="2400" dirty="0">
                <a:latin typeface="Arial"/>
                <a:cs typeface="Arial"/>
              </a:rPr>
              <a:t> </a:t>
            </a:r>
            <a:r>
              <a:rPr lang="en-US" sz="2400" dirty="0" err="1">
                <a:latin typeface="Arial"/>
                <a:cs typeface="Arial"/>
              </a:rPr>
              <a:t>confidentialité</a:t>
            </a:r>
            <a:r>
              <a:rPr lang="en-US" sz="2400" dirty="0">
                <a:latin typeface="Arial"/>
                <a:cs typeface="Arial"/>
              </a:rPr>
              <a:t>, et pour </a:t>
            </a:r>
            <a:r>
              <a:rPr lang="en-US" sz="2400" dirty="0" err="1">
                <a:latin typeface="Arial"/>
                <a:cs typeface="Arial"/>
              </a:rPr>
              <a:t>qu’une</a:t>
            </a:r>
            <a:r>
              <a:rPr lang="en-US" sz="2400" dirty="0">
                <a:latin typeface="Arial"/>
                <a:cs typeface="Arial"/>
              </a:rPr>
              <a:t> action </a:t>
            </a:r>
            <a:r>
              <a:rPr lang="en-US" sz="2400" dirty="0" err="1">
                <a:latin typeface="Arial"/>
                <a:cs typeface="Arial"/>
              </a:rPr>
              <a:t>soit</a:t>
            </a:r>
            <a:r>
              <a:rPr lang="en-US" sz="2400" dirty="0">
                <a:latin typeface="Arial"/>
                <a:cs typeface="Arial"/>
              </a:rPr>
              <a:t> </a:t>
            </a:r>
            <a:r>
              <a:rPr lang="en-US" sz="2400" dirty="0" err="1">
                <a:latin typeface="Arial"/>
                <a:cs typeface="Arial"/>
              </a:rPr>
              <a:t>prise</a:t>
            </a:r>
            <a:r>
              <a:rPr lang="en-US" sz="2400" dirty="0">
                <a:latin typeface="Arial"/>
                <a:cs typeface="Arial"/>
              </a:rPr>
              <a:t>, </a:t>
            </a:r>
            <a:r>
              <a:rPr lang="en-US" sz="2400" dirty="0" err="1">
                <a:latin typeface="Arial"/>
                <a:cs typeface="Arial"/>
              </a:rPr>
              <a:t>y</a:t>
            </a:r>
            <a:r>
              <a:rPr lang="en-US" sz="2400" dirty="0">
                <a:latin typeface="Arial"/>
                <a:cs typeface="Arial"/>
              </a:rPr>
              <a:t> </a:t>
            </a:r>
            <a:r>
              <a:rPr lang="en-US" sz="2400" dirty="0" err="1">
                <a:latin typeface="Arial"/>
                <a:cs typeface="Arial"/>
              </a:rPr>
              <a:t>compris</a:t>
            </a:r>
            <a:r>
              <a:rPr lang="en-US" sz="2400" dirty="0">
                <a:latin typeface="Arial"/>
                <a:cs typeface="Arial"/>
              </a:rPr>
              <a:t> </a:t>
            </a:r>
            <a:r>
              <a:rPr lang="en-US" sz="2400" dirty="0" err="1">
                <a:latin typeface="Arial"/>
                <a:cs typeface="Arial"/>
              </a:rPr>
              <a:t>rétablir</a:t>
            </a:r>
            <a:r>
              <a:rPr lang="en-US" sz="2400" dirty="0">
                <a:latin typeface="Arial"/>
                <a:cs typeface="Arial"/>
              </a:rPr>
              <a:t> </a:t>
            </a:r>
            <a:r>
              <a:rPr lang="en-US" sz="2400" dirty="0" err="1">
                <a:latin typeface="Arial"/>
                <a:cs typeface="Arial"/>
              </a:rPr>
              <a:t>immédiatement</a:t>
            </a:r>
            <a:r>
              <a:rPr lang="en-US" sz="2400" dirty="0">
                <a:latin typeface="Arial"/>
                <a:cs typeface="Arial"/>
              </a:rPr>
              <a:t> la</a:t>
            </a:r>
            <a:endParaRPr lang="en-US" sz="2400" dirty="0"/>
          </a:p>
          <a:p>
            <a:pPr marL="722313" indent="-220663">
              <a:buNone/>
              <a:tabLst>
                <a:tab pos="708025" algn="l"/>
              </a:tabLst>
            </a:pPr>
            <a:r>
              <a:rPr lang="en-US" sz="2400" dirty="0">
                <a:latin typeface="Arial"/>
                <a:cs typeface="Arial"/>
              </a:rPr>
              <a:t>- </a:t>
            </a:r>
            <a:r>
              <a:rPr lang="en-US" sz="2400" dirty="0" err="1">
                <a:latin typeface="Arial"/>
                <a:cs typeface="Arial"/>
              </a:rPr>
              <a:t>Appliquer</a:t>
            </a:r>
            <a:r>
              <a:rPr lang="en-US" sz="2400" dirty="0">
                <a:latin typeface="Arial"/>
                <a:cs typeface="Arial"/>
              </a:rPr>
              <a:t> les </a:t>
            </a:r>
            <a:r>
              <a:rPr lang="en-US" sz="2400" dirty="0" err="1">
                <a:latin typeface="Arial"/>
                <a:cs typeface="Arial"/>
              </a:rPr>
              <a:t>politiques</a:t>
            </a:r>
            <a:r>
              <a:rPr lang="en-US" sz="2400" dirty="0">
                <a:latin typeface="Arial"/>
                <a:cs typeface="Arial"/>
              </a:rPr>
              <a:t> et les </a:t>
            </a:r>
            <a:r>
              <a:rPr lang="en-US" sz="2400" dirty="0" err="1">
                <a:latin typeface="Arial"/>
                <a:cs typeface="Arial"/>
              </a:rPr>
              <a:t>lois</a:t>
            </a:r>
            <a:r>
              <a:rPr lang="en-US" sz="2400" dirty="0">
                <a:latin typeface="Arial"/>
                <a:cs typeface="Arial"/>
              </a:rPr>
              <a:t> qui </a:t>
            </a:r>
            <a:r>
              <a:rPr lang="en-US" sz="2400" dirty="0" err="1">
                <a:latin typeface="Arial"/>
                <a:cs typeface="Arial"/>
              </a:rPr>
              <a:t>interdisent</a:t>
            </a:r>
            <a:r>
              <a:rPr lang="en-US" sz="2400" dirty="0">
                <a:latin typeface="Arial"/>
                <a:cs typeface="Arial"/>
              </a:rPr>
              <a:t> de </a:t>
            </a:r>
            <a:r>
              <a:rPr lang="en-US" sz="2400" dirty="0" err="1">
                <a:latin typeface="Arial"/>
                <a:cs typeface="Arial"/>
              </a:rPr>
              <a:t>façon</a:t>
            </a:r>
            <a:r>
              <a:rPr lang="en-US" sz="2400" dirty="0">
                <a:latin typeface="Arial"/>
                <a:cs typeface="Arial"/>
              </a:rPr>
              <a:t> </a:t>
            </a:r>
            <a:r>
              <a:rPr lang="en-US" sz="2400" dirty="0" err="1">
                <a:latin typeface="Arial"/>
                <a:cs typeface="Arial"/>
              </a:rPr>
              <a:t>explicite</a:t>
            </a:r>
            <a:r>
              <a:rPr lang="en-US" sz="2400" dirty="0">
                <a:latin typeface="Arial"/>
                <a:cs typeface="Arial"/>
              </a:rPr>
              <a:t> aux </a:t>
            </a:r>
            <a:r>
              <a:rPr lang="en-US" sz="2400" dirty="0" err="1">
                <a:latin typeface="Arial"/>
                <a:cs typeface="Arial"/>
              </a:rPr>
              <a:t>prestataires</a:t>
            </a:r>
            <a:r>
              <a:rPr lang="en-US" sz="2400" dirty="0">
                <a:latin typeface="Arial"/>
                <a:cs typeface="Arial"/>
              </a:rPr>
              <a:t> de santé de </a:t>
            </a:r>
            <a:r>
              <a:rPr lang="en-US" sz="2400" dirty="0" err="1">
                <a:latin typeface="Arial"/>
                <a:cs typeface="Arial"/>
              </a:rPr>
              <a:t>refuser</a:t>
            </a:r>
            <a:r>
              <a:rPr lang="en-US" sz="2400" dirty="0">
                <a:latin typeface="Arial"/>
                <a:cs typeface="Arial"/>
              </a:rPr>
              <a:t> </a:t>
            </a:r>
            <a:r>
              <a:rPr lang="en-US" sz="2400" dirty="0" err="1">
                <a:latin typeface="Arial"/>
                <a:cs typeface="Arial"/>
              </a:rPr>
              <a:t>l’accès</a:t>
            </a:r>
            <a:r>
              <a:rPr lang="en-US" sz="2400" dirty="0">
                <a:latin typeface="Arial"/>
                <a:cs typeface="Arial"/>
              </a:rPr>
              <a:t> aux services aux populations </a:t>
            </a:r>
            <a:r>
              <a:rPr lang="en-US" sz="2400" dirty="0" err="1">
                <a:latin typeface="Arial"/>
                <a:cs typeface="Arial"/>
              </a:rPr>
              <a:t>criminalisées</a:t>
            </a:r>
            <a:endParaRPr lang="en-US" sz="2400" dirty="0"/>
          </a:p>
          <a:p>
            <a:pPr marL="722313" indent="-220663">
              <a:buNone/>
              <a:tabLst>
                <a:tab pos="708025" algn="l"/>
              </a:tabLst>
            </a:pPr>
            <a:r>
              <a:rPr lang="en-US" sz="2400" dirty="0">
                <a:latin typeface="Arial"/>
                <a:cs typeface="Arial"/>
              </a:rPr>
              <a:t>- </a:t>
            </a:r>
            <a:r>
              <a:rPr lang="en-US" sz="2400" dirty="0" err="1">
                <a:latin typeface="Arial"/>
                <a:cs typeface="Arial"/>
              </a:rPr>
              <a:t>L’éducation</a:t>
            </a:r>
            <a:r>
              <a:rPr lang="en-US" sz="2400" dirty="0">
                <a:latin typeface="Arial"/>
                <a:cs typeface="Arial"/>
              </a:rPr>
              <a:t> </a:t>
            </a:r>
            <a:r>
              <a:rPr lang="en-US" sz="2400" dirty="0" err="1">
                <a:latin typeface="Arial"/>
                <a:cs typeface="Arial"/>
              </a:rPr>
              <a:t>communautaire</a:t>
            </a:r>
            <a:r>
              <a:rPr lang="en-US" sz="2400" dirty="0">
                <a:latin typeface="Arial"/>
                <a:cs typeface="Arial"/>
              </a:rPr>
              <a:t> et les </a:t>
            </a:r>
            <a:r>
              <a:rPr lang="en-US" sz="2400" dirty="0" err="1">
                <a:latin typeface="Arial"/>
                <a:cs typeface="Arial"/>
              </a:rPr>
              <a:t>connaissances</a:t>
            </a:r>
            <a:r>
              <a:rPr lang="en-US" sz="2400" dirty="0">
                <a:latin typeface="Arial"/>
                <a:cs typeface="Arial"/>
              </a:rPr>
              <a:t> </a:t>
            </a:r>
            <a:r>
              <a:rPr lang="en-US" sz="2400" dirty="0" err="1">
                <a:latin typeface="Arial"/>
                <a:cs typeface="Arial"/>
              </a:rPr>
              <a:t>juridiques</a:t>
            </a:r>
            <a:r>
              <a:rPr lang="en-US" sz="2400" dirty="0">
                <a:latin typeface="Arial"/>
                <a:cs typeface="Arial"/>
              </a:rPr>
              <a:t> relatives aux </a:t>
            </a:r>
            <a:r>
              <a:rPr lang="en-US" sz="2400" dirty="0" err="1">
                <a:latin typeface="Arial"/>
                <a:cs typeface="Arial"/>
              </a:rPr>
              <a:t>droits</a:t>
            </a:r>
            <a:r>
              <a:rPr lang="en-US" sz="2400" dirty="0">
                <a:latin typeface="Arial"/>
                <a:cs typeface="Arial"/>
              </a:rPr>
              <a:t> en santé.</a:t>
            </a:r>
            <a:endParaRPr lang="en-US" dirty="0"/>
          </a:p>
        </p:txBody>
      </p:sp>
    </p:spTree>
    <p:extLst>
      <p:ext uri="{BB962C8B-B14F-4D97-AF65-F5344CB8AC3E}">
        <p14:creationId xmlns:p14="http://schemas.microsoft.com/office/powerpoint/2010/main" val="3316499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601" y="1414880"/>
            <a:ext cx="11320800" cy="4985980"/>
          </a:xfrm>
          <a:prstGeom prst="rect">
            <a:avLst/>
          </a:prstGeom>
        </p:spPr>
        <p:txBody>
          <a:bodyPr wrap="square" lIns="0" tIns="0" rIns="0" bIns="0">
            <a:spAutoFit/>
          </a:bodyPr>
          <a:lstStyle/>
          <a:p>
            <a:r>
              <a:rPr lang="fr-FR" b="1" dirty="0">
                <a:solidFill>
                  <a:srgbClr val="23844E"/>
                </a:solidFill>
              </a:rPr>
              <a:t>Respecter les droits liés à l'égalité des genres en </a:t>
            </a:r>
            <a:r>
              <a:rPr lang="fr-FR" dirty="0">
                <a:solidFill>
                  <a:srgbClr val="23844E"/>
                </a:solidFill>
              </a:rPr>
              <a:t>:</a:t>
            </a:r>
          </a:p>
          <a:p>
            <a:pPr marL="285750" lvl="0" indent="-285750">
              <a:buFont typeface="Arial" panose="020B0604020202020204" pitchFamily="34" charset="0"/>
              <a:buChar char="•"/>
            </a:pPr>
            <a:r>
              <a:rPr lang="en-GB" dirty="0">
                <a:solidFill>
                  <a:srgbClr val="23844E"/>
                </a:solidFill>
              </a:rPr>
              <a:t> </a:t>
            </a:r>
            <a:r>
              <a:rPr lang="en-GB" dirty="0" err="1">
                <a:solidFill>
                  <a:srgbClr val="23844E"/>
                </a:solidFill>
              </a:rPr>
              <a:t>Mettant</a:t>
            </a:r>
            <a:r>
              <a:rPr lang="en-GB" dirty="0">
                <a:solidFill>
                  <a:srgbClr val="23844E"/>
                </a:solidFill>
              </a:rPr>
              <a:t> en place des cadres </a:t>
            </a:r>
            <a:r>
              <a:rPr lang="en-GB" dirty="0" err="1">
                <a:solidFill>
                  <a:srgbClr val="23844E"/>
                </a:solidFill>
              </a:rPr>
              <a:t>juridiques</a:t>
            </a:r>
            <a:r>
              <a:rPr lang="en-GB" dirty="0">
                <a:solidFill>
                  <a:srgbClr val="23844E"/>
                </a:solidFill>
              </a:rPr>
              <a:t> et </a:t>
            </a:r>
            <a:r>
              <a:rPr lang="en-GB" dirty="0" err="1">
                <a:solidFill>
                  <a:srgbClr val="23844E"/>
                </a:solidFill>
              </a:rPr>
              <a:t>politiques</a:t>
            </a:r>
            <a:r>
              <a:rPr lang="en-GB" dirty="0">
                <a:solidFill>
                  <a:srgbClr val="23844E"/>
                </a:solidFill>
              </a:rPr>
              <a:t> qui </a:t>
            </a:r>
            <a:r>
              <a:rPr lang="en-GB" dirty="0" err="1">
                <a:solidFill>
                  <a:srgbClr val="23844E"/>
                </a:solidFill>
              </a:rPr>
              <a:t>permettent</a:t>
            </a:r>
            <a:r>
              <a:rPr lang="en-GB" dirty="0">
                <a:solidFill>
                  <a:srgbClr val="23844E"/>
                </a:solidFill>
              </a:rPr>
              <a:t> de faire </a:t>
            </a:r>
            <a:r>
              <a:rPr lang="en-GB" dirty="0" err="1">
                <a:solidFill>
                  <a:srgbClr val="23844E"/>
                </a:solidFill>
              </a:rPr>
              <a:t>progresser</a:t>
            </a:r>
            <a:r>
              <a:rPr lang="en-GB" dirty="0">
                <a:solidFill>
                  <a:srgbClr val="23844E"/>
                </a:solidFill>
              </a:rPr>
              <a:t> </a:t>
            </a:r>
            <a:r>
              <a:rPr lang="en-GB" dirty="0" err="1">
                <a:solidFill>
                  <a:srgbClr val="23844E"/>
                </a:solidFill>
              </a:rPr>
              <a:t>l'égalité</a:t>
            </a:r>
            <a:r>
              <a:rPr lang="en-GB" dirty="0">
                <a:solidFill>
                  <a:srgbClr val="23844E"/>
                </a:solidFill>
              </a:rPr>
              <a:t> des genres, par </a:t>
            </a:r>
            <a:r>
              <a:rPr lang="en-GB" dirty="0" err="1">
                <a:solidFill>
                  <a:srgbClr val="23844E"/>
                </a:solidFill>
              </a:rPr>
              <a:t>exemple</a:t>
            </a:r>
            <a:r>
              <a:rPr lang="en-GB" dirty="0">
                <a:solidFill>
                  <a:srgbClr val="23844E"/>
                </a:solidFill>
              </a:rPr>
              <a:t> les </a:t>
            </a:r>
            <a:r>
              <a:rPr lang="en-GB" dirty="0" err="1">
                <a:solidFill>
                  <a:srgbClr val="23844E"/>
                </a:solidFill>
              </a:rPr>
              <a:t>politiques</a:t>
            </a:r>
            <a:r>
              <a:rPr lang="en-GB" dirty="0">
                <a:solidFill>
                  <a:srgbClr val="23844E"/>
                </a:solidFill>
              </a:rPr>
              <a:t> relatives </a:t>
            </a:r>
            <a:r>
              <a:rPr lang="en-GB" dirty="0" err="1">
                <a:solidFill>
                  <a:srgbClr val="23844E"/>
                </a:solidFill>
              </a:rPr>
              <a:t>à</a:t>
            </a:r>
            <a:r>
              <a:rPr lang="en-GB" dirty="0">
                <a:solidFill>
                  <a:srgbClr val="23844E"/>
                </a:solidFill>
              </a:rPr>
              <a:t> </a:t>
            </a:r>
            <a:r>
              <a:rPr lang="en-GB" dirty="0" err="1">
                <a:solidFill>
                  <a:srgbClr val="23844E"/>
                </a:solidFill>
              </a:rPr>
              <a:t>l'égalité</a:t>
            </a:r>
            <a:r>
              <a:rPr lang="en-GB" dirty="0">
                <a:solidFill>
                  <a:srgbClr val="23844E"/>
                </a:solidFill>
              </a:rPr>
              <a:t> des genres </a:t>
            </a:r>
            <a:r>
              <a:rPr lang="en-GB" dirty="0" err="1">
                <a:solidFill>
                  <a:srgbClr val="23844E"/>
                </a:solidFill>
              </a:rPr>
              <a:t>sur</a:t>
            </a:r>
            <a:r>
              <a:rPr lang="en-GB" dirty="0">
                <a:solidFill>
                  <a:srgbClr val="23844E"/>
                </a:solidFill>
              </a:rPr>
              <a:t> le lieu de travail, la </a:t>
            </a:r>
            <a:r>
              <a:rPr lang="en-GB" dirty="0" err="1">
                <a:solidFill>
                  <a:srgbClr val="23844E"/>
                </a:solidFill>
              </a:rPr>
              <a:t>législation</a:t>
            </a:r>
            <a:r>
              <a:rPr lang="en-GB" dirty="0">
                <a:solidFill>
                  <a:srgbClr val="23844E"/>
                </a:solidFill>
              </a:rPr>
              <a:t> relative </a:t>
            </a:r>
            <a:r>
              <a:rPr lang="en-GB" dirty="0" err="1">
                <a:solidFill>
                  <a:srgbClr val="23844E"/>
                </a:solidFill>
              </a:rPr>
              <a:t>à</a:t>
            </a:r>
            <a:r>
              <a:rPr lang="en-GB" dirty="0">
                <a:solidFill>
                  <a:srgbClr val="23844E"/>
                </a:solidFill>
              </a:rPr>
              <a:t> la violence </a:t>
            </a:r>
            <a:r>
              <a:rPr lang="en-GB" dirty="0" err="1">
                <a:solidFill>
                  <a:srgbClr val="23844E"/>
                </a:solidFill>
              </a:rPr>
              <a:t>domestique</a:t>
            </a:r>
            <a:r>
              <a:rPr lang="en-GB" dirty="0">
                <a:solidFill>
                  <a:srgbClr val="23844E"/>
                </a:solidFill>
              </a:rPr>
              <a:t>.</a:t>
            </a:r>
            <a:endParaRPr lang="fr-FR" dirty="0">
              <a:solidFill>
                <a:srgbClr val="23844E"/>
              </a:solidFill>
            </a:endParaRPr>
          </a:p>
          <a:p>
            <a:pPr marL="285750" lvl="0" indent="-285750">
              <a:buFont typeface="Arial" panose="020B0604020202020204" pitchFamily="34" charset="0"/>
              <a:buChar char="•"/>
            </a:pPr>
            <a:r>
              <a:rPr lang="fr-FR" dirty="0">
                <a:solidFill>
                  <a:srgbClr val="23844E"/>
                </a:solidFill>
              </a:rPr>
              <a:t> </a:t>
            </a:r>
            <a:r>
              <a:rPr lang="en-GB" dirty="0" err="1">
                <a:solidFill>
                  <a:srgbClr val="23844E"/>
                </a:solidFill>
              </a:rPr>
              <a:t>Révoquant</a:t>
            </a:r>
            <a:r>
              <a:rPr lang="en-GB" dirty="0">
                <a:solidFill>
                  <a:srgbClr val="23844E"/>
                </a:solidFill>
              </a:rPr>
              <a:t> les </a:t>
            </a:r>
            <a:r>
              <a:rPr lang="en-GB" dirty="0" err="1">
                <a:solidFill>
                  <a:srgbClr val="23844E"/>
                </a:solidFill>
              </a:rPr>
              <a:t>lois</a:t>
            </a:r>
            <a:r>
              <a:rPr lang="en-GB" dirty="0">
                <a:solidFill>
                  <a:srgbClr val="23844E"/>
                </a:solidFill>
              </a:rPr>
              <a:t> et les </a:t>
            </a:r>
            <a:r>
              <a:rPr lang="en-GB" dirty="0" err="1">
                <a:solidFill>
                  <a:srgbClr val="23844E"/>
                </a:solidFill>
              </a:rPr>
              <a:t>politiques</a:t>
            </a:r>
            <a:r>
              <a:rPr lang="en-GB" dirty="0">
                <a:solidFill>
                  <a:srgbClr val="23844E"/>
                </a:solidFill>
              </a:rPr>
              <a:t> </a:t>
            </a:r>
            <a:r>
              <a:rPr lang="en-GB" dirty="0" err="1">
                <a:solidFill>
                  <a:srgbClr val="23844E"/>
                </a:solidFill>
              </a:rPr>
              <a:t>néfastes</a:t>
            </a:r>
            <a:r>
              <a:rPr lang="en-GB" dirty="0">
                <a:solidFill>
                  <a:srgbClr val="23844E"/>
                </a:solidFill>
              </a:rPr>
              <a:t> qui portent </a:t>
            </a:r>
            <a:r>
              <a:rPr lang="en-GB" dirty="0" err="1">
                <a:solidFill>
                  <a:srgbClr val="23844E"/>
                </a:solidFill>
              </a:rPr>
              <a:t>atteinte</a:t>
            </a:r>
            <a:r>
              <a:rPr lang="en-GB" dirty="0">
                <a:solidFill>
                  <a:srgbClr val="23844E"/>
                </a:solidFill>
              </a:rPr>
              <a:t> </a:t>
            </a:r>
            <a:r>
              <a:rPr lang="en-GB" dirty="0" err="1">
                <a:solidFill>
                  <a:srgbClr val="23844E"/>
                </a:solidFill>
              </a:rPr>
              <a:t>à</a:t>
            </a:r>
            <a:r>
              <a:rPr lang="en-GB" dirty="0">
                <a:solidFill>
                  <a:srgbClr val="23844E"/>
                </a:solidFill>
              </a:rPr>
              <a:t> </a:t>
            </a:r>
            <a:r>
              <a:rPr lang="en-GB" dirty="0" err="1">
                <a:solidFill>
                  <a:srgbClr val="23844E"/>
                </a:solidFill>
              </a:rPr>
              <a:t>l'égalité</a:t>
            </a:r>
            <a:r>
              <a:rPr lang="en-GB" dirty="0">
                <a:solidFill>
                  <a:srgbClr val="23844E"/>
                </a:solidFill>
              </a:rPr>
              <a:t> des genres, par </a:t>
            </a:r>
            <a:r>
              <a:rPr lang="en-GB" dirty="0" err="1">
                <a:solidFill>
                  <a:srgbClr val="23844E"/>
                </a:solidFill>
              </a:rPr>
              <a:t>exemple</a:t>
            </a:r>
            <a:r>
              <a:rPr lang="en-GB" dirty="0">
                <a:solidFill>
                  <a:srgbClr val="23844E"/>
                </a:solidFill>
              </a:rPr>
              <a:t> en </a:t>
            </a:r>
            <a:r>
              <a:rPr lang="en-GB" dirty="0" err="1">
                <a:solidFill>
                  <a:srgbClr val="23844E"/>
                </a:solidFill>
              </a:rPr>
              <a:t>décriminalisant</a:t>
            </a:r>
            <a:r>
              <a:rPr lang="en-GB" dirty="0">
                <a:solidFill>
                  <a:srgbClr val="23844E"/>
                </a:solidFill>
              </a:rPr>
              <a:t> </a:t>
            </a:r>
            <a:r>
              <a:rPr lang="en-GB" dirty="0" err="1">
                <a:solidFill>
                  <a:srgbClr val="23844E"/>
                </a:solidFill>
              </a:rPr>
              <a:t>l'homosexualité</a:t>
            </a:r>
            <a:r>
              <a:rPr lang="en-GB" dirty="0">
                <a:solidFill>
                  <a:srgbClr val="23844E"/>
                </a:solidFill>
              </a:rPr>
              <a:t> </a:t>
            </a:r>
            <a:r>
              <a:rPr lang="en-GB" dirty="0" err="1">
                <a:solidFill>
                  <a:srgbClr val="23844E"/>
                </a:solidFill>
              </a:rPr>
              <a:t>ainsi</a:t>
            </a:r>
            <a:r>
              <a:rPr lang="en-GB" dirty="0">
                <a:solidFill>
                  <a:srgbClr val="23844E"/>
                </a:solidFill>
              </a:rPr>
              <a:t> </a:t>
            </a:r>
            <a:r>
              <a:rPr lang="en-GB" dirty="0" err="1">
                <a:solidFill>
                  <a:srgbClr val="23844E"/>
                </a:solidFill>
              </a:rPr>
              <a:t>que</a:t>
            </a:r>
            <a:r>
              <a:rPr lang="en-GB" dirty="0">
                <a:solidFill>
                  <a:srgbClr val="23844E"/>
                </a:solidFill>
              </a:rPr>
              <a:t> </a:t>
            </a:r>
            <a:r>
              <a:rPr lang="en-GB" dirty="0" err="1">
                <a:solidFill>
                  <a:srgbClr val="23844E"/>
                </a:solidFill>
              </a:rPr>
              <a:t>l'expression</a:t>
            </a:r>
            <a:r>
              <a:rPr lang="en-GB" dirty="0">
                <a:solidFill>
                  <a:srgbClr val="23844E"/>
                </a:solidFill>
              </a:rPr>
              <a:t> de genre.</a:t>
            </a:r>
            <a:endParaRPr lang="fr-FR" dirty="0">
              <a:solidFill>
                <a:srgbClr val="23844E"/>
              </a:solidFill>
            </a:endParaRPr>
          </a:p>
          <a:p>
            <a:pPr marL="285750" lvl="0" indent="-285750">
              <a:buFont typeface="Arial" panose="020B0604020202020204" pitchFamily="34" charset="0"/>
              <a:buChar char="•"/>
            </a:pPr>
            <a:r>
              <a:rPr lang="fr-FR" dirty="0">
                <a:solidFill>
                  <a:srgbClr val="23844E"/>
                </a:solidFill>
              </a:rPr>
              <a:t> </a:t>
            </a:r>
            <a:r>
              <a:rPr lang="en-GB" dirty="0" err="1">
                <a:solidFill>
                  <a:srgbClr val="23844E"/>
                </a:solidFill>
              </a:rPr>
              <a:t>Évitant</a:t>
            </a:r>
            <a:r>
              <a:rPr lang="en-GB" dirty="0">
                <a:solidFill>
                  <a:srgbClr val="23844E"/>
                </a:solidFill>
              </a:rPr>
              <a:t> de </a:t>
            </a:r>
            <a:r>
              <a:rPr lang="en-GB" dirty="0" err="1">
                <a:solidFill>
                  <a:srgbClr val="23844E"/>
                </a:solidFill>
              </a:rPr>
              <a:t>perpétrer</a:t>
            </a:r>
            <a:r>
              <a:rPr lang="en-GB" dirty="0">
                <a:solidFill>
                  <a:srgbClr val="23844E"/>
                </a:solidFill>
              </a:rPr>
              <a:t> des </a:t>
            </a:r>
            <a:r>
              <a:rPr lang="en-GB" dirty="0" err="1">
                <a:solidFill>
                  <a:srgbClr val="23844E"/>
                </a:solidFill>
              </a:rPr>
              <a:t>formes</a:t>
            </a:r>
            <a:r>
              <a:rPr lang="en-GB" dirty="0">
                <a:solidFill>
                  <a:srgbClr val="23844E"/>
                </a:solidFill>
              </a:rPr>
              <a:t> de discrimination et de violence </a:t>
            </a:r>
            <a:r>
              <a:rPr lang="en-GB" dirty="0" err="1">
                <a:solidFill>
                  <a:srgbClr val="23844E"/>
                </a:solidFill>
              </a:rPr>
              <a:t>basées</a:t>
            </a:r>
            <a:r>
              <a:rPr lang="en-GB" dirty="0">
                <a:solidFill>
                  <a:srgbClr val="23844E"/>
                </a:solidFill>
              </a:rPr>
              <a:t> </a:t>
            </a:r>
            <a:r>
              <a:rPr lang="en-GB" dirty="0" err="1">
                <a:solidFill>
                  <a:srgbClr val="23844E"/>
                </a:solidFill>
              </a:rPr>
              <a:t>sur</a:t>
            </a:r>
            <a:r>
              <a:rPr lang="en-GB" dirty="0">
                <a:solidFill>
                  <a:srgbClr val="23844E"/>
                </a:solidFill>
              </a:rPr>
              <a:t> le genre </a:t>
            </a:r>
            <a:r>
              <a:rPr lang="en-GB" dirty="0" err="1">
                <a:solidFill>
                  <a:srgbClr val="23844E"/>
                </a:solidFill>
              </a:rPr>
              <a:t>à</a:t>
            </a:r>
            <a:r>
              <a:rPr lang="en-GB" dirty="0">
                <a:solidFill>
                  <a:srgbClr val="23844E"/>
                </a:solidFill>
              </a:rPr>
              <a:t> </a:t>
            </a:r>
            <a:r>
              <a:rPr lang="en-GB" dirty="0" err="1">
                <a:solidFill>
                  <a:srgbClr val="23844E"/>
                </a:solidFill>
              </a:rPr>
              <a:t>travers</a:t>
            </a:r>
            <a:r>
              <a:rPr lang="en-GB" dirty="0">
                <a:solidFill>
                  <a:srgbClr val="23844E"/>
                </a:solidFill>
              </a:rPr>
              <a:t> les actions des </a:t>
            </a:r>
            <a:r>
              <a:rPr lang="en-GB" dirty="0" err="1">
                <a:solidFill>
                  <a:srgbClr val="23844E"/>
                </a:solidFill>
              </a:rPr>
              <a:t>représentant.es</a:t>
            </a:r>
            <a:r>
              <a:rPr lang="en-GB" dirty="0">
                <a:solidFill>
                  <a:srgbClr val="23844E"/>
                </a:solidFill>
              </a:rPr>
              <a:t> de </a:t>
            </a:r>
            <a:r>
              <a:rPr lang="en-GB" dirty="0" err="1">
                <a:solidFill>
                  <a:srgbClr val="23844E"/>
                </a:solidFill>
              </a:rPr>
              <a:t>l’État</a:t>
            </a:r>
            <a:r>
              <a:rPr lang="en-GB" dirty="0">
                <a:solidFill>
                  <a:srgbClr val="23844E"/>
                </a:solidFill>
              </a:rPr>
              <a:t>, </a:t>
            </a:r>
            <a:r>
              <a:rPr lang="en-GB" dirty="0" err="1">
                <a:solidFill>
                  <a:srgbClr val="23844E"/>
                </a:solidFill>
              </a:rPr>
              <a:t>comme</a:t>
            </a:r>
            <a:r>
              <a:rPr lang="en-GB" dirty="0">
                <a:solidFill>
                  <a:srgbClr val="23844E"/>
                </a:solidFill>
              </a:rPr>
              <a:t> la police, </a:t>
            </a:r>
            <a:r>
              <a:rPr lang="en-GB" dirty="0" err="1">
                <a:solidFill>
                  <a:srgbClr val="23844E"/>
                </a:solidFill>
              </a:rPr>
              <a:t>l’armée</a:t>
            </a:r>
            <a:r>
              <a:rPr lang="en-GB" dirty="0">
                <a:solidFill>
                  <a:srgbClr val="23844E"/>
                </a:solidFill>
              </a:rPr>
              <a:t>, les agents de santé. </a:t>
            </a:r>
            <a:endParaRPr lang="fr-FR" dirty="0">
              <a:solidFill>
                <a:srgbClr val="23844E"/>
              </a:solidFill>
            </a:endParaRPr>
          </a:p>
          <a:p>
            <a:r>
              <a:rPr lang="en-US" dirty="0"/>
              <a:t> </a:t>
            </a:r>
          </a:p>
          <a:p>
            <a:r>
              <a:rPr lang="fr-FR" b="1" dirty="0">
                <a:solidFill>
                  <a:schemeClr val="bg2"/>
                </a:solidFill>
              </a:rPr>
              <a:t>Protéger les droits liés à l'égalité des genres en : </a:t>
            </a:r>
          </a:p>
          <a:p>
            <a:pPr marL="285750" lvl="0" indent="-285750">
              <a:buFont typeface="Arial" panose="020B0604020202020204" pitchFamily="34" charset="0"/>
              <a:buChar char="•"/>
            </a:pPr>
            <a:r>
              <a:rPr lang="en-GB" dirty="0">
                <a:solidFill>
                  <a:schemeClr val="bg2"/>
                </a:solidFill>
              </a:rPr>
              <a:t> </a:t>
            </a:r>
            <a:r>
              <a:rPr lang="en-GB" dirty="0" err="1">
                <a:solidFill>
                  <a:schemeClr val="bg2"/>
                </a:solidFill>
              </a:rPr>
              <a:t>Trouvant</a:t>
            </a:r>
            <a:r>
              <a:rPr lang="en-GB" dirty="0">
                <a:solidFill>
                  <a:schemeClr val="bg2"/>
                </a:solidFill>
              </a:rPr>
              <a:t> </a:t>
            </a:r>
            <a:r>
              <a:rPr lang="en-GB" dirty="0" err="1">
                <a:solidFill>
                  <a:schemeClr val="bg2"/>
                </a:solidFill>
              </a:rPr>
              <a:t>une</a:t>
            </a:r>
            <a:r>
              <a:rPr lang="en-GB" dirty="0">
                <a:solidFill>
                  <a:schemeClr val="bg2"/>
                </a:solidFill>
              </a:rPr>
              <a:t> </a:t>
            </a:r>
            <a:r>
              <a:rPr lang="en-GB" dirty="0" err="1">
                <a:solidFill>
                  <a:schemeClr val="bg2"/>
                </a:solidFill>
              </a:rPr>
              <a:t>résolution</a:t>
            </a:r>
            <a:r>
              <a:rPr lang="en-GB" dirty="0">
                <a:solidFill>
                  <a:schemeClr val="bg2"/>
                </a:solidFill>
              </a:rPr>
              <a:t> </a:t>
            </a:r>
            <a:r>
              <a:rPr lang="en-GB" dirty="0" err="1">
                <a:solidFill>
                  <a:schemeClr val="bg2"/>
                </a:solidFill>
              </a:rPr>
              <a:t>dans</a:t>
            </a:r>
            <a:r>
              <a:rPr lang="en-GB" dirty="0">
                <a:solidFill>
                  <a:schemeClr val="bg2"/>
                </a:solidFill>
              </a:rPr>
              <a:t> les </a:t>
            </a:r>
            <a:r>
              <a:rPr lang="en-GB" dirty="0" err="1">
                <a:solidFill>
                  <a:schemeClr val="bg2"/>
                </a:solidFill>
              </a:rPr>
              <a:t>cas</a:t>
            </a:r>
            <a:r>
              <a:rPr lang="en-GB" dirty="0">
                <a:solidFill>
                  <a:schemeClr val="bg2"/>
                </a:solidFill>
              </a:rPr>
              <a:t> </a:t>
            </a:r>
            <a:r>
              <a:rPr lang="en-GB" dirty="0" err="1">
                <a:solidFill>
                  <a:schemeClr val="bg2"/>
                </a:solidFill>
              </a:rPr>
              <a:t>où</a:t>
            </a:r>
            <a:r>
              <a:rPr lang="en-GB" dirty="0">
                <a:solidFill>
                  <a:schemeClr val="bg2"/>
                </a:solidFill>
              </a:rPr>
              <a:t> les </a:t>
            </a:r>
            <a:r>
              <a:rPr lang="en-GB" dirty="0" err="1">
                <a:solidFill>
                  <a:schemeClr val="bg2"/>
                </a:solidFill>
              </a:rPr>
              <a:t>droits</a:t>
            </a:r>
            <a:r>
              <a:rPr lang="en-GB" dirty="0">
                <a:solidFill>
                  <a:schemeClr val="bg2"/>
                </a:solidFill>
              </a:rPr>
              <a:t> des </a:t>
            </a:r>
            <a:r>
              <a:rPr lang="en-GB" dirty="0" err="1">
                <a:solidFill>
                  <a:schemeClr val="bg2"/>
                </a:solidFill>
              </a:rPr>
              <a:t>personnes</a:t>
            </a:r>
            <a:r>
              <a:rPr lang="en-GB" dirty="0">
                <a:solidFill>
                  <a:schemeClr val="bg2"/>
                </a:solidFill>
              </a:rPr>
              <a:t> </a:t>
            </a:r>
            <a:r>
              <a:rPr lang="en-GB" dirty="0" err="1">
                <a:solidFill>
                  <a:schemeClr val="bg2"/>
                </a:solidFill>
              </a:rPr>
              <a:t>à</a:t>
            </a:r>
            <a:r>
              <a:rPr lang="en-GB" dirty="0">
                <a:solidFill>
                  <a:schemeClr val="bg2"/>
                </a:solidFill>
              </a:rPr>
              <a:t> </a:t>
            </a:r>
            <a:r>
              <a:rPr lang="en-GB" dirty="0" err="1">
                <a:solidFill>
                  <a:schemeClr val="bg2"/>
                </a:solidFill>
              </a:rPr>
              <a:t>l'égalité</a:t>
            </a:r>
            <a:r>
              <a:rPr lang="en-GB" dirty="0">
                <a:solidFill>
                  <a:schemeClr val="bg2"/>
                </a:solidFill>
              </a:rPr>
              <a:t> des genres </a:t>
            </a:r>
            <a:r>
              <a:rPr lang="en-GB" dirty="0" err="1">
                <a:solidFill>
                  <a:schemeClr val="bg2"/>
                </a:solidFill>
              </a:rPr>
              <a:t>sont</a:t>
            </a:r>
            <a:r>
              <a:rPr lang="en-GB" dirty="0">
                <a:solidFill>
                  <a:schemeClr val="bg2"/>
                </a:solidFill>
              </a:rPr>
              <a:t> </a:t>
            </a:r>
            <a:r>
              <a:rPr lang="en-GB" dirty="0" err="1">
                <a:solidFill>
                  <a:schemeClr val="bg2"/>
                </a:solidFill>
              </a:rPr>
              <a:t>menacés</a:t>
            </a:r>
            <a:r>
              <a:rPr lang="en-GB" dirty="0">
                <a:solidFill>
                  <a:schemeClr val="bg2"/>
                </a:solidFill>
              </a:rPr>
              <a:t> </a:t>
            </a:r>
            <a:r>
              <a:rPr lang="en-GB" dirty="0" err="1">
                <a:solidFill>
                  <a:schemeClr val="bg2"/>
                </a:solidFill>
              </a:rPr>
              <a:t>ou</a:t>
            </a:r>
            <a:r>
              <a:rPr lang="en-GB" dirty="0">
                <a:solidFill>
                  <a:schemeClr val="bg2"/>
                </a:solidFill>
              </a:rPr>
              <a:t> </a:t>
            </a:r>
            <a:r>
              <a:rPr lang="en-GB" dirty="0" err="1">
                <a:solidFill>
                  <a:schemeClr val="bg2"/>
                </a:solidFill>
              </a:rPr>
              <a:t>violés</a:t>
            </a:r>
            <a:r>
              <a:rPr lang="en-GB" dirty="0">
                <a:solidFill>
                  <a:schemeClr val="bg2"/>
                </a:solidFill>
              </a:rPr>
              <a:t>.</a:t>
            </a:r>
            <a:endParaRPr lang="fr-FR" dirty="0">
              <a:solidFill>
                <a:schemeClr val="bg2"/>
              </a:solidFill>
            </a:endParaRPr>
          </a:p>
          <a:p>
            <a:pPr marL="285750" lvl="0" indent="-285750">
              <a:buFont typeface="Arial" panose="020B0604020202020204" pitchFamily="34" charset="0"/>
              <a:buChar char="•"/>
            </a:pPr>
            <a:r>
              <a:rPr lang="fr-FR" dirty="0">
                <a:solidFill>
                  <a:schemeClr val="bg2"/>
                </a:solidFill>
              </a:rPr>
              <a:t> </a:t>
            </a:r>
            <a:r>
              <a:rPr lang="en-GB" dirty="0" err="1">
                <a:solidFill>
                  <a:schemeClr val="bg2"/>
                </a:solidFill>
              </a:rPr>
              <a:t>Mettant</a:t>
            </a:r>
            <a:r>
              <a:rPr lang="en-GB" dirty="0">
                <a:solidFill>
                  <a:schemeClr val="bg2"/>
                </a:solidFill>
              </a:rPr>
              <a:t> en place des </a:t>
            </a:r>
            <a:r>
              <a:rPr lang="en-GB" dirty="0" err="1">
                <a:solidFill>
                  <a:schemeClr val="bg2"/>
                </a:solidFill>
              </a:rPr>
              <a:t>mécanismes</a:t>
            </a:r>
            <a:r>
              <a:rPr lang="en-GB" dirty="0">
                <a:solidFill>
                  <a:schemeClr val="bg2"/>
                </a:solidFill>
              </a:rPr>
              <a:t> de </a:t>
            </a:r>
            <a:r>
              <a:rPr lang="en-GB" dirty="0" err="1">
                <a:solidFill>
                  <a:schemeClr val="bg2"/>
                </a:solidFill>
              </a:rPr>
              <a:t>résolution</a:t>
            </a:r>
            <a:r>
              <a:rPr lang="en-GB" dirty="0">
                <a:solidFill>
                  <a:schemeClr val="bg2"/>
                </a:solidFill>
              </a:rPr>
              <a:t> </a:t>
            </a:r>
            <a:r>
              <a:rPr lang="en-GB" dirty="0" err="1">
                <a:solidFill>
                  <a:schemeClr val="bg2"/>
                </a:solidFill>
              </a:rPr>
              <a:t>efficaces</a:t>
            </a:r>
            <a:r>
              <a:rPr lang="en-GB" dirty="0">
                <a:solidFill>
                  <a:schemeClr val="bg2"/>
                </a:solidFill>
              </a:rPr>
              <a:t>, par </a:t>
            </a:r>
            <a:r>
              <a:rPr lang="en-GB" dirty="0" err="1">
                <a:solidFill>
                  <a:schemeClr val="bg2"/>
                </a:solidFill>
              </a:rPr>
              <a:t>exemple</a:t>
            </a:r>
            <a:r>
              <a:rPr lang="en-GB" dirty="0">
                <a:solidFill>
                  <a:schemeClr val="bg2"/>
                </a:solidFill>
              </a:rPr>
              <a:t> des commissions pour </a:t>
            </a:r>
            <a:r>
              <a:rPr lang="en-GB" dirty="0" err="1">
                <a:solidFill>
                  <a:schemeClr val="bg2"/>
                </a:solidFill>
              </a:rPr>
              <a:t>l'égalité</a:t>
            </a:r>
            <a:r>
              <a:rPr lang="en-GB" dirty="0">
                <a:solidFill>
                  <a:schemeClr val="bg2"/>
                </a:solidFill>
              </a:rPr>
              <a:t> des genres, des </a:t>
            </a:r>
            <a:r>
              <a:rPr lang="en-GB" dirty="0" err="1">
                <a:solidFill>
                  <a:schemeClr val="bg2"/>
                </a:solidFill>
              </a:rPr>
              <a:t>protocoles</a:t>
            </a:r>
            <a:r>
              <a:rPr lang="en-GB" dirty="0">
                <a:solidFill>
                  <a:schemeClr val="bg2"/>
                </a:solidFill>
              </a:rPr>
              <a:t> de police pour la protection des </a:t>
            </a:r>
            <a:r>
              <a:rPr lang="en-GB" dirty="0" err="1">
                <a:solidFill>
                  <a:schemeClr val="bg2"/>
                </a:solidFill>
              </a:rPr>
              <a:t>personnes</a:t>
            </a:r>
            <a:r>
              <a:rPr lang="en-GB" dirty="0">
                <a:solidFill>
                  <a:schemeClr val="bg2"/>
                </a:solidFill>
              </a:rPr>
              <a:t> </a:t>
            </a:r>
            <a:r>
              <a:rPr lang="en-GB" dirty="0" err="1">
                <a:solidFill>
                  <a:schemeClr val="bg2"/>
                </a:solidFill>
              </a:rPr>
              <a:t>survivantes/victimes</a:t>
            </a:r>
            <a:r>
              <a:rPr lang="en-GB" dirty="0">
                <a:solidFill>
                  <a:schemeClr val="bg2"/>
                </a:solidFill>
              </a:rPr>
              <a:t> </a:t>
            </a:r>
            <a:r>
              <a:rPr lang="en-GB" dirty="0" err="1">
                <a:solidFill>
                  <a:schemeClr val="bg2"/>
                </a:solidFill>
              </a:rPr>
              <a:t>d’actes</a:t>
            </a:r>
            <a:r>
              <a:rPr lang="en-GB" dirty="0">
                <a:solidFill>
                  <a:schemeClr val="bg2"/>
                </a:solidFill>
              </a:rPr>
              <a:t> de violence, des </a:t>
            </a:r>
            <a:r>
              <a:rPr lang="en-GB" dirty="0" err="1">
                <a:solidFill>
                  <a:schemeClr val="bg2"/>
                </a:solidFill>
              </a:rPr>
              <a:t>lignes</a:t>
            </a:r>
            <a:r>
              <a:rPr lang="en-GB" dirty="0">
                <a:solidFill>
                  <a:schemeClr val="bg2"/>
                </a:solidFill>
              </a:rPr>
              <a:t> </a:t>
            </a:r>
            <a:r>
              <a:rPr lang="en-GB" dirty="0" err="1">
                <a:solidFill>
                  <a:schemeClr val="bg2"/>
                </a:solidFill>
              </a:rPr>
              <a:t>d'assistance</a:t>
            </a:r>
            <a:r>
              <a:rPr lang="en-GB" dirty="0">
                <a:solidFill>
                  <a:schemeClr val="bg2"/>
                </a:solidFill>
              </a:rPr>
              <a:t> </a:t>
            </a:r>
            <a:r>
              <a:rPr lang="en-GB" dirty="0" err="1">
                <a:solidFill>
                  <a:schemeClr val="bg2"/>
                </a:solidFill>
              </a:rPr>
              <a:t>téléphonique</a:t>
            </a:r>
            <a:r>
              <a:rPr lang="en-GB" dirty="0">
                <a:solidFill>
                  <a:schemeClr val="bg2"/>
                </a:solidFill>
              </a:rPr>
              <a:t> et des refuges pour les </a:t>
            </a:r>
            <a:r>
              <a:rPr lang="en-GB" dirty="0" err="1">
                <a:solidFill>
                  <a:schemeClr val="bg2"/>
                </a:solidFill>
              </a:rPr>
              <a:t>personnes</a:t>
            </a:r>
            <a:r>
              <a:rPr lang="en-GB" dirty="0">
                <a:solidFill>
                  <a:schemeClr val="bg2"/>
                </a:solidFill>
              </a:rPr>
              <a:t> </a:t>
            </a:r>
            <a:r>
              <a:rPr lang="en-GB" dirty="0" err="1">
                <a:solidFill>
                  <a:schemeClr val="bg2"/>
                </a:solidFill>
              </a:rPr>
              <a:t>victimes</a:t>
            </a:r>
            <a:r>
              <a:rPr lang="en-GB" dirty="0">
                <a:solidFill>
                  <a:schemeClr val="bg2"/>
                </a:solidFill>
              </a:rPr>
              <a:t> de violence </a:t>
            </a:r>
            <a:r>
              <a:rPr lang="en-GB" dirty="0" err="1">
                <a:solidFill>
                  <a:schemeClr val="bg2"/>
                </a:solidFill>
              </a:rPr>
              <a:t>domestique</a:t>
            </a:r>
            <a:r>
              <a:rPr lang="en-GB" dirty="0">
                <a:solidFill>
                  <a:schemeClr val="bg2"/>
                </a:solidFill>
              </a:rPr>
              <a:t>.</a:t>
            </a:r>
            <a:endParaRPr lang="fr-FR" dirty="0">
              <a:solidFill>
                <a:schemeClr val="bg2"/>
              </a:solidFill>
            </a:endParaRPr>
          </a:p>
          <a:p>
            <a:endParaRPr lang="fr-FR" b="1" dirty="0"/>
          </a:p>
          <a:p>
            <a:r>
              <a:rPr lang="fr-FR" b="1" dirty="0"/>
              <a:t>Promouvoir les droits liés à l'égalité des genres en :</a:t>
            </a:r>
          </a:p>
          <a:p>
            <a:pPr marL="285750" lvl="0" indent="-285750">
              <a:buFont typeface="Arial" panose="020B0604020202020204" pitchFamily="34" charset="0"/>
              <a:buChar char="•"/>
            </a:pPr>
            <a:r>
              <a:rPr lang="en-GB" dirty="0" err="1"/>
              <a:t>Faisant</a:t>
            </a:r>
            <a:r>
              <a:rPr lang="en-GB" dirty="0"/>
              <a:t> </a:t>
            </a:r>
            <a:r>
              <a:rPr lang="en-GB" dirty="0" err="1"/>
              <a:t>continuellement</a:t>
            </a:r>
            <a:r>
              <a:rPr lang="en-GB" dirty="0"/>
              <a:t> </a:t>
            </a:r>
            <a:r>
              <a:rPr lang="en-GB" dirty="0" err="1"/>
              <a:t>progresser</a:t>
            </a:r>
            <a:r>
              <a:rPr lang="en-GB" dirty="0"/>
              <a:t> </a:t>
            </a:r>
            <a:r>
              <a:rPr lang="en-GB" dirty="0" err="1"/>
              <a:t>l'égalité</a:t>
            </a:r>
            <a:r>
              <a:rPr lang="en-GB" dirty="0"/>
              <a:t> des genres de </a:t>
            </a:r>
            <a:r>
              <a:rPr lang="en-GB" dirty="0" err="1"/>
              <a:t>manière</a:t>
            </a:r>
            <a:r>
              <a:rPr lang="en-GB" dirty="0"/>
              <a:t> </a:t>
            </a:r>
            <a:r>
              <a:rPr lang="en-GB" dirty="0" err="1"/>
              <a:t>réactive</a:t>
            </a:r>
            <a:r>
              <a:rPr lang="en-GB" dirty="0"/>
              <a:t> et en </a:t>
            </a:r>
            <a:r>
              <a:rPr lang="en-GB" dirty="0" err="1"/>
              <a:t>s’adaptant</a:t>
            </a:r>
            <a:r>
              <a:rPr lang="en-GB" dirty="0"/>
              <a:t>, par </a:t>
            </a:r>
            <a:r>
              <a:rPr lang="en-GB" dirty="0" err="1"/>
              <a:t>exemple</a:t>
            </a:r>
            <a:r>
              <a:rPr lang="en-GB" dirty="0"/>
              <a:t> </a:t>
            </a:r>
            <a:r>
              <a:rPr lang="en-GB" dirty="0" err="1"/>
              <a:t>grâce</a:t>
            </a:r>
            <a:r>
              <a:rPr lang="en-GB" dirty="0"/>
              <a:t> </a:t>
            </a:r>
            <a:r>
              <a:rPr lang="en-GB" dirty="0" err="1"/>
              <a:t>à</a:t>
            </a:r>
            <a:r>
              <a:rPr lang="en-GB" dirty="0"/>
              <a:t> de </a:t>
            </a:r>
            <a:r>
              <a:rPr lang="en-GB" dirty="0" err="1"/>
              <a:t>nouvelles</a:t>
            </a:r>
            <a:r>
              <a:rPr lang="en-GB" dirty="0"/>
              <a:t> </a:t>
            </a:r>
            <a:r>
              <a:rPr lang="en-GB" dirty="0" err="1"/>
              <a:t>législations</a:t>
            </a:r>
            <a:r>
              <a:rPr lang="en-GB" dirty="0"/>
              <a:t>, </a:t>
            </a:r>
            <a:r>
              <a:rPr lang="en-GB" dirty="0" err="1"/>
              <a:t>à</a:t>
            </a:r>
            <a:r>
              <a:rPr lang="en-GB" dirty="0"/>
              <a:t> de </a:t>
            </a:r>
            <a:r>
              <a:rPr lang="en-GB" dirty="0" err="1"/>
              <a:t>nouvelles</a:t>
            </a:r>
            <a:r>
              <a:rPr lang="en-GB" dirty="0"/>
              <a:t> </a:t>
            </a:r>
            <a:r>
              <a:rPr lang="en-GB" dirty="0" err="1"/>
              <a:t>pratiques</a:t>
            </a:r>
            <a:r>
              <a:rPr lang="en-GB" dirty="0"/>
              <a:t>, </a:t>
            </a:r>
            <a:r>
              <a:rPr lang="en-GB" dirty="0" err="1"/>
              <a:t>à</a:t>
            </a:r>
            <a:r>
              <a:rPr lang="en-GB" dirty="0"/>
              <a:t> de </a:t>
            </a:r>
            <a:r>
              <a:rPr lang="en-GB" dirty="0" err="1"/>
              <a:t>nouvelles</a:t>
            </a:r>
            <a:r>
              <a:rPr lang="en-GB" dirty="0"/>
              <a:t> institutions qui </a:t>
            </a:r>
            <a:r>
              <a:rPr lang="en-GB" dirty="0" err="1"/>
              <a:t>soutiennent</a:t>
            </a:r>
            <a:r>
              <a:rPr lang="en-GB" dirty="0"/>
              <a:t> </a:t>
            </a:r>
            <a:r>
              <a:rPr lang="en-GB" dirty="0" err="1"/>
              <a:t>l'égalité</a:t>
            </a:r>
            <a:r>
              <a:rPr lang="en-GB" dirty="0"/>
              <a:t> des genres.</a:t>
            </a:r>
            <a:endParaRPr lang="fr-FR" dirty="0"/>
          </a:p>
        </p:txBody>
      </p:sp>
      <p:sp>
        <p:nvSpPr>
          <p:cNvPr id="8" name="Rectangle 7"/>
          <p:cNvSpPr/>
          <p:nvPr/>
        </p:nvSpPr>
        <p:spPr>
          <a:xfrm>
            <a:off x="435600" y="435600"/>
            <a:ext cx="9956216" cy="738664"/>
          </a:xfrm>
          <a:prstGeom prst="rect">
            <a:avLst/>
          </a:prstGeom>
        </p:spPr>
        <p:txBody>
          <a:bodyPr wrap="square" lIns="0" tIns="0" rIns="0" bIns="0">
            <a:spAutoFit/>
          </a:bodyPr>
          <a:lstStyle/>
          <a:p>
            <a:r>
              <a:rPr lang="en-US" sz="2400" b="1" dirty="0">
                <a:latin typeface="Arial" panose="020B0604020202020204" pitchFamily="34" charset="0"/>
                <a:cs typeface="Arial" panose="020B0604020202020204" pitchFamily="34" charset="0"/>
              </a:rPr>
              <a:t>2.5.1 De </a:t>
            </a:r>
            <a:r>
              <a:rPr lang="en-US" sz="2400" b="1" dirty="0" err="1">
                <a:latin typeface="Arial" panose="020B0604020202020204" pitchFamily="34" charset="0"/>
                <a:cs typeface="Arial" panose="020B0604020202020204" pitchFamily="34" charset="0"/>
              </a:rPr>
              <a:t>quelles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façons</a:t>
            </a:r>
            <a:r>
              <a:rPr lang="en-US" sz="2400" b="1" dirty="0">
                <a:latin typeface="Arial" panose="020B0604020202020204" pitchFamily="34" charset="0"/>
                <a:cs typeface="Arial" panose="020B0604020202020204" pitchFamily="34" charset="0"/>
              </a:rPr>
              <a:t> les </a:t>
            </a:r>
            <a:r>
              <a:rPr lang="en-US" sz="2400" b="1" dirty="0" err="1">
                <a:latin typeface="Arial" panose="020B0604020202020204" pitchFamily="34" charset="0"/>
                <a:cs typeface="Arial" panose="020B0604020202020204" pitchFamily="34" charset="0"/>
              </a:rPr>
              <a:t>États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peuvent-ils</a:t>
            </a:r>
            <a:r>
              <a:rPr lang="en-US" sz="2400" b="1" dirty="0">
                <a:latin typeface="Arial" panose="020B0604020202020204" pitchFamily="34" charset="0"/>
                <a:cs typeface="Arial" panose="020B0604020202020204" pitchFamily="34" charset="0"/>
              </a:rPr>
              <a:t> respecter, </a:t>
            </a:r>
            <a:r>
              <a:rPr lang="en-US" sz="2400" b="1" dirty="0" err="1">
                <a:latin typeface="Arial" panose="020B0604020202020204" pitchFamily="34" charset="0"/>
                <a:cs typeface="Arial" panose="020B0604020202020204" pitchFamily="34" charset="0"/>
              </a:rPr>
              <a:t>protéger</a:t>
            </a:r>
            <a:r>
              <a:rPr lang="en-US" sz="2400" b="1" dirty="0">
                <a:latin typeface="Arial" panose="020B0604020202020204" pitchFamily="34" charset="0"/>
                <a:cs typeface="Arial" panose="020B0604020202020204" pitchFamily="34" charset="0"/>
              </a:rPr>
              <a:t> et </a:t>
            </a:r>
            <a:r>
              <a:rPr lang="en-US" sz="2400" b="1" dirty="0" err="1">
                <a:latin typeface="Arial" panose="020B0604020202020204" pitchFamily="34" charset="0"/>
                <a:cs typeface="Arial" panose="020B0604020202020204" pitchFamily="34" charset="0"/>
              </a:rPr>
              <a:t>promouvoir</a:t>
            </a:r>
            <a:r>
              <a:rPr lang="en-US" sz="2400" b="1" dirty="0">
                <a:latin typeface="Arial" panose="020B0604020202020204" pitchFamily="34" charset="0"/>
                <a:cs typeface="Arial" panose="020B0604020202020204" pitchFamily="34" charset="0"/>
              </a:rPr>
              <a:t> les droits ? </a:t>
            </a:r>
          </a:p>
        </p:txBody>
      </p:sp>
    </p:spTree>
    <p:extLst>
      <p:ext uri="{BB962C8B-B14F-4D97-AF65-F5344CB8AC3E}">
        <p14:creationId xmlns:p14="http://schemas.microsoft.com/office/powerpoint/2010/main" val="359174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843" y="435600"/>
            <a:ext cx="10338417" cy="775597"/>
          </a:xfrm>
        </p:spPr>
        <p:txBody>
          <a:bodyPr wrap="square" lIns="0" tIns="0" rIns="0" bIns="0" anchor="t">
            <a:spAutoFit/>
          </a:bodyPr>
          <a:lstStyle/>
          <a:p>
            <a:pPr marL="0" indent="0"/>
            <a:r>
              <a:rPr lang="en-US" sz="2800" dirty="0">
                <a:solidFill>
                  <a:schemeClr val="tx1"/>
                </a:solidFill>
                <a:latin typeface="Arial"/>
                <a:cs typeface="Arial"/>
              </a:rPr>
              <a:t>2.5.2: </a:t>
            </a:r>
            <a:r>
              <a:rPr lang="fr-FR" sz="2800" dirty="0">
                <a:solidFill>
                  <a:schemeClr val="tx1"/>
                </a:solidFill>
                <a:latin typeface="Arial"/>
                <a:cs typeface="Arial"/>
              </a:rPr>
              <a:t>Quels engagements les États ont-ils pris en matière de 	protection de l'égalité des genres et des droits humains ? </a:t>
            </a:r>
            <a:endParaRPr lang="en-US" sz="2800" dirty="0">
              <a:solidFill>
                <a:schemeClr val="tx1"/>
              </a:solidFill>
              <a:latin typeface="Arial"/>
              <a:cs typeface="Arial"/>
            </a:endParaRPr>
          </a:p>
        </p:txBody>
      </p:sp>
      <p:graphicFrame>
        <p:nvGraphicFramePr>
          <p:cNvPr id="4" name="Diagram 3">
            <a:extLst>
              <a:ext uri="{FF2B5EF4-FFF2-40B4-BE49-F238E27FC236}">
                <a16:creationId xmlns:a16="http://schemas.microsoft.com/office/drawing/2014/main" id="{D0479193-5D30-2A49-8F0B-FD0AABF0388A}"/>
              </a:ext>
            </a:extLst>
          </p:cNvPr>
          <p:cNvGraphicFramePr/>
          <p:nvPr>
            <p:extLst>
              <p:ext uri="{D42A27DB-BD31-4B8C-83A1-F6EECF244321}">
                <p14:modId xmlns:p14="http://schemas.microsoft.com/office/powerpoint/2010/main" val="2111789955"/>
              </p:ext>
            </p:extLst>
          </p:nvPr>
        </p:nvGraphicFramePr>
        <p:xfrm>
          <a:off x="87376" y="1359965"/>
          <a:ext cx="10805423" cy="529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018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091" y="363850"/>
            <a:ext cx="10822809" cy="867930"/>
          </a:xfrm>
        </p:spPr>
        <p:txBody>
          <a:bodyPr wrap="square" lIns="0" tIns="45720" rIns="0" bIns="45720" anchor="t">
            <a:spAutoFit/>
          </a:bodyPr>
          <a:lstStyle/>
          <a:p>
            <a:pPr lvl="0"/>
            <a:r>
              <a:rPr lang="en-US" sz="2800" dirty="0"/>
              <a:t>2.5.2 	ODD 5: </a:t>
            </a:r>
            <a:r>
              <a:rPr lang="fr-FR" sz="2800" dirty="0"/>
              <a:t>Parvenir à l'égalité des sexes et autonomiser 	toutes les femmes et les filles” </a:t>
            </a:r>
            <a:r>
              <a:rPr lang="en-US" sz="2800" dirty="0"/>
              <a:t>– Les 6 </a:t>
            </a:r>
            <a:r>
              <a:rPr lang="en-US" sz="2800" dirty="0" err="1"/>
              <a:t>cibles</a:t>
            </a:r>
            <a:r>
              <a:rPr lang="en-US" sz="2800" dirty="0"/>
              <a:t> </a:t>
            </a:r>
            <a:r>
              <a:rPr lang="en-US" sz="2800" dirty="0" err="1"/>
              <a:t>clés</a:t>
            </a:r>
            <a:r>
              <a:rPr lang="en-US" sz="2800" dirty="0"/>
              <a:t> pour 2030</a:t>
            </a:r>
          </a:p>
        </p:txBody>
      </p:sp>
      <p:sp>
        <p:nvSpPr>
          <p:cNvPr id="5" name="Rectangle 4">
            <a:extLst>
              <a:ext uri="{FF2B5EF4-FFF2-40B4-BE49-F238E27FC236}">
                <a16:creationId xmlns:a16="http://schemas.microsoft.com/office/drawing/2014/main" id="{81AE5994-71C9-497B-BD89-54CB2BFED1F6}"/>
              </a:ext>
            </a:extLst>
          </p:cNvPr>
          <p:cNvSpPr/>
          <p:nvPr/>
        </p:nvSpPr>
        <p:spPr>
          <a:xfrm>
            <a:off x="4318962" y="1576402"/>
            <a:ext cx="3706471" cy="2462197"/>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8A2305A1-47A6-45E4-8835-1189B10547FB}"/>
              </a:ext>
            </a:extLst>
          </p:cNvPr>
          <p:cNvSpPr txBox="1"/>
          <p:nvPr/>
        </p:nvSpPr>
        <p:spPr>
          <a:xfrm>
            <a:off x="4318962" y="1576402"/>
            <a:ext cx="3706471" cy="2462197"/>
          </a:xfrm>
          <a:prstGeom prst="rect">
            <a:avLst/>
          </a:prstGeom>
          <a:solidFill>
            <a:srgbClr val="23844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en-GB" b="1" dirty="0"/>
              <a:t>5.2</a:t>
            </a:r>
            <a:r>
              <a:rPr lang="en-GB" dirty="0"/>
              <a:t> </a:t>
            </a:r>
            <a:r>
              <a:rPr lang="en-GB" dirty="0" err="1"/>
              <a:t>Éliminer</a:t>
            </a:r>
            <a:r>
              <a:rPr lang="en-GB" dirty="0"/>
              <a:t> de la vie </a:t>
            </a:r>
            <a:r>
              <a:rPr lang="en-GB" dirty="0" err="1"/>
              <a:t>publique</a:t>
            </a:r>
            <a:r>
              <a:rPr lang="en-GB" dirty="0"/>
              <a:t> et de la vie </a:t>
            </a:r>
            <a:r>
              <a:rPr lang="en-GB" dirty="0" err="1"/>
              <a:t>privée</a:t>
            </a:r>
            <a:r>
              <a:rPr lang="en-GB" dirty="0"/>
              <a:t> </a:t>
            </a:r>
            <a:r>
              <a:rPr lang="en-GB" dirty="0" err="1"/>
              <a:t>toutes</a:t>
            </a:r>
            <a:r>
              <a:rPr lang="en-GB" dirty="0"/>
              <a:t> les </a:t>
            </a:r>
            <a:r>
              <a:rPr lang="en-GB" dirty="0" err="1"/>
              <a:t>formes</a:t>
            </a:r>
            <a:r>
              <a:rPr lang="en-GB" dirty="0"/>
              <a:t> de violence </a:t>
            </a:r>
            <a:r>
              <a:rPr lang="en-GB" dirty="0" err="1"/>
              <a:t>faite</a:t>
            </a:r>
            <a:r>
              <a:rPr lang="en-GB" dirty="0"/>
              <a:t> aux femmes et aux </a:t>
            </a:r>
            <a:r>
              <a:rPr lang="en-GB" dirty="0" err="1"/>
              <a:t>filles</a:t>
            </a:r>
            <a:r>
              <a:rPr lang="en-GB" dirty="0"/>
              <a:t>, </a:t>
            </a:r>
            <a:r>
              <a:rPr lang="en-GB" dirty="0" err="1"/>
              <a:t>y</a:t>
            </a:r>
            <a:r>
              <a:rPr lang="en-GB" dirty="0"/>
              <a:t> </a:t>
            </a:r>
            <a:r>
              <a:rPr lang="en-GB" dirty="0" err="1"/>
              <a:t>compris</a:t>
            </a:r>
            <a:r>
              <a:rPr lang="en-GB" dirty="0"/>
              <a:t> la </a:t>
            </a:r>
            <a:r>
              <a:rPr lang="en-GB" dirty="0" err="1"/>
              <a:t>traite</a:t>
            </a:r>
            <a:r>
              <a:rPr lang="en-GB" dirty="0"/>
              <a:t> et </a:t>
            </a:r>
            <a:r>
              <a:rPr lang="en-GB" dirty="0" err="1"/>
              <a:t>l’exploitation</a:t>
            </a:r>
            <a:r>
              <a:rPr lang="en-GB" dirty="0"/>
              <a:t> </a:t>
            </a:r>
            <a:r>
              <a:rPr lang="en-GB" dirty="0" err="1"/>
              <a:t>sexuelle</a:t>
            </a:r>
            <a:r>
              <a:rPr lang="en-GB" dirty="0"/>
              <a:t> et </a:t>
            </a:r>
            <a:r>
              <a:rPr lang="en-GB" dirty="0" err="1"/>
              <a:t>d’autres</a:t>
            </a:r>
            <a:r>
              <a:rPr lang="en-GB" dirty="0"/>
              <a:t> types </a:t>
            </a:r>
            <a:r>
              <a:rPr lang="en-GB" dirty="0" err="1"/>
              <a:t>d’exploitation</a:t>
            </a:r>
            <a:r>
              <a:rPr lang="fr-FR" dirty="0"/>
              <a:t> </a:t>
            </a:r>
            <a:endParaRPr lang="en-US" dirty="0"/>
          </a:p>
        </p:txBody>
      </p:sp>
      <p:sp>
        <p:nvSpPr>
          <p:cNvPr id="10" name="Rectangle 9">
            <a:extLst>
              <a:ext uri="{FF2B5EF4-FFF2-40B4-BE49-F238E27FC236}">
                <a16:creationId xmlns:a16="http://schemas.microsoft.com/office/drawing/2014/main" id="{777EE66C-45E9-4FEE-96CD-7C315EE1EEFD}"/>
              </a:ext>
            </a:extLst>
          </p:cNvPr>
          <p:cNvSpPr/>
          <p:nvPr/>
        </p:nvSpPr>
        <p:spPr>
          <a:xfrm>
            <a:off x="8177831" y="1576402"/>
            <a:ext cx="3706471" cy="2462197"/>
          </a:xfrm>
          <a:prstGeom prst="rect">
            <a:avLst/>
          </a:prstGeom>
          <a:solidFill>
            <a:srgbClr val="E52E78"/>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8D616B83-BBFC-4000-B757-52C3EA84CAE0}"/>
              </a:ext>
            </a:extLst>
          </p:cNvPr>
          <p:cNvSpPr txBox="1"/>
          <p:nvPr/>
        </p:nvSpPr>
        <p:spPr>
          <a:xfrm>
            <a:off x="8177831" y="1576402"/>
            <a:ext cx="3706471" cy="2462197"/>
          </a:xfrm>
          <a:prstGeom prst="rect">
            <a:avLst/>
          </a:prstGeom>
          <a:solidFill>
            <a:srgbClr val="E52E78"/>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en-GB" b="1" dirty="0"/>
              <a:t>5.3</a:t>
            </a:r>
            <a:r>
              <a:rPr lang="en-GB" dirty="0"/>
              <a:t> </a:t>
            </a:r>
            <a:r>
              <a:rPr lang="en-GB" dirty="0" err="1"/>
              <a:t>Éliminer</a:t>
            </a:r>
            <a:r>
              <a:rPr lang="en-GB" dirty="0"/>
              <a:t> </a:t>
            </a:r>
            <a:r>
              <a:rPr lang="en-GB" dirty="0" err="1"/>
              <a:t>toutes</a:t>
            </a:r>
            <a:r>
              <a:rPr lang="en-GB" dirty="0"/>
              <a:t> les </a:t>
            </a:r>
            <a:r>
              <a:rPr lang="en-GB" dirty="0" err="1"/>
              <a:t>pratiques</a:t>
            </a:r>
            <a:r>
              <a:rPr lang="en-GB" dirty="0"/>
              <a:t> </a:t>
            </a:r>
            <a:r>
              <a:rPr lang="en-GB" dirty="0" err="1"/>
              <a:t>préjudiciables</a:t>
            </a:r>
            <a:r>
              <a:rPr lang="en-GB" dirty="0"/>
              <a:t>, </a:t>
            </a:r>
            <a:r>
              <a:rPr lang="en-GB" dirty="0" err="1"/>
              <a:t>telles</a:t>
            </a:r>
            <a:r>
              <a:rPr lang="en-GB" dirty="0"/>
              <a:t> </a:t>
            </a:r>
            <a:r>
              <a:rPr lang="en-GB" dirty="0" err="1"/>
              <a:t>que</a:t>
            </a:r>
            <a:r>
              <a:rPr lang="en-GB" dirty="0"/>
              <a:t> le </a:t>
            </a:r>
            <a:r>
              <a:rPr lang="en-GB" dirty="0" err="1"/>
              <a:t>mariage</a:t>
            </a:r>
            <a:r>
              <a:rPr lang="en-GB" dirty="0"/>
              <a:t> des </a:t>
            </a:r>
            <a:r>
              <a:rPr lang="en-GB" dirty="0" err="1"/>
              <a:t>enfants</a:t>
            </a:r>
            <a:r>
              <a:rPr lang="en-GB" dirty="0"/>
              <a:t>, le </a:t>
            </a:r>
            <a:r>
              <a:rPr lang="en-GB" dirty="0" err="1"/>
              <a:t>mariage</a:t>
            </a:r>
            <a:r>
              <a:rPr lang="en-GB" dirty="0"/>
              <a:t> </a:t>
            </a:r>
            <a:r>
              <a:rPr lang="en-GB" dirty="0" err="1"/>
              <a:t>précoce</a:t>
            </a:r>
            <a:r>
              <a:rPr lang="en-GB" dirty="0"/>
              <a:t> </a:t>
            </a:r>
            <a:r>
              <a:rPr lang="en-GB" dirty="0" err="1"/>
              <a:t>ou</a:t>
            </a:r>
            <a:r>
              <a:rPr lang="en-GB" dirty="0"/>
              <a:t> </a:t>
            </a:r>
            <a:r>
              <a:rPr lang="en-GB" dirty="0" err="1"/>
              <a:t>forcé</a:t>
            </a:r>
            <a:r>
              <a:rPr lang="en-GB" dirty="0"/>
              <a:t> et la mutilation </a:t>
            </a:r>
            <a:r>
              <a:rPr lang="en-GB" dirty="0" err="1"/>
              <a:t>génitale</a:t>
            </a:r>
            <a:r>
              <a:rPr lang="en-GB" dirty="0"/>
              <a:t> </a:t>
            </a:r>
            <a:r>
              <a:rPr lang="en-GB" dirty="0" err="1"/>
              <a:t>féminine</a:t>
            </a:r>
            <a:r>
              <a:rPr lang="fr-FR" dirty="0"/>
              <a:t> </a:t>
            </a:r>
            <a:endParaRPr lang="en-US" dirty="0"/>
          </a:p>
        </p:txBody>
      </p:sp>
      <p:grpSp>
        <p:nvGrpSpPr>
          <p:cNvPr id="12" name="Group 11">
            <a:extLst>
              <a:ext uri="{FF2B5EF4-FFF2-40B4-BE49-F238E27FC236}">
                <a16:creationId xmlns:a16="http://schemas.microsoft.com/office/drawing/2014/main" id="{E4BC3C85-7C0F-4151-B98C-C8F3786CE235}"/>
              </a:ext>
            </a:extLst>
          </p:cNvPr>
          <p:cNvGrpSpPr/>
          <p:nvPr/>
        </p:nvGrpSpPr>
        <p:grpSpPr>
          <a:xfrm>
            <a:off x="8143506" y="4173846"/>
            <a:ext cx="3740799" cy="2462198"/>
            <a:chOff x="-34328" y="0"/>
            <a:chExt cx="3740799" cy="2462198"/>
          </a:xfrm>
        </p:grpSpPr>
        <p:sp>
          <p:nvSpPr>
            <p:cNvPr id="13" name="Rectangle 12">
              <a:extLst>
                <a:ext uri="{FF2B5EF4-FFF2-40B4-BE49-F238E27FC236}">
                  <a16:creationId xmlns:a16="http://schemas.microsoft.com/office/drawing/2014/main" id="{8C8B081E-9E81-4AC7-9499-2E80FC61C1E6}"/>
                </a:ext>
              </a:extLst>
            </p:cNvPr>
            <p:cNvSpPr/>
            <p:nvPr/>
          </p:nvSpPr>
          <p:spPr>
            <a:xfrm>
              <a:off x="0" y="0"/>
              <a:ext cx="3706471" cy="2462197"/>
            </a:xfrm>
            <a:prstGeom prst="rect">
              <a:avLst/>
            </a:prstGeom>
            <a:solidFill>
              <a:srgbClr val="36B0E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D908C07F-ADE6-416A-B399-E68C4E9007B6}"/>
                </a:ext>
              </a:extLst>
            </p:cNvPr>
            <p:cNvSpPr txBox="1"/>
            <p:nvPr/>
          </p:nvSpPr>
          <p:spPr>
            <a:xfrm>
              <a:off x="-34328" y="64944"/>
              <a:ext cx="3706471" cy="2397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en-GB" sz="1600" b="1" dirty="0"/>
                <a:t>5.6</a:t>
              </a:r>
              <a:r>
                <a:rPr lang="en-GB" sz="1600" dirty="0"/>
                <a:t> Assurer </a:t>
              </a:r>
              <a:r>
                <a:rPr lang="en-GB" sz="1600" dirty="0" err="1"/>
                <a:t>l’accès</a:t>
              </a:r>
              <a:r>
                <a:rPr lang="en-GB" sz="1600" dirty="0"/>
                <a:t> de </a:t>
              </a:r>
              <a:r>
                <a:rPr lang="en-GB" sz="1600" dirty="0" err="1"/>
                <a:t>toutes</a:t>
              </a:r>
              <a:r>
                <a:rPr lang="en-GB" sz="1600" dirty="0"/>
                <a:t> et </a:t>
              </a:r>
              <a:r>
                <a:rPr lang="en-GB" sz="1600" dirty="0" err="1"/>
                <a:t>tous</a:t>
              </a:r>
              <a:r>
                <a:rPr lang="en-GB" sz="1600" dirty="0"/>
                <a:t> aux </a:t>
              </a:r>
              <a:r>
                <a:rPr lang="en-GB" sz="1600" dirty="0" err="1"/>
                <a:t>soins</a:t>
              </a:r>
              <a:r>
                <a:rPr lang="en-GB" sz="1600" dirty="0"/>
                <a:t> de santé </a:t>
              </a:r>
              <a:r>
                <a:rPr lang="en-GB" sz="1600" dirty="0" err="1"/>
                <a:t>sexuelle</a:t>
              </a:r>
              <a:r>
                <a:rPr lang="en-GB" sz="1600" dirty="0"/>
                <a:t> et reproductive et faire en </a:t>
              </a:r>
              <a:r>
                <a:rPr lang="en-GB" sz="1600" dirty="0" err="1"/>
                <a:t>sorte</a:t>
              </a:r>
              <a:r>
                <a:rPr lang="en-GB" sz="1600" dirty="0"/>
                <a:t> </a:t>
              </a:r>
              <a:r>
                <a:rPr lang="en-GB" sz="1600" dirty="0" err="1"/>
                <a:t>que</a:t>
              </a:r>
              <a:r>
                <a:rPr lang="en-GB" sz="1600" dirty="0"/>
                <a:t> </a:t>
              </a:r>
              <a:r>
                <a:rPr lang="en-GB" sz="1600" dirty="0" err="1"/>
                <a:t>chacun.e</a:t>
              </a:r>
              <a:r>
                <a:rPr lang="en-GB" sz="1600" dirty="0"/>
                <a:t> </a:t>
              </a:r>
              <a:r>
                <a:rPr lang="en-GB" sz="1600" dirty="0" err="1"/>
                <a:t>puisse</a:t>
              </a:r>
              <a:r>
                <a:rPr lang="en-GB" sz="1600" dirty="0"/>
                <a:t> </a:t>
              </a:r>
              <a:r>
                <a:rPr lang="en-GB" sz="1600" dirty="0" err="1"/>
                <a:t>exercer</a:t>
              </a:r>
              <a:r>
                <a:rPr lang="en-GB" sz="1600" dirty="0"/>
                <a:t> </a:t>
              </a:r>
              <a:r>
                <a:rPr lang="en-GB" sz="1600" dirty="0" err="1"/>
                <a:t>ses</a:t>
              </a:r>
              <a:r>
                <a:rPr lang="en-GB" sz="1600" dirty="0"/>
                <a:t> </a:t>
              </a:r>
              <a:r>
                <a:rPr lang="en-GB" sz="1600" dirty="0" err="1"/>
                <a:t>droits</a:t>
              </a:r>
              <a:r>
                <a:rPr lang="en-GB" sz="1600" dirty="0"/>
                <a:t> en </a:t>
              </a:r>
              <a:r>
                <a:rPr lang="en-GB" sz="1600" dirty="0" err="1"/>
                <a:t>matière</a:t>
              </a:r>
              <a:r>
                <a:rPr lang="en-GB" sz="1600" dirty="0"/>
                <a:t> de </a:t>
              </a:r>
              <a:r>
                <a:rPr lang="en-GB" sz="1600" dirty="0" err="1"/>
                <a:t>procréation</a:t>
              </a:r>
              <a:r>
                <a:rPr lang="en-GB" sz="1600" dirty="0"/>
                <a:t>, </a:t>
              </a:r>
              <a:r>
                <a:rPr lang="en-GB" sz="1600" dirty="0" err="1"/>
                <a:t>ainsi</a:t>
              </a:r>
              <a:r>
                <a:rPr lang="en-GB" sz="1600" dirty="0"/>
                <a:t> </a:t>
              </a:r>
              <a:r>
                <a:rPr lang="en-GB" sz="1600" dirty="0" err="1"/>
                <a:t>qu’il</a:t>
              </a:r>
              <a:r>
                <a:rPr lang="en-GB" sz="1600" dirty="0"/>
                <a:t> a </a:t>
              </a:r>
              <a:r>
                <a:rPr lang="en-GB" sz="1600" dirty="0" err="1"/>
                <a:t>été</a:t>
              </a:r>
              <a:r>
                <a:rPr lang="en-GB" sz="1600" dirty="0"/>
                <a:t> </a:t>
              </a:r>
              <a:r>
                <a:rPr lang="en-GB" sz="1600" dirty="0" err="1"/>
                <a:t>décidé</a:t>
              </a:r>
              <a:r>
                <a:rPr lang="en-GB" sz="1600" dirty="0"/>
                <a:t> </a:t>
              </a:r>
              <a:r>
                <a:rPr lang="en-GB" sz="1600" dirty="0" err="1"/>
                <a:t>dans</a:t>
              </a:r>
              <a:r>
                <a:rPr lang="en-GB" sz="1600" dirty="0"/>
                <a:t> le Programme </a:t>
              </a:r>
              <a:r>
                <a:rPr lang="en-GB" sz="1600" dirty="0" err="1"/>
                <a:t>d’action</a:t>
              </a:r>
              <a:r>
                <a:rPr lang="en-GB" sz="1600" dirty="0"/>
                <a:t> de la </a:t>
              </a:r>
              <a:r>
                <a:rPr lang="en-GB" sz="1600" dirty="0" err="1"/>
                <a:t>Conférence</a:t>
              </a:r>
              <a:r>
                <a:rPr lang="en-GB" sz="1600" dirty="0"/>
                <a:t> </a:t>
              </a:r>
              <a:r>
                <a:rPr lang="en-GB" sz="1600" dirty="0" err="1"/>
                <a:t>internationale</a:t>
              </a:r>
              <a:r>
                <a:rPr lang="en-GB" sz="1600" dirty="0"/>
                <a:t> </a:t>
              </a:r>
              <a:r>
                <a:rPr lang="en-GB" sz="1600" dirty="0" err="1"/>
                <a:t>sur</a:t>
              </a:r>
              <a:r>
                <a:rPr lang="en-GB" sz="1600" dirty="0"/>
                <a:t> la population et le </a:t>
              </a:r>
              <a:r>
                <a:rPr lang="en-GB" sz="1600" dirty="0" err="1"/>
                <a:t>développement</a:t>
              </a:r>
              <a:r>
                <a:rPr lang="en-GB" sz="1600" dirty="0"/>
                <a:t> et le Programme </a:t>
              </a:r>
              <a:r>
                <a:rPr lang="en-GB" sz="1600" dirty="0" err="1"/>
                <a:t>d’action</a:t>
              </a:r>
              <a:r>
                <a:rPr lang="en-GB" sz="1600" dirty="0"/>
                <a:t> de Beijing</a:t>
              </a:r>
              <a:endParaRPr lang="en-US" sz="1600" dirty="0"/>
            </a:p>
          </p:txBody>
        </p:sp>
      </p:grpSp>
      <p:sp>
        <p:nvSpPr>
          <p:cNvPr id="16" name="Rectangle 15">
            <a:extLst>
              <a:ext uri="{FF2B5EF4-FFF2-40B4-BE49-F238E27FC236}">
                <a16:creationId xmlns:a16="http://schemas.microsoft.com/office/drawing/2014/main" id="{0952A756-F24B-4BDF-9507-80E561B99157}"/>
              </a:ext>
            </a:extLst>
          </p:cNvPr>
          <p:cNvSpPr/>
          <p:nvPr/>
        </p:nvSpPr>
        <p:spPr>
          <a:xfrm>
            <a:off x="4311076" y="4164575"/>
            <a:ext cx="3706471" cy="2462197"/>
          </a:xfrm>
          <a:prstGeom prst="rect">
            <a:avLst/>
          </a:prstGeom>
          <a:solidFill>
            <a:srgbClr val="E52E78"/>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BF265900-0411-43D3-BE9B-BAE7A8947B8C}"/>
              </a:ext>
            </a:extLst>
          </p:cNvPr>
          <p:cNvSpPr txBox="1"/>
          <p:nvPr/>
        </p:nvSpPr>
        <p:spPr>
          <a:xfrm>
            <a:off x="4150789" y="4164575"/>
            <a:ext cx="3706471" cy="246219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1" algn="ctr"/>
            <a:r>
              <a:rPr lang="en-GB" sz="2000" b="1" dirty="0"/>
              <a:t>5.5</a:t>
            </a:r>
            <a:r>
              <a:rPr lang="en-GB" sz="2000" dirty="0"/>
              <a:t> </a:t>
            </a:r>
            <a:r>
              <a:rPr lang="en-GB" dirty="0" err="1"/>
              <a:t>Garantir</a:t>
            </a:r>
            <a:r>
              <a:rPr lang="en-GB" dirty="0"/>
              <a:t> la participation </a:t>
            </a:r>
            <a:r>
              <a:rPr lang="en-GB" dirty="0" err="1"/>
              <a:t>entière</a:t>
            </a:r>
            <a:r>
              <a:rPr lang="en-GB" dirty="0"/>
              <a:t> et effective des femmes et </a:t>
            </a:r>
            <a:r>
              <a:rPr lang="en-GB" dirty="0" err="1"/>
              <a:t>leur</a:t>
            </a:r>
            <a:r>
              <a:rPr lang="en-GB" dirty="0"/>
              <a:t> </a:t>
            </a:r>
            <a:r>
              <a:rPr lang="en-GB" dirty="0" err="1"/>
              <a:t>accès</a:t>
            </a:r>
            <a:r>
              <a:rPr lang="en-GB" dirty="0"/>
              <a:t> en </a:t>
            </a:r>
            <a:r>
              <a:rPr lang="en-GB" dirty="0" err="1"/>
              <a:t>toute</a:t>
            </a:r>
            <a:r>
              <a:rPr lang="en-GB" dirty="0"/>
              <a:t> </a:t>
            </a:r>
            <a:r>
              <a:rPr lang="en-GB" dirty="0" err="1"/>
              <a:t>égalité</a:t>
            </a:r>
            <a:r>
              <a:rPr lang="en-GB" dirty="0"/>
              <a:t> aux </a:t>
            </a:r>
            <a:r>
              <a:rPr lang="en-GB" dirty="0" err="1"/>
              <a:t>fonctions</a:t>
            </a:r>
            <a:r>
              <a:rPr lang="en-GB" dirty="0"/>
              <a:t> de direction </a:t>
            </a:r>
            <a:r>
              <a:rPr lang="en-GB" dirty="0" err="1"/>
              <a:t>à</a:t>
            </a:r>
            <a:r>
              <a:rPr lang="en-GB" dirty="0"/>
              <a:t> </a:t>
            </a:r>
            <a:r>
              <a:rPr lang="en-GB" dirty="0" err="1"/>
              <a:t>tous</a:t>
            </a:r>
            <a:r>
              <a:rPr lang="en-GB" dirty="0"/>
              <a:t> les </a:t>
            </a:r>
            <a:r>
              <a:rPr lang="en-GB" dirty="0" err="1"/>
              <a:t>niveaux</a:t>
            </a:r>
            <a:r>
              <a:rPr lang="en-GB" dirty="0"/>
              <a:t> de </a:t>
            </a:r>
            <a:r>
              <a:rPr lang="en-GB" dirty="0" err="1"/>
              <a:t>décision</a:t>
            </a:r>
            <a:r>
              <a:rPr lang="en-GB" dirty="0"/>
              <a:t>, </a:t>
            </a:r>
            <a:r>
              <a:rPr lang="en-GB" dirty="0" err="1"/>
              <a:t>dans</a:t>
            </a:r>
            <a:r>
              <a:rPr lang="en-GB" dirty="0"/>
              <a:t> la vie </a:t>
            </a:r>
            <a:r>
              <a:rPr lang="en-GB" dirty="0" err="1"/>
              <a:t>politique</a:t>
            </a:r>
            <a:r>
              <a:rPr lang="en-GB" dirty="0"/>
              <a:t>, </a:t>
            </a:r>
            <a:r>
              <a:rPr lang="en-GB" dirty="0" err="1"/>
              <a:t>économique</a:t>
            </a:r>
            <a:r>
              <a:rPr lang="en-GB" dirty="0"/>
              <a:t> et </a:t>
            </a:r>
            <a:r>
              <a:rPr lang="en-GB" dirty="0" err="1"/>
              <a:t>publique</a:t>
            </a:r>
            <a:endParaRPr lang="fr-FR" sz="1400" dirty="0"/>
          </a:p>
        </p:txBody>
      </p:sp>
      <p:grpSp>
        <p:nvGrpSpPr>
          <p:cNvPr id="18" name="Group 17">
            <a:extLst>
              <a:ext uri="{FF2B5EF4-FFF2-40B4-BE49-F238E27FC236}">
                <a16:creationId xmlns:a16="http://schemas.microsoft.com/office/drawing/2014/main" id="{891A0B68-75D0-4A31-BBC9-E610E4A90A44}"/>
              </a:ext>
            </a:extLst>
          </p:cNvPr>
          <p:cNvGrpSpPr/>
          <p:nvPr/>
        </p:nvGrpSpPr>
        <p:grpSpPr>
          <a:xfrm>
            <a:off x="460092" y="4164574"/>
            <a:ext cx="3706471" cy="2471469"/>
            <a:chOff x="0" y="0"/>
            <a:chExt cx="3706471" cy="2471469"/>
          </a:xfrm>
        </p:grpSpPr>
        <p:sp>
          <p:nvSpPr>
            <p:cNvPr id="19" name="Rectangle 18">
              <a:extLst>
                <a:ext uri="{FF2B5EF4-FFF2-40B4-BE49-F238E27FC236}">
                  <a16:creationId xmlns:a16="http://schemas.microsoft.com/office/drawing/2014/main" id="{7B461DA4-6DC4-462A-A415-8A63E51BDF5F}"/>
                </a:ext>
              </a:extLst>
            </p:cNvPr>
            <p:cNvSpPr/>
            <p:nvPr/>
          </p:nvSpPr>
          <p:spPr>
            <a:xfrm>
              <a:off x="0" y="0"/>
              <a:ext cx="3706471" cy="2462197"/>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CC2F88D9-50B9-4424-A34E-7E383E497748}"/>
                </a:ext>
              </a:extLst>
            </p:cNvPr>
            <p:cNvSpPr txBox="1"/>
            <p:nvPr/>
          </p:nvSpPr>
          <p:spPr>
            <a:xfrm>
              <a:off x="0" y="0"/>
              <a:ext cx="3706471" cy="2471469"/>
            </a:xfrm>
            <a:prstGeom prst="rect">
              <a:avLst/>
            </a:prstGeom>
            <a:solidFill>
              <a:srgbClr val="23844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en-GB" sz="1700" b="1" dirty="0"/>
                <a:t>5.4</a:t>
              </a:r>
              <a:r>
                <a:rPr lang="en-GB" sz="1700" dirty="0"/>
                <a:t> Faire </a:t>
              </a:r>
              <a:r>
                <a:rPr lang="en-GB" sz="1700" dirty="0" err="1"/>
                <a:t>une</a:t>
              </a:r>
              <a:r>
                <a:rPr lang="en-GB" sz="1700" dirty="0"/>
                <a:t> place aux </a:t>
              </a:r>
              <a:r>
                <a:rPr lang="en-GB" sz="1700" dirty="0" err="1"/>
                <a:t>soins</a:t>
              </a:r>
              <a:r>
                <a:rPr lang="en-GB" sz="1700" dirty="0"/>
                <a:t> et </a:t>
              </a:r>
              <a:r>
                <a:rPr lang="en-GB" sz="1700" dirty="0" err="1"/>
                <a:t>travaux</a:t>
              </a:r>
              <a:r>
                <a:rPr lang="en-GB" sz="1700" dirty="0"/>
                <a:t> </a:t>
              </a:r>
              <a:r>
                <a:rPr lang="en-GB" sz="1700" dirty="0" err="1"/>
                <a:t>domestiques</a:t>
              </a:r>
              <a:r>
                <a:rPr lang="en-GB" sz="1700" dirty="0"/>
                <a:t> non </a:t>
              </a:r>
              <a:r>
                <a:rPr lang="en-GB" sz="1700" dirty="0" err="1"/>
                <a:t>rémunérés</a:t>
              </a:r>
              <a:r>
                <a:rPr lang="en-GB" sz="1700" dirty="0"/>
                <a:t> et les </a:t>
              </a:r>
              <a:r>
                <a:rPr lang="en-GB" sz="1700" dirty="0" err="1"/>
                <a:t>valoriser</a:t>
              </a:r>
              <a:r>
                <a:rPr lang="en-GB" sz="1700" dirty="0"/>
                <a:t>, par </a:t>
              </a:r>
              <a:r>
                <a:rPr lang="en-GB" sz="1700" dirty="0" err="1"/>
                <a:t>l’apport</a:t>
              </a:r>
              <a:r>
                <a:rPr lang="en-GB" sz="1700" dirty="0"/>
                <a:t> de services publics, </a:t>
              </a:r>
              <a:r>
                <a:rPr lang="en-GB" sz="1700" dirty="0" err="1"/>
                <a:t>d’infrastructures</a:t>
              </a:r>
              <a:r>
                <a:rPr lang="en-GB" sz="1700" dirty="0"/>
                <a:t> et de </a:t>
              </a:r>
              <a:r>
                <a:rPr lang="en-GB" sz="1700" dirty="0" err="1"/>
                <a:t>politiques</a:t>
              </a:r>
              <a:r>
                <a:rPr lang="en-GB" sz="1700" dirty="0"/>
                <a:t> de protection </a:t>
              </a:r>
              <a:r>
                <a:rPr lang="en-GB" sz="1700" dirty="0" err="1"/>
                <a:t>sociale</a:t>
              </a:r>
              <a:r>
                <a:rPr lang="en-GB" sz="1700" dirty="0"/>
                <a:t> et la promotion du </a:t>
              </a:r>
              <a:r>
                <a:rPr lang="en-GB" sz="1700" dirty="0" err="1"/>
                <a:t>partage</a:t>
              </a:r>
              <a:r>
                <a:rPr lang="en-GB" sz="1700" dirty="0"/>
                <a:t> des </a:t>
              </a:r>
              <a:r>
                <a:rPr lang="en-GB" sz="1700" dirty="0" err="1"/>
                <a:t>responsabilités</a:t>
              </a:r>
              <a:r>
                <a:rPr lang="en-GB" sz="1700" dirty="0"/>
                <a:t> </a:t>
              </a:r>
              <a:r>
                <a:rPr lang="en-GB" sz="1700" dirty="0" err="1"/>
                <a:t>dans</a:t>
              </a:r>
              <a:r>
                <a:rPr lang="en-GB" sz="1700" dirty="0"/>
                <a:t> le ménage et la </a:t>
              </a:r>
              <a:r>
                <a:rPr lang="en-GB" sz="1700" dirty="0" err="1"/>
                <a:t>famille</a:t>
              </a:r>
              <a:r>
                <a:rPr lang="en-GB" sz="1700" dirty="0"/>
                <a:t>, en </a:t>
              </a:r>
              <a:r>
                <a:rPr lang="en-GB" sz="1700" dirty="0" err="1"/>
                <a:t>fonction</a:t>
              </a:r>
              <a:r>
                <a:rPr lang="en-GB" sz="1700" dirty="0"/>
                <a:t> du </a:t>
              </a:r>
              <a:r>
                <a:rPr lang="en-GB" sz="1700" dirty="0" err="1"/>
                <a:t>contexte</a:t>
              </a:r>
              <a:r>
                <a:rPr lang="en-GB" sz="1700" dirty="0"/>
                <a:t> national</a:t>
              </a:r>
              <a:r>
                <a:rPr lang="fr-FR" sz="1700" dirty="0"/>
                <a:t> </a:t>
              </a:r>
              <a:endParaRPr lang="en-US" sz="1700" dirty="0"/>
            </a:p>
          </p:txBody>
        </p:sp>
      </p:grpSp>
      <p:sp>
        <p:nvSpPr>
          <p:cNvPr id="22" name="Rectangle 21">
            <a:extLst>
              <a:ext uri="{FF2B5EF4-FFF2-40B4-BE49-F238E27FC236}">
                <a16:creationId xmlns:a16="http://schemas.microsoft.com/office/drawing/2014/main" id="{8BA7E070-0FCC-44A1-80EC-55DFDC411414}"/>
              </a:ext>
            </a:extLst>
          </p:cNvPr>
          <p:cNvSpPr/>
          <p:nvPr/>
        </p:nvSpPr>
        <p:spPr>
          <a:xfrm>
            <a:off x="460093" y="1576402"/>
            <a:ext cx="3706471" cy="2462197"/>
          </a:xfrm>
          <a:prstGeom prst="rect">
            <a:avLst/>
          </a:prstGeom>
          <a:solidFill>
            <a:srgbClr val="36B0E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DA589507-09A7-434D-922C-91CB4EF9E532}"/>
              </a:ext>
            </a:extLst>
          </p:cNvPr>
          <p:cNvSpPr txBox="1"/>
          <p:nvPr/>
        </p:nvSpPr>
        <p:spPr>
          <a:xfrm>
            <a:off x="460092" y="1576402"/>
            <a:ext cx="3706471" cy="2462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b="1" kern="1200" dirty="0"/>
              <a:t>5.1 </a:t>
            </a:r>
            <a:r>
              <a:rPr lang="en-GB" dirty="0" err="1"/>
              <a:t>Mettre</a:t>
            </a:r>
            <a:r>
              <a:rPr lang="en-GB" dirty="0"/>
              <a:t> fin, </a:t>
            </a:r>
            <a:r>
              <a:rPr lang="en-GB" dirty="0" err="1"/>
              <a:t>dans</a:t>
            </a:r>
            <a:r>
              <a:rPr lang="en-GB" dirty="0"/>
              <a:t> le </a:t>
            </a:r>
            <a:r>
              <a:rPr lang="en-GB" dirty="0" err="1"/>
              <a:t>monde</a:t>
            </a:r>
            <a:r>
              <a:rPr lang="en-GB" dirty="0"/>
              <a:t> </a:t>
            </a:r>
            <a:r>
              <a:rPr lang="en-GB" dirty="0" err="1"/>
              <a:t>entier</a:t>
            </a:r>
            <a:r>
              <a:rPr lang="en-GB" dirty="0"/>
              <a:t>, </a:t>
            </a:r>
            <a:r>
              <a:rPr lang="en-GB" dirty="0" err="1"/>
              <a:t>à</a:t>
            </a:r>
            <a:r>
              <a:rPr lang="en-GB" dirty="0"/>
              <a:t> </a:t>
            </a:r>
            <a:r>
              <a:rPr lang="en-GB" dirty="0" err="1"/>
              <a:t>toutes</a:t>
            </a:r>
            <a:r>
              <a:rPr lang="en-GB" dirty="0"/>
              <a:t> les </a:t>
            </a:r>
            <a:r>
              <a:rPr lang="en-GB" dirty="0" err="1"/>
              <a:t>formes</a:t>
            </a:r>
            <a:r>
              <a:rPr lang="en-GB" dirty="0"/>
              <a:t> de discrimination </a:t>
            </a:r>
            <a:r>
              <a:rPr lang="en-GB" dirty="0" err="1"/>
              <a:t>à</a:t>
            </a:r>
            <a:r>
              <a:rPr lang="en-GB" dirty="0"/>
              <a:t> </a:t>
            </a:r>
            <a:r>
              <a:rPr lang="en-GB" dirty="0" err="1"/>
              <a:t>l’égard</a:t>
            </a:r>
            <a:r>
              <a:rPr lang="en-GB" dirty="0"/>
              <a:t> des femmes et des </a:t>
            </a:r>
            <a:r>
              <a:rPr lang="en-GB" dirty="0" err="1"/>
              <a:t>filles</a:t>
            </a:r>
            <a:r>
              <a:rPr lang="fr-FR" dirty="0"/>
              <a:t> </a:t>
            </a:r>
            <a:endParaRPr lang="en-US" kern="1200" dirty="0"/>
          </a:p>
        </p:txBody>
      </p:sp>
    </p:spTree>
    <p:extLst>
      <p:ext uri="{BB962C8B-B14F-4D97-AF65-F5344CB8AC3E}">
        <p14:creationId xmlns:p14="http://schemas.microsoft.com/office/powerpoint/2010/main" val="2531106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5600" y="435600"/>
            <a:ext cx="10373078" cy="394980"/>
          </a:xfrm>
        </p:spPr>
        <p:txBody>
          <a:bodyPr wrap="square" lIns="0" tIns="0" rIns="0" bIns="0" anchor="t">
            <a:spAutoFit/>
          </a:bodyPr>
          <a:lstStyle/>
          <a:p>
            <a:pPr lvl="0"/>
            <a:r>
              <a:rPr lang="en-GB" sz="2800" b="1" spc="0" dirty="0"/>
              <a:t>2.5.2 </a:t>
            </a:r>
            <a:r>
              <a:rPr lang="en-GB" sz="2800" b="1" spc="0" dirty="0" err="1"/>
              <a:t>Moyens</a:t>
            </a:r>
            <a:r>
              <a:rPr lang="en-GB" sz="2800" b="1" spc="0" dirty="0"/>
              <a:t> de </a:t>
            </a:r>
            <a:r>
              <a:rPr lang="en-GB" sz="2800" b="1" spc="0" dirty="0" err="1"/>
              <a:t>mise</a:t>
            </a:r>
            <a:r>
              <a:rPr lang="en-GB" sz="2800" b="1" spc="0" dirty="0"/>
              <a:t> en oeuvre de </a:t>
            </a:r>
            <a:r>
              <a:rPr lang="en-GB" sz="2800" b="1" spc="0" dirty="0" err="1"/>
              <a:t>l’ODD</a:t>
            </a:r>
            <a:r>
              <a:rPr lang="en-GB" sz="2800" b="1" spc="0" dirty="0"/>
              <a:t> 5</a:t>
            </a:r>
            <a:endParaRPr lang="en-US" sz="2800" b="1" spc="0" dirty="0"/>
          </a:p>
        </p:txBody>
      </p:sp>
      <p:graphicFrame>
        <p:nvGraphicFramePr>
          <p:cNvPr id="9" name="Diagram 8"/>
          <p:cNvGraphicFramePr/>
          <p:nvPr>
            <p:extLst>
              <p:ext uri="{D42A27DB-BD31-4B8C-83A1-F6EECF244321}">
                <p14:modId xmlns:p14="http://schemas.microsoft.com/office/powerpoint/2010/main" val="3566220111"/>
              </p:ext>
            </p:extLst>
          </p:nvPr>
        </p:nvGraphicFramePr>
        <p:xfrm>
          <a:off x="327121" y="893379"/>
          <a:ext cx="11537757" cy="5634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634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385CE-3E77-B142-B4EA-E0E09D3CDD91}"/>
              </a:ext>
            </a:extLst>
          </p:cNvPr>
          <p:cNvPicPr>
            <a:picLocks noChangeAspect="1"/>
          </p:cNvPicPr>
          <p:nvPr/>
        </p:nvPicPr>
        <p:blipFill>
          <a:blip r:embed="rId3"/>
          <a:stretch>
            <a:fillRect/>
          </a:stretch>
        </p:blipFill>
        <p:spPr>
          <a:xfrm>
            <a:off x="8883461" y="3352800"/>
            <a:ext cx="3308539" cy="3505200"/>
          </a:xfrm>
          <a:prstGeom prst="rect">
            <a:avLst/>
          </a:prstGeom>
        </p:spPr>
      </p:pic>
      <p:sp>
        <p:nvSpPr>
          <p:cNvPr id="4" name="Text Placeholder 4"/>
          <p:cNvSpPr>
            <a:spLocks noGrp="1"/>
          </p:cNvSpPr>
          <p:nvPr>
            <p:ph type="body" sz="quarter" idx="4294967295"/>
          </p:nvPr>
        </p:nvSpPr>
        <p:spPr>
          <a:xfrm>
            <a:off x="435600" y="435600"/>
            <a:ext cx="9996873" cy="445969"/>
          </a:xfrm>
          <a:prstGeom prst="rect">
            <a:avLst/>
          </a:prstGeom>
        </p:spPr>
        <p:txBody>
          <a:bodyPr lIns="0" tIns="0" rIns="0" bIns="0"/>
          <a:lstStyle/>
          <a:p>
            <a:pPr marL="0" indent="0">
              <a:buNone/>
            </a:pPr>
            <a:r>
              <a:rPr lang="en-GB" b="1" kern="0" dirty="0">
                <a:solidFill>
                  <a:srgbClr val="36B0E3"/>
                </a:solidFill>
                <a:latin typeface="Arial" panose="020B0604020202020204" pitchFamily="34" charset="0"/>
                <a:cs typeface="Arial" panose="020B0604020202020204" pitchFamily="34" charset="0"/>
              </a:rPr>
              <a:t>2.1.1 Buts et </a:t>
            </a:r>
            <a:r>
              <a:rPr lang="en-GB" b="1" kern="0" dirty="0" err="1">
                <a:solidFill>
                  <a:srgbClr val="36B0E3"/>
                </a:solidFill>
                <a:latin typeface="Arial" panose="020B0604020202020204" pitchFamily="34" charset="0"/>
                <a:cs typeface="Arial" panose="020B0604020202020204" pitchFamily="34" charset="0"/>
              </a:rPr>
              <a:t>objectifs</a:t>
            </a:r>
            <a:r>
              <a:rPr lang="en-GB" b="1" kern="0" dirty="0">
                <a:solidFill>
                  <a:srgbClr val="36B0E3"/>
                </a:solidFill>
                <a:latin typeface="Arial" panose="020B0604020202020204" pitchFamily="34" charset="0"/>
                <a:cs typeface="Arial" panose="020B0604020202020204" pitchFamily="34" charset="0"/>
              </a:rPr>
              <a:t> de </a:t>
            </a:r>
            <a:r>
              <a:rPr lang="en-GB" b="1" kern="0" dirty="0" err="1">
                <a:solidFill>
                  <a:srgbClr val="36B0E3"/>
                </a:solidFill>
                <a:latin typeface="Arial" panose="020B0604020202020204" pitchFamily="34" charset="0"/>
                <a:cs typeface="Arial" panose="020B0604020202020204" pitchFamily="34" charset="0"/>
              </a:rPr>
              <a:t>l’atelier</a:t>
            </a:r>
            <a:endParaRPr lang="en-GB" b="1" dirty="0">
              <a:solidFill>
                <a:srgbClr val="36B0E3"/>
              </a:solidFill>
              <a:latin typeface="Arial" panose="020B0604020202020204" pitchFamily="34" charset="0"/>
              <a:cs typeface="Arial" panose="020B0604020202020204" pitchFamily="34" charset="0"/>
            </a:endParaRPr>
          </a:p>
        </p:txBody>
      </p:sp>
      <p:sp>
        <p:nvSpPr>
          <p:cNvPr id="2" name="TextBox 1"/>
          <p:cNvSpPr txBox="1"/>
          <p:nvPr/>
        </p:nvSpPr>
        <p:spPr>
          <a:xfrm>
            <a:off x="435600" y="885600"/>
            <a:ext cx="9604870" cy="5632311"/>
          </a:xfrm>
          <a:prstGeom prst="rect">
            <a:avLst/>
          </a:prstGeom>
          <a:noFill/>
        </p:spPr>
        <p:txBody>
          <a:bodyPr wrap="square" lIns="0" tIns="0" rIns="0" bIns="0" rtlCol="0" anchor="t">
            <a:spAutoFit/>
          </a:bodyPr>
          <a:lstStyle/>
          <a:p>
            <a:r>
              <a:rPr lang="en-GB" sz="2700" b="1" dirty="0" err="1">
                <a:solidFill>
                  <a:srgbClr val="36B0E3"/>
                </a:solidFill>
              </a:rPr>
              <a:t>Comprendre</a:t>
            </a:r>
            <a:r>
              <a:rPr lang="en-GB" sz="2700" b="1" dirty="0">
                <a:solidFill>
                  <a:srgbClr val="36B0E3"/>
                </a:solidFill>
              </a:rPr>
              <a:t> (savoir/</a:t>
            </a:r>
            <a:r>
              <a:rPr lang="en-GB" sz="2700" b="1" dirty="0" err="1">
                <a:solidFill>
                  <a:srgbClr val="36B0E3"/>
                </a:solidFill>
              </a:rPr>
              <a:t>connaissances</a:t>
            </a:r>
            <a:r>
              <a:rPr lang="en-GB" sz="2700" b="1" dirty="0">
                <a:solidFill>
                  <a:srgbClr val="36B0E3"/>
                </a:solidFill>
              </a:rPr>
              <a:t>)</a:t>
            </a:r>
            <a:r>
              <a:rPr lang="fr-FR" sz="2400" dirty="0">
                <a:solidFill>
                  <a:srgbClr val="36B0E3"/>
                </a:solidFill>
              </a:rPr>
              <a:t> : </a:t>
            </a:r>
            <a:r>
              <a:rPr lang="fr-FR" sz="2400" dirty="0">
                <a:solidFill>
                  <a:srgbClr val="000000"/>
                </a:solidFill>
              </a:rPr>
              <a:t>  </a:t>
            </a:r>
          </a:p>
          <a:p>
            <a:pPr marL="342900" indent="-342900">
              <a:buClr>
                <a:srgbClr val="36B0E3"/>
              </a:buClr>
              <a:buFont typeface="Arial" panose="020B0604020202020204" pitchFamily="34" charset="0"/>
              <a:buChar char="•"/>
            </a:pPr>
            <a:r>
              <a:rPr lang="fr-FR" sz="2400" dirty="0">
                <a:solidFill>
                  <a:srgbClr val="000000"/>
                </a:solidFill>
              </a:rPr>
              <a:t>qui sont les personnes, dans toute leur diversité, les plus touchées par la discrimination et les violences basées sur le genre.</a:t>
            </a:r>
          </a:p>
          <a:p>
            <a:pPr marL="342900" indent="-342900">
              <a:buClr>
                <a:srgbClr val="36B0E3"/>
              </a:buClr>
              <a:buFont typeface="Arial" panose="020B0604020202020204" pitchFamily="34" charset="0"/>
              <a:buChar char="•"/>
            </a:pPr>
            <a:r>
              <a:rPr lang="fr-FR" sz="2400" dirty="0">
                <a:solidFill>
                  <a:srgbClr val="000000"/>
                </a:solidFill>
              </a:rPr>
              <a:t>quelles sont les différentes formes de discrimination et de violences basées sur le genre auxquelles sont confrontées les personnes dans le contexte du VIH et de l'accès aux services de santé et de protection.</a:t>
            </a:r>
          </a:p>
          <a:p>
            <a:pPr marL="342900" indent="-342900">
              <a:buClr>
                <a:srgbClr val="36B0E3"/>
              </a:buClr>
              <a:buFont typeface="Arial" panose="020B0604020202020204" pitchFamily="34" charset="0"/>
              <a:buChar char="•"/>
            </a:pPr>
            <a:r>
              <a:rPr lang="fr-FR" sz="2400" dirty="0">
                <a:solidFill>
                  <a:srgbClr val="000000"/>
                </a:solidFill>
              </a:rPr>
              <a:t>comment </a:t>
            </a:r>
            <a:r>
              <a:rPr lang="fr-FR" sz="2400" dirty="0" err="1">
                <a:solidFill>
                  <a:srgbClr val="000000"/>
                </a:solidFill>
              </a:rPr>
              <a:t>REAct</a:t>
            </a:r>
            <a:r>
              <a:rPr lang="fr-FR" sz="2400" dirty="0">
                <a:solidFill>
                  <a:srgbClr val="000000"/>
                </a:solidFill>
              </a:rPr>
              <a:t> Genre peut contribuer à la riposte au VIH dans le contexte de notre pays et quel est notre rôle dans sa mise en œuvre.</a:t>
            </a:r>
            <a:endParaRPr lang="en-GB" sz="2400" dirty="0">
              <a:solidFill>
                <a:srgbClr val="000000"/>
              </a:solidFill>
            </a:endParaRPr>
          </a:p>
          <a:p>
            <a:r>
              <a:rPr lang="en-GB" sz="2700" b="1" dirty="0" err="1">
                <a:solidFill>
                  <a:srgbClr val="36B0E3"/>
                </a:solidFill>
              </a:rPr>
              <a:t>Démontrer</a:t>
            </a:r>
            <a:r>
              <a:rPr lang="en-GB" sz="2700" b="1" dirty="0">
                <a:solidFill>
                  <a:srgbClr val="36B0E3"/>
                </a:solidFill>
              </a:rPr>
              <a:t> un savoir-faire (des </a:t>
            </a:r>
            <a:r>
              <a:rPr lang="en-GB" sz="2700" b="1" dirty="0" err="1">
                <a:solidFill>
                  <a:srgbClr val="36B0E3"/>
                </a:solidFill>
              </a:rPr>
              <a:t>compétences</a:t>
            </a:r>
            <a:r>
              <a:rPr lang="en-GB" sz="2700" b="1" dirty="0">
                <a:solidFill>
                  <a:srgbClr val="36B0E3"/>
                </a:solidFill>
              </a:rPr>
              <a:t>) </a:t>
            </a:r>
            <a:r>
              <a:rPr lang="en-GB" sz="2700" b="1" dirty="0" err="1">
                <a:solidFill>
                  <a:srgbClr val="36B0E3"/>
                </a:solidFill>
              </a:rPr>
              <a:t>sur</a:t>
            </a:r>
            <a:r>
              <a:rPr lang="en-GB" sz="2700" b="1" dirty="0">
                <a:solidFill>
                  <a:srgbClr val="36B0E3"/>
                </a:solidFill>
              </a:rPr>
              <a:t> : </a:t>
            </a:r>
            <a:endParaRPr lang="en-GB" sz="2700" dirty="0">
              <a:solidFill>
                <a:srgbClr val="36B0E3"/>
              </a:solidFill>
            </a:endParaRPr>
          </a:p>
          <a:p>
            <a:pPr marL="342900" indent="-342900">
              <a:buClr>
                <a:srgbClr val="36B0E3"/>
              </a:buClr>
              <a:buFont typeface="Arial" panose="020B0604020202020204" pitchFamily="34" charset="0"/>
              <a:buChar char="•"/>
            </a:pPr>
            <a:r>
              <a:rPr lang="fr-FR" sz="2400" dirty="0">
                <a:solidFill>
                  <a:srgbClr val="000000"/>
                </a:solidFill>
              </a:rPr>
              <a:t>comment documenter les inégalités entre les genres qui entravent </a:t>
            </a:r>
            <a:br>
              <a:rPr lang="fr-FR" sz="2400" dirty="0">
                <a:solidFill>
                  <a:srgbClr val="000000"/>
                </a:solidFill>
              </a:rPr>
            </a:br>
            <a:r>
              <a:rPr lang="fr-FR" sz="2400" dirty="0">
                <a:solidFill>
                  <a:srgbClr val="000000"/>
                </a:solidFill>
              </a:rPr>
              <a:t>l’accès aux services</a:t>
            </a:r>
          </a:p>
          <a:p>
            <a:pPr marL="342900" indent="-342900">
              <a:buClr>
                <a:srgbClr val="36B0E3"/>
              </a:buClr>
              <a:buFont typeface="Arial" panose="020B0604020202020204" pitchFamily="34" charset="0"/>
              <a:buChar char="•"/>
            </a:pPr>
            <a:r>
              <a:rPr lang="fr-FR" sz="2400" dirty="0">
                <a:solidFill>
                  <a:srgbClr val="000000"/>
                </a:solidFill>
              </a:rPr>
              <a:t>comment répondre aux inégalités entre les genres, à la </a:t>
            </a:r>
            <a:br>
              <a:rPr lang="fr-FR" sz="2400" dirty="0">
                <a:solidFill>
                  <a:srgbClr val="000000"/>
                </a:solidFill>
              </a:rPr>
            </a:br>
            <a:r>
              <a:rPr lang="fr-FR" sz="2400" dirty="0">
                <a:solidFill>
                  <a:srgbClr val="000000"/>
                </a:solidFill>
              </a:rPr>
              <a:t>stigmatisation, à la discrimination et aux violences, et comment </a:t>
            </a:r>
            <a:br>
              <a:rPr lang="fr-FR" sz="2400" dirty="0">
                <a:solidFill>
                  <a:srgbClr val="000000"/>
                </a:solidFill>
              </a:rPr>
            </a:br>
            <a:r>
              <a:rPr lang="fr-FR" sz="2400" dirty="0">
                <a:solidFill>
                  <a:srgbClr val="000000"/>
                </a:solidFill>
              </a:rPr>
              <a:t>orienter les </a:t>
            </a:r>
            <a:r>
              <a:rPr lang="fr-FR" sz="2400" dirty="0" err="1">
                <a:solidFill>
                  <a:srgbClr val="000000"/>
                </a:solidFill>
              </a:rPr>
              <a:t>client.es</a:t>
            </a:r>
            <a:r>
              <a:rPr lang="fr-FR" sz="2400" dirty="0">
                <a:solidFill>
                  <a:srgbClr val="000000"/>
                </a:solidFill>
              </a:rPr>
              <a:t> vers des services adaptés.</a:t>
            </a:r>
          </a:p>
          <a:p>
            <a:endParaRPr lang="en-US" dirty="0"/>
          </a:p>
        </p:txBody>
      </p:sp>
    </p:spTree>
    <p:extLst>
      <p:ext uri="{BB962C8B-B14F-4D97-AF65-F5344CB8AC3E}">
        <p14:creationId xmlns:p14="http://schemas.microsoft.com/office/powerpoint/2010/main" val="1207884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91540D-31C8-F043-9EAF-844CC7AAFCF2}"/>
              </a:ext>
            </a:extLst>
          </p:cNvPr>
          <p:cNvPicPr>
            <a:picLocks noChangeAspect="1"/>
          </p:cNvPicPr>
          <p:nvPr/>
        </p:nvPicPr>
        <p:blipFill rotWithShape="1">
          <a:blip r:embed="rId3"/>
          <a:srcRect b="3572"/>
          <a:stretch/>
        </p:blipFill>
        <p:spPr>
          <a:xfrm>
            <a:off x="61856" y="1012284"/>
            <a:ext cx="9859384" cy="5796000"/>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0" y="435600"/>
            <a:ext cx="11327422" cy="1034129"/>
          </a:xfrm>
        </p:spPr>
        <p:txBody>
          <a:bodyPr wrap="square" lIns="0" tIns="0" rIns="0" bIns="0" anchor="t">
            <a:spAutoFit/>
          </a:bodyPr>
          <a:lstStyle/>
          <a:p>
            <a:pPr>
              <a:tabLst>
                <a:tab pos="1322388" algn="l"/>
              </a:tabLst>
            </a:pPr>
            <a:r>
              <a:rPr lang="fr-FR" sz="2800" dirty="0"/>
              <a:t>Liste de contrôle de l‘Unité 2.5 : </a:t>
            </a:r>
            <a:br>
              <a:rPr lang="fr-FR" sz="2800" dirty="0"/>
            </a:br>
            <a:r>
              <a:rPr lang="fr-FR" sz="2800" dirty="0"/>
              <a:t>La responsabilité de l'État pour faire progresser l'égalité des genres  </a:t>
            </a:r>
            <a:br>
              <a:rPr lang="en-GB" sz="2800" dirty="0"/>
            </a:br>
            <a:endParaRPr lang="en-US" sz="280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567443" y="2057272"/>
            <a:ext cx="7618459" cy="4684889"/>
          </a:xfrm>
        </p:spPr>
        <p:txBody>
          <a:bodyPr lIns="0" tIns="0" rIns="0" bIns="0" anchor="t"/>
          <a:lstStyle/>
          <a:p>
            <a:pPr marL="342900" indent="-342900">
              <a:buClr>
                <a:srgbClr val="E52E78"/>
              </a:buClr>
              <a:buFont typeface="Wingdings" pitchFamily="2" charset="2"/>
              <a:buChar char="ü"/>
            </a:pPr>
            <a:r>
              <a:rPr lang="en-GB" dirty="0"/>
              <a:t>Nous </a:t>
            </a:r>
            <a:r>
              <a:rPr lang="en-GB" dirty="0" err="1"/>
              <a:t>pouvons</a:t>
            </a:r>
            <a:r>
              <a:rPr lang="en-GB" dirty="0"/>
              <a:t> </a:t>
            </a:r>
            <a:r>
              <a:rPr lang="en-GB" dirty="0" err="1"/>
              <a:t>brièvement</a:t>
            </a:r>
            <a:r>
              <a:rPr lang="en-GB" dirty="0"/>
              <a:t> </a:t>
            </a:r>
            <a:r>
              <a:rPr lang="en-GB" dirty="0" err="1"/>
              <a:t>parler</a:t>
            </a:r>
            <a:r>
              <a:rPr lang="en-GB" dirty="0"/>
              <a:t> des </a:t>
            </a:r>
            <a:r>
              <a:rPr lang="en-GB" dirty="0" err="1"/>
              <a:t>lois</a:t>
            </a:r>
            <a:r>
              <a:rPr lang="en-GB" dirty="0"/>
              <a:t>, des </a:t>
            </a:r>
            <a:r>
              <a:rPr lang="en-GB" dirty="0" err="1"/>
              <a:t>politiques</a:t>
            </a:r>
            <a:r>
              <a:rPr lang="en-GB" dirty="0"/>
              <a:t> et des cadres </a:t>
            </a:r>
            <a:r>
              <a:rPr lang="en-GB" dirty="0" err="1"/>
              <a:t>réglementaires</a:t>
            </a:r>
            <a:r>
              <a:rPr lang="en-GB" dirty="0"/>
              <a:t> et des </a:t>
            </a:r>
            <a:r>
              <a:rPr lang="en-GB" dirty="0" err="1"/>
              <a:t>mécanismes</a:t>
            </a:r>
            <a:r>
              <a:rPr lang="en-GB" dirty="0"/>
              <a:t> </a:t>
            </a:r>
            <a:r>
              <a:rPr lang="en-GB" dirty="0" err="1"/>
              <a:t>d'application</a:t>
            </a:r>
            <a:r>
              <a:rPr lang="en-GB" dirty="0"/>
              <a:t> en place </a:t>
            </a:r>
            <a:r>
              <a:rPr lang="en-GB" dirty="0" err="1"/>
              <a:t>dans</a:t>
            </a:r>
            <a:r>
              <a:rPr lang="en-GB" dirty="0"/>
              <a:t> </a:t>
            </a:r>
            <a:r>
              <a:rPr lang="en-GB" dirty="0" err="1"/>
              <a:t>notre</a:t>
            </a:r>
            <a:r>
              <a:rPr lang="en-GB" dirty="0"/>
              <a:t> pays qui font </a:t>
            </a:r>
            <a:r>
              <a:rPr lang="en-GB" dirty="0" err="1"/>
              <a:t>progresser</a:t>
            </a:r>
            <a:r>
              <a:rPr lang="en-GB" dirty="0"/>
              <a:t> </a:t>
            </a:r>
            <a:r>
              <a:rPr lang="en-GB" dirty="0" err="1"/>
              <a:t>ou</a:t>
            </a:r>
            <a:r>
              <a:rPr lang="en-GB" dirty="0"/>
              <a:t> qui font obstacle </a:t>
            </a:r>
            <a:r>
              <a:rPr lang="en-GB" dirty="0" err="1"/>
              <a:t>à</a:t>
            </a:r>
            <a:r>
              <a:rPr lang="en-GB" dirty="0"/>
              <a:t> </a:t>
            </a:r>
            <a:r>
              <a:rPr lang="en-GB" dirty="0" err="1"/>
              <a:t>l'égalité</a:t>
            </a:r>
            <a:r>
              <a:rPr lang="en-GB" dirty="0"/>
              <a:t> des genres, et </a:t>
            </a:r>
            <a:r>
              <a:rPr lang="en-GB" dirty="0" err="1"/>
              <a:t>l'impact</a:t>
            </a:r>
            <a:r>
              <a:rPr lang="en-GB" dirty="0"/>
              <a:t> </a:t>
            </a:r>
            <a:r>
              <a:rPr lang="en-GB" dirty="0" err="1"/>
              <a:t>que</a:t>
            </a:r>
            <a:r>
              <a:rPr lang="en-GB" dirty="0"/>
              <a:t> </a:t>
            </a:r>
            <a:r>
              <a:rPr lang="en-GB" dirty="0" err="1"/>
              <a:t>ces</a:t>
            </a:r>
            <a:r>
              <a:rPr lang="en-GB" dirty="0"/>
              <a:t> </a:t>
            </a:r>
            <a:r>
              <a:rPr lang="en-GB" dirty="0" err="1"/>
              <a:t>lois</a:t>
            </a:r>
            <a:r>
              <a:rPr lang="en-GB" dirty="0"/>
              <a:t>, </a:t>
            </a:r>
            <a:r>
              <a:rPr lang="en-GB" dirty="0" err="1"/>
              <a:t>politiques</a:t>
            </a:r>
            <a:r>
              <a:rPr lang="en-GB" dirty="0"/>
              <a:t> et cadres </a:t>
            </a:r>
            <a:r>
              <a:rPr lang="en-GB" dirty="0" err="1"/>
              <a:t>ont</a:t>
            </a:r>
            <a:r>
              <a:rPr lang="en-GB" dirty="0"/>
              <a:t> </a:t>
            </a:r>
            <a:r>
              <a:rPr lang="en-GB" dirty="0" err="1"/>
              <a:t>sur</a:t>
            </a:r>
            <a:r>
              <a:rPr lang="en-GB" dirty="0"/>
              <a:t> la </a:t>
            </a:r>
            <a:r>
              <a:rPr lang="en-GB" dirty="0" err="1"/>
              <a:t>vulnérabilité</a:t>
            </a:r>
            <a:r>
              <a:rPr lang="en-GB" dirty="0"/>
              <a:t> au VIH.</a:t>
            </a:r>
            <a:endParaRPr lang="fr-FR" dirty="0"/>
          </a:p>
          <a:p>
            <a:pPr marL="342900" indent="-342900">
              <a:buClr>
                <a:srgbClr val="E52E78"/>
              </a:buClr>
              <a:buFont typeface="Wingdings" pitchFamily="2" charset="2"/>
              <a:buChar char="ü"/>
            </a:pPr>
            <a:r>
              <a:rPr lang="en-GB" dirty="0"/>
              <a:t>Face </a:t>
            </a:r>
            <a:r>
              <a:rPr lang="en-GB" dirty="0" err="1"/>
              <a:t>à</a:t>
            </a:r>
            <a:r>
              <a:rPr lang="en-GB" dirty="0"/>
              <a:t> un </a:t>
            </a:r>
            <a:r>
              <a:rPr lang="en-GB" dirty="0" err="1"/>
              <a:t>scénario</a:t>
            </a:r>
            <a:r>
              <a:rPr lang="en-GB" dirty="0"/>
              <a:t> </a:t>
            </a:r>
            <a:r>
              <a:rPr lang="en-GB" dirty="0" err="1"/>
              <a:t>donné</a:t>
            </a:r>
            <a:r>
              <a:rPr lang="en-GB" dirty="0"/>
              <a:t>, nous </a:t>
            </a:r>
            <a:r>
              <a:rPr lang="en-GB" dirty="0" err="1"/>
              <a:t>pouvons</a:t>
            </a:r>
            <a:r>
              <a:rPr lang="en-GB" dirty="0"/>
              <a:t> </a:t>
            </a:r>
            <a:r>
              <a:rPr lang="en-GB" dirty="0" err="1"/>
              <a:t>déterminer</a:t>
            </a:r>
            <a:r>
              <a:rPr lang="en-GB" dirty="0"/>
              <a:t> </a:t>
            </a:r>
            <a:r>
              <a:rPr lang="en-GB" dirty="0" err="1"/>
              <a:t>si</a:t>
            </a:r>
            <a:r>
              <a:rPr lang="en-GB" dirty="0"/>
              <a:t> </a:t>
            </a:r>
            <a:r>
              <a:rPr lang="en-GB" dirty="0" err="1"/>
              <a:t>l'État</a:t>
            </a:r>
            <a:r>
              <a:rPr lang="en-GB" dirty="0"/>
              <a:t> a </a:t>
            </a:r>
            <a:r>
              <a:rPr lang="en-GB" dirty="0" err="1"/>
              <a:t>rempli</a:t>
            </a:r>
            <a:r>
              <a:rPr lang="en-GB" dirty="0"/>
              <a:t> son devoir en </a:t>
            </a:r>
            <a:r>
              <a:rPr lang="en-GB" dirty="0" err="1"/>
              <a:t>matière</a:t>
            </a:r>
            <a:r>
              <a:rPr lang="en-GB" dirty="0"/>
              <a:t> de respect, de protection et de promotion des </a:t>
            </a:r>
            <a:r>
              <a:rPr lang="en-GB" dirty="0" err="1"/>
              <a:t>droits</a:t>
            </a:r>
            <a:r>
              <a:rPr lang="en-GB" dirty="0"/>
              <a:t> </a:t>
            </a:r>
            <a:r>
              <a:rPr lang="en-GB" dirty="0" err="1"/>
              <a:t>humains</a:t>
            </a:r>
            <a:r>
              <a:rPr lang="en-GB" dirty="0"/>
              <a:t> </a:t>
            </a:r>
            <a:r>
              <a:rPr lang="en-GB" dirty="0" err="1"/>
              <a:t>liés</a:t>
            </a:r>
            <a:r>
              <a:rPr lang="en-GB" dirty="0"/>
              <a:t> au genre, et nous </a:t>
            </a:r>
            <a:r>
              <a:rPr lang="en-GB" dirty="0" err="1"/>
              <a:t>pouvons</a:t>
            </a:r>
            <a:r>
              <a:rPr lang="en-GB" dirty="0"/>
              <a:t> justifier </a:t>
            </a:r>
            <a:r>
              <a:rPr lang="en-GB" dirty="0" err="1"/>
              <a:t>nos</a:t>
            </a:r>
            <a:r>
              <a:rPr lang="en-GB" dirty="0"/>
              <a:t>  conclusions.</a:t>
            </a:r>
            <a:endParaRPr lang="fr-FR" dirty="0"/>
          </a:p>
          <a:p>
            <a:pPr marL="342900" indent="-342900">
              <a:buClr>
                <a:srgbClr val="E52E78"/>
              </a:buClr>
              <a:buFont typeface="Wingdings" pitchFamily="2" charset="2"/>
              <a:buChar char="ü"/>
            </a:pPr>
            <a:r>
              <a:rPr lang="en-GB" dirty="0"/>
              <a:t>Nous </a:t>
            </a:r>
            <a:r>
              <a:rPr lang="en-GB" dirty="0" err="1"/>
              <a:t>avons</a:t>
            </a:r>
            <a:r>
              <a:rPr lang="en-GB" dirty="0"/>
              <a:t> </a:t>
            </a:r>
            <a:r>
              <a:rPr lang="en-GB" dirty="0" err="1"/>
              <a:t>échangé</a:t>
            </a:r>
            <a:r>
              <a:rPr lang="en-GB" dirty="0"/>
              <a:t> </a:t>
            </a:r>
            <a:r>
              <a:rPr lang="en-GB" dirty="0" err="1"/>
              <a:t>sur</a:t>
            </a:r>
            <a:r>
              <a:rPr lang="en-GB" dirty="0"/>
              <a:t> la </a:t>
            </a:r>
            <a:r>
              <a:rPr lang="en-GB" dirty="0" err="1"/>
              <a:t>manière</a:t>
            </a:r>
            <a:r>
              <a:rPr lang="en-GB" dirty="0"/>
              <a:t> </a:t>
            </a:r>
            <a:r>
              <a:rPr lang="en-GB" dirty="0" err="1"/>
              <a:t>dont</a:t>
            </a:r>
            <a:r>
              <a:rPr lang="en-GB" dirty="0"/>
              <a:t> nous </a:t>
            </a:r>
            <a:r>
              <a:rPr lang="en-GB" dirty="0" err="1"/>
              <a:t>pensons</a:t>
            </a:r>
            <a:r>
              <a:rPr lang="en-GB" dirty="0"/>
              <a:t> </a:t>
            </a:r>
            <a:r>
              <a:rPr lang="en-GB" dirty="0" err="1"/>
              <a:t>que</a:t>
            </a:r>
            <a:r>
              <a:rPr lang="en-GB" dirty="0"/>
              <a:t> </a:t>
            </a:r>
            <a:r>
              <a:rPr lang="en-GB" dirty="0" err="1"/>
              <a:t>l'État</a:t>
            </a:r>
            <a:r>
              <a:rPr lang="en-GB" dirty="0"/>
              <a:t> a fait </a:t>
            </a:r>
            <a:r>
              <a:rPr lang="en-GB" dirty="0" err="1"/>
              <a:t>progresser</a:t>
            </a:r>
            <a:r>
              <a:rPr lang="en-GB" dirty="0"/>
              <a:t> les </a:t>
            </a:r>
            <a:r>
              <a:rPr lang="en-GB" dirty="0" err="1"/>
              <a:t>droits</a:t>
            </a:r>
            <a:r>
              <a:rPr lang="en-GB" dirty="0"/>
              <a:t> </a:t>
            </a:r>
            <a:r>
              <a:rPr lang="en-GB" dirty="0" err="1"/>
              <a:t>liés</a:t>
            </a:r>
            <a:r>
              <a:rPr lang="en-GB" dirty="0"/>
              <a:t> au genre, et </a:t>
            </a:r>
            <a:r>
              <a:rPr lang="en-GB" dirty="0" err="1"/>
              <a:t>sur</a:t>
            </a:r>
            <a:r>
              <a:rPr lang="en-GB" dirty="0"/>
              <a:t> la </a:t>
            </a:r>
            <a:r>
              <a:rPr lang="en-GB" dirty="0" err="1"/>
              <a:t>mesure</a:t>
            </a:r>
            <a:r>
              <a:rPr lang="en-GB" dirty="0"/>
              <a:t> </a:t>
            </a:r>
            <a:r>
              <a:rPr lang="en-GB" dirty="0" err="1"/>
              <a:t>dans</a:t>
            </a:r>
            <a:r>
              <a:rPr lang="en-GB" dirty="0"/>
              <a:t> </a:t>
            </a:r>
            <a:r>
              <a:rPr lang="en-GB" dirty="0" err="1"/>
              <a:t>laquelle</a:t>
            </a:r>
            <a:r>
              <a:rPr lang="en-GB" dirty="0"/>
              <a:t> </a:t>
            </a:r>
            <a:r>
              <a:rPr lang="en-GB" dirty="0" err="1"/>
              <a:t>cela</a:t>
            </a:r>
            <a:r>
              <a:rPr lang="en-GB" dirty="0"/>
              <a:t> </a:t>
            </a:r>
            <a:r>
              <a:rPr lang="en-GB" dirty="0" err="1"/>
              <a:t>s’est</a:t>
            </a:r>
            <a:r>
              <a:rPr lang="en-GB" dirty="0"/>
              <a:t> </a:t>
            </a:r>
            <a:r>
              <a:rPr lang="en-GB" dirty="0" err="1"/>
              <a:t>produit</a:t>
            </a:r>
            <a:r>
              <a:rPr lang="en-GB" dirty="0"/>
              <a:t>, </a:t>
            </a:r>
            <a:r>
              <a:rPr lang="en-GB" dirty="0" err="1"/>
              <a:t>ainsi</a:t>
            </a:r>
            <a:r>
              <a:rPr lang="en-GB" dirty="0"/>
              <a:t> </a:t>
            </a:r>
            <a:r>
              <a:rPr lang="en-GB" dirty="0" err="1"/>
              <a:t>que</a:t>
            </a:r>
            <a:r>
              <a:rPr lang="en-GB" dirty="0"/>
              <a:t> </a:t>
            </a:r>
            <a:r>
              <a:rPr lang="en-GB" dirty="0" err="1"/>
              <a:t>sur</a:t>
            </a:r>
            <a:r>
              <a:rPr lang="en-GB" dirty="0"/>
              <a:t> les </a:t>
            </a:r>
            <a:r>
              <a:rPr lang="en-GB" dirty="0" err="1"/>
              <a:t>domaines</a:t>
            </a:r>
            <a:r>
              <a:rPr lang="en-GB" dirty="0"/>
              <a:t> qui </a:t>
            </a:r>
            <a:r>
              <a:rPr lang="en-GB" dirty="0" err="1"/>
              <a:t>peuvent</a:t>
            </a:r>
            <a:r>
              <a:rPr lang="en-GB" dirty="0"/>
              <a:t> </a:t>
            </a:r>
            <a:r>
              <a:rPr lang="en-GB" dirty="0" err="1"/>
              <a:t>être</a:t>
            </a:r>
            <a:r>
              <a:rPr lang="en-GB" dirty="0"/>
              <a:t> </a:t>
            </a:r>
            <a:r>
              <a:rPr lang="en-GB" dirty="0" err="1"/>
              <a:t>améliorés</a:t>
            </a:r>
            <a:r>
              <a:rPr lang="en-GB" dirty="0"/>
              <a:t> pour faire </a:t>
            </a:r>
            <a:r>
              <a:rPr lang="en-GB" dirty="0" err="1"/>
              <a:t>progresser</a:t>
            </a:r>
            <a:r>
              <a:rPr lang="en-GB" dirty="0"/>
              <a:t> </a:t>
            </a:r>
            <a:r>
              <a:rPr lang="en-GB" dirty="0" err="1"/>
              <a:t>l'égalité</a:t>
            </a:r>
            <a:r>
              <a:rPr lang="en-GB" dirty="0"/>
              <a:t> des genres </a:t>
            </a:r>
            <a:r>
              <a:rPr lang="en-GB" dirty="0" err="1"/>
              <a:t>dans</a:t>
            </a:r>
            <a:r>
              <a:rPr lang="en-GB" dirty="0"/>
              <a:t> les </a:t>
            </a:r>
            <a:r>
              <a:rPr lang="en-GB" dirty="0" err="1"/>
              <a:t>lois</a:t>
            </a:r>
            <a:r>
              <a:rPr lang="en-GB" dirty="0"/>
              <a:t>, les </a:t>
            </a:r>
            <a:r>
              <a:rPr lang="en-GB" dirty="0" err="1"/>
              <a:t>politiques</a:t>
            </a:r>
            <a:r>
              <a:rPr lang="en-GB" dirty="0"/>
              <a:t> et les </a:t>
            </a:r>
            <a:r>
              <a:rPr lang="en-GB" dirty="0" err="1"/>
              <a:t>pratiques</a:t>
            </a:r>
            <a:r>
              <a:rPr lang="en-GB" dirty="0"/>
              <a:t> </a:t>
            </a:r>
            <a:r>
              <a:rPr lang="en-GB" dirty="0" err="1"/>
              <a:t>institutionnelles</a:t>
            </a:r>
            <a:r>
              <a:rPr lang="en-GB" dirty="0"/>
              <a:t> </a:t>
            </a:r>
            <a:r>
              <a:rPr lang="en-GB" dirty="0" err="1"/>
              <a:t>afin</a:t>
            </a:r>
            <a:r>
              <a:rPr lang="en-GB" dirty="0"/>
              <a:t> de </a:t>
            </a:r>
            <a:r>
              <a:rPr lang="en-GB" dirty="0" err="1"/>
              <a:t>réduire</a:t>
            </a:r>
            <a:r>
              <a:rPr lang="en-GB" dirty="0"/>
              <a:t> la </a:t>
            </a:r>
            <a:r>
              <a:rPr lang="en-GB" dirty="0" err="1"/>
              <a:t>vulnérabilité</a:t>
            </a:r>
            <a:r>
              <a:rPr lang="en-GB" dirty="0"/>
              <a:t> au VIH.</a:t>
            </a:r>
            <a:endParaRPr lang="fr-FR" dirty="0"/>
          </a:p>
        </p:txBody>
      </p:sp>
    </p:spTree>
    <p:extLst>
      <p:ext uri="{BB962C8B-B14F-4D97-AF65-F5344CB8AC3E}">
        <p14:creationId xmlns:p14="http://schemas.microsoft.com/office/powerpoint/2010/main" val="1589486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3" y="436563"/>
            <a:ext cx="4650974" cy="1453197"/>
          </a:xfrm>
          <a:solidFill>
            <a:srgbClr val="E62F79"/>
          </a:solidFill>
        </p:spPr>
        <p:txBody>
          <a:bodyPr wrap="square" lIns="182880" tIns="182880" rIns="182880" bIns="182880" anchor="t"/>
          <a:lstStyle/>
          <a:p>
            <a:r>
              <a:rPr lang="en-GB" sz="4000" spc="0" dirty="0">
                <a:latin typeface="Arial Black"/>
              </a:rPr>
              <a:t>2.6 </a:t>
            </a:r>
            <a:r>
              <a:rPr lang="en-US" sz="4000" spc="0" dirty="0">
                <a:latin typeface="Arial Black"/>
              </a:rPr>
              <a:t>IDENTIFIER LES SERVICES </a:t>
            </a:r>
            <a:endParaRPr lang="en-GB" sz="4000" spc="0" dirty="0">
              <a:latin typeface="Arial Black"/>
            </a:endParaRPr>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a:solidFill>
            <a:srgbClr val="000000"/>
          </a:solidFill>
        </p:grpSpPr>
        <p:sp>
          <p:nvSpPr>
            <p:cNvPr id="39" name="Rounded Rectangle 38"/>
            <p:cNvSpPr/>
            <p:nvPr/>
          </p:nvSpPr>
          <p:spPr>
            <a:xfrm>
              <a:off x="3347422" y="0"/>
              <a:ext cx="983394"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64657" y="149060"/>
              <a:ext cx="937999" cy="2097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incidents</a:t>
              </a:r>
            </a:p>
          </p:txBody>
        </p:sp>
      </p:grpSp>
      <p:grpSp>
        <p:nvGrpSpPr>
          <p:cNvPr id="18" name="Group 17"/>
          <p:cNvGrpSpPr/>
          <p:nvPr/>
        </p:nvGrpSpPr>
        <p:grpSpPr>
          <a:xfrm>
            <a:off x="8225590" y="2353217"/>
            <a:ext cx="1845657" cy="1645759"/>
            <a:chOff x="4492335" y="0"/>
            <a:chExt cx="961429" cy="2302933"/>
          </a:xfrm>
          <a:solidFill>
            <a:srgbClr val="000000"/>
          </a:solidFill>
        </p:grpSpPr>
        <p:sp>
          <p:nvSpPr>
            <p:cNvPr id="37" name="Rounded Rectangle 36"/>
            <p:cNvSpPr/>
            <p:nvPr/>
          </p:nvSpPr>
          <p:spPr>
            <a:xfrm>
              <a:off x="44923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39254" y="94109"/>
              <a:ext cx="857384" cy="21383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61317" y="2352546"/>
            <a:ext cx="1845657" cy="1646430"/>
            <a:chOff x="5615285" y="-16624"/>
            <a:chExt cx="961429" cy="2319557"/>
          </a:xfrm>
          <a:solidFill>
            <a:srgbClr val="E62F79"/>
          </a:solidFill>
        </p:grpSpPr>
        <p:sp>
          <p:nvSpPr>
            <p:cNvPr id="35" name="Rounded Rectangle 34"/>
            <p:cNvSpPr/>
            <p:nvPr/>
          </p:nvSpPr>
          <p:spPr>
            <a:xfrm>
              <a:off x="5615285" y="-16624"/>
              <a:ext cx="961429" cy="231955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68892" y="79071"/>
              <a:ext cx="860931" cy="218701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i="0" kern="1200"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626532" y="4203178"/>
            <a:ext cx="2217427" cy="1560679"/>
            <a:chOff x="6730036" y="0"/>
            <a:chExt cx="969628" cy="2302933"/>
          </a:xfrm>
        </p:grpSpPr>
        <p:sp>
          <p:nvSpPr>
            <p:cNvPr id="33" name="Rounded Rectangle 32"/>
            <p:cNvSpPr/>
            <p:nvPr/>
          </p:nvSpPr>
          <p:spPr>
            <a:xfrm>
              <a:off x="6738235"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730036" y="28159"/>
              <a:ext cx="941469"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p:grpSpPr>
        <p:sp>
          <p:nvSpPr>
            <p:cNvPr id="31" name="Rounded Rectangle 30"/>
            <p:cNvSpPr/>
            <p:nvPr/>
          </p:nvSpPr>
          <p:spPr>
            <a:xfrm>
              <a:off x="78611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8893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1229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3101425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10432892" cy="387798"/>
          </a:xfrm>
        </p:spPr>
        <p:txBody>
          <a:bodyPr wrap="square" lIns="0" tIns="0" rIns="0" bIns="0" anchor="t">
            <a:spAutoFit/>
          </a:bodyPr>
          <a:lstStyle/>
          <a:p>
            <a:r>
              <a:rPr lang="en-GB" sz="2800" dirty="0">
                <a:latin typeface="Arial"/>
                <a:cs typeface="Arial"/>
              </a:rPr>
              <a:t>2.6.1 </a:t>
            </a:r>
            <a:r>
              <a:rPr lang="en-US" sz="2800" dirty="0">
                <a:latin typeface="Arial"/>
                <a:cs typeface="Arial"/>
              </a:rPr>
              <a:t>  Comment </a:t>
            </a:r>
            <a:r>
              <a:rPr lang="en-US" sz="2800" dirty="0" err="1">
                <a:latin typeface="Arial"/>
                <a:cs typeface="Arial"/>
              </a:rPr>
              <a:t>pouvons</a:t>
            </a:r>
            <a:r>
              <a:rPr lang="en-US" sz="2800" dirty="0">
                <a:latin typeface="Arial"/>
                <a:cs typeface="Arial"/>
              </a:rPr>
              <a:t>-nous </a:t>
            </a:r>
            <a:r>
              <a:rPr lang="en-US" sz="2800" dirty="0" err="1">
                <a:latin typeface="Arial"/>
                <a:cs typeface="Arial"/>
              </a:rPr>
              <a:t>y</a:t>
            </a:r>
            <a:r>
              <a:rPr lang="en-US" sz="2800" dirty="0">
                <a:latin typeface="Arial"/>
                <a:cs typeface="Arial"/>
              </a:rPr>
              <a:t> </a:t>
            </a:r>
            <a:r>
              <a:rPr lang="en-US" sz="2800" dirty="0" err="1">
                <a:latin typeface="Arial"/>
                <a:cs typeface="Arial"/>
              </a:rPr>
              <a:t>répondre</a:t>
            </a:r>
            <a:r>
              <a:rPr lang="en-US" sz="2800" dirty="0">
                <a:latin typeface="Arial"/>
                <a:cs typeface="Arial"/>
              </a:rPr>
              <a:t> ?</a:t>
            </a:r>
            <a:endParaRPr lang="en-US" sz="2800" dirty="0"/>
          </a:p>
        </p:txBody>
      </p:sp>
      <p:sp>
        <p:nvSpPr>
          <p:cNvPr id="3" name="Rectangle 2"/>
          <p:cNvSpPr/>
          <p:nvPr/>
        </p:nvSpPr>
        <p:spPr>
          <a:xfrm>
            <a:off x="435600" y="1354765"/>
            <a:ext cx="7754117" cy="4832093"/>
          </a:xfrm>
          <a:prstGeom prst="rect">
            <a:avLst/>
          </a:prstGeom>
        </p:spPr>
        <p:txBody>
          <a:bodyPr wrap="square">
            <a:spAutoFit/>
          </a:bodyPr>
          <a:lstStyle/>
          <a:p>
            <a:r>
              <a:rPr lang="en-US" sz="2800" b="1" dirty="0">
                <a:solidFill>
                  <a:srgbClr val="008000"/>
                </a:solidFill>
              </a:rPr>
              <a:t>Le </a:t>
            </a:r>
            <a:r>
              <a:rPr lang="en-US" sz="2800" b="1" dirty="0" err="1">
                <a:solidFill>
                  <a:srgbClr val="008000"/>
                </a:solidFill>
              </a:rPr>
              <a:t>soutien</a:t>
            </a:r>
            <a:r>
              <a:rPr lang="en-US" sz="2800" b="1" dirty="0">
                <a:solidFill>
                  <a:srgbClr val="008000"/>
                </a:solidFill>
              </a:rPr>
              <a:t> pour </a:t>
            </a:r>
            <a:r>
              <a:rPr lang="en-US" sz="2800" b="1" dirty="0" err="1">
                <a:solidFill>
                  <a:srgbClr val="008000"/>
                </a:solidFill>
              </a:rPr>
              <a:t>réduire</a:t>
            </a:r>
            <a:r>
              <a:rPr lang="en-US" sz="2800" b="1" dirty="0">
                <a:solidFill>
                  <a:srgbClr val="008000"/>
                </a:solidFill>
              </a:rPr>
              <a:t> </a:t>
            </a:r>
            <a:r>
              <a:rPr lang="en-US" sz="2800" b="1" dirty="0" err="1">
                <a:solidFill>
                  <a:srgbClr val="008000"/>
                </a:solidFill>
              </a:rPr>
              <a:t>l’impact</a:t>
            </a:r>
            <a:r>
              <a:rPr lang="en-US" sz="2800" b="1" dirty="0">
                <a:solidFill>
                  <a:srgbClr val="008000"/>
                </a:solidFill>
              </a:rPr>
              <a:t> de la discrimination et des </a:t>
            </a:r>
            <a:r>
              <a:rPr lang="en-US" sz="2800" b="1" dirty="0" err="1">
                <a:solidFill>
                  <a:srgbClr val="008000"/>
                </a:solidFill>
              </a:rPr>
              <a:t>violences</a:t>
            </a:r>
            <a:r>
              <a:rPr lang="en-US" sz="2800" b="1" dirty="0">
                <a:solidFill>
                  <a:srgbClr val="008000"/>
                </a:solidFill>
              </a:rPr>
              <a:t> </a:t>
            </a:r>
            <a:r>
              <a:rPr lang="en-US" sz="2800" b="1" dirty="0" err="1">
                <a:solidFill>
                  <a:srgbClr val="008000"/>
                </a:solidFill>
              </a:rPr>
              <a:t>basées</a:t>
            </a:r>
            <a:r>
              <a:rPr lang="en-US" sz="2800" b="1" dirty="0">
                <a:solidFill>
                  <a:srgbClr val="008000"/>
                </a:solidFill>
              </a:rPr>
              <a:t> </a:t>
            </a:r>
            <a:r>
              <a:rPr lang="en-US" sz="2800" b="1" dirty="0" err="1">
                <a:solidFill>
                  <a:srgbClr val="008000"/>
                </a:solidFill>
              </a:rPr>
              <a:t>sur</a:t>
            </a:r>
            <a:r>
              <a:rPr lang="en-US" sz="2800" b="1" dirty="0">
                <a:solidFill>
                  <a:srgbClr val="008000"/>
                </a:solidFill>
              </a:rPr>
              <a:t> le genre </a:t>
            </a:r>
            <a:r>
              <a:rPr lang="en-US" sz="2800" b="1" dirty="0" err="1">
                <a:solidFill>
                  <a:srgbClr val="008000"/>
                </a:solidFill>
              </a:rPr>
              <a:t>comprend</a:t>
            </a:r>
            <a:r>
              <a:rPr lang="en-US" sz="2800" b="1" dirty="0">
                <a:solidFill>
                  <a:srgbClr val="008000"/>
                </a:solidFill>
              </a:rPr>
              <a:t> </a:t>
            </a:r>
            <a:r>
              <a:rPr lang="en-US" sz="2800" b="1" dirty="0" err="1">
                <a:solidFill>
                  <a:srgbClr val="008000"/>
                </a:solidFill>
              </a:rPr>
              <a:t>l’orientation</a:t>
            </a:r>
            <a:r>
              <a:rPr lang="en-US" sz="2800" b="1" dirty="0">
                <a:solidFill>
                  <a:srgbClr val="008000"/>
                </a:solidFill>
              </a:rPr>
              <a:t> </a:t>
            </a:r>
            <a:r>
              <a:rPr lang="en-US" sz="2800" b="1" dirty="0" err="1">
                <a:solidFill>
                  <a:srgbClr val="008000"/>
                </a:solidFill>
              </a:rPr>
              <a:t>vers</a:t>
            </a:r>
            <a:r>
              <a:rPr lang="en-US" sz="2800" b="1" dirty="0">
                <a:solidFill>
                  <a:srgbClr val="008000"/>
                </a:solidFill>
              </a:rPr>
              <a:t> les services </a:t>
            </a:r>
            <a:r>
              <a:rPr lang="en-US" sz="2800" b="1" dirty="0" err="1">
                <a:solidFill>
                  <a:srgbClr val="008000"/>
                </a:solidFill>
              </a:rPr>
              <a:t>suivants</a:t>
            </a:r>
            <a:r>
              <a:rPr lang="en-US" sz="2800" b="1" dirty="0">
                <a:solidFill>
                  <a:srgbClr val="008000"/>
                </a:solidFill>
              </a:rPr>
              <a:t> :  </a:t>
            </a:r>
          </a:p>
          <a:p>
            <a:r>
              <a:rPr lang="en-US" sz="2800" dirty="0">
                <a:solidFill>
                  <a:srgbClr val="008000"/>
                </a:solidFill>
              </a:rPr>
              <a:t> </a:t>
            </a:r>
          </a:p>
          <a:p>
            <a:pPr marL="457200" lvl="0" indent="-457200">
              <a:buClr>
                <a:srgbClr val="36B0E3"/>
              </a:buClr>
              <a:buFont typeface="Arial" panose="020B0604020202020204" pitchFamily="34" charset="0"/>
              <a:buChar char="•"/>
            </a:pPr>
            <a:r>
              <a:rPr lang="en-US" sz="2800" dirty="0">
                <a:solidFill>
                  <a:srgbClr val="000000"/>
                </a:solidFill>
              </a:rPr>
              <a:t>Services de santé/de </a:t>
            </a:r>
            <a:r>
              <a:rPr lang="en-US" sz="2800" dirty="0" err="1">
                <a:solidFill>
                  <a:srgbClr val="000000"/>
                </a:solidFill>
              </a:rPr>
              <a:t>soins</a:t>
            </a:r>
            <a:r>
              <a:rPr lang="en-US" sz="2800" dirty="0">
                <a:solidFill>
                  <a:srgbClr val="000000"/>
                </a:solidFill>
              </a:rPr>
              <a:t> </a:t>
            </a:r>
            <a:r>
              <a:rPr lang="en-US" sz="2800" dirty="0" err="1">
                <a:solidFill>
                  <a:srgbClr val="000000"/>
                </a:solidFill>
              </a:rPr>
              <a:t>médicaux</a:t>
            </a:r>
            <a:r>
              <a:rPr lang="en-US" sz="2800" dirty="0">
                <a:solidFill>
                  <a:srgbClr val="000000"/>
                </a:solidFill>
              </a:rPr>
              <a:t>/pour </a:t>
            </a:r>
            <a:r>
              <a:rPr lang="en-US" sz="2800" dirty="0" err="1">
                <a:solidFill>
                  <a:srgbClr val="000000"/>
                </a:solidFill>
              </a:rPr>
              <a:t>répondre</a:t>
            </a:r>
            <a:r>
              <a:rPr lang="en-US" sz="2800" dirty="0">
                <a:solidFill>
                  <a:srgbClr val="000000"/>
                </a:solidFill>
              </a:rPr>
              <a:t> aux </a:t>
            </a:r>
            <a:r>
              <a:rPr lang="en-US" sz="2800" dirty="0" err="1">
                <a:solidFill>
                  <a:srgbClr val="000000"/>
                </a:solidFill>
              </a:rPr>
              <a:t>violences</a:t>
            </a:r>
            <a:r>
              <a:rPr lang="en-US" sz="2800" dirty="0">
                <a:solidFill>
                  <a:srgbClr val="000000"/>
                </a:solidFill>
              </a:rPr>
              <a:t> </a:t>
            </a:r>
            <a:r>
              <a:rPr lang="en-US" sz="2800" dirty="0" err="1">
                <a:solidFill>
                  <a:srgbClr val="000000"/>
                </a:solidFill>
              </a:rPr>
              <a:t>basées</a:t>
            </a:r>
            <a:r>
              <a:rPr lang="en-US" sz="2800" dirty="0">
                <a:solidFill>
                  <a:srgbClr val="000000"/>
                </a:solidFill>
              </a:rPr>
              <a:t> </a:t>
            </a:r>
            <a:r>
              <a:rPr lang="en-US" sz="2800" dirty="0" err="1">
                <a:solidFill>
                  <a:srgbClr val="000000"/>
                </a:solidFill>
              </a:rPr>
              <a:t>sur</a:t>
            </a:r>
            <a:r>
              <a:rPr lang="en-US" sz="2800" dirty="0">
                <a:solidFill>
                  <a:srgbClr val="000000"/>
                </a:solidFill>
              </a:rPr>
              <a:t> le genre</a:t>
            </a:r>
          </a:p>
          <a:p>
            <a:pPr marL="457200" lvl="0" indent="-457200">
              <a:buClr>
                <a:srgbClr val="36B0E3"/>
              </a:buClr>
              <a:buFont typeface="Arial" panose="020B0604020202020204" pitchFamily="34" charset="0"/>
              <a:buChar char="•"/>
            </a:pPr>
            <a:r>
              <a:rPr lang="en-US" sz="2800" dirty="0">
                <a:solidFill>
                  <a:srgbClr val="000000"/>
                </a:solidFill>
              </a:rPr>
              <a:t>Services </a:t>
            </a:r>
            <a:r>
              <a:rPr lang="en-US" sz="2800" dirty="0" err="1">
                <a:solidFill>
                  <a:srgbClr val="000000"/>
                </a:solidFill>
              </a:rPr>
              <a:t>psychosociaux</a:t>
            </a:r>
            <a:endParaRPr lang="en-US" sz="2800" dirty="0">
              <a:solidFill>
                <a:srgbClr val="000000"/>
              </a:solidFill>
            </a:endParaRPr>
          </a:p>
          <a:p>
            <a:pPr marL="457200" lvl="0" indent="-457200">
              <a:buClr>
                <a:srgbClr val="36B0E3"/>
              </a:buClr>
              <a:buFont typeface="Arial" panose="020B0604020202020204" pitchFamily="34" charset="0"/>
              <a:buChar char="•"/>
            </a:pPr>
            <a:r>
              <a:rPr lang="en-US" sz="2800" dirty="0">
                <a:solidFill>
                  <a:srgbClr val="000000"/>
                </a:solidFill>
              </a:rPr>
              <a:t>Refuge/</a:t>
            </a:r>
            <a:r>
              <a:rPr lang="en-US" sz="2800" dirty="0" err="1">
                <a:solidFill>
                  <a:srgbClr val="000000"/>
                </a:solidFill>
              </a:rPr>
              <a:t>abri</a:t>
            </a:r>
            <a:r>
              <a:rPr lang="en-US" sz="2800" dirty="0">
                <a:solidFill>
                  <a:srgbClr val="000000"/>
                </a:solidFill>
              </a:rPr>
              <a:t> </a:t>
            </a:r>
            <a:r>
              <a:rPr lang="en-US" sz="2800" dirty="0" err="1">
                <a:solidFill>
                  <a:srgbClr val="000000"/>
                </a:solidFill>
              </a:rPr>
              <a:t>sûr</a:t>
            </a:r>
            <a:endParaRPr lang="en-US" sz="2800" dirty="0">
              <a:solidFill>
                <a:srgbClr val="000000"/>
              </a:solidFill>
            </a:endParaRPr>
          </a:p>
          <a:p>
            <a:pPr marL="457200" lvl="0" indent="-457200">
              <a:buClr>
                <a:srgbClr val="36B0E3"/>
              </a:buClr>
              <a:buFont typeface="Arial" panose="020B0604020202020204" pitchFamily="34" charset="0"/>
              <a:buChar char="•"/>
            </a:pPr>
            <a:r>
              <a:rPr lang="en-US" sz="2800" dirty="0" err="1">
                <a:solidFill>
                  <a:srgbClr val="000000"/>
                </a:solidFill>
              </a:rPr>
              <a:t>Appui</a:t>
            </a:r>
            <a:r>
              <a:rPr lang="en-US" sz="2800" dirty="0">
                <a:solidFill>
                  <a:srgbClr val="000000"/>
                </a:solidFill>
              </a:rPr>
              <a:t> </a:t>
            </a:r>
            <a:r>
              <a:rPr lang="en-US" sz="2800" dirty="0" err="1">
                <a:solidFill>
                  <a:srgbClr val="000000"/>
                </a:solidFill>
              </a:rPr>
              <a:t>juridique</a:t>
            </a:r>
            <a:endParaRPr lang="en-US" sz="2800" dirty="0">
              <a:solidFill>
                <a:srgbClr val="000000"/>
              </a:solidFill>
            </a:endParaRPr>
          </a:p>
          <a:p>
            <a:pPr marL="457200" lvl="0" indent="-457200">
              <a:buClr>
                <a:srgbClr val="36B0E3"/>
              </a:buClr>
              <a:buFont typeface="Arial" panose="020B0604020202020204" pitchFamily="34" charset="0"/>
              <a:buChar char="•"/>
            </a:pPr>
            <a:r>
              <a:rPr lang="en-US" sz="2800" dirty="0">
                <a:solidFill>
                  <a:srgbClr val="000000"/>
                </a:solidFill>
              </a:rPr>
              <a:t>Services de police </a:t>
            </a:r>
            <a:r>
              <a:rPr lang="en-US" sz="2800" dirty="0" err="1">
                <a:solidFill>
                  <a:srgbClr val="000000"/>
                </a:solidFill>
              </a:rPr>
              <a:t>ou</a:t>
            </a:r>
            <a:r>
              <a:rPr lang="en-US" sz="2800" dirty="0">
                <a:solidFill>
                  <a:srgbClr val="000000"/>
                </a:solidFill>
              </a:rPr>
              <a:t>  </a:t>
            </a:r>
            <a:r>
              <a:rPr lang="en-US" sz="2800" dirty="0" err="1">
                <a:solidFill>
                  <a:srgbClr val="000000"/>
                </a:solidFill>
              </a:rPr>
              <a:t>autre</a:t>
            </a:r>
            <a:r>
              <a:rPr lang="en-US" sz="2800" dirty="0">
                <a:solidFill>
                  <a:srgbClr val="000000"/>
                </a:solidFill>
              </a:rPr>
              <a:t> service de </a:t>
            </a:r>
            <a:r>
              <a:rPr lang="en-US" sz="2800" dirty="0" err="1">
                <a:solidFill>
                  <a:srgbClr val="000000"/>
                </a:solidFill>
              </a:rPr>
              <a:t>sécurité</a:t>
            </a:r>
            <a:endParaRPr lang="en-US" sz="2800" dirty="0">
              <a:solidFill>
                <a:srgbClr val="000000"/>
              </a:solidFill>
            </a:endParaRPr>
          </a:p>
          <a:p>
            <a:pPr marL="457200" lvl="0" indent="-457200">
              <a:buClr>
                <a:srgbClr val="36B0E3"/>
              </a:buClr>
              <a:buFont typeface="Arial" panose="020B0604020202020204" pitchFamily="34" charset="0"/>
              <a:buChar char="•"/>
            </a:pPr>
            <a:r>
              <a:rPr lang="en-US" sz="2800" dirty="0" err="1">
                <a:solidFill>
                  <a:srgbClr val="000000"/>
                </a:solidFill>
              </a:rPr>
              <a:t>Moyens</a:t>
            </a:r>
            <a:r>
              <a:rPr lang="en-US" sz="2800" dirty="0">
                <a:solidFill>
                  <a:srgbClr val="000000"/>
                </a:solidFill>
              </a:rPr>
              <a:t> de </a:t>
            </a:r>
            <a:r>
              <a:rPr lang="en-US" sz="2800" dirty="0" err="1">
                <a:solidFill>
                  <a:srgbClr val="000000"/>
                </a:solidFill>
              </a:rPr>
              <a:t>subsistance</a:t>
            </a:r>
            <a:endParaRPr lang="en-US" sz="2800" dirty="0">
              <a:solidFill>
                <a:srgbClr val="000000"/>
              </a:solidFill>
            </a:endParaRPr>
          </a:p>
        </p:txBody>
      </p:sp>
      <p:pic>
        <p:nvPicPr>
          <p:cNvPr id="5" name="Picture 4">
            <a:extLst>
              <a:ext uri="{FF2B5EF4-FFF2-40B4-BE49-F238E27FC236}">
                <a16:creationId xmlns:a16="http://schemas.microsoft.com/office/drawing/2014/main" id="{1818BD28-78BC-E545-BDED-311ACAA3EE04}"/>
              </a:ext>
            </a:extLst>
          </p:cNvPr>
          <p:cNvPicPr>
            <a:picLocks noChangeAspect="1"/>
          </p:cNvPicPr>
          <p:nvPr/>
        </p:nvPicPr>
        <p:blipFill>
          <a:blip r:embed="rId3"/>
          <a:stretch>
            <a:fillRect/>
          </a:stretch>
        </p:blipFill>
        <p:spPr>
          <a:xfrm>
            <a:off x="8434342" y="3633746"/>
            <a:ext cx="2715256" cy="2506390"/>
          </a:xfrm>
          <a:prstGeom prst="rect">
            <a:avLst/>
          </a:prstGeom>
        </p:spPr>
      </p:pic>
    </p:spTree>
    <p:extLst>
      <p:ext uri="{BB962C8B-B14F-4D97-AF65-F5344CB8AC3E}">
        <p14:creationId xmlns:p14="http://schemas.microsoft.com/office/powerpoint/2010/main" val="1021816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C1D8-272E-44AA-9893-10DF3FBDDD70}"/>
              </a:ext>
            </a:extLst>
          </p:cNvPr>
          <p:cNvSpPr>
            <a:spLocks noGrp="1"/>
          </p:cNvSpPr>
          <p:nvPr>
            <p:ph type="title"/>
          </p:nvPr>
        </p:nvSpPr>
        <p:spPr>
          <a:xfrm>
            <a:off x="435601" y="435601"/>
            <a:ext cx="8820160" cy="775597"/>
          </a:xfrm>
        </p:spPr>
        <p:txBody>
          <a:bodyPr wrap="square" lIns="0" tIns="0" rIns="0" bIns="0" anchor="t">
            <a:spAutoFit/>
          </a:bodyPr>
          <a:lstStyle/>
          <a:p>
            <a:r>
              <a:rPr lang="en-US" sz="2800" spc="0" dirty="0"/>
              <a:t>2.6.1 </a:t>
            </a:r>
            <a:r>
              <a:rPr lang="en-US" sz="2800" spc="0" dirty="0" err="1"/>
              <a:t>Évaluer</a:t>
            </a:r>
            <a:r>
              <a:rPr lang="en-US" sz="2800" spc="0" dirty="0"/>
              <a:t> </a:t>
            </a:r>
            <a:r>
              <a:rPr lang="en-US" sz="2800" spc="0" dirty="0" err="1"/>
              <a:t>l’appui</a:t>
            </a:r>
            <a:r>
              <a:rPr lang="en-US" sz="2800" spc="0" dirty="0"/>
              <a:t> et les services </a:t>
            </a:r>
            <a:r>
              <a:rPr lang="en-US" sz="2800" spc="0" dirty="0" err="1"/>
              <a:t>disponibles</a:t>
            </a:r>
            <a:r>
              <a:rPr lang="en-US" sz="2800" spc="0" dirty="0"/>
              <a:t> – 	</a:t>
            </a:r>
            <a:r>
              <a:rPr lang="en-US" sz="2800" spc="0" dirty="0" err="1"/>
              <a:t>menez</a:t>
            </a:r>
            <a:r>
              <a:rPr lang="en-US" sz="2800" spc="0" dirty="0"/>
              <a:t> </a:t>
            </a:r>
            <a:r>
              <a:rPr lang="en-US" sz="2800" spc="0" dirty="0" err="1"/>
              <a:t>votre</a:t>
            </a:r>
            <a:r>
              <a:rPr lang="en-US" sz="2800" spc="0" dirty="0"/>
              <a:t> </a:t>
            </a:r>
            <a:r>
              <a:rPr lang="en-US" sz="2800" spc="0" dirty="0" err="1"/>
              <a:t>enquête</a:t>
            </a:r>
            <a:endParaRPr lang="en-US" sz="2800" spc="0" dirty="0"/>
          </a:p>
        </p:txBody>
      </p:sp>
      <p:sp>
        <p:nvSpPr>
          <p:cNvPr id="3" name="Text Placeholder 2">
            <a:extLst>
              <a:ext uri="{FF2B5EF4-FFF2-40B4-BE49-F238E27FC236}">
                <a16:creationId xmlns:a16="http://schemas.microsoft.com/office/drawing/2014/main" id="{EB76752C-4F5A-45CA-B492-4E7C5A761698}"/>
              </a:ext>
            </a:extLst>
          </p:cNvPr>
          <p:cNvSpPr>
            <a:spLocks noGrp="1"/>
          </p:cNvSpPr>
          <p:nvPr>
            <p:ph type="body" sz="quarter" idx="15"/>
          </p:nvPr>
        </p:nvSpPr>
        <p:spPr>
          <a:xfrm>
            <a:off x="435600" y="1512138"/>
            <a:ext cx="10564268" cy="5772582"/>
          </a:xfrm>
        </p:spPr>
        <p:txBody>
          <a:bodyPr lIns="0" tIns="0" rIns="0" bIns="0" anchor="t"/>
          <a:lstStyle/>
          <a:p>
            <a:pPr>
              <a:buClr>
                <a:srgbClr val="36B0E3"/>
              </a:buClr>
            </a:pPr>
            <a:r>
              <a:rPr lang="en-US" sz="2200" dirty="0">
                <a:latin typeface="Arial"/>
                <a:cs typeface="Arial"/>
              </a:rPr>
              <a:t>Les </a:t>
            </a:r>
            <a:r>
              <a:rPr lang="en-US" sz="2200" b="1" dirty="0" err="1">
                <a:latin typeface="Arial"/>
                <a:cs typeface="Arial"/>
              </a:rPr>
              <a:t>prestataires</a:t>
            </a:r>
            <a:r>
              <a:rPr lang="en-US" sz="2200" b="1" dirty="0">
                <a:latin typeface="Arial"/>
                <a:cs typeface="Arial"/>
              </a:rPr>
              <a:t> de services de santé </a:t>
            </a:r>
            <a:r>
              <a:rPr lang="en-US" sz="2200" b="1" dirty="0" err="1">
                <a:latin typeface="Arial"/>
                <a:cs typeface="Arial"/>
              </a:rPr>
              <a:t>savent-il.elles</a:t>
            </a:r>
            <a:r>
              <a:rPr lang="en-US" sz="2200" b="1" dirty="0">
                <a:latin typeface="Arial"/>
                <a:cs typeface="Arial"/>
              </a:rPr>
              <a:t> </a:t>
            </a:r>
            <a:r>
              <a:rPr lang="en-US" sz="2200" dirty="0">
                <a:latin typeface="Arial"/>
                <a:cs typeface="Arial"/>
              </a:rPr>
              <a:t>comment aider les </a:t>
            </a:r>
            <a:r>
              <a:rPr lang="en-US" sz="2200" dirty="0" err="1">
                <a:latin typeface="Arial"/>
                <a:cs typeface="Arial"/>
              </a:rPr>
              <a:t>client.es</a:t>
            </a:r>
            <a:r>
              <a:rPr lang="en-US" sz="2200" dirty="0">
                <a:latin typeface="Arial"/>
                <a:cs typeface="Arial"/>
              </a:rPr>
              <a:t> qui </a:t>
            </a:r>
            <a:r>
              <a:rPr lang="en-US" sz="2200" dirty="0" err="1">
                <a:latin typeface="Arial"/>
                <a:cs typeface="Arial"/>
              </a:rPr>
              <a:t>ont</a:t>
            </a:r>
            <a:r>
              <a:rPr lang="en-US" sz="2200" dirty="0">
                <a:latin typeface="Arial"/>
                <a:cs typeface="Arial"/>
              </a:rPr>
              <a:t> </a:t>
            </a:r>
            <a:r>
              <a:rPr lang="en-US" sz="2200" dirty="0" err="1">
                <a:latin typeface="Arial"/>
                <a:cs typeface="Arial"/>
              </a:rPr>
              <a:t>été</a:t>
            </a:r>
            <a:r>
              <a:rPr lang="en-US" sz="2200" dirty="0">
                <a:latin typeface="Arial"/>
                <a:cs typeface="Arial"/>
              </a:rPr>
              <a:t> </a:t>
            </a:r>
            <a:r>
              <a:rPr lang="en-US" sz="2200" dirty="0" err="1">
                <a:latin typeface="Arial"/>
                <a:cs typeface="Arial"/>
              </a:rPr>
              <a:t>confronté.es</a:t>
            </a:r>
            <a:r>
              <a:rPr lang="en-US" sz="2200" dirty="0">
                <a:latin typeface="Arial"/>
                <a:cs typeface="Arial"/>
              </a:rPr>
              <a:t> </a:t>
            </a:r>
            <a:r>
              <a:rPr lang="en-US" sz="2200" dirty="0" err="1">
                <a:latin typeface="Arial"/>
                <a:cs typeface="Arial"/>
              </a:rPr>
              <a:t>à</a:t>
            </a:r>
            <a:r>
              <a:rPr lang="en-US" sz="2200" dirty="0">
                <a:latin typeface="Arial"/>
                <a:cs typeface="Arial"/>
              </a:rPr>
              <a:t> la discrimination et aux </a:t>
            </a:r>
            <a:r>
              <a:rPr lang="en-US" sz="2200" dirty="0" err="1">
                <a:latin typeface="Arial"/>
                <a:cs typeface="Arial"/>
              </a:rPr>
              <a:t>violences</a:t>
            </a:r>
            <a:r>
              <a:rPr lang="en-US" sz="2200" dirty="0">
                <a:latin typeface="Arial"/>
                <a:cs typeface="Arial"/>
              </a:rPr>
              <a:t> </a:t>
            </a:r>
            <a:r>
              <a:rPr lang="en-US" sz="2200" dirty="0" err="1">
                <a:latin typeface="Arial"/>
                <a:cs typeface="Arial"/>
              </a:rPr>
              <a:t>basées</a:t>
            </a:r>
            <a:r>
              <a:rPr lang="en-US" sz="2200" dirty="0">
                <a:latin typeface="Arial"/>
                <a:cs typeface="Arial"/>
              </a:rPr>
              <a:t> </a:t>
            </a:r>
            <a:r>
              <a:rPr lang="en-US" sz="2200" dirty="0" err="1">
                <a:latin typeface="Arial"/>
                <a:cs typeface="Arial"/>
              </a:rPr>
              <a:t>sur</a:t>
            </a:r>
            <a:r>
              <a:rPr lang="en-US" sz="2200" dirty="0">
                <a:latin typeface="Arial"/>
                <a:cs typeface="Arial"/>
              </a:rPr>
              <a:t> le genre ? </a:t>
            </a:r>
          </a:p>
          <a:p>
            <a:pPr>
              <a:buClr>
                <a:srgbClr val="36B0E3"/>
              </a:buClr>
            </a:pPr>
            <a:r>
              <a:rPr lang="en-US" sz="2200" dirty="0">
                <a:latin typeface="Arial"/>
                <a:cs typeface="Arial"/>
              </a:rPr>
              <a:t>Les </a:t>
            </a:r>
            <a:r>
              <a:rPr lang="en-US" sz="2200" b="1" dirty="0" err="1">
                <a:latin typeface="Arial"/>
                <a:cs typeface="Arial"/>
              </a:rPr>
              <a:t>prestataires</a:t>
            </a:r>
            <a:r>
              <a:rPr lang="en-US" sz="2200" b="1" dirty="0">
                <a:latin typeface="Arial"/>
                <a:cs typeface="Arial"/>
              </a:rPr>
              <a:t> de services de santé </a:t>
            </a:r>
            <a:r>
              <a:rPr lang="en-US" sz="2200" b="1" dirty="0" err="1">
                <a:latin typeface="Arial"/>
                <a:cs typeface="Arial"/>
              </a:rPr>
              <a:t>sont-il.elles</a:t>
            </a:r>
            <a:r>
              <a:rPr lang="en-US" sz="2200" b="1" dirty="0">
                <a:latin typeface="Arial"/>
                <a:cs typeface="Arial"/>
              </a:rPr>
              <a:t> </a:t>
            </a:r>
            <a:r>
              <a:rPr lang="en-US" sz="2200" b="1" dirty="0" err="1">
                <a:latin typeface="Arial"/>
                <a:cs typeface="Arial"/>
              </a:rPr>
              <a:t>sensibles</a:t>
            </a:r>
            <a:r>
              <a:rPr lang="en-US" sz="2200" dirty="0">
                <a:latin typeface="Arial"/>
                <a:cs typeface="Arial"/>
              </a:rPr>
              <a:t> aux </a:t>
            </a:r>
            <a:r>
              <a:rPr lang="en-US" sz="2200" dirty="0" err="1">
                <a:latin typeface="Arial"/>
                <a:cs typeface="Arial"/>
              </a:rPr>
              <a:t>besoins</a:t>
            </a:r>
            <a:r>
              <a:rPr lang="en-US" sz="2200" dirty="0">
                <a:latin typeface="Arial"/>
                <a:cs typeface="Arial"/>
              </a:rPr>
              <a:t> et aux </a:t>
            </a:r>
            <a:r>
              <a:rPr lang="en-US" sz="2200" dirty="0" err="1">
                <a:latin typeface="Arial"/>
                <a:cs typeface="Arial"/>
              </a:rPr>
              <a:t>droits</a:t>
            </a:r>
            <a:r>
              <a:rPr lang="en-US" sz="2200" dirty="0">
                <a:latin typeface="Arial"/>
                <a:cs typeface="Arial"/>
              </a:rPr>
              <a:t> des populations </a:t>
            </a:r>
            <a:r>
              <a:rPr lang="en-US" sz="2200" dirty="0" err="1">
                <a:latin typeface="Arial"/>
                <a:cs typeface="Arial"/>
              </a:rPr>
              <a:t>clés</a:t>
            </a:r>
            <a:r>
              <a:rPr lang="en-US" sz="2200" dirty="0">
                <a:latin typeface="Arial"/>
                <a:cs typeface="Arial"/>
              </a:rPr>
              <a:t> et </a:t>
            </a:r>
            <a:r>
              <a:rPr lang="en-US" sz="2200" dirty="0" err="1">
                <a:latin typeface="Arial"/>
                <a:cs typeface="Arial"/>
              </a:rPr>
              <a:t>marginalisées</a:t>
            </a:r>
            <a:r>
              <a:rPr lang="en-US" sz="2200" dirty="0">
                <a:latin typeface="Arial"/>
                <a:cs typeface="Arial"/>
              </a:rPr>
              <a:t> ? </a:t>
            </a:r>
          </a:p>
          <a:p>
            <a:pPr>
              <a:buClr>
                <a:srgbClr val="36B0E3"/>
              </a:buClr>
            </a:pPr>
            <a:r>
              <a:rPr lang="en-US" sz="2200" dirty="0" err="1">
                <a:latin typeface="Arial"/>
                <a:cs typeface="Arial"/>
              </a:rPr>
              <a:t>Existe-t-il</a:t>
            </a:r>
            <a:r>
              <a:rPr lang="en-US" sz="2200" dirty="0">
                <a:latin typeface="Arial"/>
                <a:cs typeface="Arial"/>
              </a:rPr>
              <a:t> des </a:t>
            </a:r>
            <a:r>
              <a:rPr lang="en-US" sz="2200" b="1" dirty="0">
                <a:latin typeface="Arial"/>
                <a:cs typeface="Arial"/>
              </a:rPr>
              <a:t>services pour les </a:t>
            </a:r>
            <a:r>
              <a:rPr lang="en-US" sz="2200" b="1" dirty="0" err="1">
                <a:latin typeface="Arial"/>
                <a:cs typeface="Arial"/>
              </a:rPr>
              <a:t>personnes</a:t>
            </a:r>
            <a:r>
              <a:rPr lang="en-US" sz="2200" b="1" dirty="0">
                <a:latin typeface="Arial"/>
                <a:cs typeface="Arial"/>
              </a:rPr>
              <a:t> qui </a:t>
            </a:r>
            <a:r>
              <a:rPr lang="en-US" sz="2200" b="1" dirty="0" err="1">
                <a:latin typeface="Arial"/>
                <a:cs typeface="Arial"/>
              </a:rPr>
              <a:t>survivent</a:t>
            </a:r>
            <a:r>
              <a:rPr lang="en-US" sz="2200" b="1" dirty="0">
                <a:latin typeface="Arial"/>
                <a:cs typeface="Arial"/>
              </a:rPr>
              <a:t> au viol, </a:t>
            </a:r>
            <a:r>
              <a:rPr lang="en-US" sz="2200" dirty="0" err="1">
                <a:latin typeface="Arial"/>
                <a:cs typeface="Arial"/>
              </a:rPr>
              <a:t>comme</a:t>
            </a:r>
            <a:r>
              <a:rPr lang="en-US" sz="2200" dirty="0">
                <a:latin typeface="Arial"/>
                <a:cs typeface="Arial"/>
              </a:rPr>
              <a:t> la </a:t>
            </a:r>
            <a:r>
              <a:rPr lang="en-US" sz="2200" dirty="0" err="1">
                <a:latin typeface="Arial"/>
                <a:cs typeface="Arial"/>
              </a:rPr>
              <a:t>prophylaxie</a:t>
            </a:r>
            <a:r>
              <a:rPr lang="en-US" sz="2200" dirty="0">
                <a:latin typeface="Arial"/>
                <a:cs typeface="Arial"/>
              </a:rPr>
              <a:t> post-exposition (PPE) </a:t>
            </a:r>
            <a:r>
              <a:rPr lang="en-US" sz="2200" dirty="0" err="1">
                <a:latin typeface="Arial"/>
                <a:cs typeface="Arial"/>
              </a:rPr>
              <a:t>ou</a:t>
            </a:r>
            <a:r>
              <a:rPr lang="en-US" sz="2200" dirty="0">
                <a:latin typeface="Arial"/>
                <a:cs typeface="Arial"/>
              </a:rPr>
              <a:t> la contraception </a:t>
            </a:r>
            <a:r>
              <a:rPr lang="en-US" sz="2200" dirty="0" err="1">
                <a:latin typeface="Arial"/>
                <a:cs typeface="Arial"/>
              </a:rPr>
              <a:t>d’urgence</a:t>
            </a:r>
            <a:r>
              <a:rPr lang="en-US" sz="2200" dirty="0">
                <a:latin typeface="Arial"/>
                <a:cs typeface="Arial"/>
              </a:rPr>
              <a:t>?  </a:t>
            </a:r>
          </a:p>
          <a:p>
            <a:pPr>
              <a:buClr>
                <a:srgbClr val="36B0E3"/>
              </a:buClr>
            </a:pPr>
            <a:r>
              <a:rPr lang="en-US" sz="2200" dirty="0" err="1">
                <a:latin typeface="Arial"/>
                <a:cs typeface="Arial"/>
              </a:rPr>
              <a:t>Est-il</a:t>
            </a:r>
            <a:r>
              <a:rPr lang="en-US" sz="2200" dirty="0">
                <a:latin typeface="Arial"/>
                <a:cs typeface="Arial"/>
              </a:rPr>
              <a:t> possible </a:t>
            </a:r>
            <a:r>
              <a:rPr lang="en-US" sz="2200" dirty="0" err="1">
                <a:latin typeface="Arial"/>
                <a:cs typeface="Arial"/>
              </a:rPr>
              <a:t>que</a:t>
            </a:r>
            <a:r>
              <a:rPr lang="en-US" sz="2200" dirty="0">
                <a:latin typeface="Arial"/>
                <a:cs typeface="Arial"/>
              </a:rPr>
              <a:t> le fait de </a:t>
            </a:r>
            <a:r>
              <a:rPr lang="en-US" sz="2200" dirty="0" err="1">
                <a:latin typeface="Arial"/>
                <a:cs typeface="Arial"/>
              </a:rPr>
              <a:t>référer</a:t>
            </a:r>
            <a:r>
              <a:rPr lang="en-US" sz="2200" dirty="0">
                <a:latin typeface="Arial"/>
                <a:cs typeface="Arial"/>
              </a:rPr>
              <a:t> </a:t>
            </a:r>
            <a:r>
              <a:rPr lang="en-US" sz="2200" dirty="0" err="1">
                <a:latin typeface="Arial"/>
                <a:cs typeface="Arial"/>
              </a:rPr>
              <a:t>votre</a:t>
            </a:r>
            <a:r>
              <a:rPr lang="en-US" sz="2200" dirty="0">
                <a:latin typeface="Arial"/>
                <a:cs typeface="Arial"/>
              </a:rPr>
              <a:t> </a:t>
            </a:r>
            <a:r>
              <a:rPr lang="en-US" sz="2200" dirty="0" err="1">
                <a:latin typeface="Arial"/>
                <a:cs typeface="Arial"/>
              </a:rPr>
              <a:t>client.e</a:t>
            </a:r>
            <a:r>
              <a:rPr lang="en-US" sz="2200" dirty="0">
                <a:latin typeface="Arial"/>
                <a:cs typeface="Arial"/>
              </a:rPr>
              <a:t> </a:t>
            </a:r>
            <a:r>
              <a:rPr lang="en-US" sz="2200" dirty="0" err="1">
                <a:latin typeface="Arial"/>
                <a:cs typeface="Arial"/>
              </a:rPr>
              <a:t>puisse</a:t>
            </a:r>
            <a:r>
              <a:rPr lang="en-US" sz="2200" dirty="0">
                <a:latin typeface="Arial"/>
                <a:cs typeface="Arial"/>
              </a:rPr>
              <a:t> </a:t>
            </a:r>
            <a:r>
              <a:rPr lang="en-US" sz="2200" dirty="0" err="1">
                <a:latin typeface="Arial"/>
                <a:cs typeface="Arial"/>
              </a:rPr>
              <a:t>l’exposer</a:t>
            </a:r>
            <a:r>
              <a:rPr lang="en-US" sz="2200" dirty="0">
                <a:latin typeface="Arial"/>
                <a:cs typeface="Arial"/>
              </a:rPr>
              <a:t> </a:t>
            </a:r>
            <a:r>
              <a:rPr lang="en-US" sz="2200" dirty="0" err="1">
                <a:latin typeface="Arial"/>
                <a:cs typeface="Arial"/>
              </a:rPr>
              <a:t>à</a:t>
            </a:r>
            <a:r>
              <a:rPr lang="en-US" sz="2200" dirty="0">
                <a:latin typeface="Arial"/>
                <a:cs typeface="Arial"/>
              </a:rPr>
              <a:t> des </a:t>
            </a:r>
            <a:r>
              <a:rPr lang="en-US" sz="2200" b="1" dirty="0" err="1">
                <a:latin typeface="Arial"/>
                <a:cs typeface="Arial"/>
              </a:rPr>
              <a:t>risques</a:t>
            </a:r>
            <a:r>
              <a:rPr lang="en-US" sz="2200" b="1" dirty="0">
                <a:latin typeface="Arial"/>
                <a:cs typeface="Arial"/>
              </a:rPr>
              <a:t> </a:t>
            </a:r>
            <a:r>
              <a:rPr lang="en-US" sz="2200" b="1" dirty="0" err="1">
                <a:latin typeface="Arial"/>
                <a:cs typeface="Arial"/>
              </a:rPr>
              <a:t>supplémentaires</a:t>
            </a:r>
            <a:r>
              <a:rPr lang="en-US" sz="2200" b="1" dirty="0">
                <a:latin typeface="Arial"/>
                <a:cs typeface="Arial"/>
              </a:rPr>
              <a:t> </a:t>
            </a:r>
            <a:r>
              <a:rPr lang="en-US" sz="2200" dirty="0">
                <a:latin typeface="Arial"/>
                <a:cs typeface="Arial"/>
              </a:rPr>
              <a:t>? </a:t>
            </a:r>
          </a:p>
          <a:p>
            <a:pPr>
              <a:buClr>
                <a:srgbClr val="36B0E3"/>
              </a:buClr>
            </a:pPr>
            <a:r>
              <a:rPr lang="en-US" sz="2200" dirty="0" err="1">
                <a:latin typeface="Arial"/>
                <a:cs typeface="Arial"/>
              </a:rPr>
              <a:t>Existe-t-il</a:t>
            </a:r>
            <a:r>
              <a:rPr lang="en-US" sz="2200" dirty="0">
                <a:latin typeface="Arial"/>
                <a:cs typeface="Arial"/>
              </a:rPr>
              <a:t> des </a:t>
            </a:r>
            <a:r>
              <a:rPr lang="en-US" sz="2200" b="1" dirty="0">
                <a:latin typeface="Arial"/>
                <a:cs typeface="Arial"/>
              </a:rPr>
              <a:t>liens entre </a:t>
            </a:r>
            <a:r>
              <a:rPr lang="en-US" sz="2200" b="1" dirty="0" err="1">
                <a:latin typeface="Arial"/>
                <a:cs typeface="Arial"/>
              </a:rPr>
              <a:t>différents</a:t>
            </a:r>
            <a:r>
              <a:rPr lang="en-US" sz="2200" b="1" dirty="0">
                <a:latin typeface="Arial"/>
                <a:cs typeface="Arial"/>
              </a:rPr>
              <a:t> </a:t>
            </a:r>
            <a:r>
              <a:rPr lang="en-US" sz="2200" b="1" dirty="0" err="1">
                <a:latin typeface="Arial"/>
                <a:cs typeface="Arial"/>
              </a:rPr>
              <a:t>prestataires</a:t>
            </a:r>
            <a:r>
              <a:rPr lang="en-US" sz="2200" b="1" dirty="0">
                <a:latin typeface="Arial"/>
                <a:cs typeface="Arial"/>
              </a:rPr>
              <a:t> de services qui </a:t>
            </a:r>
            <a:r>
              <a:rPr lang="en-US" sz="2200" b="1" dirty="0" err="1">
                <a:latin typeface="Arial"/>
                <a:cs typeface="Arial"/>
              </a:rPr>
              <a:t>pourraient</a:t>
            </a:r>
            <a:r>
              <a:rPr lang="en-US" sz="2200" b="1" dirty="0">
                <a:latin typeface="Arial"/>
                <a:cs typeface="Arial"/>
              </a:rPr>
              <a:t> </a:t>
            </a:r>
            <a:r>
              <a:rPr lang="en-US" sz="2200" b="1" dirty="0" err="1">
                <a:latin typeface="Arial"/>
                <a:cs typeface="Arial"/>
              </a:rPr>
              <a:t>être</a:t>
            </a:r>
            <a:r>
              <a:rPr lang="en-US" sz="2200" b="1" dirty="0">
                <a:latin typeface="Arial"/>
                <a:cs typeface="Arial"/>
              </a:rPr>
              <a:t> </a:t>
            </a:r>
            <a:r>
              <a:rPr lang="en-US" sz="2200" b="1" dirty="0" err="1">
                <a:latin typeface="Arial"/>
                <a:cs typeface="Arial"/>
              </a:rPr>
              <a:t>renforcés</a:t>
            </a:r>
            <a:r>
              <a:rPr lang="en-US" sz="2200" dirty="0">
                <a:latin typeface="Arial"/>
                <a:cs typeface="Arial"/>
              </a:rPr>
              <a:t>, par </a:t>
            </a:r>
            <a:r>
              <a:rPr lang="en-US" sz="2200" dirty="0" err="1">
                <a:latin typeface="Arial"/>
                <a:cs typeface="Arial"/>
              </a:rPr>
              <a:t>exemple</a:t>
            </a:r>
            <a:r>
              <a:rPr lang="en-US" sz="2200" dirty="0">
                <a:latin typeface="Arial"/>
                <a:cs typeface="Arial"/>
              </a:rPr>
              <a:t>, entre les </a:t>
            </a:r>
            <a:r>
              <a:rPr lang="en-US" sz="2200" dirty="0" err="1">
                <a:latin typeface="Arial"/>
                <a:cs typeface="Arial"/>
              </a:rPr>
              <a:t>cliniques</a:t>
            </a:r>
            <a:r>
              <a:rPr lang="en-US" sz="2200" dirty="0">
                <a:latin typeface="Arial"/>
                <a:cs typeface="Arial"/>
              </a:rPr>
              <a:t>, la police et les refuges ? </a:t>
            </a:r>
          </a:p>
          <a:p>
            <a:pPr>
              <a:buClr>
                <a:srgbClr val="36B0E3"/>
              </a:buClr>
            </a:pPr>
            <a:r>
              <a:rPr lang="en-US" sz="2200" dirty="0" err="1">
                <a:latin typeface="Arial"/>
                <a:cs typeface="Arial"/>
              </a:rPr>
              <a:t>Certains</a:t>
            </a:r>
            <a:r>
              <a:rPr lang="en-US" sz="2200" dirty="0">
                <a:latin typeface="Arial"/>
                <a:cs typeface="Arial"/>
              </a:rPr>
              <a:t> </a:t>
            </a:r>
            <a:r>
              <a:rPr lang="en-US" sz="2200" b="1" dirty="0">
                <a:latin typeface="Arial"/>
                <a:cs typeface="Arial"/>
              </a:rPr>
              <a:t>services qui </a:t>
            </a:r>
            <a:r>
              <a:rPr lang="en-US" sz="2200" b="1" dirty="0" err="1">
                <a:latin typeface="Arial"/>
                <a:cs typeface="Arial"/>
              </a:rPr>
              <a:t>devraient</a:t>
            </a:r>
            <a:r>
              <a:rPr lang="en-US" sz="2200" b="1" dirty="0">
                <a:latin typeface="Arial"/>
                <a:cs typeface="Arial"/>
              </a:rPr>
              <a:t> </a:t>
            </a:r>
            <a:r>
              <a:rPr lang="en-US" sz="2200" b="1" dirty="0" err="1">
                <a:latin typeface="Arial"/>
                <a:cs typeface="Arial"/>
              </a:rPr>
              <a:t>être</a:t>
            </a:r>
            <a:r>
              <a:rPr lang="en-US" sz="2200" b="1" dirty="0">
                <a:latin typeface="Arial"/>
                <a:cs typeface="Arial"/>
              </a:rPr>
              <a:t> </a:t>
            </a:r>
            <a:r>
              <a:rPr lang="en-US" sz="2200" b="1" dirty="0" err="1">
                <a:latin typeface="Arial"/>
                <a:cs typeface="Arial"/>
              </a:rPr>
              <a:t>fournis</a:t>
            </a:r>
            <a:r>
              <a:rPr lang="en-US" sz="2200" b="1" dirty="0">
                <a:latin typeface="Arial"/>
                <a:cs typeface="Arial"/>
              </a:rPr>
              <a:t> </a:t>
            </a:r>
            <a:r>
              <a:rPr lang="en-US" sz="2200" b="1" dirty="0" err="1">
                <a:latin typeface="Arial"/>
                <a:cs typeface="Arial"/>
              </a:rPr>
              <a:t>sont-ils</a:t>
            </a:r>
            <a:r>
              <a:rPr lang="en-US" sz="2200" b="1" dirty="0">
                <a:latin typeface="Arial"/>
                <a:cs typeface="Arial"/>
              </a:rPr>
              <a:t> </a:t>
            </a:r>
            <a:r>
              <a:rPr lang="en-US" sz="2200" b="1" dirty="0" err="1">
                <a:latin typeface="Arial"/>
                <a:cs typeface="Arial"/>
              </a:rPr>
              <a:t>indisponibles</a:t>
            </a:r>
            <a:r>
              <a:rPr lang="en-US" sz="2200" b="1" dirty="0">
                <a:latin typeface="Arial"/>
                <a:cs typeface="Arial"/>
              </a:rPr>
              <a:t> </a:t>
            </a:r>
            <a:r>
              <a:rPr lang="en-US" sz="2200" dirty="0">
                <a:latin typeface="Arial"/>
                <a:cs typeface="Arial"/>
              </a:rPr>
              <a:t>? </a:t>
            </a:r>
          </a:p>
          <a:p>
            <a:pPr>
              <a:buClr>
                <a:srgbClr val="36B0E3"/>
              </a:buClr>
            </a:pPr>
            <a:endParaRPr lang="en-US" sz="2200" dirty="0"/>
          </a:p>
        </p:txBody>
      </p:sp>
    </p:spTree>
    <p:extLst>
      <p:ext uri="{BB962C8B-B14F-4D97-AF65-F5344CB8AC3E}">
        <p14:creationId xmlns:p14="http://schemas.microsoft.com/office/powerpoint/2010/main" val="4271068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10250465" cy="775597"/>
          </a:xfrm>
        </p:spPr>
        <p:txBody>
          <a:bodyPr tIns="0" bIns="0"/>
          <a:lstStyle/>
          <a:p>
            <a:pPr>
              <a:spcAft>
                <a:spcPts val="1200"/>
              </a:spcAft>
            </a:pPr>
            <a:r>
              <a:rPr lang="en-US" sz="2800" spc="0" dirty="0"/>
              <a:t>2.6.1: Comment </a:t>
            </a:r>
            <a:r>
              <a:rPr lang="en-US" sz="2800" spc="0" dirty="0" err="1"/>
              <a:t>pouvons</a:t>
            </a:r>
            <a:r>
              <a:rPr lang="en-US" sz="2800" spc="0" dirty="0"/>
              <a:t>-nous y </a:t>
            </a:r>
            <a:r>
              <a:rPr lang="en-US" sz="2800" spc="0" dirty="0" err="1"/>
              <a:t>répondre</a:t>
            </a:r>
            <a:r>
              <a:rPr lang="en-US" sz="2800" spc="0" dirty="0"/>
              <a:t> ?</a:t>
            </a:r>
            <a:br>
              <a:rPr lang="en-US" sz="2800" spc="0" dirty="0"/>
            </a:br>
            <a:r>
              <a:rPr lang="en-US" sz="2800" spc="0" dirty="0"/>
              <a:t>	</a:t>
            </a:r>
            <a:r>
              <a:rPr lang="en-US" sz="2400" spc="0" dirty="0" err="1"/>
              <a:t>Activité</a:t>
            </a:r>
            <a:r>
              <a:rPr lang="en-US" sz="2400" spc="0" dirty="0"/>
              <a:t> 1: </a:t>
            </a:r>
            <a:r>
              <a:rPr lang="en-US" sz="2400" spc="0" dirty="0" err="1"/>
              <a:t>Cartographie</a:t>
            </a:r>
            <a:r>
              <a:rPr lang="en-US" sz="2400" spc="0" dirty="0"/>
              <a:t> des services et des </a:t>
            </a:r>
            <a:r>
              <a:rPr lang="en-US" sz="2400" spc="0" dirty="0" err="1"/>
              <a:t>ressources</a:t>
            </a:r>
            <a:endParaRPr lang="en-US" sz="2400" spc="0" dirty="0"/>
          </a:p>
        </p:txBody>
      </p:sp>
      <p:graphicFrame>
        <p:nvGraphicFramePr>
          <p:cNvPr id="9" name="Diagram 8"/>
          <p:cNvGraphicFramePr/>
          <p:nvPr>
            <p:extLst>
              <p:ext uri="{D42A27DB-BD31-4B8C-83A1-F6EECF244321}">
                <p14:modId xmlns:p14="http://schemas.microsoft.com/office/powerpoint/2010/main" val="3535764258"/>
              </p:ext>
            </p:extLst>
          </p:nvPr>
        </p:nvGraphicFramePr>
        <p:xfrm>
          <a:off x="435600" y="2753736"/>
          <a:ext cx="8212840" cy="353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A5BD5DD4-D6FC-9E44-8B4F-2EA223E56B34}"/>
              </a:ext>
            </a:extLst>
          </p:cNvPr>
          <p:cNvSpPr/>
          <p:nvPr/>
        </p:nvSpPr>
        <p:spPr>
          <a:xfrm>
            <a:off x="435600" y="1611854"/>
            <a:ext cx="11659425" cy="1384995"/>
          </a:xfrm>
          <a:prstGeom prst="rect">
            <a:avLst/>
          </a:prstGeom>
        </p:spPr>
        <p:txBody>
          <a:bodyPr wrap="square" lIns="0" tIns="0" rIns="0" bIns="0">
            <a:spAutoFit/>
          </a:bodyPr>
          <a:lstStyle/>
          <a:p>
            <a:pPr marL="342900" indent="-342900">
              <a:buClr>
                <a:srgbClr val="36B0E3"/>
              </a:buClr>
              <a:buFont typeface="Arial" panose="020B0604020202020204" pitchFamily="34" charset="0"/>
              <a:buChar char="•"/>
            </a:pPr>
            <a:r>
              <a:rPr lang="en-US" b="1" dirty="0">
                <a:solidFill>
                  <a:srgbClr val="000000"/>
                </a:solidFill>
                <a:latin typeface="Calibri" panose="020F0502020204030204" pitchFamily="34" charset="0"/>
                <a:ea typeface="MS Mincho" panose="02020609040205080304" pitchFamily="49" charset="-128"/>
                <a:cs typeface="Arial" panose="020B0604020202020204" pitchFamily="34" charset="0"/>
              </a:rPr>
              <a:t>En </a:t>
            </a:r>
            <a:r>
              <a:rPr lang="en-US" b="1" dirty="0" err="1">
                <a:solidFill>
                  <a:srgbClr val="000000"/>
                </a:solidFill>
                <a:latin typeface="Calibri" panose="020F0502020204030204" pitchFamily="34" charset="0"/>
                <a:ea typeface="MS Mincho" panose="02020609040205080304" pitchFamily="49" charset="-128"/>
                <a:cs typeface="Arial" panose="020B0604020202020204" pitchFamily="34" charset="0"/>
              </a:rPr>
              <a:t>petits</a:t>
            </a:r>
            <a:r>
              <a:rPr lang="en-US"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US" b="1" dirty="0" err="1">
                <a:solidFill>
                  <a:srgbClr val="000000"/>
                </a:solidFill>
                <a:latin typeface="Calibri" panose="020F0502020204030204" pitchFamily="34" charset="0"/>
                <a:ea typeface="MS Mincho" panose="02020609040205080304" pitchFamily="49" charset="-128"/>
                <a:cs typeface="Arial" panose="020B0604020202020204" pitchFamily="34" charset="0"/>
              </a:rPr>
              <a:t>groupes</a:t>
            </a:r>
            <a:r>
              <a:rPr lang="en-US"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dessinez</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six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colonnes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et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intitulez</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chaque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colonne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de la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façon</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suivante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Médical</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/Santé, Psychosocial, Refuge/</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Abri</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sûr</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Justice/</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Loi</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Sûreté/Sécurité</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Moyens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de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subsistance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t>
            </a:r>
            <a:endParaRPr lang="fr-FR"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marL="342900" indent="-342900">
              <a:buClr>
                <a:srgbClr val="36B0E3"/>
              </a:buClr>
              <a:buFont typeface="Arial" panose="020B0604020202020204" pitchFamily="34" charset="0"/>
              <a:buChar char="•"/>
            </a:pP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Dressez</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la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liste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des services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vers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lesquels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dans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chacune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de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ces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catégories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les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client.es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peuvent</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être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référé.es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au sein de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leur</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000000"/>
                </a:solidFill>
                <a:latin typeface="Calibri" panose="020F0502020204030204" pitchFamily="34" charset="0"/>
                <a:ea typeface="MS Mincho" panose="02020609040205080304" pitchFamily="49" charset="-128"/>
                <a:cs typeface="Arial" panose="020B0604020202020204" pitchFamily="34" charset="0"/>
              </a:rPr>
              <a:t>communauté</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t>
            </a:r>
            <a:endParaRPr lang="en-US"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marL="342900" indent="-342900">
              <a:buClr>
                <a:srgbClr val="36B0E3"/>
              </a:buClr>
              <a:buFont typeface="Arial" panose="020B0604020202020204" pitchFamily="34" charset="0"/>
              <a:buChar char="•"/>
            </a:pP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Rappelez-vous</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 le fait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qu’un</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service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soit</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disponsible</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ne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signifie</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pas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qu’il</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est</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bon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d’y</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a:t>
            </a:r>
            <a:r>
              <a:rPr lang="en-US" dirty="0" err="1">
                <a:solidFill>
                  <a:srgbClr val="36B0E3"/>
                </a:solidFill>
                <a:latin typeface="Calibri" panose="020F0502020204030204" pitchFamily="34" charset="0"/>
                <a:ea typeface="MS Mincho" panose="02020609040205080304" pitchFamily="49" charset="-128"/>
                <a:cs typeface="Arial" panose="020B0604020202020204" pitchFamily="34" charset="0"/>
              </a:rPr>
              <a:t>référer</a:t>
            </a:r>
            <a:r>
              <a:rPr lang="en-US" dirty="0">
                <a:solidFill>
                  <a:srgbClr val="36B0E3"/>
                </a:solidFill>
                <a:latin typeface="Calibri" panose="020F0502020204030204" pitchFamily="34" charset="0"/>
                <a:ea typeface="MS Mincho" panose="02020609040205080304" pitchFamily="49" charset="-128"/>
                <a:cs typeface="Arial" panose="020B0604020202020204" pitchFamily="34" charset="0"/>
              </a:rPr>
              <a:t> tout le monde. </a:t>
            </a:r>
            <a:endParaRPr lang="en-GB" dirty="0">
              <a:solidFill>
                <a:srgbClr val="36B0E3"/>
              </a:solidFill>
              <a:latin typeface="Arial" panose="020B0604020202020204" pitchFamily="34" charset="0"/>
              <a:ea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E9B698B-06B8-0E4F-9990-01A5D79D076F}"/>
              </a:ext>
            </a:extLst>
          </p:cNvPr>
          <p:cNvPicPr>
            <a:picLocks noChangeAspect="1"/>
          </p:cNvPicPr>
          <p:nvPr/>
        </p:nvPicPr>
        <p:blipFill>
          <a:blip r:embed="rId8"/>
          <a:stretch>
            <a:fillRect/>
          </a:stretch>
        </p:blipFill>
        <p:spPr>
          <a:xfrm>
            <a:off x="9144374" y="3652821"/>
            <a:ext cx="2336081" cy="2474939"/>
          </a:xfrm>
          <a:prstGeom prst="rect">
            <a:avLst/>
          </a:prstGeom>
        </p:spPr>
      </p:pic>
    </p:spTree>
    <p:extLst>
      <p:ext uri="{BB962C8B-B14F-4D97-AF65-F5344CB8AC3E}">
        <p14:creationId xmlns:p14="http://schemas.microsoft.com/office/powerpoint/2010/main" val="1095415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2DD94-4A1F-394E-A353-250D9A6511F6}"/>
              </a:ext>
            </a:extLst>
          </p:cNvPr>
          <p:cNvPicPr>
            <a:picLocks noChangeAspect="1"/>
          </p:cNvPicPr>
          <p:nvPr/>
        </p:nvPicPr>
        <p:blipFill rotWithShape="1">
          <a:blip r:embed="rId3"/>
          <a:srcRect b="3572"/>
          <a:stretch/>
        </p:blipFill>
        <p:spPr>
          <a:xfrm>
            <a:off x="61856" y="1174845"/>
            <a:ext cx="9681584" cy="5500276"/>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0" y="435600"/>
            <a:ext cx="10323840" cy="1034129"/>
          </a:xfrm>
        </p:spPr>
        <p:txBody>
          <a:bodyPr wrap="square" lIns="0" tIns="0" rIns="0" bIns="0" anchor="t">
            <a:spAutoFit/>
          </a:bodyPr>
          <a:lstStyle/>
          <a:p>
            <a:pPr>
              <a:tabLst>
                <a:tab pos="1111250" algn="l"/>
                <a:tab pos="1287463" algn="l"/>
              </a:tabLst>
            </a:pPr>
            <a:r>
              <a:rPr lang="fr-FR" sz="2800" spc="0" dirty="0"/>
              <a:t>Liste de contrôle de l’Unité 2.6 : </a:t>
            </a:r>
            <a:br>
              <a:rPr lang="fr-FR" sz="2800" spc="0" dirty="0"/>
            </a:br>
            <a:r>
              <a:rPr lang="fr-FR" sz="2800" spc="0" dirty="0"/>
              <a:t>Identifier les services pour répondre à la discrimination </a:t>
            </a:r>
            <a:br>
              <a:rPr lang="fr-FR" sz="2800" spc="0" dirty="0"/>
            </a:br>
            <a:r>
              <a:rPr lang="fr-FR" sz="2800" spc="0" dirty="0"/>
              <a:t>et aux violences basées sur le genre  </a:t>
            </a:r>
            <a:endParaRPr lang="en-US" sz="2800" spc="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547136" y="2154374"/>
            <a:ext cx="7567278" cy="4455054"/>
          </a:xfrm>
        </p:spPr>
        <p:txBody>
          <a:bodyPr lIns="0" tIns="0" rIns="0" bIns="0" anchor="t"/>
          <a:lstStyle/>
          <a:p>
            <a:pPr marL="342900" indent="-342900">
              <a:buClr>
                <a:srgbClr val="E52E78"/>
              </a:buClr>
              <a:buFont typeface="Wingdings" pitchFamily="2" charset="2"/>
              <a:buChar char="ü"/>
            </a:pPr>
            <a:r>
              <a:rPr lang="en-GB" sz="2400" dirty="0"/>
              <a:t>Nous </a:t>
            </a:r>
            <a:r>
              <a:rPr lang="en-GB" sz="2400" dirty="0" err="1"/>
              <a:t>pouvons</a:t>
            </a:r>
            <a:r>
              <a:rPr lang="en-GB" sz="2400" dirty="0"/>
              <a:t> identifier des </a:t>
            </a:r>
            <a:r>
              <a:rPr lang="en-GB" sz="2400" dirty="0" err="1"/>
              <a:t>réponses</a:t>
            </a:r>
            <a:r>
              <a:rPr lang="en-GB" sz="2400" dirty="0"/>
              <a:t> </a:t>
            </a:r>
            <a:r>
              <a:rPr lang="en-GB" sz="2400" dirty="0" err="1"/>
              <a:t>adaptées</a:t>
            </a:r>
            <a:r>
              <a:rPr lang="en-GB" sz="2400" dirty="0"/>
              <a:t> et </a:t>
            </a:r>
            <a:r>
              <a:rPr lang="en-GB" sz="2400" dirty="0" err="1"/>
              <a:t>fondées</a:t>
            </a:r>
            <a:r>
              <a:rPr lang="en-GB" sz="2400" dirty="0"/>
              <a:t> </a:t>
            </a:r>
            <a:r>
              <a:rPr lang="en-GB" sz="2400" dirty="0" err="1"/>
              <a:t>sur</a:t>
            </a:r>
            <a:r>
              <a:rPr lang="en-GB" sz="2400" dirty="0"/>
              <a:t> les </a:t>
            </a:r>
            <a:r>
              <a:rPr lang="en-GB" sz="2400" dirty="0" err="1"/>
              <a:t>droits</a:t>
            </a:r>
            <a:r>
              <a:rPr lang="en-GB" sz="2400" dirty="0"/>
              <a:t> </a:t>
            </a:r>
            <a:r>
              <a:rPr lang="en-GB" sz="2400" dirty="0" err="1"/>
              <a:t>à</a:t>
            </a:r>
            <a:r>
              <a:rPr lang="en-GB" sz="2400" dirty="0"/>
              <a:t> la discrimination </a:t>
            </a:r>
            <a:r>
              <a:rPr lang="en-GB" sz="2400" dirty="0" err="1"/>
              <a:t>basée</a:t>
            </a:r>
            <a:r>
              <a:rPr lang="en-GB" sz="2400" dirty="0"/>
              <a:t> </a:t>
            </a:r>
            <a:r>
              <a:rPr lang="en-GB" sz="2400" dirty="0" err="1"/>
              <a:t>sur</a:t>
            </a:r>
            <a:r>
              <a:rPr lang="en-GB" sz="2400" dirty="0"/>
              <a:t> le genre et aux situations de violence </a:t>
            </a:r>
            <a:r>
              <a:rPr lang="en-GB" sz="2400" dirty="0" err="1"/>
              <a:t>auxquelles</a:t>
            </a:r>
            <a:r>
              <a:rPr lang="en-GB" sz="2400" dirty="0"/>
              <a:t> </a:t>
            </a:r>
            <a:r>
              <a:rPr lang="en-GB" sz="2400" dirty="0" err="1"/>
              <a:t>nos</a:t>
            </a:r>
            <a:r>
              <a:rPr lang="en-GB" sz="2400" dirty="0"/>
              <a:t> </a:t>
            </a:r>
            <a:r>
              <a:rPr lang="en-GB" sz="2400" dirty="0" err="1"/>
              <a:t>client.es</a:t>
            </a:r>
            <a:r>
              <a:rPr lang="en-GB" sz="2400" dirty="0"/>
              <a:t> </a:t>
            </a:r>
            <a:r>
              <a:rPr lang="en-GB" sz="2400" dirty="0" err="1"/>
              <a:t>sont</a:t>
            </a:r>
            <a:r>
              <a:rPr lang="en-GB" sz="2400" dirty="0"/>
              <a:t> </a:t>
            </a:r>
            <a:r>
              <a:rPr lang="en-GB" sz="2400" dirty="0" err="1"/>
              <a:t>confronté.es</a:t>
            </a:r>
            <a:r>
              <a:rPr lang="en-GB" sz="2400" dirty="0"/>
              <a:t>.</a:t>
            </a:r>
            <a:endParaRPr lang="fr-FR" sz="2400" dirty="0"/>
          </a:p>
          <a:p>
            <a:pPr marL="342900" indent="-342900">
              <a:buClr>
                <a:srgbClr val="E52E78"/>
              </a:buClr>
              <a:buFont typeface="Wingdings" pitchFamily="2" charset="2"/>
              <a:buChar char="ü"/>
            </a:pPr>
            <a:r>
              <a:rPr lang="en-GB" sz="2400" dirty="0"/>
              <a:t>Nous </a:t>
            </a:r>
            <a:r>
              <a:rPr lang="en-GB" sz="2400" dirty="0" err="1"/>
              <a:t>comprenons</a:t>
            </a:r>
            <a:r>
              <a:rPr lang="en-GB" sz="2400" dirty="0"/>
              <a:t> </a:t>
            </a:r>
            <a:r>
              <a:rPr lang="en-GB" sz="2400" dirty="0" err="1"/>
              <a:t>quelles</a:t>
            </a:r>
            <a:r>
              <a:rPr lang="en-GB" sz="2400" dirty="0"/>
              <a:t> </a:t>
            </a:r>
            <a:r>
              <a:rPr lang="en-GB" sz="2400" dirty="0" err="1"/>
              <a:t>ressources</a:t>
            </a:r>
            <a:r>
              <a:rPr lang="en-GB" sz="2400" dirty="0"/>
              <a:t> </a:t>
            </a:r>
            <a:r>
              <a:rPr lang="en-GB" sz="2400" dirty="0" err="1"/>
              <a:t>sont</a:t>
            </a:r>
            <a:r>
              <a:rPr lang="en-GB" sz="2400" dirty="0"/>
              <a:t> </a:t>
            </a:r>
            <a:r>
              <a:rPr lang="en-GB" sz="2400" dirty="0" err="1"/>
              <a:t>disponibles</a:t>
            </a:r>
            <a:r>
              <a:rPr lang="en-GB" sz="2400" dirty="0"/>
              <a:t> pour </a:t>
            </a:r>
            <a:r>
              <a:rPr lang="en-GB" sz="2400" dirty="0" err="1"/>
              <a:t>répondre</a:t>
            </a:r>
            <a:r>
              <a:rPr lang="en-GB" sz="2400" dirty="0"/>
              <a:t> aux </a:t>
            </a:r>
            <a:r>
              <a:rPr lang="en-GB" sz="2400" dirty="0" err="1"/>
              <a:t>besoins</a:t>
            </a:r>
            <a:r>
              <a:rPr lang="en-GB" sz="2400" dirty="0"/>
              <a:t> des </a:t>
            </a:r>
            <a:r>
              <a:rPr lang="en-GB" sz="2400" dirty="0" err="1"/>
              <a:t>personnes</a:t>
            </a:r>
            <a:r>
              <a:rPr lang="en-GB" sz="2400" dirty="0"/>
              <a:t> </a:t>
            </a:r>
            <a:r>
              <a:rPr lang="en-GB" sz="2400" dirty="0" err="1"/>
              <a:t>dans</a:t>
            </a:r>
            <a:r>
              <a:rPr lang="en-GB" sz="2400" dirty="0"/>
              <a:t> </a:t>
            </a:r>
            <a:r>
              <a:rPr lang="en-GB" sz="2400" dirty="0" err="1"/>
              <a:t>notre</a:t>
            </a:r>
            <a:r>
              <a:rPr lang="en-GB" sz="2400" dirty="0"/>
              <a:t> </a:t>
            </a:r>
            <a:r>
              <a:rPr lang="en-GB" sz="2400" dirty="0" err="1"/>
              <a:t>contexte</a:t>
            </a:r>
            <a:r>
              <a:rPr lang="en-GB" sz="2400" dirty="0"/>
              <a:t>.</a:t>
            </a:r>
            <a:endParaRPr lang="fr-FR" sz="2400" dirty="0"/>
          </a:p>
          <a:p>
            <a:pPr marL="342900" indent="-342900">
              <a:buClr>
                <a:srgbClr val="E52E78"/>
              </a:buClr>
              <a:buFont typeface="Wingdings" pitchFamily="2" charset="2"/>
              <a:buChar char="ü"/>
            </a:pPr>
            <a:r>
              <a:rPr lang="fr-FR" sz="2400" dirty="0"/>
              <a:t>Nous avons identifié des systèmes similaires déjà mis en œuvre qui pourraient compléter </a:t>
            </a:r>
            <a:r>
              <a:rPr lang="fr-FR" sz="2400" dirty="0" err="1"/>
              <a:t>REAct</a:t>
            </a:r>
            <a:r>
              <a:rPr lang="fr-FR" sz="2400" dirty="0"/>
              <a:t> Genre. </a:t>
            </a:r>
            <a:endParaRPr lang="en-US" sz="2400" dirty="0"/>
          </a:p>
        </p:txBody>
      </p:sp>
    </p:spTree>
    <p:extLst>
      <p:ext uri="{BB962C8B-B14F-4D97-AF65-F5344CB8AC3E}">
        <p14:creationId xmlns:p14="http://schemas.microsoft.com/office/powerpoint/2010/main" val="2561340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2" y="436563"/>
            <a:ext cx="10301828" cy="1392237"/>
          </a:xfrm>
          <a:solidFill>
            <a:srgbClr val="E62F79"/>
          </a:solidFill>
        </p:spPr>
        <p:txBody>
          <a:bodyPr wrap="square" lIns="182880" tIns="182880" rIns="182880" bIns="182880" anchor="t"/>
          <a:lstStyle/>
          <a:p>
            <a:r>
              <a:rPr lang="en-GB" sz="3300" spc="0" dirty="0">
                <a:latin typeface="Arial Black"/>
              </a:rPr>
              <a:t>2.7	FORMULER DES RECOMMANDATIONS </a:t>
            </a:r>
            <a:r>
              <a:rPr lang="en-US" sz="3300" spc="0" dirty="0">
                <a:latin typeface="Arial Black"/>
              </a:rPr>
              <a:t>	PROGRAMMATIQUES LIÉES AU GENRE</a:t>
            </a:r>
            <a:endParaRPr lang="en-GB" sz="3300" spc="0" dirty="0"/>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a:solidFill>
            <a:srgbClr val="000000"/>
          </a:solidFill>
        </p:grpSpPr>
        <p:sp>
          <p:nvSpPr>
            <p:cNvPr id="39" name="Rounded Rectangle 38"/>
            <p:cNvSpPr/>
            <p:nvPr/>
          </p:nvSpPr>
          <p:spPr>
            <a:xfrm>
              <a:off x="3347422" y="0"/>
              <a:ext cx="983394"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64657" y="149060"/>
              <a:ext cx="937999" cy="2097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incidents</a:t>
              </a:r>
            </a:p>
          </p:txBody>
        </p:sp>
      </p:grpSp>
      <p:grpSp>
        <p:nvGrpSpPr>
          <p:cNvPr id="18" name="Group 17"/>
          <p:cNvGrpSpPr/>
          <p:nvPr/>
        </p:nvGrpSpPr>
        <p:grpSpPr>
          <a:xfrm>
            <a:off x="8225590" y="2353217"/>
            <a:ext cx="1845657" cy="1645759"/>
            <a:chOff x="4492335" y="0"/>
            <a:chExt cx="961429" cy="2302933"/>
          </a:xfrm>
          <a:solidFill>
            <a:srgbClr val="000000"/>
          </a:solidFill>
        </p:grpSpPr>
        <p:sp>
          <p:nvSpPr>
            <p:cNvPr id="37" name="Rounded Rectangle 36"/>
            <p:cNvSpPr/>
            <p:nvPr/>
          </p:nvSpPr>
          <p:spPr>
            <a:xfrm>
              <a:off x="44923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39254" y="94109"/>
              <a:ext cx="857384" cy="21383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61317" y="2352546"/>
            <a:ext cx="1845657" cy="1646430"/>
            <a:chOff x="5615285" y="-16624"/>
            <a:chExt cx="961429" cy="2319557"/>
          </a:xfrm>
          <a:solidFill>
            <a:srgbClr val="000000"/>
          </a:solidFill>
        </p:grpSpPr>
        <p:sp>
          <p:nvSpPr>
            <p:cNvPr id="35" name="Rounded Rectangle 34"/>
            <p:cNvSpPr/>
            <p:nvPr/>
          </p:nvSpPr>
          <p:spPr>
            <a:xfrm>
              <a:off x="5615285" y="-16624"/>
              <a:ext cx="961429" cy="231955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68892" y="79071"/>
              <a:ext cx="860931" cy="218701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532043" y="4203178"/>
            <a:ext cx="2311914" cy="1560679"/>
            <a:chOff x="6688719" y="0"/>
            <a:chExt cx="1010945" cy="2302933"/>
          </a:xfrm>
          <a:solidFill>
            <a:srgbClr val="E62F79"/>
          </a:solidFill>
        </p:grpSpPr>
        <p:sp>
          <p:nvSpPr>
            <p:cNvPr id="33" name="Rounded Rectangle 32"/>
            <p:cNvSpPr/>
            <p:nvPr/>
          </p:nvSpPr>
          <p:spPr>
            <a:xfrm>
              <a:off x="67382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688719" y="28159"/>
              <a:ext cx="982786" cy="22466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a:t>
              </a:r>
              <a:r>
                <a:rPr lang="en-US" b="1" i="0" kern="1200" dirty="0" err="1">
                  <a:latin typeface="Arial" panose="020B0604020202020204" pitchFamily="34" charset="0"/>
                  <a:cs typeface="Arial" panose="020B0604020202020204" pitchFamily="34" charset="0"/>
                </a:rPr>
                <a:t>ecommandations</a:t>
              </a:r>
              <a:r>
                <a:rPr lang="en-US" b="1" i="0" kern="1200" dirty="0">
                  <a:latin typeface="Arial" panose="020B0604020202020204" pitchFamily="34" charset="0"/>
                  <a:cs typeface="Arial" panose="020B0604020202020204" pitchFamily="34" charset="0"/>
                </a:rPr>
                <a:t> </a:t>
              </a:r>
              <a:r>
                <a:rPr lang="en-US" b="1" i="0" kern="1200" dirty="0" err="1">
                  <a:latin typeface="Arial" panose="020B0604020202020204" pitchFamily="34" charset="0"/>
                  <a:cs typeface="Arial" panose="020B0604020202020204" pitchFamily="34" charset="0"/>
                </a:rPr>
                <a:t>programmatiques</a:t>
              </a:r>
              <a:endParaRPr lang="en-US" b="1" i="0" kern="1200"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p:grpSpPr>
        <p:sp>
          <p:nvSpPr>
            <p:cNvPr id="31" name="Rounded Rectangle 30"/>
            <p:cNvSpPr/>
            <p:nvPr/>
          </p:nvSpPr>
          <p:spPr>
            <a:xfrm>
              <a:off x="78611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8893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1229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1345962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CAC41E-F868-A94B-849E-84157A161B73}"/>
              </a:ext>
            </a:extLst>
          </p:cNvPr>
          <p:cNvSpPr txBox="1"/>
          <p:nvPr/>
        </p:nvSpPr>
        <p:spPr>
          <a:xfrm>
            <a:off x="435600" y="435600"/>
            <a:ext cx="8931932" cy="1292662"/>
          </a:xfrm>
          <a:prstGeom prst="rect">
            <a:avLst/>
          </a:prstGeom>
          <a:noFill/>
        </p:spPr>
        <p:txBody>
          <a:bodyPr wrap="none" lIns="0" tIns="0" rIns="0" bIns="0" rtlCol="0">
            <a:spAutoFit/>
          </a:bodyPr>
          <a:lstStyle/>
          <a:p>
            <a:r>
              <a:rPr lang="en-GB" sz="2800" b="1" dirty="0" err="1">
                <a:latin typeface="Arial" panose="020B0604020202020204" pitchFamily="34" charset="0"/>
                <a:cs typeface="Arial" panose="020B0604020202020204" pitchFamily="34" charset="0"/>
              </a:rPr>
              <a:t>Huit</a:t>
            </a:r>
            <a:r>
              <a:rPr lang="en-GB" sz="2800" b="1" dirty="0">
                <a:latin typeface="Arial" panose="020B0604020202020204" pitchFamily="34" charset="0"/>
                <a:cs typeface="Arial" panose="020B0604020202020204" pitchFamily="34" charset="0"/>
              </a:rPr>
              <a:t> programmes </a:t>
            </a:r>
            <a:r>
              <a:rPr lang="en-GB" sz="2800" b="1" dirty="0" err="1">
                <a:latin typeface="Arial" panose="020B0604020202020204" pitchFamily="34" charset="0"/>
                <a:cs typeface="Arial" panose="020B0604020202020204" pitchFamily="34" charset="0"/>
              </a:rPr>
              <a:t>clés</a:t>
            </a:r>
            <a:r>
              <a:rPr lang="en-GB" sz="2800" b="1" dirty="0">
                <a:latin typeface="Arial" panose="020B0604020202020204" pitchFamily="34" charset="0"/>
                <a:cs typeface="Arial" panose="020B0604020202020204" pitchFamily="34" charset="0"/>
              </a:rPr>
              <a:t> pour </a:t>
            </a:r>
            <a:r>
              <a:rPr lang="en-GB" sz="2800" b="1" dirty="0" err="1">
                <a:latin typeface="Arial" panose="020B0604020202020204" pitchFamily="34" charset="0"/>
                <a:cs typeface="Arial" panose="020B0604020202020204" pitchFamily="34" charset="0"/>
              </a:rPr>
              <a:t>soutenir</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l'égalité</a:t>
            </a:r>
            <a:r>
              <a:rPr lang="en-GB" sz="2800" b="1" dirty="0">
                <a:latin typeface="Arial" panose="020B0604020202020204" pitchFamily="34" charset="0"/>
                <a:cs typeface="Arial" panose="020B0604020202020204" pitchFamily="34" charset="0"/>
              </a:rPr>
              <a:t> des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genres et </a:t>
            </a:r>
            <a:r>
              <a:rPr lang="en-GB" sz="2800" b="1" dirty="0" err="1">
                <a:latin typeface="Arial" panose="020B0604020202020204" pitchFamily="34" charset="0"/>
                <a:cs typeface="Arial" panose="020B0604020202020204" pitchFamily="34" charset="0"/>
              </a:rPr>
              <a:t>atténuer</a:t>
            </a:r>
            <a:r>
              <a:rPr lang="en-GB" sz="2800" b="1" dirty="0">
                <a:latin typeface="Arial" panose="020B0604020202020204" pitchFamily="34" charset="0"/>
                <a:cs typeface="Arial" panose="020B0604020202020204" pitchFamily="34" charset="0"/>
              </a:rPr>
              <a:t> la discrimination et les </a:t>
            </a:r>
            <a:r>
              <a:rPr lang="en-GB" sz="2800" b="1" dirty="0" err="1">
                <a:latin typeface="Arial" panose="020B0604020202020204" pitchFamily="34" charset="0"/>
                <a:cs typeface="Arial" panose="020B0604020202020204" pitchFamily="34" charset="0"/>
              </a:rPr>
              <a:t>violences</a:t>
            </a:r>
            <a:r>
              <a:rPr lang="en-GB" sz="2800" b="1" dirty="0">
                <a:latin typeface="Arial" panose="020B0604020202020204" pitchFamily="34" charset="0"/>
                <a:cs typeface="Arial" panose="020B0604020202020204" pitchFamily="34" charset="0"/>
              </a:rPr>
              <a:t> </a:t>
            </a:r>
            <a:br>
              <a:rPr lang="en-GB" sz="2800" b="1" dirty="0">
                <a:latin typeface="Arial" panose="020B0604020202020204" pitchFamily="34" charset="0"/>
                <a:cs typeface="Arial" panose="020B0604020202020204" pitchFamily="34" charset="0"/>
              </a:rPr>
            </a:br>
            <a:r>
              <a:rPr lang="en-GB" sz="2800" b="1" dirty="0" err="1">
                <a:latin typeface="Arial" panose="020B0604020202020204" pitchFamily="34" charset="0"/>
                <a:cs typeface="Arial" panose="020B0604020202020204" pitchFamily="34" charset="0"/>
              </a:rPr>
              <a:t>basées</a:t>
            </a:r>
            <a:r>
              <a:rPr lang="en-GB" sz="2800" b="1" dirty="0">
                <a:latin typeface="Arial" panose="020B0604020202020204" pitchFamily="34" charset="0"/>
                <a:cs typeface="Arial" panose="020B0604020202020204" pitchFamily="34" charset="0"/>
              </a:rPr>
              <a:t> sur le genre</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0296D6B-B53E-C942-8AEC-348F31B89E7D}"/>
              </a:ext>
            </a:extLst>
          </p:cNvPr>
          <p:cNvPicPr>
            <a:picLocks noChangeAspect="1"/>
          </p:cNvPicPr>
          <p:nvPr/>
        </p:nvPicPr>
        <p:blipFill>
          <a:blip r:embed="rId3"/>
          <a:stretch>
            <a:fillRect/>
          </a:stretch>
        </p:blipFill>
        <p:spPr>
          <a:xfrm>
            <a:off x="320842" y="1835484"/>
            <a:ext cx="11452808" cy="4059990"/>
          </a:xfrm>
          <a:prstGeom prst="rect">
            <a:avLst/>
          </a:prstGeom>
        </p:spPr>
      </p:pic>
    </p:spTree>
    <p:extLst>
      <p:ext uri="{BB962C8B-B14F-4D97-AF65-F5344CB8AC3E}">
        <p14:creationId xmlns:p14="http://schemas.microsoft.com/office/powerpoint/2010/main" val="2539259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2C89B-17F9-1F4C-90F0-710495F59360}"/>
              </a:ext>
            </a:extLst>
          </p:cNvPr>
          <p:cNvSpPr txBox="1"/>
          <p:nvPr/>
        </p:nvSpPr>
        <p:spPr>
          <a:xfrm>
            <a:off x="435600" y="435600"/>
            <a:ext cx="8931932" cy="1292662"/>
          </a:xfrm>
          <a:prstGeom prst="rect">
            <a:avLst/>
          </a:prstGeom>
          <a:noFill/>
        </p:spPr>
        <p:txBody>
          <a:bodyPr wrap="none" lIns="0" tIns="0" rIns="0" bIns="0" rtlCol="0">
            <a:spAutoFit/>
          </a:bodyPr>
          <a:lstStyle/>
          <a:p>
            <a:r>
              <a:rPr lang="en-GB" sz="2800" b="1" dirty="0" err="1">
                <a:latin typeface="Arial" panose="020B0604020202020204" pitchFamily="34" charset="0"/>
                <a:cs typeface="Arial" panose="020B0604020202020204" pitchFamily="34" charset="0"/>
              </a:rPr>
              <a:t>Huit</a:t>
            </a:r>
            <a:r>
              <a:rPr lang="en-GB" sz="2800" b="1" dirty="0">
                <a:latin typeface="Arial" panose="020B0604020202020204" pitchFamily="34" charset="0"/>
                <a:cs typeface="Arial" panose="020B0604020202020204" pitchFamily="34" charset="0"/>
              </a:rPr>
              <a:t> programmes </a:t>
            </a:r>
            <a:r>
              <a:rPr lang="en-GB" sz="2800" b="1" dirty="0" err="1">
                <a:latin typeface="Arial" panose="020B0604020202020204" pitchFamily="34" charset="0"/>
                <a:cs typeface="Arial" panose="020B0604020202020204" pitchFamily="34" charset="0"/>
              </a:rPr>
              <a:t>clés</a:t>
            </a:r>
            <a:r>
              <a:rPr lang="en-GB" sz="2800" b="1" dirty="0">
                <a:latin typeface="Arial" panose="020B0604020202020204" pitchFamily="34" charset="0"/>
                <a:cs typeface="Arial" panose="020B0604020202020204" pitchFamily="34" charset="0"/>
              </a:rPr>
              <a:t> pour </a:t>
            </a:r>
            <a:r>
              <a:rPr lang="en-GB" sz="2800" b="1" dirty="0" err="1">
                <a:latin typeface="Arial" panose="020B0604020202020204" pitchFamily="34" charset="0"/>
                <a:cs typeface="Arial" panose="020B0604020202020204" pitchFamily="34" charset="0"/>
              </a:rPr>
              <a:t>soutenir</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l'égalité</a:t>
            </a:r>
            <a:r>
              <a:rPr lang="en-GB" sz="2800" b="1" dirty="0">
                <a:latin typeface="Arial" panose="020B0604020202020204" pitchFamily="34" charset="0"/>
                <a:cs typeface="Arial" panose="020B0604020202020204" pitchFamily="34" charset="0"/>
              </a:rPr>
              <a:t> des </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genres et </a:t>
            </a:r>
            <a:r>
              <a:rPr lang="en-GB" sz="2800" b="1" dirty="0" err="1">
                <a:latin typeface="Arial" panose="020B0604020202020204" pitchFamily="34" charset="0"/>
                <a:cs typeface="Arial" panose="020B0604020202020204" pitchFamily="34" charset="0"/>
              </a:rPr>
              <a:t>atténuer</a:t>
            </a:r>
            <a:r>
              <a:rPr lang="en-GB" sz="2800" b="1" dirty="0">
                <a:latin typeface="Arial" panose="020B0604020202020204" pitchFamily="34" charset="0"/>
                <a:cs typeface="Arial" panose="020B0604020202020204" pitchFamily="34" charset="0"/>
              </a:rPr>
              <a:t> la discrimination et les </a:t>
            </a:r>
            <a:r>
              <a:rPr lang="en-GB" sz="2800" b="1" dirty="0" err="1">
                <a:latin typeface="Arial" panose="020B0604020202020204" pitchFamily="34" charset="0"/>
                <a:cs typeface="Arial" panose="020B0604020202020204" pitchFamily="34" charset="0"/>
              </a:rPr>
              <a:t>violences</a:t>
            </a:r>
            <a:r>
              <a:rPr lang="en-GB" sz="2800" b="1" dirty="0">
                <a:latin typeface="Arial" panose="020B0604020202020204" pitchFamily="34" charset="0"/>
                <a:cs typeface="Arial" panose="020B0604020202020204" pitchFamily="34" charset="0"/>
              </a:rPr>
              <a:t> </a:t>
            </a:r>
            <a:br>
              <a:rPr lang="en-GB" sz="2800" b="1" dirty="0">
                <a:latin typeface="Arial" panose="020B0604020202020204" pitchFamily="34" charset="0"/>
                <a:cs typeface="Arial" panose="020B0604020202020204" pitchFamily="34" charset="0"/>
              </a:rPr>
            </a:br>
            <a:r>
              <a:rPr lang="en-GB" sz="2800" b="1" dirty="0" err="1">
                <a:latin typeface="Arial" panose="020B0604020202020204" pitchFamily="34" charset="0"/>
                <a:cs typeface="Arial" panose="020B0604020202020204" pitchFamily="34" charset="0"/>
              </a:rPr>
              <a:t>basées</a:t>
            </a:r>
            <a:r>
              <a:rPr lang="en-GB" sz="2800" b="1" dirty="0">
                <a:latin typeface="Arial" panose="020B0604020202020204" pitchFamily="34" charset="0"/>
                <a:cs typeface="Arial" panose="020B0604020202020204" pitchFamily="34" charset="0"/>
              </a:rPr>
              <a:t> sur le genre</a:t>
            </a:r>
            <a:endParaRPr lang="en-GB"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B3FD216-FC53-0847-A1D7-A6D61CD65A6D}"/>
              </a:ext>
            </a:extLst>
          </p:cNvPr>
          <p:cNvPicPr>
            <a:picLocks noChangeAspect="1"/>
          </p:cNvPicPr>
          <p:nvPr/>
        </p:nvPicPr>
        <p:blipFill>
          <a:blip r:embed="rId3"/>
          <a:stretch>
            <a:fillRect/>
          </a:stretch>
        </p:blipFill>
        <p:spPr>
          <a:xfrm>
            <a:off x="324184" y="1884278"/>
            <a:ext cx="11418159" cy="4071354"/>
          </a:xfrm>
          <a:prstGeom prst="rect">
            <a:avLst/>
          </a:prstGeom>
        </p:spPr>
      </p:pic>
    </p:spTree>
    <p:extLst>
      <p:ext uri="{BB962C8B-B14F-4D97-AF65-F5344CB8AC3E}">
        <p14:creationId xmlns:p14="http://schemas.microsoft.com/office/powerpoint/2010/main" val="1443950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FC2EE3-D838-8F40-B905-56D9E09F9B4A}"/>
              </a:ext>
            </a:extLst>
          </p:cNvPr>
          <p:cNvSpPr/>
          <p:nvPr/>
        </p:nvSpPr>
        <p:spPr>
          <a:xfrm>
            <a:off x="435600" y="1033920"/>
            <a:ext cx="10345271" cy="5509200"/>
          </a:xfrm>
          <a:prstGeom prst="rect">
            <a:avLst/>
          </a:prstGeom>
        </p:spPr>
        <p:txBody>
          <a:bodyPr wrap="square" lIns="0" tIns="0" rIns="0" bIns="0">
            <a:spAutoFit/>
          </a:bodyPr>
          <a:lstStyle/>
          <a:p>
            <a:r>
              <a:rPr lang="fr-FR" sz="2400" dirty="0">
                <a:latin typeface="Calibri" panose="020F0502020204030204" pitchFamily="34" charset="0"/>
                <a:ea typeface="MS Mincho" panose="02020609040205080304" pitchFamily="49" charset="-128"/>
              </a:rPr>
              <a:t>Activité : Identifier les activités visant à réduire la discrimination et la violence basées sur le genre </a:t>
            </a:r>
            <a:endParaRPr lang="en-GB" sz="2400" dirty="0">
              <a:latin typeface="Times New Roman" panose="02020603050405020304" pitchFamily="18" charset="0"/>
              <a:ea typeface="Times New Roman" panose="02020603050405020304" pitchFamily="18" charset="0"/>
            </a:endParaRPr>
          </a:p>
          <a:p>
            <a:pPr marL="342900" indent="-342900">
              <a:buClr>
                <a:srgbClr val="36B0E3"/>
              </a:buClr>
              <a:buFont typeface="Arial" panose="020B0604020202020204" pitchFamily="34" charset="0"/>
              <a:buChar char="•"/>
            </a:pPr>
            <a:r>
              <a:rPr lang="en-GB" sz="2200" b="1" dirty="0">
                <a:solidFill>
                  <a:srgbClr val="000000"/>
                </a:solidFill>
                <a:latin typeface="Calibri" panose="020F0502020204030204" pitchFamily="34" charset="0"/>
                <a:ea typeface="MS Mincho" panose="02020609040205080304" pitchFamily="49" charset="-128"/>
              </a:rPr>
              <a:t>En </a:t>
            </a:r>
            <a:r>
              <a:rPr lang="en-GB" sz="2200" b="1" dirty="0" err="1">
                <a:solidFill>
                  <a:srgbClr val="000000"/>
                </a:solidFill>
                <a:latin typeface="Calibri" panose="020F0502020204030204" pitchFamily="34" charset="0"/>
                <a:ea typeface="MS Mincho" panose="02020609040205080304" pitchFamily="49" charset="-128"/>
              </a:rPr>
              <a:t>groupe</a:t>
            </a:r>
            <a:r>
              <a:rPr lang="en-GB" sz="2200" b="1" dirty="0">
                <a:solidFill>
                  <a:srgbClr val="000000"/>
                </a:solidFill>
                <a:latin typeface="Calibri" panose="020F0502020204030204" pitchFamily="34" charset="0"/>
                <a:ea typeface="MS Mincho" panose="02020609040205080304" pitchFamily="49" charset="-128"/>
              </a:rPr>
              <a:t>, </a:t>
            </a:r>
            <a:r>
              <a:rPr lang="en-GB" sz="2200" b="1" dirty="0" err="1">
                <a:solidFill>
                  <a:srgbClr val="000000"/>
                </a:solidFill>
                <a:latin typeface="Calibri" panose="020F0502020204030204" pitchFamily="34" charset="0"/>
                <a:ea typeface="MS Mincho" panose="02020609040205080304" pitchFamily="49" charset="-128"/>
              </a:rPr>
              <a:t>échangez</a:t>
            </a:r>
            <a:r>
              <a:rPr lang="en-GB" sz="2200" b="1" dirty="0">
                <a:solidFill>
                  <a:srgbClr val="000000"/>
                </a:solidFill>
                <a:latin typeface="Calibri" panose="020F0502020204030204" pitchFamily="34" charset="0"/>
                <a:ea typeface="MS Mincho" panose="02020609040205080304" pitchFamily="49" charset="-128"/>
              </a:rPr>
              <a:t> </a:t>
            </a:r>
            <a:r>
              <a:rPr lang="en-GB" sz="2200" b="1" dirty="0" err="1">
                <a:solidFill>
                  <a:srgbClr val="000000"/>
                </a:solidFill>
                <a:latin typeface="Calibri" panose="020F0502020204030204" pitchFamily="34" charset="0"/>
                <a:ea typeface="MS Mincho" panose="02020609040205080304" pitchFamily="49" charset="-128"/>
              </a:rPr>
              <a:t>sur</a:t>
            </a:r>
            <a:r>
              <a:rPr lang="en-GB" sz="2200" b="1" dirty="0">
                <a:solidFill>
                  <a:srgbClr val="000000"/>
                </a:solidFill>
                <a:latin typeface="Calibri" panose="020F0502020204030204" pitchFamily="34" charset="0"/>
                <a:ea typeface="MS Mincho" panose="02020609040205080304" pitchFamily="49" charset="-128"/>
              </a:rPr>
              <a:t> les points </a:t>
            </a:r>
            <a:r>
              <a:rPr lang="en-GB" sz="2200" b="1" dirty="0" err="1">
                <a:solidFill>
                  <a:srgbClr val="000000"/>
                </a:solidFill>
                <a:latin typeface="Calibri" panose="020F0502020204030204" pitchFamily="34" charset="0"/>
                <a:ea typeface="MS Mincho" panose="02020609040205080304" pitchFamily="49" charset="-128"/>
              </a:rPr>
              <a:t>suivants</a:t>
            </a:r>
            <a:r>
              <a:rPr lang="en-GB" sz="2200" b="1" dirty="0">
                <a:solidFill>
                  <a:srgbClr val="000000"/>
                </a:solidFill>
                <a:latin typeface="Calibri" panose="020F0502020204030204" pitchFamily="34" charset="0"/>
                <a:ea typeface="MS Mincho" panose="02020609040205080304" pitchFamily="49" charset="-128"/>
              </a:rPr>
              <a:t> :</a:t>
            </a:r>
          </a:p>
          <a:p>
            <a:pPr marL="800100" lvl="1" indent="-342900">
              <a:buClr>
                <a:srgbClr val="36B0E3"/>
              </a:buClr>
              <a:buFont typeface="Arial" panose="020B0604020202020204" pitchFamily="34" charset="0"/>
              <a:buChar char="•"/>
            </a:pPr>
            <a:r>
              <a:rPr lang="en-GB" sz="2200" dirty="0" err="1">
                <a:solidFill>
                  <a:srgbClr val="000000"/>
                </a:solidFill>
                <a:latin typeface="Calibri" panose="020F0502020204030204" pitchFamily="34" charset="0"/>
                <a:ea typeface="MS Mincho" panose="02020609040205080304" pitchFamily="49" charset="-128"/>
              </a:rPr>
              <a:t>Donnez</a:t>
            </a:r>
            <a:r>
              <a:rPr lang="en-GB" sz="2200" dirty="0">
                <a:solidFill>
                  <a:srgbClr val="000000"/>
                </a:solidFill>
                <a:latin typeface="Calibri" panose="020F0502020204030204" pitchFamily="34" charset="0"/>
                <a:ea typeface="MS Mincho" panose="02020609040205080304" pitchFamily="49" charset="-128"/>
              </a:rPr>
              <a:t> des </a:t>
            </a:r>
            <a:r>
              <a:rPr lang="en-GB" sz="2200" dirty="0" err="1">
                <a:solidFill>
                  <a:srgbClr val="000000"/>
                </a:solidFill>
                <a:latin typeface="Calibri" panose="020F0502020204030204" pitchFamily="34" charset="0"/>
                <a:ea typeface="MS Mincho" panose="02020609040205080304" pitchFamily="49" charset="-128"/>
              </a:rPr>
              <a:t>exemples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d'interventions</a:t>
            </a:r>
            <a:r>
              <a:rPr lang="en-GB" sz="2200" dirty="0">
                <a:solidFill>
                  <a:srgbClr val="000000"/>
                </a:solidFill>
                <a:latin typeface="Calibri" panose="020F0502020204030204" pitchFamily="34" charset="0"/>
                <a:ea typeface="MS Mincho" panose="02020609040205080304" pitchFamily="49" charset="-128"/>
              </a:rPr>
              <a:t> et </a:t>
            </a:r>
            <a:r>
              <a:rPr lang="en-GB" sz="2200" dirty="0" err="1">
                <a:solidFill>
                  <a:srgbClr val="000000"/>
                </a:solidFill>
                <a:latin typeface="Calibri" panose="020F0502020204030204" pitchFamily="34" charset="0"/>
                <a:ea typeface="MS Mincho" panose="02020609040205080304" pitchFamily="49" charset="-128"/>
              </a:rPr>
              <a:t>d'activités</a:t>
            </a:r>
            <a:r>
              <a:rPr lang="en-GB" sz="2200" dirty="0">
                <a:solidFill>
                  <a:srgbClr val="000000"/>
                </a:solidFill>
                <a:latin typeface="Calibri" panose="020F0502020204030204" pitchFamily="34" charset="0"/>
                <a:ea typeface="MS Mincho" panose="02020609040205080304" pitchFamily="49" charset="-128"/>
              </a:rPr>
              <a:t> au </a:t>
            </a:r>
            <a:r>
              <a:rPr lang="en-GB" sz="2200" dirty="0" err="1">
                <a:solidFill>
                  <a:srgbClr val="000000"/>
                </a:solidFill>
                <a:latin typeface="Calibri" panose="020F0502020204030204" pitchFamily="34" charset="0"/>
                <a:ea typeface="MS Mincho" panose="02020609040205080304" pitchFamily="49" charset="-128"/>
              </a:rPr>
              <a:t>sein</a:t>
            </a:r>
            <a:r>
              <a:rPr lang="en-GB" sz="2200" dirty="0">
                <a:solidFill>
                  <a:srgbClr val="000000"/>
                </a:solidFill>
                <a:latin typeface="Calibri" panose="020F0502020204030204" pitchFamily="34" charset="0"/>
                <a:ea typeface="MS Mincho" panose="02020609040205080304" pitchFamily="49" charset="-128"/>
              </a:rPr>
              <a:t> du </a:t>
            </a:r>
            <a:r>
              <a:rPr lang="en-GB" sz="2200" dirty="0" err="1">
                <a:solidFill>
                  <a:srgbClr val="000000"/>
                </a:solidFill>
                <a:latin typeface="Calibri" panose="020F0502020204030204" pitchFamily="34" charset="0"/>
                <a:ea typeface="MS Mincho" panose="02020609040205080304" pitchFamily="49" charset="-128"/>
              </a:rPr>
              <a:t>ou</a:t>
            </a:r>
            <a:r>
              <a:rPr lang="en-GB" sz="2200" dirty="0">
                <a:solidFill>
                  <a:srgbClr val="000000"/>
                </a:solidFill>
                <a:latin typeface="Calibri" panose="020F0502020204030204" pitchFamily="34" charset="0"/>
                <a:ea typeface="MS Mincho" panose="02020609040205080304" pitchFamily="49" charset="-128"/>
              </a:rPr>
              <a:t> des programmes qui </a:t>
            </a:r>
            <a:r>
              <a:rPr lang="en-GB" sz="2200" dirty="0" err="1">
                <a:solidFill>
                  <a:srgbClr val="000000"/>
                </a:solidFill>
                <a:latin typeface="Calibri" panose="020F0502020204030204" pitchFamily="34" charset="0"/>
                <a:ea typeface="MS Mincho" panose="02020609040205080304" pitchFamily="49" charset="-128"/>
              </a:rPr>
              <a:t>vous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ont</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été</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assignés</a:t>
            </a:r>
            <a:r>
              <a:rPr lang="en-GB" sz="2200" dirty="0">
                <a:solidFill>
                  <a:srgbClr val="000000"/>
                </a:solidFill>
                <a:latin typeface="Calibri" panose="020F0502020204030204" pitchFamily="34" charset="0"/>
                <a:ea typeface="MS Mincho" panose="02020609040205080304" pitchFamily="49" charset="-128"/>
              </a:rPr>
              <a:t>, qui </a:t>
            </a:r>
            <a:r>
              <a:rPr lang="en-GB" sz="2200" dirty="0" err="1">
                <a:solidFill>
                  <a:srgbClr val="000000"/>
                </a:solidFill>
                <a:latin typeface="Calibri" panose="020F0502020204030204" pitchFamily="34" charset="0"/>
                <a:ea typeface="MS Mincho" panose="02020609040205080304" pitchFamily="49" charset="-128"/>
              </a:rPr>
              <a:t>visent</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à</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réduire</a:t>
            </a:r>
            <a:r>
              <a:rPr lang="en-GB" sz="2200" dirty="0">
                <a:solidFill>
                  <a:srgbClr val="000000"/>
                </a:solidFill>
                <a:latin typeface="Calibri" panose="020F0502020204030204" pitchFamily="34" charset="0"/>
                <a:ea typeface="MS Mincho" panose="02020609040205080304" pitchFamily="49" charset="-128"/>
              </a:rPr>
              <a:t> la discrimination </a:t>
            </a:r>
            <a:r>
              <a:rPr lang="en-GB" sz="2200" dirty="0" err="1">
                <a:solidFill>
                  <a:srgbClr val="000000"/>
                </a:solidFill>
                <a:latin typeface="Calibri" panose="020F0502020204030204" pitchFamily="34" charset="0"/>
                <a:ea typeface="MS Mincho" panose="02020609040205080304" pitchFamily="49" charset="-128"/>
              </a:rPr>
              <a:t>ou</a:t>
            </a:r>
            <a:r>
              <a:rPr lang="en-GB" sz="2200" dirty="0">
                <a:solidFill>
                  <a:srgbClr val="000000"/>
                </a:solidFill>
                <a:latin typeface="Calibri" panose="020F0502020204030204" pitchFamily="34" charset="0"/>
                <a:ea typeface="MS Mincho" panose="02020609040205080304" pitchFamily="49" charset="-128"/>
              </a:rPr>
              <a:t> les </a:t>
            </a:r>
            <a:r>
              <a:rPr lang="en-GB" sz="2200" dirty="0" err="1">
                <a:solidFill>
                  <a:srgbClr val="000000"/>
                </a:solidFill>
                <a:latin typeface="Calibri" panose="020F0502020204030204" pitchFamily="34" charset="0"/>
                <a:ea typeface="MS Mincho" panose="02020609040205080304" pitchFamily="49" charset="-128"/>
              </a:rPr>
              <a:t>violences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basées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sur</a:t>
            </a:r>
            <a:r>
              <a:rPr lang="en-GB" sz="2200" dirty="0">
                <a:solidFill>
                  <a:srgbClr val="000000"/>
                </a:solidFill>
                <a:latin typeface="Calibri" panose="020F0502020204030204" pitchFamily="34" charset="0"/>
                <a:ea typeface="MS Mincho" panose="02020609040205080304" pitchFamily="49" charset="-128"/>
              </a:rPr>
              <a:t> le </a:t>
            </a:r>
            <a:r>
              <a:rPr lang="fr-FR" sz="2200" dirty="0">
                <a:solidFill>
                  <a:srgbClr val="000000"/>
                </a:solidFill>
                <a:latin typeface="Calibri" panose="020F0502020204030204" pitchFamily="34" charset="0"/>
                <a:ea typeface="MS Mincho" panose="02020609040205080304" pitchFamily="49" charset="-128"/>
              </a:rPr>
              <a:t>genre.</a:t>
            </a:r>
            <a:endParaRPr lang="en-US" sz="2200" dirty="0">
              <a:solidFill>
                <a:srgbClr val="000000"/>
              </a:solidFill>
              <a:latin typeface="Calibri" panose="020F0502020204030204" pitchFamily="34" charset="0"/>
              <a:ea typeface="MS Mincho" panose="02020609040205080304" pitchFamily="49" charset="-128"/>
            </a:endParaRPr>
          </a:p>
          <a:p>
            <a:pPr marL="800100" lvl="1" indent="-342900">
              <a:buClr>
                <a:srgbClr val="36B0E3"/>
              </a:buClr>
              <a:buFont typeface="Arial" panose="020B0604020202020204" pitchFamily="34" charset="0"/>
              <a:buChar char="•"/>
            </a:pPr>
            <a:r>
              <a:rPr lang="en-GB" sz="2200" dirty="0" err="1">
                <a:solidFill>
                  <a:srgbClr val="000000"/>
                </a:solidFill>
                <a:latin typeface="Calibri" panose="020F0502020204030204" pitchFamily="34" charset="0"/>
                <a:ea typeface="MS Mincho" panose="02020609040205080304" pitchFamily="49" charset="-128"/>
              </a:rPr>
              <a:t>Quels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sont</a:t>
            </a:r>
            <a:r>
              <a:rPr lang="en-GB" sz="2200" dirty="0">
                <a:solidFill>
                  <a:srgbClr val="000000"/>
                </a:solidFill>
                <a:latin typeface="Calibri" panose="020F0502020204030204" pitchFamily="34" charset="0"/>
                <a:ea typeface="MS Mincho" panose="02020609040205080304" pitchFamily="49" charset="-128"/>
              </a:rPr>
              <a:t> les programmes </a:t>
            </a:r>
            <a:r>
              <a:rPr lang="en-GB" sz="2200" dirty="0" err="1">
                <a:solidFill>
                  <a:srgbClr val="000000"/>
                </a:solidFill>
                <a:latin typeface="Calibri" panose="020F0502020204030204" pitchFamily="34" charset="0"/>
                <a:ea typeface="MS Mincho" panose="02020609040205080304" pitchFamily="49" charset="-128"/>
              </a:rPr>
              <a:t>visant</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à</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réduire</a:t>
            </a:r>
            <a:r>
              <a:rPr lang="en-GB" sz="2200" dirty="0">
                <a:solidFill>
                  <a:srgbClr val="000000"/>
                </a:solidFill>
                <a:latin typeface="Calibri" panose="020F0502020204030204" pitchFamily="34" charset="0"/>
                <a:ea typeface="MS Mincho" panose="02020609040205080304" pitchFamily="49" charset="-128"/>
              </a:rPr>
              <a:t> la violence et la discrimination </a:t>
            </a:r>
            <a:r>
              <a:rPr lang="en-GB" sz="2200" dirty="0" err="1">
                <a:solidFill>
                  <a:srgbClr val="000000"/>
                </a:solidFill>
                <a:latin typeface="Calibri" panose="020F0502020204030204" pitchFamily="34" charset="0"/>
                <a:ea typeface="MS Mincho" panose="02020609040205080304" pitchFamily="49" charset="-128"/>
              </a:rPr>
              <a:t>basées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sur</a:t>
            </a:r>
            <a:r>
              <a:rPr lang="en-GB" sz="2200" dirty="0">
                <a:solidFill>
                  <a:srgbClr val="000000"/>
                </a:solidFill>
                <a:latin typeface="Calibri" panose="020F0502020204030204" pitchFamily="34" charset="0"/>
                <a:ea typeface="MS Mincho" panose="02020609040205080304" pitchFamily="49" charset="-128"/>
              </a:rPr>
              <a:t> le genre et qui </a:t>
            </a:r>
            <a:r>
              <a:rPr lang="en-GB" sz="2200" dirty="0" err="1">
                <a:solidFill>
                  <a:srgbClr val="000000"/>
                </a:solidFill>
                <a:latin typeface="Calibri" panose="020F0502020204030204" pitchFamily="34" charset="0"/>
                <a:ea typeface="MS Mincho" panose="02020609040205080304" pitchFamily="49" charset="-128"/>
              </a:rPr>
              <a:t>sont</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mis</a:t>
            </a:r>
            <a:r>
              <a:rPr lang="en-GB" sz="2200" dirty="0">
                <a:solidFill>
                  <a:srgbClr val="000000"/>
                </a:solidFill>
                <a:latin typeface="Calibri" panose="020F0502020204030204" pitchFamily="34" charset="0"/>
                <a:ea typeface="MS Mincho" panose="02020609040205080304" pitchFamily="49" charset="-128"/>
              </a:rPr>
              <a:t> en </a:t>
            </a:r>
            <a:r>
              <a:rPr lang="en-GB" sz="2200" dirty="0" err="1">
                <a:solidFill>
                  <a:srgbClr val="000000"/>
                </a:solidFill>
                <a:latin typeface="Calibri" panose="020F0502020204030204" pitchFamily="34" charset="0"/>
                <a:ea typeface="MS Mincho" panose="02020609040205080304" pitchFamily="49" charset="-128"/>
              </a:rPr>
              <a:t>œuvre</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dans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votre</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communauté</a:t>
            </a:r>
            <a:r>
              <a:rPr lang="en-GB" sz="2200" dirty="0">
                <a:solidFill>
                  <a:srgbClr val="000000"/>
                </a:solidFill>
                <a:latin typeface="Calibri" panose="020F0502020204030204" pitchFamily="34" charset="0"/>
                <a:ea typeface="MS Mincho" panose="02020609040205080304" pitchFamily="49" charset="-128"/>
              </a:rPr>
              <a:t> ? </a:t>
            </a:r>
          </a:p>
          <a:p>
            <a:pPr marL="800100" lvl="1" indent="-342900">
              <a:buClr>
                <a:srgbClr val="36B0E3"/>
              </a:buClr>
              <a:buFont typeface="Arial" panose="020B0604020202020204" pitchFamily="34" charset="0"/>
              <a:buChar char="•"/>
            </a:pPr>
            <a:r>
              <a:rPr lang="en-GB" sz="2200" dirty="0" err="1">
                <a:solidFill>
                  <a:srgbClr val="000000"/>
                </a:solidFill>
                <a:latin typeface="Calibri" panose="020F0502020204030204" pitchFamily="34" charset="0"/>
                <a:ea typeface="MS Mincho" panose="02020609040205080304" pitchFamily="49" charset="-128"/>
              </a:rPr>
              <a:t>Quels</a:t>
            </a:r>
            <a:r>
              <a:rPr lang="en-GB" sz="2200" dirty="0">
                <a:solidFill>
                  <a:srgbClr val="000000"/>
                </a:solidFill>
                <a:latin typeface="Calibri" panose="020F0502020204030204" pitchFamily="34" charset="0"/>
                <a:ea typeface="MS Mincho" panose="02020609040205080304" pitchFamily="49" charset="-128"/>
              </a:rPr>
              <a:t> en </a:t>
            </a:r>
            <a:r>
              <a:rPr lang="en-GB" sz="2200" dirty="0" err="1">
                <a:solidFill>
                  <a:srgbClr val="000000"/>
                </a:solidFill>
                <a:latin typeface="Calibri" panose="020F0502020204030204" pitchFamily="34" charset="0"/>
                <a:ea typeface="MS Mincho" panose="02020609040205080304" pitchFamily="49" charset="-128"/>
              </a:rPr>
              <a:t>sont</a:t>
            </a:r>
            <a:r>
              <a:rPr lang="en-GB" sz="2200" dirty="0">
                <a:solidFill>
                  <a:srgbClr val="000000"/>
                </a:solidFill>
                <a:latin typeface="Calibri" panose="020F0502020204030204" pitchFamily="34" charset="0"/>
                <a:ea typeface="MS Mincho" panose="02020609040205080304" pitchFamily="49" charset="-128"/>
              </a:rPr>
              <a:t> les </a:t>
            </a:r>
            <a:r>
              <a:rPr lang="en-GB" sz="2200" dirty="0" err="1">
                <a:solidFill>
                  <a:srgbClr val="000000"/>
                </a:solidFill>
                <a:latin typeface="Calibri" panose="020F0502020204030204" pitchFamily="34" charset="0"/>
                <a:ea typeface="MS Mincho" panose="02020609040205080304" pitchFamily="49" charset="-128"/>
              </a:rPr>
              <a:t>lacunes</a:t>
            </a:r>
            <a:r>
              <a:rPr lang="en-GB" sz="2200" dirty="0">
                <a:solidFill>
                  <a:srgbClr val="000000"/>
                </a:solidFill>
                <a:latin typeface="Calibri" panose="020F0502020204030204" pitchFamily="34" charset="0"/>
                <a:ea typeface="MS Mincho" panose="02020609040205080304" pitchFamily="49" charset="-128"/>
              </a:rPr>
              <a:t> et les </a:t>
            </a:r>
            <a:r>
              <a:rPr lang="en-GB" sz="2200" dirty="0" err="1">
                <a:solidFill>
                  <a:srgbClr val="000000"/>
                </a:solidFill>
                <a:latin typeface="Calibri" panose="020F0502020204030204" pitchFamily="34" charset="0"/>
                <a:ea typeface="MS Mincho" panose="02020609040205080304" pitchFamily="49" charset="-128"/>
              </a:rPr>
              <a:t>défis</a:t>
            </a:r>
            <a:r>
              <a:rPr lang="en-GB" sz="2200" dirty="0">
                <a:solidFill>
                  <a:srgbClr val="000000"/>
                </a:solidFill>
                <a:latin typeface="Calibri" panose="020F0502020204030204" pitchFamily="34" charset="0"/>
                <a:ea typeface="MS Mincho" panose="02020609040205080304" pitchFamily="49" charset="-128"/>
              </a:rPr>
              <a:t> </a:t>
            </a:r>
            <a:r>
              <a:rPr lang="en-US" sz="2200" dirty="0">
                <a:solidFill>
                  <a:srgbClr val="000000"/>
                </a:solidFill>
                <a:latin typeface="Calibri" panose="020F0502020204030204" pitchFamily="34" charset="0"/>
                <a:ea typeface="MS Mincho" panose="02020609040205080304" pitchFamily="49" charset="-128"/>
              </a:rPr>
              <a:t>?</a:t>
            </a:r>
          </a:p>
          <a:p>
            <a:pPr lvl="1"/>
            <a:endParaRPr lang="en-US" b="1" dirty="0"/>
          </a:p>
          <a:p>
            <a:pPr marL="17463" lvl="1"/>
            <a:r>
              <a:rPr lang="fr-FR" sz="2400" dirty="0"/>
              <a:t>Activité : Les </a:t>
            </a:r>
            <a:r>
              <a:rPr lang="fr-FR" sz="2400" dirty="0" err="1"/>
              <a:t>participant.es</a:t>
            </a:r>
            <a:r>
              <a:rPr lang="fr-FR" sz="2400" dirty="0"/>
              <a:t> mettent en pratique la formulation de recommandations programmatiques et l'identification des lacunes</a:t>
            </a:r>
            <a:r>
              <a:rPr lang="fr-FR" sz="2400" b="1" dirty="0"/>
              <a:t> </a:t>
            </a:r>
            <a:endParaRPr lang="en-GB" sz="2400" dirty="0"/>
          </a:p>
          <a:p>
            <a:pPr lvl="1" indent="-439738">
              <a:buClr>
                <a:srgbClr val="36B0E3"/>
              </a:buClr>
              <a:buFont typeface="Arial" panose="020B0604020202020204" pitchFamily="34" charset="0"/>
              <a:buChar char="•"/>
            </a:pPr>
            <a:r>
              <a:rPr lang="en-GB" sz="2200" b="1" dirty="0" err="1">
                <a:solidFill>
                  <a:srgbClr val="000000"/>
                </a:solidFill>
                <a:latin typeface="Calibri" panose="020F0502020204030204" pitchFamily="34" charset="0"/>
                <a:ea typeface="MS Mincho" panose="02020609040205080304" pitchFamily="49" charset="-128"/>
              </a:rPr>
              <a:t>Conservez</a:t>
            </a:r>
            <a:r>
              <a:rPr lang="en-GB" sz="2200" b="1" dirty="0">
                <a:solidFill>
                  <a:srgbClr val="000000"/>
                </a:solidFill>
                <a:latin typeface="Calibri" panose="020F0502020204030204" pitchFamily="34" charset="0"/>
                <a:ea typeface="MS Mincho" panose="02020609040205080304" pitchFamily="49" charset="-128"/>
              </a:rPr>
              <a:t> les </a:t>
            </a:r>
            <a:r>
              <a:rPr lang="en-GB" sz="2200" b="1" dirty="0" err="1">
                <a:solidFill>
                  <a:srgbClr val="000000"/>
                </a:solidFill>
                <a:latin typeface="Calibri" panose="020F0502020204030204" pitchFamily="34" charset="0"/>
                <a:ea typeface="MS Mincho" panose="02020609040205080304" pitchFamily="49" charset="-128"/>
              </a:rPr>
              <a:t>mêmes</a:t>
            </a:r>
            <a:r>
              <a:rPr lang="en-GB" sz="2200" b="1" dirty="0">
                <a:solidFill>
                  <a:srgbClr val="000000"/>
                </a:solidFill>
                <a:latin typeface="Calibri" panose="020F0502020204030204" pitchFamily="34" charset="0"/>
                <a:ea typeface="MS Mincho" panose="02020609040205080304" pitchFamily="49" charset="-128"/>
              </a:rPr>
              <a:t> </a:t>
            </a:r>
            <a:r>
              <a:rPr lang="en-GB" sz="2200" b="1" dirty="0" err="1">
                <a:solidFill>
                  <a:srgbClr val="000000"/>
                </a:solidFill>
                <a:latin typeface="Calibri" panose="020F0502020204030204" pitchFamily="34" charset="0"/>
                <a:ea typeface="MS Mincho" panose="02020609040205080304" pitchFamily="49" charset="-128"/>
              </a:rPr>
              <a:t>groupes</a:t>
            </a:r>
            <a:r>
              <a:rPr lang="en-GB" sz="2200" b="1" dirty="0">
                <a:solidFill>
                  <a:srgbClr val="000000"/>
                </a:solidFill>
                <a:latin typeface="Calibri" panose="020F0502020204030204" pitchFamily="34" charset="0"/>
                <a:ea typeface="MS Mincho" panose="02020609040205080304" pitchFamily="49" charset="-128"/>
              </a:rPr>
              <a:t>, </a:t>
            </a:r>
            <a:r>
              <a:rPr lang="en-GB" sz="2200" b="1" dirty="0" err="1">
                <a:solidFill>
                  <a:srgbClr val="000000"/>
                </a:solidFill>
                <a:latin typeface="Calibri" panose="020F0502020204030204" pitchFamily="34" charset="0"/>
                <a:ea typeface="MS Mincho" panose="02020609040205080304" pitchFamily="49" charset="-128"/>
              </a:rPr>
              <a:t>revenez</a:t>
            </a:r>
            <a:r>
              <a:rPr lang="en-GB" sz="2200" b="1" dirty="0">
                <a:solidFill>
                  <a:srgbClr val="000000"/>
                </a:solidFill>
                <a:latin typeface="Calibri" panose="020F0502020204030204" pitchFamily="34" charset="0"/>
                <a:ea typeface="MS Mincho" panose="02020609040205080304" pitchFamily="49" charset="-128"/>
              </a:rPr>
              <a:t> aux </a:t>
            </a:r>
            <a:r>
              <a:rPr lang="en-GB" sz="2200" b="1" dirty="0" err="1">
                <a:solidFill>
                  <a:srgbClr val="000000"/>
                </a:solidFill>
                <a:latin typeface="Calibri" panose="020F0502020204030204" pitchFamily="34" charset="0"/>
                <a:ea typeface="MS Mincho" panose="02020609040205080304" pitchFamily="49" charset="-128"/>
              </a:rPr>
              <a:t>scénarii</a:t>
            </a:r>
            <a:r>
              <a:rPr lang="en-GB" sz="2200" b="1" dirty="0">
                <a:solidFill>
                  <a:srgbClr val="000000"/>
                </a:solidFill>
                <a:latin typeface="Calibri" panose="020F0502020204030204" pitchFamily="34" charset="0"/>
                <a:ea typeface="MS Mincho" panose="02020609040205080304" pitchFamily="49" charset="-128"/>
              </a:rPr>
              <a:t> et </a:t>
            </a:r>
            <a:r>
              <a:rPr lang="en-GB" sz="2200" b="1" dirty="0" err="1">
                <a:solidFill>
                  <a:srgbClr val="000000"/>
                </a:solidFill>
                <a:latin typeface="Calibri" panose="020F0502020204030204" pitchFamily="34" charset="0"/>
                <a:ea typeface="MS Mincho" panose="02020609040205080304" pitchFamily="49" charset="-128"/>
              </a:rPr>
              <a:t>échangez</a:t>
            </a:r>
            <a:r>
              <a:rPr lang="en-GB" sz="2200" b="1" dirty="0">
                <a:solidFill>
                  <a:srgbClr val="000000"/>
                </a:solidFill>
                <a:latin typeface="Calibri" panose="020F0502020204030204" pitchFamily="34" charset="0"/>
                <a:ea typeface="MS Mincho" panose="02020609040205080304" pitchFamily="49" charset="-128"/>
              </a:rPr>
              <a:t> </a:t>
            </a:r>
            <a:r>
              <a:rPr lang="en-GB" sz="2200" b="1" dirty="0" err="1">
                <a:solidFill>
                  <a:srgbClr val="000000"/>
                </a:solidFill>
                <a:latin typeface="Calibri" panose="020F0502020204030204" pitchFamily="34" charset="0"/>
                <a:ea typeface="MS Mincho" panose="02020609040205080304" pitchFamily="49" charset="-128"/>
              </a:rPr>
              <a:t>sur</a:t>
            </a:r>
            <a:r>
              <a:rPr lang="en-GB" sz="2200" b="1" dirty="0">
                <a:solidFill>
                  <a:srgbClr val="000000"/>
                </a:solidFill>
                <a:latin typeface="Calibri" panose="020F0502020204030204" pitchFamily="34" charset="0"/>
                <a:ea typeface="MS Mincho" panose="02020609040205080304" pitchFamily="49" charset="-128"/>
              </a:rPr>
              <a:t> le </a:t>
            </a:r>
            <a:r>
              <a:rPr lang="en-GB" sz="2200" b="1" dirty="0" err="1">
                <a:solidFill>
                  <a:srgbClr val="000000"/>
                </a:solidFill>
                <a:latin typeface="Calibri" panose="020F0502020204030204" pitchFamily="34" charset="0"/>
                <a:ea typeface="MS Mincho" panose="02020609040205080304" pitchFamily="49" charset="-128"/>
              </a:rPr>
              <a:t>sujet</a:t>
            </a:r>
            <a:r>
              <a:rPr lang="en-GB" sz="2200" b="1" dirty="0">
                <a:solidFill>
                  <a:srgbClr val="000000"/>
                </a:solidFill>
                <a:latin typeface="Calibri" panose="020F0502020204030204" pitchFamily="34" charset="0"/>
                <a:ea typeface="MS Mincho" panose="02020609040205080304" pitchFamily="49" charset="-128"/>
              </a:rPr>
              <a:t> </a:t>
            </a:r>
            <a:r>
              <a:rPr lang="en-GB" sz="2200" b="1" dirty="0" err="1">
                <a:solidFill>
                  <a:srgbClr val="000000"/>
                </a:solidFill>
                <a:latin typeface="Calibri" panose="020F0502020204030204" pitchFamily="34" charset="0"/>
                <a:ea typeface="MS Mincho" panose="02020609040205080304" pitchFamily="49" charset="-128"/>
              </a:rPr>
              <a:t>suivant</a:t>
            </a:r>
            <a:r>
              <a:rPr lang="en-GB" sz="2200" b="1" dirty="0">
                <a:solidFill>
                  <a:srgbClr val="000000"/>
                </a:solidFill>
                <a:latin typeface="Calibri" panose="020F0502020204030204" pitchFamily="34" charset="0"/>
                <a:ea typeface="MS Mincho" panose="02020609040205080304" pitchFamily="49" charset="-128"/>
              </a:rPr>
              <a:t> :</a:t>
            </a:r>
          </a:p>
          <a:p>
            <a:pPr marL="811213" lvl="2" indent="-354013">
              <a:buClr>
                <a:srgbClr val="36B0E3"/>
              </a:buClr>
              <a:buFont typeface="Arial" panose="020B0604020202020204" pitchFamily="34" charset="0"/>
              <a:buChar char="•"/>
            </a:pPr>
            <a:r>
              <a:rPr lang="en-GB" sz="2200" dirty="0" err="1">
                <a:solidFill>
                  <a:srgbClr val="000000"/>
                </a:solidFill>
                <a:latin typeface="Calibri" panose="020F0502020204030204" pitchFamily="34" charset="0"/>
                <a:ea typeface="MS Mincho" panose="02020609040205080304" pitchFamily="49" charset="-128"/>
              </a:rPr>
              <a:t>Quel(s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programme(s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recommanderiez-vous</a:t>
            </a:r>
            <a:r>
              <a:rPr lang="en-GB" sz="2200" dirty="0">
                <a:solidFill>
                  <a:srgbClr val="000000"/>
                </a:solidFill>
                <a:latin typeface="Calibri" panose="020F0502020204030204" pitchFamily="34" charset="0"/>
                <a:ea typeface="MS Mincho" panose="02020609040205080304" pitchFamily="49" charset="-128"/>
              </a:rPr>
              <a:t> pour </a:t>
            </a:r>
            <a:r>
              <a:rPr lang="en-GB" sz="2200" dirty="0" err="1">
                <a:solidFill>
                  <a:srgbClr val="000000"/>
                </a:solidFill>
                <a:latin typeface="Calibri" panose="020F0502020204030204" pitchFamily="34" charset="0"/>
                <a:ea typeface="MS Mincho" panose="02020609040205080304" pitchFamily="49" charset="-128"/>
              </a:rPr>
              <a:t>votre</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scénario</a:t>
            </a:r>
            <a:r>
              <a:rPr lang="en-GB" sz="2200" dirty="0">
                <a:solidFill>
                  <a:srgbClr val="000000"/>
                </a:solidFill>
                <a:latin typeface="Calibri" panose="020F0502020204030204" pitchFamily="34" charset="0"/>
                <a:ea typeface="MS Mincho" panose="02020609040205080304" pitchFamily="49" charset="-128"/>
              </a:rPr>
              <a:t> – </a:t>
            </a:r>
            <a:r>
              <a:rPr lang="en-GB" sz="2200" dirty="0" err="1">
                <a:solidFill>
                  <a:srgbClr val="000000"/>
                </a:solidFill>
                <a:latin typeface="Calibri" panose="020F0502020204030204" pitchFamily="34" charset="0"/>
                <a:ea typeface="MS Mincho" panose="02020609040205080304" pitchFamily="49" charset="-128"/>
              </a:rPr>
              <a:t>identifiez</a:t>
            </a:r>
            <a:r>
              <a:rPr lang="en-GB" sz="2200" dirty="0">
                <a:solidFill>
                  <a:srgbClr val="000000"/>
                </a:solidFill>
                <a:latin typeface="Calibri" panose="020F0502020204030204" pitchFamily="34" charset="0"/>
                <a:ea typeface="MS Mincho" panose="02020609040205080304" pitchFamily="49" charset="-128"/>
              </a:rPr>
              <a:t> les </a:t>
            </a:r>
            <a:r>
              <a:rPr lang="en-GB" sz="2200" dirty="0" err="1">
                <a:solidFill>
                  <a:srgbClr val="000000"/>
                </a:solidFill>
                <a:latin typeface="Calibri" panose="020F0502020204030204" pitchFamily="34" charset="0"/>
                <a:ea typeface="MS Mincho" panose="02020609040205080304" pitchFamily="49" charset="-128"/>
              </a:rPr>
              <a:t>réponses</a:t>
            </a:r>
            <a:r>
              <a:rPr lang="en-GB" sz="2200" dirty="0">
                <a:solidFill>
                  <a:srgbClr val="000000"/>
                </a:solidFill>
                <a:latin typeface="Calibri" panose="020F0502020204030204" pitchFamily="34" charset="0"/>
                <a:ea typeface="MS Mincho" panose="02020609040205080304" pitchFamily="49" charset="-128"/>
              </a:rPr>
              <a:t> </a:t>
            </a:r>
            <a:r>
              <a:rPr lang="en-GB" sz="2200" dirty="0" err="1">
                <a:solidFill>
                  <a:srgbClr val="000000"/>
                </a:solidFill>
                <a:latin typeface="Calibri" panose="020F0502020204030204" pitchFamily="34" charset="0"/>
                <a:ea typeface="MS Mincho" panose="02020609040205080304" pitchFamily="49" charset="-128"/>
              </a:rPr>
              <a:t>existantes</a:t>
            </a:r>
            <a:r>
              <a:rPr lang="en-GB" sz="2200" dirty="0">
                <a:solidFill>
                  <a:srgbClr val="000000"/>
                </a:solidFill>
                <a:latin typeface="Calibri" panose="020F0502020204030204" pitchFamily="34" charset="0"/>
                <a:ea typeface="MS Mincho" panose="02020609040205080304" pitchFamily="49" charset="-128"/>
              </a:rPr>
              <a:t> et les </a:t>
            </a:r>
            <a:r>
              <a:rPr lang="en-GB" sz="2200" dirty="0" err="1">
                <a:solidFill>
                  <a:srgbClr val="000000"/>
                </a:solidFill>
                <a:latin typeface="Calibri" panose="020F0502020204030204" pitchFamily="34" charset="0"/>
                <a:ea typeface="MS Mincho" panose="02020609040205080304" pitchFamily="49" charset="-128"/>
              </a:rPr>
              <a:t>lacunes</a:t>
            </a:r>
            <a:endParaRPr lang="en-GB" sz="2200" dirty="0">
              <a:solidFill>
                <a:srgbClr val="000000"/>
              </a:solidFill>
              <a:latin typeface="Calibri" panose="020F0502020204030204" pitchFamily="34" charset="0"/>
              <a:ea typeface="MS Mincho" panose="02020609040205080304" pitchFamily="49" charset="-128"/>
            </a:endParaRPr>
          </a:p>
          <a:p>
            <a:pPr marL="342900" lvl="0" indent="-342900">
              <a:buFont typeface="+mj-lt"/>
              <a:buAutoNum type="arabicPeriod"/>
            </a:pPr>
            <a:endParaRPr lang="en-US" b="1" dirty="0">
              <a:latin typeface="Arial" panose="020B0604020202020204" pitchFamily="34" charset="0"/>
              <a:ea typeface="ＭＳ 明朝"/>
              <a:cs typeface="Arial" panose="020B0604020202020204" pitchFamily="34" charset="0"/>
            </a:endParaRPr>
          </a:p>
        </p:txBody>
      </p:sp>
      <p:sp>
        <p:nvSpPr>
          <p:cNvPr id="3" name="TextBox 2">
            <a:extLst>
              <a:ext uri="{FF2B5EF4-FFF2-40B4-BE49-F238E27FC236}">
                <a16:creationId xmlns:a16="http://schemas.microsoft.com/office/drawing/2014/main" id="{ABDCF35D-2C9C-0748-AC66-37A7B7EAD11D}"/>
              </a:ext>
            </a:extLst>
          </p:cNvPr>
          <p:cNvSpPr txBox="1"/>
          <p:nvPr/>
        </p:nvSpPr>
        <p:spPr>
          <a:xfrm>
            <a:off x="435600" y="435600"/>
            <a:ext cx="9318000" cy="861774"/>
          </a:xfrm>
          <a:prstGeom prst="rect">
            <a:avLst/>
          </a:prstGeom>
          <a:noFill/>
        </p:spPr>
        <p:txBody>
          <a:bodyPr wrap="square" lIns="0" tIns="0" rIns="0" bIns="0" rtlCol="0">
            <a:spAutoFit/>
          </a:bodyPr>
          <a:lstStyle/>
          <a:p>
            <a:r>
              <a:rPr lang="en-US" sz="2800" b="1" dirty="0"/>
              <a:t>2.7: </a:t>
            </a:r>
            <a:r>
              <a:rPr lang="en-US" sz="2800" b="1" dirty="0" err="1"/>
              <a:t>Conduire</a:t>
            </a:r>
            <a:r>
              <a:rPr lang="en-US" sz="2800" b="1" dirty="0"/>
              <a:t> des </a:t>
            </a:r>
            <a:r>
              <a:rPr lang="en-US" sz="2800" b="1" dirty="0" err="1"/>
              <a:t>entretiens</a:t>
            </a:r>
            <a:r>
              <a:rPr lang="en-US" sz="2800" b="1" dirty="0"/>
              <a:t> </a:t>
            </a:r>
            <a:r>
              <a:rPr lang="en-US" sz="2800" b="1" dirty="0" err="1"/>
              <a:t>sensibles</a:t>
            </a:r>
            <a:r>
              <a:rPr lang="en-US" sz="2800" b="1" dirty="0"/>
              <a:t> au genre</a:t>
            </a:r>
            <a:endParaRPr lang="en-GB" sz="2800" dirty="0"/>
          </a:p>
          <a:p>
            <a:endParaRPr lang="en-US" sz="2800" dirty="0"/>
          </a:p>
        </p:txBody>
      </p:sp>
    </p:spTree>
    <p:extLst>
      <p:ext uri="{BB962C8B-B14F-4D97-AF65-F5344CB8AC3E}">
        <p14:creationId xmlns:p14="http://schemas.microsoft.com/office/powerpoint/2010/main" val="164260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E250A-2955-2845-9FE8-C91F321AF243}"/>
              </a:ext>
            </a:extLst>
          </p:cNvPr>
          <p:cNvPicPr>
            <a:picLocks noChangeAspect="1"/>
          </p:cNvPicPr>
          <p:nvPr/>
        </p:nvPicPr>
        <p:blipFill>
          <a:blip r:embed="rId3"/>
          <a:stretch>
            <a:fillRect/>
          </a:stretch>
        </p:blipFill>
        <p:spPr>
          <a:xfrm>
            <a:off x="9607094" y="629499"/>
            <a:ext cx="2405528" cy="2257950"/>
          </a:xfrm>
          <a:prstGeom prst="rect">
            <a:avLst/>
          </a:prstGeom>
        </p:spPr>
      </p:pic>
      <p:sp>
        <p:nvSpPr>
          <p:cNvPr id="2" name="Title 1"/>
          <p:cNvSpPr>
            <a:spLocks noGrp="1"/>
          </p:cNvSpPr>
          <p:nvPr>
            <p:ph type="title"/>
          </p:nvPr>
        </p:nvSpPr>
        <p:spPr>
          <a:xfrm>
            <a:off x="435600" y="435600"/>
            <a:ext cx="9320094" cy="387798"/>
          </a:xfrm>
        </p:spPr>
        <p:txBody>
          <a:bodyPr tIns="0" bIns="0"/>
          <a:lstStyle/>
          <a:p>
            <a:r>
              <a:rPr lang="en-US" sz="2800" dirty="0"/>
              <a:t>2.1.1 </a:t>
            </a:r>
            <a:r>
              <a:rPr lang="en-US" sz="2800" dirty="0" err="1"/>
              <a:t>Évaluation</a:t>
            </a:r>
            <a:r>
              <a:rPr lang="en-US" sz="2800" dirty="0"/>
              <a:t> relative </a:t>
            </a:r>
            <a:r>
              <a:rPr lang="en-US" sz="2800" dirty="0" err="1"/>
              <a:t>à</a:t>
            </a:r>
            <a:r>
              <a:rPr lang="en-US" sz="2800" dirty="0"/>
              <a:t> </a:t>
            </a:r>
            <a:r>
              <a:rPr lang="en-US" sz="2800" dirty="0" err="1"/>
              <a:t>l’égalité</a:t>
            </a:r>
            <a:r>
              <a:rPr lang="en-US" sz="2800" dirty="0"/>
              <a:t> des genres</a:t>
            </a:r>
          </a:p>
        </p:txBody>
      </p:sp>
      <p:sp>
        <p:nvSpPr>
          <p:cNvPr id="3" name="Text Placeholder 2"/>
          <p:cNvSpPr>
            <a:spLocks noGrp="1"/>
          </p:cNvSpPr>
          <p:nvPr>
            <p:ph type="body" sz="quarter" idx="15"/>
          </p:nvPr>
        </p:nvSpPr>
        <p:spPr>
          <a:xfrm>
            <a:off x="435601" y="1158210"/>
            <a:ext cx="10820978" cy="6151736"/>
          </a:xfrm>
        </p:spPr>
        <p:txBody>
          <a:bodyPr/>
          <a:lstStyle/>
          <a:p>
            <a:pPr marL="0" indent="0">
              <a:buNone/>
            </a:pPr>
            <a:r>
              <a:rPr lang="fr-FR" sz="1700" b="1" dirty="0"/>
              <a:t>Réfléchissez à ce que vous pensez des questions suivantes et écrivez :</a:t>
            </a:r>
          </a:p>
          <a:p>
            <a:pPr marL="0" indent="0">
              <a:buNone/>
            </a:pPr>
            <a:r>
              <a:rPr lang="en-US" sz="1700" b="1" dirty="0">
                <a:solidFill>
                  <a:schemeClr val="bg2"/>
                </a:solidFill>
              </a:rPr>
              <a:t>A </a:t>
            </a:r>
            <a:r>
              <a:rPr lang="en-US" sz="1700" b="1" dirty="0" err="1">
                <a:solidFill>
                  <a:schemeClr val="bg2"/>
                </a:solidFill>
              </a:rPr>
              <a:t>si</a:t>
            </a:r>
            <a:r>
              <a:rPr lang="en-US" sz="1700" b="1" dirty="0">
                <a:solidFill>
                  <a:schemeClr val="bg2"/>
                </a:solidFill>
              </a:rPr>
              <a:t> </a:t>
            </a:r>
            <a:r>
              <a:rPr lang="en-US" sz="1700" b="1" dirty="0" err="1">
                <a:solidFill>
                  <a:schemeClr val="bg2"/>
                </a:solidFill>
              </a:rPr>
              <a:t>vous</a:t>
            </a:r>
            <a:r>
              <a:rPr lang="en-US" sz="1700" b="1" dirty="0">
                <a:solidFill>
                  <a:schemeClr val="bg2"/>
                </a:solidFill>
              </a:rPr>
              <a:t> </a:t>
            </a:r>
            <a:r>
              <a:rPr lang="en-US" sz="1700" b="1" dirty="0" err="1">
                <a:solidFill>
                  <a:schemeClr val="bg2"/>
                </a:solidFill>
              </a:rPr>
              <a:t>êtes</a:t>
            </a:r>
            <a:r>
              <a:rPr lang="en-US" sz="1700" b="1" dirty="0">
                <a:solidFill>
                  <a:schemeClr val="bg2"/>
                </a:solidFill>
              </a:rPr>
              <a:t> </a:t>
            </a:r>
            <a:r>
              <a:rPr lang="en-US" sz="1700" b="1" dirty="0" err="1">
                <a:solidFill>
                  <a:schemeClr val="bg2"/>
                </a:solidFill>
              </a:rPr>
              <a:t>d’accord</a:t>
            </a:r>
            <a:r>
              <a:rPr lang="en-US" sz="1700" b="1" dirty="0">
                <a:solidFill>
                  <a:schemeClr val="bg2"/>
                </a:solidFill>
              </a:rPr>
              <a:t> </a:t>
            </a:r>
            <a:r>
              <a:rPr lang="en-US" sz="1700" b="1" dirty="0">
                <a:solidFill>
                  <a:schemeClr val="tx1"/>
                </a:solidFill>
              </a:rPr>
              <a:t>P </a:t>
            </a:r>
            <a:r>
              <a:rPr lang="en-US" sz="1700" b="1" dirty="0" err="1">
                <a:solidFill>
                  <a:schemeClr val="tx1"/>
                </a:solidFill>
              </a:rPr>
              <a:t>si</a:t>
            </a:r>
            <a:r>
              <a:rPr lang="en-US" sz="1700" b="1" dirty="0">
                <a:solidFill>
                  <a:schemeClr val="tx1"/>
                </a:solidFill>
              </a:rPr>
              <a:t> </a:t>
            </a:r>
            <a:r>
              <a:rPr lang="en-US" sz="1700" b="1" dirty="0" err="1">
                <a:solidFill>
                  <a:schemeClr val="tx1"/>
                </a:solidFill>
              </a:rPr>
              <a:t>vous</a:t>
            </a:r>
            <a:r>
              <a:rPr lang="en-US" sz="1700" b="1" dirty="0">
                <a:solidFill>
                  <a:schemeClr val="tx1"/>
                </a:solidFill>
              </a:rPr>
              <a:t> </a:t>
            </a:r>
            <a:r>
              <a:rPr lang="en-US" sz="1700" b="1" dirty="0" err="1">
                <a:solidFill>
                  <a:schemeClr val="tx1"/>
                </a:solidFill>
              </a:rPr>
              <a:t>êtes</a:t>
            </a:r>
            <a:r>
              <a:rPr lang="en-US" sz="1700" b="1" dirty="0">
                <a:solidFill>
                  <a:schemeClr val="tx1"/>
                </a:solidFill>
              </a:rPr>
              <a:t> en </a:t>
            </a:r>
            <a:r>
              <a:rPr lang="en-US" sz="1700" b="1" dirty="0" err="1">
                <a:solidFill>
                  <a:schemeClr val="tx1"/>
                </a:solidFill>
              </a:rPr>
              <a:t>partie</a:t>
            </a:r>
            <a:r>
              <a:rPr lang="en-US" sz="1700" b="1" dirty="0">
                <a:solidFill>
                  <a:schemeClr val="tx1"/>
                </a:solidFill>
              </a:rPr>
              <a:t> </a:t>
            </a:r>
            <a:r>
              <a:rPr lang="en-US" sz="1700" b="1" dirty="0" err="1">
                <a:solidFill>
                  <a:schemeClr val="tx1"/>
                </a:solidFill>
              </a:rPr>
              <a:t>d’accord</a:t>
            </a:r>
            <a:r>
              <a:rPr lang="en-US" sz="1700" b="1" dirty="0">
                <a:solidFill>
                  <a:schemeClr val="tx1"/>
                </a:solidFill>
              </a:rPr>
              <a:t> </a:t>
            </a:r>
            <a:r>
              <a:rPr lang="en-US" sz="1700" b="1" dirty="0" err="1"/>
              <a:t>ou</a:t>
            </a:r>
            <a:r>
              <a:rPr lang="en-US" sz="1700" b="1" dirty="0">
                <a:solidFill>
                  <a:schemeClr val="tx1"/>
                </a:solidFill>
              </a:rPr>
              <a:t>   </a:t>
            </a:r>
            <a:r>
              <a:rPr lang="en-US" sz="1700" b="1" dirty="0">
                <a:solidFill>
                  <a:schemeClr val="tx2"/>
                </a:solidFill>
              </a:rPr>
              <a:t>D </a:t>
            </a:r>
            <a:r>
              <a:rPr lang="en-US" sz="1700" b="1" dirty="0" err="1">
                <a:solidFill>
                  <a:schemeClr val="tx2"/>
                </a:solidFill>
              </a:rPr>
              <a:t>si</a:t>
            </a:r>
            <a:r>
              <a:rPr lang="en-US" sz="1700" b="1" dirty="0">
                <a:solidFill>
                  <a:schemeClr val="tx2"/>
                </a:solidFill>
              </a:rPr>
              <a:t> </a:t>
            </a:r>
            <a:r>
              <a:rPr lang="en-US" sz="1700" b="1" dirty="0" err="1">
                <a:solidFill>
                  <a:schemeClr val="tx2"/>
                </a:solidFill>
              </a:rPr>
              <a:t>vous</a:t>
            </a:r>
            <a:r>
              <a:rPr lang="en-US" sz="1700" b="1" dirty="0">
                <a:solidFill>
                  <a:schemeClr val="tx2"/>
                </a:solidFill>
              </a:rPr>
              <a:t> </a:t>
            </a:r>
            <a:r>
              <a:rPr lang="en-US" sz="1700" b="1" dirty="0" err="1">
                <a:solidFill>
                  <a:schemeClr val="tx2"/>
                </a:solidFill>
              </a:rPr>
              <a:t>n’êtes</a:t>
            </a:r>
            <a:r>
              <a:rPr lang="en-US" sz="1700" b="1" dirty="0">
                <a:solidFill>
                  <a:schemeClr val="tx2"/>
                </a:solidFill>
              </a:rPr>
              <a:t> pas </a:t>
            </a:r>
            <a:r>
              <a:rPr lang="en-US" sz="1700" b="1" dirty="0" err="1">
                <a:solidFill>
                  <a:schemeClr val="tx2"/>
                </a:solidFill>
              </a:rPr>
              <a:t>d’accord</a:t>
            </a:r>
            <a:endParaRPr lang="en-US" sz="1700" dirty="0"/>
          </a:p>
          <a:p>
            <a:pPr>
              <a:buNone/>
            </a:pPr>
            <a:r>
              <a:rPr lang="fr-FR" sz="1700" b="1" dirty="0"/>
              <a:t>1</a:t>
            </a:r>
            <a:r>
              <a:rPr lang="fr-FR" sz="1700" dirty="0"/>
              <a:t>. Les hommes et les femmes sont égaux et devraient pouvoir faire les mêmes choses.</a:t>
            </a:r>
          </a:p>
          <a:p>
            <a:pPr>
              <a:buNone/>
            </a:pPr>
            <a:r>
              <a:rPr lang="fr-FR" sz="1700" b="1" dirty="0"/>
              <a:t>2</a:t>
            </a:r>
            <a:r>
              <a:rPr lang="fr-FR" sz="1700" dirty="0"/>
              <a:t>. Les femmes transgenres sont des femmes et les hommes transgenres sont des hommes.</a:t>
            </a:r>
          </a:p>
          <a:p>
            <a:pPr>
              <a:buNone/>
            </a:pPr>
            <a:r>
              <a:rPr lang="fr-FR" sz="1700" b="1" dirty="0"/>
              <a:t>3</a:t>
            </a:r>
            <a:r>
              <a:rPr lang="fr-FR" sz="1700" dirty="0"/>
              <a:t>. Il est de la responsabilité de la femme d'éviter de tomber enceinte. Les hommes n'ont pas à se préoccuper des questions de procréation.</a:t>
            </a:r>
          </a:p>
          <a:p>
            <a:pPr>
              <a:buNone/>
            </a:pPr>
            <a:r>
              <a:rPr lang="fr-FR" sz="1700" b="1" dirty="0"/>
              <a:t>4</a:t>
            </a:r>
            <a:r>
              <a:rPr lang="fr-FR" sz="1700" dirty="0"/>
              <a:t>. Un homme devrait avoir le dernier mot sur les décisions prises dans son foyer.</a:t>
            </a:r>
          </a:p>
          <a:p>
            <a:pPr>
              <a:buNone/>
            </a:pPr>
            <a:r>
              <a:rPr lang="fr-FR" sz="1700" b="1" dirty="0"/>
              <a:t>5</a:t>
            </a:r>
            <a:r>
              <a:rPr lang="fr-FR" sz="1700" dirty="0"/>
              <a:t>. Le fait d’être un homme ou une femme est déterminé par le sexe avec lequel une personne naît.</a:t>
            </a:r>
          </a:p>
          <a:p>
            <a:pPr>
              <a:buNone/>
            </a:pPr>
            <a:r>
              <a:rPr lang="fr-FR" sz="1700" b="1" dirty="0"/>
              <a:t>6</a:t>
            </a:r>
            <a:r>
              <a:rPr lang="fr-FR" sz="1700" dirty="0"/>
              <a:t>. Je n'aurai jamais d'</a:t>
            </a:r>
            <a:r>
              <a:rPr lang="fr-FR" sz="1700" dirty="0" err="1"/>
              <a:t>ami.e</a:t>
            </a:r>
            <a:r>
              <a:rPr lang="fr-FR" sz="1700" dirty="0"/>
              <a:t> gay, lesbienne ou transgenre.</a:t>
            </a:r>
          </a:p>
          <a:p>
            <a:pPr>
              <a:buNone/>
            </a:pPr>
            <a:r>
              <a:rPr lang="fr-FR" sz="1700" b="1" dirty="0"/>
              <a:t>7</a:t>
            </a:r>
            <a:r>
              <a:rPr lang="fr-FR" sz="1700" dirty="0"/>
              <a:t>. Lorsque les femmes, les personnes de diverses identités de genre ou transgenres obtiennent des droits, elles enlèvent des droits aux hommes.</a:t>
            </a:r>
          </a:p>
          <a:p>
            <a:pPr>
              <a:buNone/>
            </a:pPr>
            <a:r>
              <a:rPr lang="fr-FR" sz="1700" b="1" dirty="0"/>
              <a:t>8</a:t>
            </a:r>
            <a:r>
              <a:rPr lang="fr-FR" sz="1700" dirty="0"/>
              <a:t>. Lorsqu'une femme, une personne de diverses identités de genre ou transgenre est agressée sexuellement, elle a généralement fait quelque chose d'inconscient pour se mettre dans cette situation.</a:t>
            </a:r>
          </a:p>
          <a:p>
            <a:pPr>
              <a:buNone/>
            </a:pPr>
            <a:r>
              <a:rPr lang="fr-FR" sz="1700" b="1" dirty="0"/>
              <a:t>9. </a:t>
            </a:r>
            <a:r>
              <a:rPr lang="fr-FR" sz="1700" dirty="0"/>
              <a:t>L'égalité des genres menace les cultures, les traditions et les identités. Les choses doivent rester telles qu'elles sont. </a:t>
            </a:r>
            <a:r>
              <a:rPr lang="en-US" sz="1700" dirty="0"/>
              <a:t>	</a:t>
            </a:r>
            <a:r>
              <a:rPr lang="en-US" dirty="0"/>
              <a:t>						</a:t>
            </a:r>
          </a:p>
        </p:txBody>
      </p:sp>
    </p:spTree>
    <p:extLst>
      <p:ext uri="{BB962C8B-B14F-4D97-AF65-F5344CB8AC3E}">
        <p14:creationId xmlns:p14="http://schemas.microsoft.com/office/powerpoint/2010/main" val="3049056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FBF691-22FD-E94B-AAAD-583F3F8C894D}"/>
              </a:ext>
            </a:extLst>
          </p:cNvPr>
          <p:cNvPicPr>
            <a:picLocks noChangeAspect="1"/>
          </p:cNvPicPr>
          <p:nvPr/>
        </p:nvPicPr>
        <p:blipFill rotWithShape="1">
          <a:blip r:embed="rId3"/>
          <a:srcRect b="3572"/>
          <a:stretch/>
        </p:blipFill>
        <p:spPr>
          <a:xfrm>
            <a:off x="85593" y="1125020"/>
            <a:ext cx="9539344" cy="5607859"/>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599" y="435600"/>
            <a:ext cx="9901097" cy="689420"/>
          </a:xfrm>
        </p:spPr>
        <p:txBody>
          <a:bodyPr wrap="square" lIns="0" tIns="0" rIns="0" bIns="0" anchor="t">
            <a:spAutoFit/>
          </a:bodyPr>
          <a:lstStyle/>
          <a:p>
            <a:r>
              <a:rPr lang="fr-FR" sz="2800" spc="0" dirty="0"/>
              <a:t>Liste de contrôle de l’Unité 2.7 : Formuler des </a:t>
            </a:r>
            <a:br>
              <a:rPr lang="fr-FR" sz="2800" spc="0" dirty="0"/>
            </a:br>
            <a:r>
              <a:rPr lang="fr-FR" sz="2800" spc="0" dirty="0"/>
              <a:t>recommandations programmatiques liées au genre</a:t>
            </a:r>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759700" y="2365822"/>
            <a:ext cx="7035011" cy="3995493"/>
          </a:xfrm>
        </p:spPr>
        <p:txBody>
          <a:bodyPr lIns="0" tIns="0" rIns="0" bIns="0" anchor="t"/>
          <a:lstStyle/>
          <a:p>
            <a:pPr marL="342900" indent="-342900">
              <a:buClr>
                <a:srgbClr val="E52E78"/>
              </a:buClr>
              <a:buFont typeface="Wingdings" pitchFamily="2" charset="2"/>
              <a:buChar char="ü"/>
            </a:pPr>
            <a:r>
              <a:rPr lang="en-GB" sz="2400" dirty="0"/>
              <a:t>Nous </a:t>
            </a:r>
            <a:r>
              <a:rPr lang="en-GB" sz="2400" dirty="0" err="1"/>
              <a:t>sommes</a:t>
            </a:r>
            <a:r>
              <a:rPr lang="en-GB" sz="2400" dirty="0"/>
              <a:t> en </a:t>
            </a:r>
            <a:r>
              <a:rPr lang="en-GB" sz="2400" dirty="0" err="1"/>
              <a:t>mesure</a:t>
            </a:r>
            <a:r>
              <a:rPr lang="en-GB" sz="2400" dirty="0"/>
              <a:t> de </a:t>
            </a:r>
            <a:r>
              <a:rPr lang="en-GB" sz="2400" dirty="0" err="1"/>
              <a:t>formuler</a:t>
            </a:r>
            <a:r>
              <a:rPr lang="en-GB" sz="2400" dirty="0"/>
              <a:t> des </a:t>
            </a:r>
            <a:r>
              <a:rPr lang="en-GB" sz="2400" dirty="0" err="1"/>
              <a:t>recommandations</a:t>
            </a:r>
            <a:r>
              <a:rPr lang="en-GB" sz="2400" dirty="0"/>
              <a:t> </a:t>
            </a:r>
            <a:r>
              <a:rPr lang="en-GB" sz="2400" dirty="0" err="1"/>
              <a:t>programmatiques</a:t>
            </a:r>
            <a:r>
              <a:rPr lang="en-GB" sz="2400" dirty="0"/>
              <a:t> </a:t>
            </a:r>
            <a:r>
              <a:rPr lang="en-GB" sz="2400" dirty="0" err="1"/>
              <a:t>conformément</a:t>
            </a:r>
            <a:r>
              <a:rPr lang="en-GB" sz="2400" dirty="0"/>
              <a:t> aux </a:t>
            </a:r>
            <a:r>
              <a:rPr lang="en-GB" sz="2400" dirty="0" err="1"/>
              <a:t>huit</a:t>
            </a:r>
            <a:r>
              <a:rPr lang="en-GB" sz="2400" dirty="0"/>
              <a:t> </a:t>
            </a:r>
            <a:r>
              <a:rPr lang="en-GB" sz="2400" dirty="0" err="1"/>
              <a:t>domaines</a:t>
            </a:r>
            <a:r>
              <a:rPr lang="en-GB" sz="2400" dirty="0"/>
              <a:t> </a:t>
            </a:r>
            <a:r>
              <a:rPr lang="en-GB" sz="2400" dirty="0" err="1"/>
              <a:t>programmatiques</a:t>
            </a:r>
            <a:r>
              <a:rPr lang="en-GB" sz="2400" dirty="0"/>
              <a:t> </a:t>
            </a:r>
            <a:r>
              <a:rPr lang="en-GB" sz="2400" dirty="0" err="1"/>
              <a:t>clés</a:t>
            </a:r>
            <a:r>
              <a:rPr lang="en-GB" sz="2400" dirty="0"/>
              <a:t> </a:t>
            </a:r>
            <a:r>
              <a:rPr lang="en-GB" sz="2400" dirty="0" err="1"/>
              <a:t>relatifs</a:t>
            </a:r>
            <a:r>
              <a:rPr lang="en-GB" sz="2400" dirty="0"/>
              <a:t> aux </a:t>
            </a:r>
            <a:r>
              <a:rPr lang="en-GB" sz="2400" dirty="0" err="1"/>
              <a:t>droits</a:t>
            </a:r>
            <a:r>
              <a:rPr lang="en-GB" sz="2400" dirty="0"/>
              <a:t> </a:t>
            </a:r>
            <a:r>
              <a:rPr lang="en-GB" sz="2400" dirty="0" err="1"/>
              <a:t>humains</a:t>
            </a:r>
            <a:r>
              <a:rPr lang="en-GB" sz="2400" dirty="0"/>
              <a:t>.</a:t>
            </a:r>
            <a:endParaRPr lang="fr-FR" sz="2400" dirty="0"/>
          </a:p>
          <a:p>
            <a:pPr marL="342900" indent="-342900">
              <a:buClr>
                <a:srgbClr val="E52E78"/>
              </a:buClr>
              <a:buFont typeface="Wingdings" pitchFamily="2" charset="2"/>
              <a:buChar char="ü"/>
            </a:pPr>
            <a:r>
              <a:rPr lang="en-GB" sz="2400" dirty="0"/>
              <a:t>Nous </a:t>
            </a:r>
            <a:r>
              <a:rPr lang="en-GB" sz="2400" dirty="0" err="1"/>
              <a:t>savons</a:t>
            </a:r>
            <a:r>
              <a:rPr lang="en-GB" sz="2400" dirty="0"/>
              <a:t> </a:t>
            </a:r>
            <a:r>
              <a:rPr lang="en-GB" sz="2400" dirty="0" err="1"/>
              <a:t>quels</a:t>
            </a:r>
            <a:r>
              <a:rPr lang="en-GB" sz="2400" dirty="0"/>
              <a:t> </a:t>
            </a:r>
            <a:r>
              <a:rPr lang="en-GB" sz="2400" dirty="0" err="1"/>
              <a:t>sont</a:t>
            </a:r>
            <a:r>
              <a:rPr lang="en-GB" sz="2400" dirty="0"/>
              <a:t> les programmes </a:t>
            </a:r>
            <a:r>
              <a:rPr lang="en-GB" sz="2400" dirty="0" err="1"/>
              <a:t>mis</a:t>
            </a:r>
            <a:r>
              <a:rPr lang="en-GB" sz="2400" dirty="0"/>
              <a:t> en </a:t>
            </a:r>
            <a:r>
              <a:rPr lang="en-GB" sz="2400" dirty="0" err="1"/>
              <a:t>œuvre</a:t>
            </a:r>
            <a:r>
              <a:rPr lang="en-GB" sz="2400" dirty="0"/>
              <a:t> </a:t>
            </a:r>
            <a:r>
              <a:rPr lang="en-GB" sz="2400" dirty="0" err="1"/>
              <a:t>dans</a:t>
            </a:r>
            <a:r>
              <a:rPr lang="en-GB" sz="2400" dirty="0"/>
              <a:t> </a:t>
            </a:r>
            <a:r>
              <a:rPr lang="en-GB" sz="2400" dirty="0" err="1"/>
              <a:t>notre</a:t>
            </a:r>
            <a:r>
              <a:rPr lang="en-GB" sz="2400" dirty="0"/>
              <a:t> </a:t>
            </a:r>
            <a:r>
              <a:rPr lang="en-GB" sz="2400" dirty="0" err="1"/>
              <a:t>communauté</a:t>
            </a:r>
            <a:r>
              <a:rPr lang="en-GB" sz="2400" dirty="0"/>
              <a:t>, qui les met en </a:t>
            </a:r>
            <a:r>
              <a:rPr lang="en-GB" sz="2400" dirty="0" err="1"/>
              <a:t>œuvre</a:t>
            </a:r>
            <a:r>
              <a:rPr lang="en-GB" sz="2400" dirty="0"/>
              <a:t> et </a:t>
            </a:r>
            <a:r>
              <a:rPr lang="en-GB" sz="2400" dirty="0" err="1"/>
              <a:t>où</a:t>
            </a:r>
            <a:r>
              <a:rPr lang="en-GB" sz="2400" dirty="0"/>
              <a:t> se </a:t>
            </a:r>
            <a:r>
              <a:rPr lang="en-GB" sz="2400" dirty="0" err="1"/>
              <a:t>trouvent</a:t>
            </a:r>
            <a:r>
              <a:rPr lang="en-GB" sz="2400" dirty="0"/>
              <a:t> les </a:t>
            </a:r>
            <a:r>
              <a:rPr lang="en-GB" sz="2400" dirty="0" err="1"/>
              <a:t>lacunes/défis</a:t>
            </a:r>
            <a:r>
              <a:rPr lang="en-GB" sz="2400" dirty="0"/>
              <a:t>.     </a:t>
            </a:r>
            <a:endParaRPr lang="fr-FR" sz="2400" dirty="0"/>
          </a:p>
          <a:p>
            <a:pPr marL="342900" indent="-342900">
              <a:buClr>
                <a:srgbClr val="E52E78"/>
              </a:buClr>
              <a:buFont typeface="Wingdings" pitchFamily="2" charset="2"/>
              <a:buChar char="ü"/>
            </a:pPr>
            <a:endParaRPr lang="en-US" sz="2400" dirty="0"/>
          </a:p>
        </p:txBody>
      </p:sp>
    </p:spTree>
    <p:extLst>
      <p:ext uri="{BB962C8B-B14F-4D97-AF65-F5344CB8AC3E}">
        <p14:creationId xmlns:p14="http://schemas.microsoft.com/office/powerpoint/2010/main" val="1995075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3" y="436564"/>
            <a:ext cx="8899212" cy="773672"/>
          </a:xfrm>
          <a:solidFill>
            <a:srgbClr val="E62F79"/>
          </a:solidFill>
        </p:spPr>
        <p:txBody>
          <a:bodyPr wrap="square" lIns="182880" tIns="182880" rIns="182880" bIns="182880" anchor="t"/>
          <a:lstStyle/>
          <a:p>
            <a:r>
              <a:rPr lang="en-GB" sz="4000" spc="0" dirty="0">
                <a:latin typeface="Arial Black"/>
              </a:rPr>
              <a:t>2.8 </a:t>
            </a:r>
            <a:r>
              <a:rPr lang="en-US" sz="4000" spc="0" dirty="0">
                <a:latin typeface="Arial Black"/>
              </a:rPr>
              <a:t>COLLECTER LES PREUVES</a:t>
            </a:r>
            <a:endParaRPr lang="en-GB" sz="4000" spc="0" dirty="0"/>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a:solidFill>
            <a:srgbClr val="000000"/>
          </a:solidFill>
        </p:grpSpPr>
        <p:sp>
          <p:nvSpPr>
            <p:cNvPr id="39" name="Rounded Rectangle 38"/>
            <p:cNvSpPr/>
            <p:nvPr/>
          </p:nvSpPr>
          <p:spPr>
            <a:xfrm>
              <a:off x="3347422" y="0"/>
              <a:ext cx="983394"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64657" y="149060"/>
              <a:ext cx="937999" cy="2097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incidents</a:t>
              </a:r>
            </a:p>
          </p:txBody>
        </p:sp>
      </p:grpSp>
      <p:grpSp>
        <p:nvGrpSpPr>
          <p:cNvPr id="18" name="Group 17"/>
          <p:cNvGrpSpPr/>
          <p:nvPr/>
        </p:nvGrpSpPr>
        <p:grpSpPr>
          <a:xfrm>
            <a:off x="8225590" y="2353217"/>
            <a:ext cx="1845657" cy="1645759"/>
            <a:chOff x="4492335" y="0"/>
            <a:chExt cx="961429" cy="2302933"/>
          </a:xfrm>
          <a:solidFill>
            <a:srgbClr val="000000"/>
          </a:solidFill>
        </p:grpSpPr>
        <p:sp>
          <p:nvSpPr>
            <p:cNvPr id="37" name="Rounded Rectangle 36"/>
            <p:cNvSpPr/>
            <p:nvPr/>
          </p:nvSpPr>
          <p:spPr>
            <a:xfrm>
              <a:off x="44923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39254" y="94109"/>
              <a:ext cx="857384" cy="21383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61317" y="2352546"/>
            <a:ext cx="1845657" cy="1646430"/>
            <a:chOff x="5615285" y="-16624"/>
            <a:chExt cx="961429" cy="2319557"/>
          </a:xfrm>
          <a:solidFill>
            <a:srgbClr val="000000"/>
          </a:solidFill>
        </p:grpSpPr>
        <p:sp>
          <p:nvSpPr>
            <p:cNvPr id="35" name="Rounded Rectangle 34"/>
            <p:cNvSpPr/>
            <p:nvPr/>
          </p:nvSpPr>
          <p:spPr>
            <a:xfrm>
              <a:off x="5615285" y="-16624"/>
              <a:ext cx="961429" cy="231955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68892" y="79071"/>
              <a:ext cx="860931" cy="218701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558799" y="4203178"/>
            <a:ext cx="2285160" cy="1560679"/>
            <a:chOff x="6700418" y="0"/>
            <a:chExt cx="999246" cy="2302933"/>
          </a:xfrm>
          <a:solidFill>
            <a:srgbClr val="000000"/>
          </a:solidFill>
        </p:grpSpPr>
        <p:sp>
          <p:nvSpPr>
            <p:cNvPr id="33" name="Rounded Rectangle 32"/>
            <p:cNvSpPr/>
            <p:nvPr/>
          </p:nvSpPr>
          <p:spPr>
            <a:xfrm>
              <a:off x="67382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700418" y="28159"/>
              <a:ext cx="971087" cy="22466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a:solidFill>
            <a:srgbClr val="E62F79"/>
          </a:solidFill>
        </p:grpSpPr>
        <p:sp>
          <p:nvSpPr>
            <p:cNvPr id="31" name="Rounded Rectangle 30"/>
            <p:cNvSpPr/>
            <p:nvPr/>
          </p:nvSpPr>
          <p:spPr>
            <a:xfrm>
              <a:off x="7861184" y="0"/>
              <a:ext cx="961429" cy="2302933"/>
            </a:xfrm>
            <a:prstGeom prst="roundRect">
              <a:avLst>
                <a:gd name="adj" fmla="val 10000"/>
              </a:avLst>
            </a:prstGeom>
            <a:solidFill>
              <a:srgbClr val="E52E7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910134" y="49282"/>
              <a:ext cx="884320" cy="2225492"/>
            </a:xfrm>
            <a:prstGeom prst="rect">
              <a:avLst/>
            </a:prstGeom>
            <a:solidFill>
              <a:srgbClr val="E52E78"/>
            </a:solid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35226" y="203073"/>
              <a:ext cx="873995" cy="1931628"/>
            </a:xfrm>
            <a:prstGeom prst="rect">
              <a:avLst/>
            </a:prstGeom>
            <a:solidFill>
              <a:srgbClr val="00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p:grpSpPr>
        <p:sp>
          <p:nvSpPr>
            <p:cNvPr id="27" name="Rounded Rectangle 26"/>
            <p:cNvSpPr/>
            <p:nvPr/>
          </p:nvSpPr>
          <p:spPr>
            <a:xfrm>
              <a:off x="10107084" y="0"/>
              <a:ext cx="961429" cy="2302933"/>
            </a:xfrm>
            <a:prstGeom prst="roundRect">
              <a:avLst>
                <a:gd name="adj" fmla="val 10000"/>
              </a:avLst>
            </a:prstGeom>
            <a:solidFill>
              <a:srgbClr val="000000"/>
            </a:solidFill>
            <a:ln>
              <a:solidFill>
                <a:srgbClr val="0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25346851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5A2A-C0C4-2549-9A7A-D3CE8E42DF98}"/>
              </a:ext>
            </a:extLst>
          </p:cNvPr>
          <p:cNvSpPr>
            <a:spLocks noGrp="1"/>
          </p:cNvSpPr>
          <p:nvPr>
            <p:ph type="title"/>
          </p:nvPr>
        </p:nvSpPr>
        <p:spPr>
          <a:xfrm>
            <a:off x="435601" y="662400"/>
            <a:ext cx="9135120" cy="1828193"/>
          </a:xfrm>
        </p:spPr>
        <p:txBody>
          <a:bodyPr tIns="0" bIns="0"/>
          <a:lstStyle/>
          <a:p>
            <a:r>
              <a:rPr lang="en-US" sz="2800" spc="0" dirty="0"/>
              <a:t>2.8.1	</a:t>
            </a:r>
            <a:r>
              <a:rPr lang="fr-FR" sz="2800" spc="0" dirty="0"/>
              <a:t>Principes clés de la conduite d’entretiens avec 	les </a:t>
            </a:r>
            <a:r>
              <a:rPr lang="fr-FR" sz="2800" spc="0" dirty="0" err="1"/>
              <a:t>client.es</a:t>
            </a:r>
            <a:r>
              <a:rPr lang="fr-FR" sz="2800" spc="0" dirty="0"/>
              <a:t> sur la discrimination et les 	violences basées sur le genre </a:t>
            </a:r>
            <a:br>
              <a:rPr lang="en-US" sz="2400" spc="0" dirty="0"/>
            </a:br>
            <a:br>
              <a:rPr lang="en-US" sz="2400" spc="0" dirty="0"/>
            </a:br>
            <a:r>
              <a:rPr lang="en-US" sz="2400" b="0" spc="0" dirty="0" err="1"/>
              <a:t>Activité</a:t>
            </a:r>
            <a:r>
              <a:rPr lang="en-US" sz="2400" b="0" spc="0" dirty="0"/>
              <a:t> 1: Discussion</a:t>
            </a:r>
          </a:p>
        </p:txBody>
      </p:sp>
      <p:sp>
        <p:nvSpPr>
          <p:cNvPr id="3" name="Text Placeholder 2">
            <a:extLst>
              <a:ext uri="{FF2B5EF4-FFF2-40B4-BE49-F238E27FC236}">
                <a16:creationId xmlns:a16="http://schemas.microsoft.com/office/drawing/2014/main" id="{3300AA22-B173-FA4A-A20E-151EED53AF5B}"/>
              </a:ext>
            </a:extLst>
          </p:cNvPr>
          <p:cNvSpPr>
            <a:spLocks noGrp="1"/>
          </p:cNvSpPr>
          <p:nvPr>
            <p:ph type="body" sz="quarter" idx="15"/>
          </p:nvPr>
        </p:nvSpPr>
        <p:spPr>
          <a:xfrm>
            <a:off x="435600" y="2794781"/>
            <a:ext cx="6859280" cy="2941875"/>
          </a:xfrm>
        </p:spPr>
        <p:txBody>
          <a:bodyPr/>
          <a:lstStyle/>
          <a:p>
            <a:r>
              <a:rPr lang="en-US" sz="2400" b="1" dirty="0" err="1"/>
              <a:t>Discutez</a:t>
            </a:r>
            <a:r>
              <a:rPr lang="en-US" sz="2400" b="1" dirty="0"/>
              <a:t> par </a:t>
            </a:r>
            <a:r>
              <a:rPr lang="en-US" sz="2400" b="1" dirty="0" err="1"/>
              <a:t>deux</a:t>
            </a:r>
            <a:r>
              <a:rPr lang="en-US" sz="2400" b="1" dirty="0"/>
              <a:t> :</a:t>
            </a:r>
          </a:p>
          <a:p>
            <a:pPr lvl="2"/>
            <a:r>
              <a:rPr lang="en-US" sz="2000" dirty="0" err="1"/>
              <a:t>Quels</a:t>
            </a:r>
            <a:r>
              <a:rPr lang="en-US" sz="2000" dirty="0"/>
              <a:t> </a:t>
            </a:r>
            <a:r>
              <a:rPr lang="en-US" sz="2000" dirty="0" err="1"/>
              <a:t>principes</a:t>
            </a:r>
            <a:r>
              <a:rPr lang="en-US" sz="2000" dirty="0"/>
              <a:t> et </a:t>
            </a:r>
            <a:r>
              <a:rPr lang="en-US" sz="2000" dirty="0" err="1"/>
              <a:t>quels</a:t>
            </a:r>
            <a:r>
              <a:rPr lang="en-US" sz="2000" dirty="0"/>
              <a:t> aspects </a:t>
            </a:r>
            <a:r>
              <a:rPr lang="en-US" sz="2000" dirty="0" err="1"/>
              <a:t>pratiques</a:t>
            </a:r>
            <a:r>
              <a:rPr lang="en-US" sz="2000" dirty="0"/>
              <a:t> </a:t>
            </a:r>
            <a:r>
              <a:rPr lang="en-US" sz="2000" dirty="0" err="1"/>
              <a:t>devriez-vous</a:t>
            </a:r>
            <a:r>
              <a:rPr lang="en-US" sz="2000" dirty="0"/>
              <a:t> </a:t>
            </a:r>
            <a:r>
              <a:rPr lang="en-US" sz="2000" dirty="0" err="1"/>
              <a:t>garder</a:t>
            </a:r>
            <a:r>
              <a:rPr lang="en-US" sz="2000" dirty="0"/>
              <a:t> </a:t>
            </a:r>
            <a:r>
              <a:rPr lang="en-US" sz="2000" dirty="0" err="1"/>
              <a:t>à</a:t>
            </a:r>
            <a:r>
              <a:rPr lang="en-US" sz="2000" dirty="0"/>
              <a:t> </a:t>
            </a:r>
            <a:r>
              <a:rPr lang="en-US" sz="2000" dirty="0" err="1"/>
              <a:t>l’esprit</a:t>
            </a:r>
            <a:r>
              <a:rPr lang="en-US" sz="2000" dirty="0"/>
              <a:t> </a:t>
            </a:r>
            <a:r>
              <a:rPr lang="en-US" sz="2000" dirty="0" err="1"/>
              <a:t>lorsque</a:t>
            </a:r>
            <a:r>
              <a:rPr lang="en-US" sz="2000" dirty="0"/>
              <a:t> </a:t>
            </a:r>
            <a:r>
              <a:rPr lang="en-US" sz="2000" dirty="0" err="1"/>
              <a:t>vous</a:t>
            </a:r>
            <a:r>
              <a:rPr lang="en-US" sz="2000" dirty="0"/>
              <a:t> </a:t>
            </a:r>
            <a:r>
              <a:rPr lang="en-US" sz="2000" dirty="0" err="1"/>
              <a:t>conduisez</a:t>
            </a:r>
            <a:r>
              <a:rPr lang="en-US" sz="2000" dirty="0"/>
              <a:t> un </a:t>
            </a:r>
            <a:r>
              <a:rPr lang="en-US" sz="2000" dirty="0" err="1"/>
              <a:t>entretien</a:t>
            </a:r>
            <a:r>
              <a:rPr lang="en-US" sz="2000" dirty="0"/>
              <a:t> </a:t>
            </a:r>
            <a:r>
              <a:rPr lang="en-US" sz="2000" dirty="0" err="1"/>
              <a:t>à</a:t>
            </a:r>
            <a:r>
              <a:rPr lang="en-US" sz="2000" dirty="0"/>
              <a:t> propos de la discrimination </a:t>
            </a:r>
            <a:r>
              <a:rPr lang="en-US" sz="2000" dirty="0" err="1"/>
              <a:t>ou</a:t>
            </a:r>
            <a:r>
              <a:rPr lang="en-US" sz="2000" dirty="0"/>
              <a:t> des </a:t>
            </a:r>
            <a:r>
              <a:rPr lang="en-US" sz="2000" dirty="0" err="1"/>
              <a:t>violences</a:t>
            </a:r>
            <a:r>
              <a:rPr lang="en-US" sz="2000" dirty="0"/>
              <a:t> </a:t>
            </a:r>
            <a:r>
              <a:rPr lang="en-US" sz="2000" dirty="0" err="1"/>
              <a:t>basées</a:t>
            </a:r>
            <a:r>
              <a:rPr lang="en-US" sz="2000" dirty="0"/>
              <a:t> </a:t>
            </a:r>
            <a:r>
              <a:rPr lang="en-US" sz="2000" dirty="0" err="1"/>
              <a:t>sur</a:t>
            </a:r>
            <a:r>
              <a:rPr lang="en-US" sz="2000" dirty="0"/>
              <a:t> le genre ? </a:t>
            </a:r>
            <a:endParaRPr lang="en-GB" sz="2000" dirty="0"/>
          </a:p>
        </p:txBody>
      </p:sp>
      <p:pic>
        <p:nvPicPr>
          <p:cNvPr id="4" name="Picture 3">
            <a:extLst>
              <a:ext uri="{FF2B5EF4-FFF2-40B4-BE49-F238E27FC236}">
                <a16:creationId xmlns:a16="http://schemas.microsoft.com/office/drawing/2014/main" id="{990EFA02-C34E-9F48-8E99-6D4801E9FB7D}"/>
              </a:ext>
            </a:extLst>
          </p:cNvPr>
          <p:cNvPicPr>
            <a:picLocks noChangeAspect="1"/>
          </p:cNvPicPr>
          <p:nvPr/>
        </p:nvPicPr>
        <p:blipFill>
          <a:blip r:embed="rId3"/>
          <a:stretch>
            <a:fillRect/>
          </a:stretch>
        </p:blipFill>
        <p:spPr>
          <a:xfrm>
            <a:off x="7906022" y="2577106"/>
            <a:ext cx="2715256" cy="2506390"/>
          </a:xfrm>
          <a:prstGeom prst="rect">
            <a:avLst/>
          </a:prstGeom>
        </p:spPr>
      </p:pic>
    </p:spTree>
    <p:extLst>
      <p:ext uri="{BB962C8B-B14F-4D97-AF65-F5344CB8AC3E}">
        <p14:creationId xmlns:p14="http://schemas.microsoft.com/office/powerpoint/2010/main" val="4114014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9622800" cy="775597"/>
          </a:xfrm>
        </p:spPr>
        <p:txBody>
          <a:bodyPr tIns="0" bIns="0"/>
          <a:lstStyle/>
          <a:p>
            <a:r>
              <a:rPr lang="en-GB" sz="2800" spc="0" dirty="0"/>
              <a:t>2.8.1 	</a:t>
            </a:r>
            <a:r>
              <a:rPr lang="fr-FR" sz="2800" dirty="0"/>
              <a:t>Principes clés de la conduite d’entretiens sur la discrimination et les violences basées sur le genre</a:t>
            </a:r>
            <a:endParaRPr lang="en-GB" sz="2800" spc="0" dirty="0"/>
          </a:p>
        </p:txBody>
      </p:sp>
      <p:graphicFrame>
        <p:nvGraphicFramePr>
          <p:cNvPr id="5" name="Diagram 4"/>
          <p:cNvGraphicFramePr/>
          <p:nvPr>
            <p:extLst>
              <p:ext uri="{D42A27DB-BD31-4B8C-83A1-F6EECF244321}">
                <p14:modId xmlns:p14="http://schemas.microsoft.com/office/powerpoint/2010/main" val="225489641"/>
              </p:ext>
            </p:extLst>
          </p:nvPr>
        </p:nvGraphicFramePr>
        <p:xfrm>
          <a:off x="198446" y="2182556"/>
          <a:ext cx="11462003" cy="373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571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230" y="1829989"/>
            <a:ext cx="7706310" cy="424732"/>
          </a:xfrm>
        </p:spPr>
        <p:txBody>
          <a:bodyPr/>
          <a:lstStyle/>
          <a:p>
            <a:pPr algn="ctr"/>
            <a:r>
              <a:rPr lang="en-US" sz="2400" dirty="0">
                <a:solidFill>
                  <a:schemeClr val="tx2"/>
                </a:solidFill>
              </a:rPr>
              <a:t>Les points </a:t>
            </a:r>
            <a:r>
              <a:rPr lang="en-US" sz="2400" dirty="0" err="1">
                <a:solidFill>
                  <a:schemeClr val="tx2"/>
                </a:solidFill>
              </a:rPr>
              <a:t>clés</a:t>
            </a:r>
            <a:r>
              <a:rPr lang="en-US" sz="2400" dirty="0">
                <a:solidFill>
                  <a:schemeClr val="tx2"/>
                </a:solidFill>
              </a:rPr>
              <a:t> </a:t>
            </a:r>
            <a:r>
              <a:rPr lang="en-US" sz="2400" dirty="0" err="1">
                <a:solidFill>
                  <a:schemeClr val="tx2"/>
                </a:solidFill>
              </a:rPr>
              <a:t>dont</a:t>
            </a:r>
            <a:r>
              <a:rPr lang="en-US" sz="2400" dirty="0">
                <a:solidFill>
                  <a:schemeClr val="tx2"/>
                </a:solidFill>
              </a:rPr>
              <a:t> </a:t>
            </a:r>
            <a:r>
              <a:rPr lang="en-US" sz="2400" dirty="0" err="1">
                <a:solidFill>
                  <a:schemeClr val="tx2"/>
                </a:solidFill>
              </a:rPr>
              <a:t>il</a:t>
            </a:r>
            <a:r>
              <a:rPr lang="en-US" sz="2400" dirty="0">
                <a:solidFill>
                  <a:schemeClr val="tx2"/>
                </a:solidFill>
              </a:rPr>
              <a:t> </a:t>
            </a:r>
            <a:r>
              <a:rPr lang="en-US" sz="2400" dirty="0" err="1">
                <a:solidFill>
                  <a:schemeClr val="tx2"/>
                </a:solidFill>
              </a:rPr>
              <a:t>faut</a:t>
            </a:r>
            <a:r>
              <a:rPr lang="en-US" sz="2400" dirty="0">
                <a:solidFill>
                  <a:schemeClr val="tx2"/>
                </a:solidFill>
              </a:rPr>
              <a:t> se souvenir</a:t>
            </a:r>
          </a:p>
        </p:txBody>
      </p:sp>
      <p:graphicFrame>
        <p:nvGraphicFramePr>
          <p:cNvPr id="9" name="Diagram 8"/>
          <p:cNvGraphicFramePr/>
          <p:nvPr>
            <p:extLst>
              <p:ext uri="{D42A27DB-BD31-4B8C-83A1-F6EECF244321}">
                <p14:modId xmlns:p14="http://schemas.microsoft.com/office/powerpoint/2010/main" val="3135921715"/>
              </p:ext>
            </p:extLst>
          </p:nvPr>
        </p:nvGraphicFramePr>
        <p:xfrm>
          <a:off x="3149906" y="2367503"/>
          <a:ext cx="8097214" cy="4021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35600" y="435600"/>
            <a:ext cx="10173886" cy="861774"/>
          </a:xfrm>
          <a:prstGeom prst="rect">
            <a:avLst/>
          </a:prstGeom>
        </p:spPr>
        <p:txBody>
          <a:bodyPr wrap="square" lIns="0" tIns="0" rIns="0" bIns="0">
            <a:spAutoFit/>
          </a:bodyPr>
          <a:lstStyle/>
          <a:p>
            <a:r>
              <a:rPr lang="en-GB" sz="2800" b="1" dirty="0">
                <a:latin typeface="Arial" panose="020B0604020202020204" pitchFamily="34" charset="0"/>
                <a:cs typeface="Arial" panose="020B0604020202020204" pitchFamily="34" charset="0"/>
              </a:rPr>
              <a:t>2.8.1	</a:t>
            </a:r>
            <a:r>
              <a:rPr lang="fr-FR" sz="2800" b="1" dirty="0">
                <a:latin typeface="Arial" panose="020B0604020202020204" pitchFamily="34" charset="0"/>
                <a:cs typeface="Arial" panose="020B0604020202020204" pitchFamily="34" charset="0"/>
              </a:rPr>
              <a:t>Principes clés de la conduite d’entretiens sur la 	discrimination et les violences basées sur le genre</a:t>
            </a:r>
            <a:endParaRPr lang="en-US" sz="28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EBD33AF-1848-D342-8CD2-2248CF73E0BC}"/>
              </a:ext>
            </a:extLst>
          </p:cNvPr>
          <p:cNvPicPr>
            <a:picLocks noChangeAspect="1"/>
          </p:cNvPicPr>
          <p:nvPr/>
        </p:nvPicPr>
        <p:blipFill>
          <a:blip r:embed="rId8"/>
          <a:stretch>
            <a:fillRect/>
          </a:stretch>
        </p:blipFill>
        <p:spPr>
          <a:xfrm>
            <a:off x="862882" y="2288956"/>
            <a:ext cx="2191893" cy="4099943"/>
          </a:xfrm>
          <a:prstGeom prst="rect">
            <a:avLst/>
          </a:prstGeom>
        </p:spPr>
      </p:pic>
    </p:spTree>
    <p:extLst>
      <p:ext uri="{BB962C8B-B14F-4D97-AF65-F5344CB8AC3E}">
        <p14:creationId xmlns:p14="http://schemas.microsoft.com/office/powerpoint/2010/main" val="2533462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472198D-2AC1-8646-B2B3-B21CF02CB311}"/>
              </a:ext>
            </a:extLst>
          </p:cNvPr>
          <p:cNvSpPr/>
          <p:nvPr/>
        </p:nvSpPr>
        <p:spPr>
          <a:xfrm>
            <a:off x="2794312" y="995680"/>
            <a:ext cx="6153337" cy="5655692"/>
          </a:xfrm>
          <a:prstGeom prst="ellipse">
            <a:avLst/>
          </a:prstGeom>
          <a:solidFill>
            <a:srgbClr val="DD10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52E78"/>
              </a:solidFill>
            </a:endParaRPr>
          </a:p>
        </p:txBody>
      </p:sp>
      <p:pic>
        <p:nvPicPr>
          <p:cNvPr id="13" name="Picture 12">
            <a:extLst>
              <a:ext uri="{FF2B5EF4-FFF2-40B4-BE49-F238E27FC236}">
                <a16:creationId xmlns:a16="http://schemas.microsoft.com/office/drawing/2014/main" id="{FD0C0EF3-DE1D-5042-889C-B13FB2F02C7D}"/>
              </a:ext>
            </a:extLst>
          </p:cNvPr>
          <p:cNvPicPr>
            <a:picLocks noChangeAspect="1"/>
          </p:cNvPicPr>
          <p:nvPr/>
        </p:nvPicPr>
        <p:blipFill>
          <a:blip r:embed="rId3"/>
          <a:stretch>
            <a:fillRect/>
          </a:stretch>
        </p:blipFill>
        <p:spPr>
          <a:xfrm>
            <a:off x="4889878" y="1160884"/>
            <a:ext cx="2046711" cy="3625899"/>
          </a:xfrm>
          <a:prstGeom prst="rect">
            <a:avLst/>
          </a:prstGeom>
        </p:spPr>
      </p:pic>
      <p:pic>
        <p:nvPicPr>
          <p:cNvPr id="14" name="Picture 13">
            <a:extLst>
              <a:ext uri="{FF2B5EF4-FFF2-40B4-BE49-F238E27FC236}">
                <a16:creationId xmlns:a16="http://schemas.microsoft.com/office/drawing/2014/main" id="{03A897C0-CE40-E346-A6A8-CDD2B05F56CD}"/>
              </a:ext>
            </a:extLst>
          </p:cNvPr>
          <p:cNvPicPr>
            <a:picLocks noChangeAspect="1"/>
          </p:cNvPicPr>
          <p:nvPr/>
        </p:nvPicPr>
        <p:blipFill>
          <a:blip r:embed="rId4"/>
          <a:stretch>
            <a:fillRect/>
          </a:stretch>
        </p:blipFill>
        <p:spPr>
          <a:xfrm rot="3712416">
            <a:off x="2387739" y="2027928"/>
            <a:ext cx="1826427" cy="1461141"/>
          </a:xfrm>
          <a:prstGeom prst="rect">
            <a:avLst/>
          </a:prstGeom>
        </p:spPr>
      </p:pic>
      <p:sp>
        <p:nvSpPr>
          <p:cNvPr id="2" name="Title 1"/>
          <p:cNvSpPr>
            <a:spLocks noGrp="1"/>
          </p:cNvSpPr>
          <p:nvPr>
            <p:ph type="title"/>
          </p:nvPr>
        </p:nvSpPr>
        <p:spPr>
          <a:xfrm>
            <a:off x="435600" y="435600"/>
            <a:ext cx="9993707" cy="387798"/>
          </a:xfrm>
        </p:spPr>
        <p:txBody>
          <a:bodyPr tIns="0" bIns="0"/>
          <a:lstStyle/>
          <a:p>
            <a:r>
              <a:rPr lang="en-GB" sz="2800" dirty="0"/>
              <a:t>2.8.2 L</a:t>
            </a:r>
            <a:r>
              <a:rPr lang="fr-FR" sz="2800" dirty="0"/>
              <a:t>es données et la sécurité</a:t>
            </a:r>
            <a:endParaRPr lang="en-US" sz="2800" dirty="0">
              <a:solidFill>
                <a:schemeClr val="tx1"/>
              </a:solidFill>
            </a:endParaRPr>
          </a:p>
        </p:txBody>
      </p:sp>
      <p:sp>
        <p:nvSpPr>
          <p:cNvPr id="8" name="Rectangle 7"/>
          <p:cNvSpPr/>
          <p:nvPr/>
        </p:nvSpPr>
        <p:spPr>
          <a:xfrm>
            <a:off x="8932412" y="2696566"/>
            <a:ext cx="2914144" cy="2554545"/>
          </a:xfrm>
          <a:prstGeom prst="rect">
            <a:avLst/>
          </a:prstGeom>
        </p:spPr>
        <p:txBody>
          <a:bodyPr wrap="square" lIns="91440" tIns="45720" rIns="91440" bIns="45720" anchor="t">
            <a:spAutoFit/>
          </a:bodyPr>
          <a:lstStyle/>
          <a:p>
            <a:pPr marL="342900" lvl="0" indent="-342900">
              <a:buClr>
                <a:srgbClr val="36B0E3"/>
              </a:buClr>
              <a:buFont typeface="Arial" panose="020B0604020202020204" pitchFamily="34" charset="0"/>
              <a:buChar char="•"/>
            </a:pPr>
            <a:r>
              <a:rPr lang="en-GB" sz="2000" dirty="0">
                <a:solidFill>
                  <a:srgbClr val="000000"/>
                </a:solidFill>
              </a:rPr>
              <a:t>Les </a:t>
            </a:r>
            <a:r>
              <a:rPr lang="en-GB" sz="2000" dirty="0" err="1">
                <a:solidFill>
                  <a:srgbClr val="000000"/>
                </a:solidFill>
              </a:rPr>
              <a:t>préoccupations</a:t>
            </a:r>
            <a:r>
              <a:rPr lang="en-GB" sz="2000" dirty="0">
                <a:solidFill>
                  <a:srgbClr val="000000"/>
                </a:solidFill>
              </a:rPr>
              <a:t> </a:t>
            </a:r>
            <a:r>
              <a:rPr lang="en-GB" sz="2000" dirty="0" err="1">
                <a:solidFill>
                  <a:srgbClr val="000000"/>
                </a:solidFill>
              </a:rPr>
              <a:t>qu’une</a:t>
            </a:r>
            <a:r>
              <a:rPr lang="en-GB" sz="2000" dirty="0">
                <a:solidFill>
                  <a:srgbClr val="000000"/>
                </a:solidFill>
              </a:rPr>
              <a:t> </a:t>
            </a:r>
            <a:r>
              <a:rPr lang="en-GB" sz="2000" dirty="0" err="1">
                <a:solidFill>
                  <a:srgbClr val="000000"/>
                </a:solidFill>
              </a:rPr>
              <a:t>personne</a:t>
            </a:r>
            <a:r>
              <a:rPr lang="en-GB" sz="2000" dirty="0">
                <a:solidFill>
                  <a:srgbClr val="000000"/>
                </a:solidFill>
              </a:rPr>
              <a:t> </a:t>
            </a:r>
            <a:r>
              <a:rPr lang="en-GB" sz="2000" dirty="0" err="1">
                <a:solidFill>
                  <a:srgbClr val="000000"/>
                </a:solidFill>
              </a:rPr>
              <a:t>peut</a:t>
            </a:r>
            <a:r>
              <a:rPr lang="en-GB" sz="2000" dirty="0">
                <a:solidFill>
                  <a:srgbClr val="000000"/>
                </a:solidFill>
              </a:rPr>
              <a:t> </a:t>
            </a:r>
            <a:r>
              <a:rPr lang="en-GB" sz="2000" dirty="0" err="1">
                <a:solidFill>
                  <a:srgbClr val="000000"/>
                </a:solidFill>
              </a:rPr>
              <a:t>avoir</a:t>
            </a:r>
            <a:r>
              <a:rPr lang="en-GB" sz="2000" dirty="0">
                <a:solidFill>
                  <a:srgbClr val="000000"/>
                </a:solidFill>
              </a:rPr>
              <a:t> </a:t>
            </a:r>
            <a:r>
              <a:rPr lang="en-GB" sz="2000" dirty="0" err="1">
                <a:solidFill>
                  <a:srgbClr val="000000"/>
                </a:solidFill>
              </a:rPr>
              <a:t>concernant</a:t>
            </a:r>
            <a:r>
              <a:rPr lang="en-GB" sz="2000" dirty="0">
                <a:solidFill>
                  <a:srgbClr val="000000"/>
                </a:solidFill>
              </a:rPr>
              <a:t> son </a:t>
            </a:r>
            <a:r>
              <a:rPr lang="en-GB" sz="2000" dirty="0" err="1">
                <a:solidFill>
                  <a:srgbClr val="000000"/>
                </a:solidFill>
              </a:rPr>
              <a:t>accès</a:t>
            </a:r>
            <a:r>
              <a:rPr lang="en-GB" sz="2000" dirty="0">
                <a:solidFill>
                  <a:srgbClr val="000000"/>
                </a:solidFill>
              </a:rPr>
              <a:t> aux services suite </a:t>
            </a:r>
            <a:r>
              <a:rPr lang="en-GB" sz="2000" dirty="0" err="1">
                <a:solidFill>
                  <a:srgbClr val="000000"/>
                </a:solidFill>
              </a:rPr>
              <a:t>à</a:t>
            </a:r>
            <a:r>
              <a:rPr lang="en-GB" sz="2000" dirty="0">
                <a:solidFill>
                  <a:srgbClr val="000000"/>
                </a:solidFill>
              </a:rPr>
              <a:t> un incident de discrimination </a:t>
            </a:r>
            <a:r>
              <a:rPr lang="en-GB" sz="2000" dirty="0" err="1">
                <a:solidFill>
                  <a:srgbClr val="000000"/>
                </a:solidFill>
              </a:rPr>
              <a:t>ou</a:t>
            </a:r>
            <a:r>
              <a:rPr lang="en-GB" sz="2000" dirty="0">
                <a:solidFill>
                  <a:srgbClr val="000000"/>
                </a:solidFill>
              </a:rPr>
              <a:t> de violence </a:t>
            </a:r>
            <a:r>
              <a:rPr lang="en-GB" sz="2000" dirty="0" err="1">
                <a:solidFill>
                  <a:srgbClr val="000000"/>
                </a:solidFill>
              </a:rPr>
              <a:t>basée</a:t>
            </a:r>
            <a:r>
              <a:rPr lang="en-GB" sz="2000" dirty="0">
                <a:solidFill>
                  <a:srgbClr val="000000"/>
                </a:solidFill>
              </a:rPr>
              <a:t> sur le genre.</a:t>
            </a:r>
            <a:endParaRPr lang="fr-FR" sz="2000" dirty="0">
              <a:solidFill>
                <a:srgbClr val="000000"/>
              </a:solidFill>
            </a:endParaRPr>
          </a:p>
        </p:txBody>
      </p:sp>
      <p:sp>
        <p:nvSpPr>
          <p:cNvPr id="11" name="Rectangle 10"/>
          <p:cNvSpPr/>
          <p:nvPr/>
        </p:nvSpPr>
        <p:spPr>
          <a:xfrm>
            <a:off x="3032654" y="4504156"/>
            <a:ext cx="5207105" cy="1631216"/>
          </a:xfrm>
          <a:prstGeom prst="rect">
            <a:avLst/>
          </a:prstGeom>
        </p:spPr>
        <p:txBody>
          <a:bodyPr wrap="square" lIns="91440" tIns="45720" rIns="91440" bIns="45720" anchor="t">
            <a:spAutoFit/>
          </a:bodyPr>
          <a:lstStyle/>
          <a:p>
            <a:pPr marL="342900" indent="-342900" algn="ctr">
              <a:buFont typeface="Arial" panose="020B0604020202020204" pitchFamily="34" charset="0"/>
              <a:buChar char="•"/>
            </a:pPr>
            <a:r>
              <a:rPr lang="fr-FR" sz="2000" dirty="0">
                <a:solidFill>
                  <a:schemeClr val="bg1"/>
                </a:solidFill>
              </a:rPr>
              <a:t>Les façons dont nous pouvons protéger la personne et l’aider à réduire ses craintes/ses inquiétudes. Quelles mesures pouvons-nous prendre pour nous assurer que nous ne faisons pas de mal ? </a:t>
            </a:r>
            <a:endParaRPr lang="en-US" sz="2000" dirty="0">
              <a:solidFill>
                <a:schemeClr val="bg1"/>
              </a:solidFill>
            </a:endParaRPr>
          </a:p>
        </p:txBody>
      </p:sp>
      <p:sp>
        <p:nvSpPr>
          <p:cNvPr id="10" name="Rectangle 9"/>
          <p:cNvSpPr/>
          <p:nvPr/>
        </p:nvSpPr>
        <p:spPr>
          <a:xfrm>
            <a:off x="345444" y="1645163"/>
            <a:ext cx="2445071" cy="2862322"/>
          </a:xfrm>
          <a:prstGeom prst="rect">
            <a:avLst/>
          </a:prstGeom>
        </p:spPr>
        <p:txBody>
          <a:bodyPr wrap="square">
            <a:spAutoFit/>
          </a:bodyPr>
          <a:lstStyle/>
          <a:p>
            <a:pPr marL="171450" indent="-171450">
              <a:buClr>
                <a:srgbClr val="36B0E3"/>
              </a:buClr>
              <a:buFont typeface="Arial"/>
              <a:buChar char="•"/>
            </a:pPr>
            <a:r>
              <a:rPr lang="fr-FR" sz="2000" dirty="0">
                <a:solidFill>
                  <a:srgbClr val="000000"/>
                </a:solidFill>
              </a:rPr>
              <a:t>Que pourrait ressentir la personne en question si les informations de son dossier étaient partagées ou consultées par d'autres personnes. </a:t>
            </a:r>
            <a:endParaRPr lang="en-US" sz="2000" dirty="0">
              <a:solidFill>
                <a:srgbClr val="000000"/>
              </a:solidFill>
            </a:endParaRPr>
          </a:p>
        </p:txBody>
      </p:sp>
      <p:sp>
        <p:nvSpPr>
          <p:cNvPr id="3" name="Rectangle 2">
            <a:extLst>
              <a:ext uri="{FF2B5EF4-FFF2-40B4-BE49-F238E27FC236}">
                <a16:creationId xmlns:a16="http://schemas.microsoft.com/office/drawing/2014/main" id="{AD25CF32-69F5-594B-B0D5-819B791B0CB6}"/>
              </a:ext>
            </a:extLst>
          </p:cNvPr>
          <p:cNvSpPr/>
          <p:nvPr/>
        </p:nvSpPr>
        <p:spPr>
          <a:xfrm>
            <a:off x="435600" y="897348"/>
            <a:ext cx="1131143" cy="369332"/>
          </a:xfrm>
          <a:prstGeom prst="rect">
            <a:avLst/>
          </a:prstGeom>
        </p:spPr>
        <p:txBody>
          <a:bodyPr wrap="none" lIns="0" tIns="0" rIns="0" bIns="0">
            <a:spAutoFit/>
          </a:bodyPr>
          <a:lstStyle/>
          <a:p>
            <a:r>
              <a:rPr lang="en-US" sz="2400" b="1" dirty="0" err="1"/>
              <a:t>Activité</a:t>
            </a:r>
            <a:r>
              <a:rPr lang="en-US" sz="2400" b="1" dirty="0"/>
              <a:t>: </a:t>
            </a:r>
          </a:p>
        </p:txBody>
      </p:sp>
    </p:spTree>
    <p:extLst>
      <p:ext uri="{BB962C8B-B14F-4D97-AF65-F5344CB8AC3E}">
        <p14:creationId xmlns:p14="http://schemas.microsoft.com/office/powerpoint/2010/main" val="1150575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9307961" cy="387798"/>
          </a:xfrm>
        </p:spPr>
        <p:txBody>
          <a:bodyPr tIns="0" bIns="0"/>
          <a:lstStyle/>
          <a:p>
            <a:r>
              <a:rPr lang="en-US" sz="2800" dirty="0"/>
              <a:t>2.8.3 </a:t>
            </a:r>
            <a:r>
              <a:rPr lang="en-US" sz="2800" dirty="0" err="1"/>
              <a:t>Que</a:t>
            </a:r>
            <a:r>
              <a:rPr lang="en-US" sz="2800" dirty="0"/>
              <a:t> </a:t>
            </a:r>
            <a:r>
              <a:rPr lang="en-US" sz="2800" dirty="0" err="1"/>
              <a:t>signifie</a:t>
            </a:r>
            <a:r>
              <a:rPr lang="en-US" sz="2800" dirty="0"/>
              <a:t> ‘Ne pas </a:t>
            </a:r>
            <a:r>
              <a:rPr lang="en-US" sz="2800" dirty="0" err="1"/>
              <a:t>nuire</a:t>
            </a:r>
            <a:r>
              <a:rPr lang="en-US" sz="2800" dirty="0"/>
              <a:t>’, en </a:t>
            </a:r>
            <a:r>
              <a:rPr lang="en-US" sz="2800" dirty="0" err="1"/>
              <a:t>pratique</a:t>
            </a:r>
            <a:r>
              <a:rPr lang="en-US" sz="2800" dirty="0"/>
              <a:t> ?</a:t>
            </a:r>
          </a:p>
        </p:txBody>
      </p:sp>
      <p:sp>
        <p:nvSpPr>
          <p:cNvPr id="3" name="Text Placeholder 2"/>
          <p:cNvSpPr>
            <a:spLocks noGrp="1"/>
          </p:cNvSpPr>
          <p:nvPr>
            <p:ph type="body" sz="quarter" idx="15"/>
          </p:nvPr>
        </p:nvSpPr>
        <p:spPr>
          <a:xfrm>
            <a:off x="435600" y="1286916"/>
            <a:ext cx="5083342" cy="5680841"/>
          </a:xfrm>
        </p:spPr>
        <p:txBody>
          <a:bodyPr/>
          <a:lstStyle/>
          <a:p>
            <a:pPr marL="0" indent="0">
              <a:buNone/>
            </a:pPr>
            <a:r>
              <a:rPr lang="en-US" sz="2000" b="1" dirty="0">
                <a:solidFill>
                  <a:srgbClr val="23844E"/>
                </a:solidFill>
              </a:rPr>
              <a:t>SÛRETÉ :</a:t>
            </a:r>
            <a:r>
              <a:rPr lang="en-US" sz="2000" dirty="0">
                <a:solidFill>
                  <a:srgbClr val="23844E"/>
                </a:solidFill>
              </a:rPr>
              <a:t> </a:t>
            </a:r>
            <a:r>
              <a:rPr lang="en-US" sz="2000" dirty="0"/>
              <a:t>Il </a:t>
            </a:r>
            <a:r>
              <a:rPr lang="en-US" sz="2000" dirty="0" err="1"/>
              <a:t>est</a:t>
            </a:r>
            <a:r>
              <a:rPr lang="en-US" sz="2000" dirty="0"/>
              <a:t> primordial </a:t>
            </a:r>
            <a:r>
              <a:rPr lang="en-US" sz="2000" dirty="0" err="1"/>
              <a:t>d’assurer</a:t>
            </a:r>
            <a:r>
              <a:rPr lang="en-US" sz="2000" dirty="0"/>
              <a:t> la </a:t>
            </a:r>
            <a:r>
              <a:rPr lang="en-US" sz="2000" dirty="0" err="1"/>
              <a:t>sûreté</a:t>
            </a:r>
            <a:r>
              <a:rPr lang="en-US" sz="2000" dirty="0"/>
              <a:t> de </a:t>
            </a:r>
            <a:r>
              <a:rPr lang="en-US" sz="2000" dirty="0" err="1"/>
              <a:t>nos</a:t>
            </a:r>
            <a:r>
              <a:rPr lang="en-US" sz="2000" dirty="0"/>
              <a:t> clients et </a:t>
            </a:r>
            <a:r>
              <a:rPr lang="en-US" sz="2000" dirty="0" err="1"/>
              <a:t>clientes</a:t>
            </a:r>
            <a:r>
              <a:rPr lang="en-US" sz="2000" dirty="0"/>
              <a:t> en </a:t>
            </a:r>
            <a:r>
              <a:rPr lang="en-US" sz="2000" dirty="0" err="1"/>
              <a:t>toutes</a:t>
            </a:r>
            <a:r>
              <a:rPr lang="en-US" sz="2000" dirty="0"/>
              <a:t> </a:t>
            </a:r>
            <a:r>
              <a:rPr lang="en-US" sz="2000" dirty="0" err="1"/>
              <a:t>circonstances</a:t>
            </a:r>
            <a:r>
              <a:rPr lang="en-US" sz="2000" dirty="0"/>
              <a:t>.</a:t>
            </a:r>
          </a:p>
          <a:p>
            <a:pPr marL="0" indent="0">
              <a:buNone/>
            </a:pPr>
            <a:endParaRPr lang="en-US" sz="2000" dirty="0"/>
          </a:p>
          <a:p>
            <a:pPr marL="0" indent="0">
              <a:buNone/>
            </a:pPr>
            <a:r>
              <a:rPr lang="en-US" sz="2000" b="1" dirty="0">
                <a:solidFill>
                  <a:srgbClr val="23844E"/>
                </a:solidFill>
              </a:rPr>
              <a:t>CONFIDENTIALITÉ :</a:t>
            </a:r>
            <a:r>
              <a:rPr lang="en-US" sz="2000" dirty="0">
                <a:solidFill>
                  <a:srgbClr val="23844E"/>
                </a:solidFill>
              </a:rPr>
              <a:t> </a:t>
            </a:r>
            <a:r>
              <a:rPr lang="en-US" sz="2000" dirty="0" err="1"/>
              <a:t>Respectez</a:t>
            </a:r>
            <a:r>
              <a:rPr lang="en-US" sz="2000" dirty="0"/>
              <a:t> la </a:t>
            </a:r>
            <a:r>
              <a:rPr lang="en-US" sz="2000" dirty="0" err="1"/>
              <a:t>confidentialité</a:t>
            </a:r>
            <a:r>
              <a:rPr lang="en-US" sz="2000" dirty="0"/>
              <a:t> des clients et </a:t>
            </a:r>
            <a:r>
              <a:rPr lang="en-US" sz="2000" dirty="0" err="1"/>
              <a:t>clientes</a:t>
            </a:r>
            <a:r>
              <a:rPr lang="en-US" sz="2000" dirty="0"/>
              <a:t> en </a:t>
            </a:r>
            <a:r>
              <a:rPr lang="en-US" sz="2000" dirty="0" err="1"/>
              <a:t>toutes</a:t>
            </a:r>
            <a:r>
              <a:rPr lang="en-US" sz="2000" dirty="0"/>
              <a:t> </a:t>
            </a:r>
            <a:r>
              <a:rPr lang="en-US" sz="2000" dirty="0" err="1"/>
              <a:t>circonstances</a:t>
            </a:r>
            <a:r>
              <a:rPr lang="en-US" sz="2000" dirty="0"/>
              <a:t>, en </a:t>
            </a:r>
            <a:r>
              <a:rPr lang="en-US" sz="2000" dirty="0" err="1"/>
              <a:t>gardant</a:t>
            </a:r>
            <a:r>
              <a:rPr lang="en-US" sz="2000" dirty="0"/>
              <a:t> </a:t>
            </a:r>
            <a:r>
              <a:rPr lang="en-US" sz="2000" dirty="0" err="1"/>
              <a:t>leurs</a:t>
            </a:r>
            <a:r>
              <a:rPr lang="en-US" sz="2000" dirty="0"/>
              <a:t> </a:t>
            </a:r>
            <a:r>
              <a:rPr lang="en-US" sz="2000" dirty="0" err="1"/>
              <a:t>informations</a:t>
            </a:r>
            <a:r>
              <a:rPr lang="en-US" sz="2000" dirty="0"/>
              <a:t> </a:t>
            </a:r>
            <a:r>
              <a:rPr lang="en-US" sz="2000" dirty="0" err="1"/>
              <a:t>privées</a:t>
            </a:r>
            <a:r>
              <a:rPr lang="en-US" sz="2000" dirty="0"/>
              <a:t> et en ne </a:t>
            </a:r>
            <a:r>
              <a:rPr lang="en-US" sz="2000" dirty="0" err="1"/>
              <a:t>divulguant</a:t>
            </a:r>
            <a:r>
              <a:rPr lang="en-US" sz="2000" dirty="0"/>
              <a:t> </a:t>
            </a:r>
            <a:r>
              <a:rPr lang="en-US" sz="2000" dirty="0" err="1"/>
              <a:t>rien</a:t>
            </a:r>
            <a:r>
              <a:rPr lang="en-US" sz="2000" dirty="0"/>
              <a:t> sans </a:t>
            </a:r>
            <a:r>
              <a:rPr lang="en-US" sz="2000" dirty="0" err="1"/>
              <a:t>l’accord</a:t>
            </a:r>
            <a:r>
              <a:rPr lang="en-US" sz="2000" dirty="0"/>
              <a:t> </a:t>
            </a:r>
            <a:r>
              <a:rPr lang="en-US" sz="2000" dirty="0" err="1"/>
              <a:t>éclairé</a:t>
            </a:r>
            <a:r>
              <a:rPr lang="en-US" sz="2000" dirty="0"/>
              <a:t> de la </a:t>
            </a:r>
            <a:r>
              <a:rPr lang="en-US" sz="2000" dirty="0" err="1"/>
              <a:t>personne</a:t>
            </a:r>
            <a:r>
              <a:rPr lang="en-US" sz="2000" dirty="0"/>
              <a:t> </a:t>
            </a:r>
            <a:r>
              <a:rPr lang="en-US" sz="2000" dirty="0" err="1"/>
              <a:t>concernée</a:t>
            </a:r>
            <a:r>
              <a:rPr lang="en-US" sz="2000" dirty="0"/>
              <a:t>. </a:t>
            </a:r>
          </a:p>
          <a:p>
            <a:pPr marL="0" indent="0">
              <a:buNone/>
            </a:pPr>
            <a:endParaRPr lang="en-US" sz="2000" dirty="0"/>
          </a:p>
          <a:p>
            <a:pPr marL="0" indent="0">
              <a:buNone/>
            </a:pPr>
            <a:r>
              <a:rPr lang="en-US" sz="2000" b="1" dirty="0">
                <a:solidFill>
                  <a:srgbClr val="23844E"/>
                </a:solidFill>
                <a:latin typeface="Arial"/>
                <a:cs typeface="Arial"/>
              </a:rPr>
              <a:t>RESPECT : </a:t>
            </a:r>
            <a:r>
              <a:rPr lang="en-US" sz="2000" dirty="0">
                <a:latin typeface="Arial"/>
                <a:cs typeface="Arial"/>
              </a:rPr>
              <a:t>Il </a:t>
            </a:r>
            <a:r>
              <a:rPr lang="en-US" sz="2000" dirty="0" err="1">
                <a:latin typeface="Arial"/>
                <a:cs typeface="Arial"/>
              </a:rPr>
              <a:t>est</a:t>
            </a:r>
            <a:r>
              <a:rPr lang="en-US" sz="2000" dirty="0">
                <a:latin typeface="Arial"/>
                <a:cs typeface="Arial"/>
              </a:rPr>
              <a:t> important de respecter </a:t>
            </a:r>
            <a:r>
              <a:rPr lang="en-US" sz="2000" dirty="0" err="1">
                <a:latin typeface="Arial"/>
                <a:cs typeface="Arial"/>
              </a:rPr>
              <a:t>nos</a:t>
            </a:r>
            <a:r>
              <a:rPr lang="en-US" sz="2000" dirty="0">
                <a:latin typeface="Arial"/>
                <a:cs typeface="Arial"/>
              </a:rPr>
              <a:t> clients et </a:t>
            </a:r>
            <a:r>
              <a:rPr lang="en-US" sz="2000" dirty="0" err="1">
                <a:latin typeface="Arial"/>
                <a:cs typeface="Arial"/>
              </a:rPr>
              <a:t>clientes</a:t>
            </a:r>
            <a:r>
              <a:rPr lang="en-US" sz="2000" dirty="0">
                <a:latin typeface="Arial"/>
                <a:cs typeface="Arial"/>
              </a:rPr>
              <a:t> et de </a:t>
            </a:r>
            <a:r>
              <a:rPr lang="en-US" sz="2000" dirty="0" err="1">
                <a:latin typeface="Arial"/>
                <a:cs typeface="Arial"/>
              </a:rPr>
              <a:t>s’assurer</a:t>
            </a:r>
            <a:r>
              <a:rPr lang="en-US" sz="2000" dirty="0">
                <a:latin typeface="Arial"/>
                <a:cs typeface="Arial"/>
              </a:rPr>
              <a:t> </a:t>
            </a:r>
            <a:r>
              <a:rPr lang="en-US" sz="2000" dirty="0" err="1">
                <a:latin typeface="Arial"/>
                <a:cs typeface="Arial"/>
              </a:rPr>
              <a:t>que</a:t>
            </a:r>
            <a:r>
              <a:rPr lang="en-US" sz="2000" dirty="0">
                <a:latin typeface="Arial"/>
                <a:cs typeface="Arial"/>
              </a:rPr>
              <a:t> </a:t>
            </a:r>
            <a:r>
              <a:rPr lang="en-US" sz="2000" dirty="0" err="1">
                <a:latin typeface="Arial"/>
                <a:cs typeface="Arial"/>
              </a:rPr>
              <a:t>toutes</a:t>
            </a:r>
            <a:r>
              <a:rPr lang="en-US" sz="2000" dirty="0">
                <a:latin typeface="Arial"/>
                <a:cs typeface="Arial"/>
              </a:rPr>
              <a:t> </a:t>
            </a:r>
            <a:r>
              <a:rPr lang="en-US" sz="2000" dirty="0" err="1">
                <a:latin typeface="Arial"/>
                <a:cs typeface="Arial"/>
              </a:rPr>
              <a:t>nos</a:t>
            </a:r>
            <a:r>
              <a:rPr lang="en-US" sz="2000" dirty="0">
                <a:latin typeface="Arial"/>
                <a:cs typeface="Arial"/>
              </a:rPr>
              <a:t> actions </a:t>
            </a:r>
            <a:r>
              <a:rPr lang="en-US" sz="2000" dirty="0" err="1">
                <a:latin typeface="Arial"/>
                <a:cs typeface="Arial"/>
              </a:rPr>
              <a:t>sont</a:t>
            </a:r>
            <a:r>
              <a:rPr lang="en-US" sz="2000" dirty="0">
                <a:latin typeface="Arial"/>
                <a:cs typeface="Arial"/>
              </a:rPr>
              <a:t> </a:t>
            </a:r>
            <a:r>
              <a:rPr lang="en-US" sz="2000" dirty="0" err="1">
                <a:latin typeface="Arial"/>
                <a:cs typeface="Arial"/>
              </a:rPr>
              <a:t>guidées</a:t>
            </a:r>
            <a:r>
              <a:rPr lang="en-US" sz="2000" dirty="0">
                <a:latin typeface="Arial"/>
                <a:cs typeface="Arial"/>
              </a:rPr>
              <a:t> par </a:t>
            </a:r>
            <a:r>
              <a:rPr lang="en-US" sz="2000" dirty="0" err="1">
                <a:latin typeface="Arial"/>
                <a:cs typeface="Arial"/>
              </a:rPr>
              <a:t>leurs</a:t>
            </a:r>
            <a:r>
              <a:rPr lang="en-US" sz="2000" dirty="0">
                <a:latin typeface="Arial"/>
                <a:cs typeface="Arial"/>
              </a:rPr>
              <a:t> </a:t>
            </a:r>
            <a:r>
              <a:rPr lang="en-US" sz="2000" dirty="0" err="1">
                <a:latin typeface="Arial"/>
                <a:cs typeface="Arial"/>
              </a:rPr>
              <a:t>choix</a:t>
            </a:r>
            <a:r>
              <a:rPr lang="en-US" sz="2000" dirty="0">
                <a:latin typeface="Arial"/>
                <a:cs typeface="Arial"/>
              </a:rPr>
              <a:t>, </a:t>
            </a:r>
            <a:r>
              <a:rPr lang="en-US" sz="2000" dirty="0" err="1">
                <a:latin typeface="Arial"/>
                <a:cs typeface="Arial"/>
              </a:rPr>
              <a:t>leurs</a:t>
            </a:r>
            <a:r>
              <a:rPr lang="en-US" sz="2000" dirty="0">
                <a:latin typeface="Arial"/>
                <a:cs typeface="Arial"/>
              </a:rPr>
              <a:t> </a:t>
            </a:r>
            <a:r>
              <a:rPr lang="en-US" sz="2000" dirty="0" err="1">
                <a:latin typeface="Arial"/>
                <a:cs typeface="Arial"/>
              </a:rPr>
              <a:t>souhaits</a:t>
            </a:r>
            <a:r>
              <a:rPr lang="en-US" sz="2000" dirty="0">
                <a:latin typeface="Arial"/>
                <a:cs typeface="Arial"/>
              </a:rPr>
              <a:t>, </a:t>
            </a:r>
            <a:r>
              <a:rPr lang="en-US" sz="2000" dirty="0" err="1">
                <a:latin typeface="Arial"/>
                <a:cs typeface="Arial"/>
              </a:rPr>
              <a:t>leurs</a:t>
            </a:r>
            <a:r>
              <a:rPr lang="en-US" sz="2000" dirty="0">
                <a:latin typeface="Arial"/>
                <a:cs typeface="Arial"/>
              </a:rPr>
              <a:t> </a:t>
            </a:r>
            <a:r>
              <a:rPr lang="en-US" sz="2000" dirty="0" err="1">
                <a:latin typeface="Arial"/>
                <a:cs typeface="Arial"/>
              </a:rPr>
              <a:t>droits</a:t>
            </a:r>
            <a:r>
              <a:rPr lang="en-US" sz="2000" dirty="0">
                <a:latin typeface="Arial"/>
                <a:cs typeface="Arial"/>
              </a:rPr>
              <a:t> et </a:t>
            </a:r>
            <a:r>
              <a:rPr lang="en-US" sz="2000" dirty="0" err="1">
                <a:latin typeface="Arial"/>
                <a:cs typeface="Arial"/>
              </a:rPr>
              <a:t>leur</a:t>
            </a:r>
            <a:r>
              <a:rPr lang="en-US" sz="2000" dirty="0">
                <a:latin typeface="Arial"/>
                <a:cs typeface="Arial"/>
              </a:rPr>
              <a:t> </a:t>
            </a:r>
            <a:r>
              <a:rPr lang="en-US" sz="2000" dirty="0" err="1">
                <a:latin typeface="Arial"/>
                <a:cs typeface="Arial"/>
              </a:rPr>
              <a:t>dignité</a:t>
            </a:r>
            <a:r>
              <a:rPr lang="en-US" sz="2000" dirty="0">
                <a:latin typeface="Arial"/>
                <a:cs typeface="Arial"/>
              </a:rPr>
              <a:t>.</a:t>
            </a:r>
          </a:p>
          <a:p>
            <a:pPr marL="0" indent="0">
              <a:buNone/>
            </a:pPr>
            <a:endParaRPr lang="en-US" sz="2000" dirty="0"/>
          </a:p>
        </p:txBody>
      </p:sp>
      <p:sp>
        <p:nvSpPr>
          <p:cNvPr id="4" name="Rectangle 3"/>
          <p:cNvSpPr/>
          <p:nvPr/>
        </p:nvSpPr>
        <p:spPr>
          <a:xfrm>
            <a:off x="5792445" y="1267034"/>
            <a:ext cx="5618566" cy="5016758"/>
          </a:xfrm>
          <a:prstGeom prst="rect">
            <a:avLst/>
          </a:prstGeom>
        </p:spPr>
        <p:txBody>
          <a:bodyPr wrap="square">
            <a:spAutoFit/>
          </a:bodyPr>
          <a:lstStyle/>
          <a:p>
            <a:r>
              <a:rPr lang="en-US" sz="2000" b="1" dirty="0">
                <a:solidFill>
                  <a:srgbClr val="23844E"/>
                </a:solidFill>
                <a:latin typeface="Arial"/>
                <a:cs typeface="Arial"/>
              </a:rPr>
              <a:t>NON-DISCRIMINATION : </a:t>
            </a:r>
            <a:r>
              <a:rPr lang="en-US" sz="2000" dirty="0" err="1">
                <a:solidFill>
                  <a:srgbClr val="000000"/>
                </a:solidFill>
                <a:latin typeface="Arial"/>
                <a:cs typeface="Arial"/>
              </a:rPr>
              <a:t>Nos</a:t>
            </a:r>
            <a:r>
              <a:rPr lang="en-US" sz="2000" dirty="0">
                <a:solidFill>
                  <a:srgbClr val="000000"/>
                </a:solidFill>
                <a:latin typeface="Arial"/>
                <a:cs typeface="Arial"/>
              </a:rPr>
              <a:t> clients et </a:t>
            </a:r>
            <a:r>
              <a:rPr lang="en-US" sz="2000" dirty="0" err="1">
                <a:solidFill>
                  <a:srgbClr val="000000"/>
                </a:solidFill>
                <a:latin typeface="Arial"/>
                <a:cs typeface="Arial"/>
              </a:rPr>
              <a:t>clientes</a:t>
            </a:r>
            <a:r>
              <a:rPr lang="en-US" sz="2000" dirty="0">
                <a:solidFill>
                  <a:srgbClr val="000000"/>
                </a:solidFill>
                <a:latin typeface="Arial"/>
                <a:cs typeface="Arial"/>
              </a:rPr>
              <a:t> </a:t>
            </a:r>
            <a:r>
              <a:rPr lang="en-US" sz="2000" dirty="0" err="1">
                <a:solidFill>
                  <a:srgbClr val="000000"/>
                </a:solidFill>
                <a:latin typeface="Arial"/>
                <a:cs typeface="Arial"/>
              </a:rPr>
              <a:t>doivent</a:t>
            </a:r>
            <a:r>
              <a:rPr lang="en-US" sz="2000" dirty="0">
                <a:solidFill>
                  <a:srgbClr val="000000"/>
                </a:solidFill>
                <a:latin typeface="Arial"/>
                <a:cs typeface="Arial"/>
              </a:rPr>
              <a:t> </a:t>
            </a:r>
            <a:r>
              <a:rPr lang="en-US" sz="2000" dirty="0" err="1">
                <a:solidFill>
                  <a:srgbClr val="000000"/>
                </a:solidFill>
                <a:latin typeface="Arial"/>
                <a:cs typeface="Arial"/>
              </a:rPr>
              <a:t>être</a:t>
            </a:r>
            <a:r>
              <a:rPr lang="en-US" sz="2000" dirty="0">
                <a:solidFill>
                  <a:srgbClr val="000000"/>
                </a:solidFill>
                <a:latin typeface="Arial"/>
                <a:cs typeface="Arial"/>
              </a:rPr>
              <a:t> </a:t>
            </a:r>
            <a:r>
              <a:rPr lang="en-US" sz="2000" dirty="0" err="1">
                <a:solidFill>
                  <a:srgbClr val="000000"/>
                </a:solidFill>
                <a:latin typeface="Arial"/>
                <a:cs typeface="Arial"/>
              </a:rPr>
              <a:t>traité.es</a:t>
            </a:r>
            <a:r>
              <a:rPr lang="en-US" sz="2000" dirty="0">
                <a:solidFill>
                  <a:srgbClr val="000000"/>
                </a:solidFill>
                <a:latin typeface="Arial"/>
                <a:cs typeface="Arial"/>
              </a:rPr>
              <a:t> de </a:t>
            </a:r>
            <a:r>
              <a:rPr lang="en-US" sz="2000" dirty="0" err="1">
                <a:solidFill>
                  <a:srgbClr val="000000"/>
                </a:solidFill>
                <a:latin typeface="Arial"/>
                <a:cs typeface="Arial"/>
              </a:rPr>
              <a:t>façon</a:t>
            </a:r>
            <a:r>
              <a:rPr lang="en-US" sz="2000" dirty="0">
                <a:solidFill>
                  <a:srgbClr val="000000"/>
                </a:solidFill>
                <a:latin typeface="Arial"/>
                <a:cs typeface="Arial"/>
              </a:rPr>
              <a:t> </a:t>
            </a:r>
            <a:r>
              <a:rPr lang="en-US" sz="2000" dirty="0" err="1">
                <a:solidFill>
                  <a:srgbClr val="000000"/>
                </a:solidFill>
                <a:latin typeface="Arial"/>
                <a:cs typeface="Arial"/>
              </a:rPr>
              <a:t>juste</a:t>
            </a:r>
            <a:r>
              <a:rPr lang="en-US" sz="2000" dirty="0">
                <a:solidFill>
                  <a:srgbClr val="000000"/>
                </a:solidFill>
                <a:latin typeface="Arial"/>
                <a:cs typeface="Arial"/>
              </a:rPr>
              <a:t>, </a:t>
            </a:r>
            <a:r>
              <a:rPr lang="en-US" sz="2000" dirty="0" err="1">
                <a:solidFill>
                  <a:srgbClr val="000000"/>
                </a:solidFill>
                <a:latin typeface="Arial"/>
                <a:cs typeface="Arial"/>
              </a:rPr>
              <a:t>quels</a:t>
            </a:r>
            <a:r>
              <a:rPr lang="en-US" sz="2000" dirty="0">
                <a:solidFill>
                  <a:srgbClr val="000000"/>
                </a:solidFill>
                <a:latin typeface="Arial"/>
                <a:cs typeface="Arial"/>
              </a:rPr>
              <a:t> </a:t>
            </a:r>
            <a:r>
              <a:rPr lang="en-US" sz="2000" dirty="0" err="1">
                <a:solidFill>
                  <a:srgbClr val="000000"/>
                </a:solidFill>
                <a:latin typeface="Arial"/>
                <a:cs typeface="Arial"/>
              </a:rPr>
              <a:t>que</a:t>
            </a:r>
            <a:r>
              <a:rPr lang="en-US" sz="2000" dirty="0">
                <a:solidFill>
                  <a:srgbClr val="000000"/>
                </a:solidFill>
                <a:latin typeface="Arial"/>
                <a:cs typeface="Arial"/>
              </a:rPr>
              <a:t> </a:t>
            </a:r>
            <a:r>
              <a:rPr lang="en-US" sz="2000" dirty="0" err="1">
                <a:solidFill>
                  <a:srgbClr val="000000"/>
                </a:solidFill>
                <a:latin typeface="Arial"/>
                <a:cs typeface="Arial"/>
              </a:rPr>
              <a:t>soient</a:t>
            </a:r>
            <a:r>
              <a:rPr lang="en-US" sz="2000" dirty="0">
                <a:solidFill>
                  <a:srgbClr val="000000"/>
                </a:solidFill>
                <a:latin typeface="Arial"/>
                <a:cs typeface="Arial"/>
              </a:rPr>
              <a:t> </a:t>
            </a:r>
            <a:r>
              <a:rPr lang="en-US" sz="2000" dirty="0" err="1">
                <a:solidFill>
                  <a:srgbClr val="000000"/>
                </a:solidFill>
                <a:latin typeface="Arial"/>
                <a:cs typeface="Arial"/>
              </a:rPr>
              <a:t>leur</a:t>
            </a:r>
            <a:r>
              <a:rPr lang="en-US" sz="2000" dirty="0">
                <a:solidFill>
                  <a:srgbClr val="000000"/>
                </a:solidFill>
                <a:latin typeface="Arial"/>
                <a:cs typeface="Arial"/>
              </a:rPr>
              <a:t> </a:t>
            </a:r>
            <a:r>
              <a:rPr lang="en-US" sz="2000" dirty="0" err="1">
                <a:solidFill>
                  <a:srgbClr val="000000"/>
                </a:solidFill>
                <a:latin typeface="Arial"/>
                <a:cs typeface="Arial"/>
              </a:rPr>
              <a:t>âge</a:t>
            </a:r>
            <a:r>
              <a:rPr lang="en-US" sz="2000" dirty="0">
                <a:solidFill>
                  <a:srgbClr val="000000"/>
                </a:solidFill>
                <a:latin typeface="Arial"/>
                <a:cs typeface="Arial"/>
              </a:rPr>
              <a:t>, </a:t>
            </a:r>
            <a:r>
              <a:rPr lang="en-US" sz="2000" dirty="0" err="1">
                <a:solidFill>
                  <a:srgbClr val="000000"/>
                </a:solidFill>
                <a:latin typeface="Arial"/>
                <a:cs typeface="Arial"/>
              </a:rPr>
              <a:t>leur</a:t>
            </a:r>
            <a:r>
              <a:rPr lang="en-US" sz="2000" dirty="0">
                <a:solidFill>
                  <a:srgbClr val="000000"/>
                </a:solidFill>
                <a:latin typeface="Arial"/>
                <a:cs typeface="Arial"/>
              </a:rPr>
              <a:t> </a:t>
            </a:r>
            <a:r>
              <a:rPr lang="en-US" sz="2000" dirty="0" err="1">
                <a:solidFill>
                  <a:srgbClr val="000000"/>
                </a:solidFill>
                <a:latin typeface="Arial"/>
                <a:cs typeface="Arial"/>
              </a:rPr>
              <a:t>sexe</a:t>
            </a:r>
            <a:r>
              <a:rPr lang="en-US" sz="2000" dirty="0">
                <a:solidFill>
                  <a:srgbClr val="000000"/>
                </a:solidFill>
                <a:latin typeface="Arial"/>
                <a:cs typeface="Arial"/>
              </a:rPr>
              <a:t>, </a:t>
            </a:r>
            <a:r>
              <a:rPr lang="en-US" sz="2000" dirty="0" err="1">
                <a:solidFill>
                  <a:srgbClr val="000000"/>
                </a:solidFill>
                <a:latin typeface="Arial"/>
                <a:cs typeface="Arial"/>
              </a:rPr>
              <a:t>leur</a:t>
            </a:r>
            <a:r>
              <a:rPr lang="en-US" sz="2000" dirty="0">
                <a:solidFill>
                  <a:srgbClr val="000000"/>
                </a:solidFill>
                <a:latin typeface="Arial"/>
                <a:cs typeface="Arial"/>
              </a:rPr>
              <a:t> genre, </a:t>
            </a:r>
            <a:r>
              <a:rPr lang="en-US" sz="2000" dirty="0" err="1">
                <a:solidFill>
                  <a:srgbClr val="000000"/>
                </a:solidFill>
                <a:latin typeface="Arial"/>
                <a:cs typeface="Arial"/>
              </a:rPr>
              <a:t>leur</a:t>
            </a:r>
            <a:r>
              <a:rPr lang="en-US" sz="2000" dirty="0">
                <a:solidFill>
                  <a:srgbClr val="000000"/>
                </a:solidFill>
                <a:latin typeface="Arial"/>
                <a:cs typeface="Arial"/>
              </a:rPr>
              <a:t> </a:t>
            </a:r>
            <a:r>
              <a:rPr lang="en-US" sz="2000" dirty="0" err="1">
                <a:solidFill>
                  <a:srgbClr val="000000"/>
                </a:solidFill>
                <a:latin typeface="Arial"/>
                <a:cs typeface="Arial"/>
              </a:rPr>
              <a:t>identité</a:t>
            </a:r>
            <a:r>
              <a:rPr lang="en-US" sz="2000" dirty="0">
                <a:solidFill>
                  <a:srgbClr val="000000"/>
                </a:solidFill>
                <a:latin typeface="Arial"/>
                <a:cs typeface="Arial"/>
              </a:rPr>
              <a:t> de genre, </a:t>
            </a:r>
            <a:r>
              <a:rPr lang="en-US" sz="2000" dirty="0" err="1">
                <a:solidFill>
                  <a:srgbClr val="000000"/>
                </a:solidFill>
                <a:latin typeface="Arial"/>
                <a:cs typeface="Arial"/>
              </a:rPr>
              <a:t>leur</a:t>
            </a:r>
            <a:r>
              <a:rPr lang="en-US" sz="2000" dirty="0">
                <a:solidFill>
                  <a:srgbClr val="000000"/>
                </a:solidFill>
                <a:latin typeface="Arial"/>
                <a:cs typeface="Arial"/>
              </a:rPr>
              <a:t> situation </a:t>
            </a:r>
            <a:r>
              <a:rPr lang="en-US" sz="2000" dirty="0" err="1">
                <a:solidFill>
                  <a:srgbClr val="000000"/>
                </a:solidFill>
                <a:latin typeface="Arial"/>
                <a:cs typeface="Arial"/>
              </a:rPr>
              <a:t>matrimoniale</a:t>
            </a:r>
            <a:r>
              <a:rPr lang="en-US" sz="2000" dirty="0">
                <a:solidFill>
                  <a:srgbClr val="000000"/>
                </a:solidFill>
                <a:latin typeface="Arial"/>
                <a:cs typeface="Arial"/>
              </a:rPr>
              <a:t>, </a:t>
            </a:r>
            <a:r>
              <a:rPr lang="en-US" sz="2000" dirty="0" err="1">
                <a:solidFill>
                  <a:srgbClr val="000000"/>
                </a:solidFill>
                <a:latin typeface="Arial"/>
                <a:cs typeface="Arial"/>
              </a:rPr>
              <a:t>leur</a:t>
            </a:r>
            <a:r>
              <a:rPr lang="en-US" sz="2000" dirty="0">
                <a:solidFill>
                  <a:srgbClr val="000000"/>
                </a:solidFill>
                <a:latin typeface="Arial"/>
                <a:cs typeface="Arial"/>
              </a:rPr>
              <a:t> orientation </a:t>
            </a:r>
            <a:r>
              <a:rPr lang="en-US" sz="2000" dirty="0" err="1">
                <a:solidFill>
                  <a:srgbClr val="000000"/>
                </a:solidFill>
                <a:latin typeface="Arial"/>
                <a:cs typeface="Arial"/>
              </a:rPr>
              <a:t>sexuelle</a:t>
            </a:r>
            <a:r>
              <a:rPr lang="en-US" sz="2000" dirty="0">
                <a:solidFill>
                  <a:srgbClr val="000000"/>
                </a:solidFill>
                <a:latin typeface="Arial"/>
                <a:cs typeface="Arial"/>
              </a:rPr>
              <a:t>, </a:t>
            </a:r>
            <a:r>
              <a:rPr lang="en-US" sz="2000" dirty="0" err="1">
                <a:solidFill>
                  <a:srgbClr val="000000"/>
                </a:solidFill>
                <a:latin typeface="Arial"/>
                <a:cs typeface="Arial"/>
              </a:rPr>
              <a:t>ou</a:t>
            </a:r>
            <a:r>
              <a:rPr lang="en-US" sz="2000" dirty="0">
                <a:solidFill>
                  <a:srgbClr val="000000"/>
                </a:solidFill>
                <a:latin typeface="Arial"/>
                <a:cs typeface="Arial"/>
              </a:rPr>
              <a:t> </a:t>
            </a:r>
            <a:r>
              <a:rPr lang="en-US" sz="2000" dirty="0" err="1">
                <a:solidFill>
                  <a:srgbClr val="000000"/>
                </a:solidFill>
                <a:latin typeface="Arial"/>
                <a:cs typeface="Arial"/>
              </a:rPr>
              <a:t>toute</a:t>
            </a:r>
            <a:r>
              <a:rPr lang="en-US" sz="2000" dirty="0">
                <a:solidFill>
                  <a:srgbClr val="000000"/>
                </a:solidFill>
                <a:latin typeface="Arial"/>
                <a:cs typeface="Arial"/>
              </a:rPr>
              <a:t> </a:t>
            </a:r>
            <a:r>
              <a:rPr lang="en-US" sz="2000" dirty="0" err="1">
                <a:solidFill>
                  <a:srgbClr val="000000"/>
                </a:solidFill>
                <a:latin typeface="Arial"/>
                <a:cs typeface="Arial"/>
              </a:rPr>
              <a:t>autre</a:t>
            </a:r>
            <a:r>
              <a:rPr lang="en-US" sz="2000" dirty="0">
                <a:solidFill>
                  <a:srgbClr val="000000"/>
                </a:solidFill>
                <a:latin typeface="Arial"/>
                <a:cs typeface="Arial"/>
              </a:rPr>
              <a:t> </a:t>
            </a:r>
            <a:r>
              <a:rPr lang="en-US" sz="2000" dirty="0" err="1">
                <a:solidFill>
                  <a:srgbClr val="000000"/>
                </a:solidFill>
                <a:latin typeface="Arial"/>
                <a:cs typeface="Arial"/>
              </a:rPr>
              <a:t>caractéristique</a:t>
            </a:r>
            <a:r>
              <a:rPr lang="en-US" sz="2000" dirty="0">
                <a:solidFill>
                  <a:srgbClr val="000000"/>
                </a:solidFill>
                <a:latin typeface="Arial"/>
                <a:cs typeface="Arial"/>
              </a:rPr>
              <a:t>. </a:t>
            </a:r>
          </a:p>
          <a:p>
            <a:endParaRPr lang="en-US" sz="2000" b="1" dirty="0">
              <a:solidFill>
                <a:srgbClr val="000000"/>
              </a:solidFill>
              <a:latin typeface="Arial"/>
              <a:cs typeface="Arial"/>
            </a:endParaRPr>
          </a:p>
          <a:p>
            <a:r>
              <a:rPr lang="en-US" sz="2000" b="1" dirty="0">
                <a:solidFill>
                  <a:srgbClr val="23844E"/>
                </a:solidFill>
                <a:latin typeface="Arial"/>
                <a:cs typeface="Arial"/>
              </a:rPr>
              <a:t>HONNÊTETÉ : </a:t>
            </a:r>
            <a:r>
              <a:rPr lang="en-US" sz="2000" dirty="0">
                <a:solidFill>
                  <a:srgbClr val="000000"/>
                </a:solidFill>
                <a:latin typeface="Arial"/>
                <a:cs typeface="Arial"/>
              </a:rPr>
              <a:t>Les clients et </a:t>
            </a:r>
            <a:r>
              <a:rPr lang="en-US" sz="2000" dirty="0" err="1">
                <a:solidFill>
                  <a:srgbClr val="000000"/>
                </a:solidFill>
                <a:latin typeface="Arial"/>
                <a:cs typeface="Arial"/>
              </a:rPr>
              <a:t>clientes</a:t>
            </a:r>
            <a:r>
              <a:rPr lang="en-US" sz="2000" dirty="0">
                <a:solidFill>
                  <a:srgbClr val="000000"/>
                </a:solidFill>
                <a:latin typeface="Arial"/>
                <a:cs typeface="Arial"/>
              </a:rPr>
              <a:t> </a:t>
            </a:r>
            <a:r>
              <a:rPr lang="en-US" sz="2000" dirty="0" err="1">
                <a:solidFill>
                  <a:srgbClr val="000000"/>
                </a:solidFill>
                <a:latin typeface="Arial"/>
                <a:cs typeface="Arial"/>
              </a:rPr>
              <a:t>doivent</a:t>
            </a:r>
            <a:r>
              <a:rPr lang="en-US" sz="2000" dirty="0">
                <a:solidFill>
                  <a:srgbClr val="000000"/>
                </a:solidFill>
                <a:latin typeface="Arial"/>
                <a:cs typeface="Arial"/>
              </a:rPr>
              <a:t> </a:t>
            </a:r>
            <a:r>
              <a:rPr lang="en-US" sz="2000" dirty="0" err="1">
                <a:solidFill>
                  <a:srgbClr val="000000"/>
                </a:solidFill>
                <a:latin typeface="Arial"/>
                <a:cs typeface="Arial"/>
              </a:rPr>
              <a:t>recevoir</a:t>
            </a:r>
            <a:r>
              <a:rPr lang="en-US" sz="2000" dirty="0">
                <a:solidFill>
                  <a:srgbClr val="000000"/>
                </a:solidFill>
                <a:latin typeface="Arial"/>
                <a:cs typeface="Arial"/>
              </a:rPr>
              <a:t> </a:t>
            </a:r>
            <a:r>
              <a:rPr lang="en-US" sz="2000" dirty="0" err="1">
                <a:solidFill>
                  <a:srgbClr val="000000"/>
                </a:solidFill>
                <a:latin typeface="Arial"/>
                <a:cs typeface="Arial"/>
              </a:rPr>
              <a:t>une</a:t>
            </a:r>
            <a:r>
              <a:rPr lang="en-US" sz="2000" dirty="0">
                <a:solidFill>
                  <a:srgbClr val="000000"/>
                </a:solidFill>
                <a:latin typeface="Arial"/>
                <a:cs typeface="Arial"/>
              </a:rPr>
              <a:t> information </a:t>
            </a:r>
            <a:r>
              <a:rPr lang="en-US" sz="2000" dirty="0" err="1">
                <a:solidFill>
                  <a:srgbClr val="000000"/>
                </a:solidFill>
                <a:latin typeface="Arial"/>
                <a:cs typeface="Arial"/>
              </a:rPr>
              <a:t>exacte</a:t>
            </a:r>
            <a:r>
              <a:rPr lang="en-US" sz="2000" dirty="0">
                <a:solidFill>
                  <a:srgbClr val="000000"/>
                </a:solidFill>
                <a:latin typeface="Arial"/>
                <a:cs typeface="Arial"/>
              </a:rPr>
              <a:t> et </a:t>
            </a:r>
            <a:r>
              <a:rPr lang="en-US" sz="2000" dirty="0" err="1">
                <a:solidFill>
                  <a:srgbClr val="000000"/>
                </a:solidFill>
                <a:latin typeface="Arial"/>
                <a:cs typeface="Arial"/>
              </a:rPr>
              <a:t>honnête</a:t>
            </a:r>
            <a:r>
              <a:rPr lang="en-US" sz="2000" dirty="0">
                <a:solidFill>
                  <a:srgbClr val="000000"/>
                </a:solidFill>
                <a:latin typeface="Arial"/>
                <a:cs typeface="Arial"/>
              </a:rPr>
              <a:t> </a:t>
            </a:r>
            <a:r>
              <a:rPr lang="en-US" sz="2000" dirty="0" err="1">
                <a:solidFill>
                  <a:srgbClr val="000000"/>
                </a:solidFill>
                <a:latin typeface="Arial"/>
                <a:cs typeface="Arial"/>
              </a:rPr>
              <a:t>concernant</a:t>
            </a:r>
            <a:r>
              <a:rPr lang="en-US" sz="2000" dirty="0">
                <a:solidFill>
                  <a:srgbClr val="000000"/>
                </a:solidFill>
                <a:latin typeface="Arial"/>
                <a:cs typeface="Arial"/>
              </a:rPr>
              <a:t> la </a:t>
            </a:r>
            <a:r>
              <a:rPr lang="en-US" sz="2000" dirty="0" err="1">
                <a:solidFill>
                  <a:srgbClr val="000000"/>
                </a:solidFill>
                <a:latin typeface="Arial"/>
                <a:cs typeface="Arial"/>
              </a:rPr>
              <a:t>référence</a:t>
            </a:r>
            <a:r>
              <a:rPr lang="en-US" sz="2000" dirty="0">
                <a:solidFill>
                  <a:srgbClr val="000000"/>
                </a:solidFill>
                <a:latin typeface="Arial"/>
                <a:cs typeface="Arial"/>
              </a:rPr>
              <a:t> </a:t>
            </a:r>
            <a:r>
              <a:rPr lang="en-US" sz="2000" dirty="0" err="1">
                <a:solidFill>
                  <a:srgbClr val="000000"/>
                </a:solidFill>
                <a:latin typeface="Arial"/>
                <a:cs typeface="Arial"/>
              </a:rPr>
              <a:t>vers</a:t>
            </a:r>
            <a:r>
              <a:rPr lang="en-US" sz="2000" dirty="0">
                <a:solidFill>
                  <a:srgbClr val="000000"/>
                </a:solidFill>
                <a:latin typeface="Arial"/>
                <a:cs typeface="Arial"/>
              </a:rPr>
              <a:t> des services et </a:t>
            </a:r>
            <a:r>
              <a:rPr lang="en-US" sz="2000" dirty="0" err="1">
                <a:solidFill>
                  <a:srgbClr val="000000"/>
                </a:solidFill>
                <a:latin typeface="Arial"/>
                <a:cs typeface="Arial"/>
              </a:rPr>
              <a:t>doivent</a:t>
            </a:r>
            <a:r>
              <a:rPr lang="en-US" sz="2000" dirty="0">
                <a:solidFill>
                  <a:srgbClr val="000000"/>
                </a:solidFill>
                <a:latin typeface="Arial"/>
                <a:cs typeface="Arial"/>
              </a:rPr>
              <a:t> </a:t>
            </a:r>
            <a:r>
              <a:rPr lang="en-US" sz="2000" dirty="0" err="1">
                <a:solidFill>
                  <a:srgbClr val="000000"/>
                </a:solidFill>
                <a:latin typeface="Arial"/>
                <a:cs typeface="Arial"/>
              </a:rPr>
              <a:t>être</a:t>
            </a:r>
            <a:r>
              <a:rPr lang="en-US" sz="2000" dirty="0">
                <a:solidFill>
                  <a:srgbClr val="000000"/>
                </a:solidFill>
                <a:latin typeface="Arial"/>
                <a:cs typeface="Arial"/>
              </a:rPr>
              <a:t> </a:t>
            </a:r>
            <a:r>
              <a:rPr lang="en-US" sz="2000" dirty="0" err="1">
                <a:solidFill>
                  <a:srgbClr val="000000"/>
                </a:solidFill>
                <a:latin typeface="Arial"/>
                <a:cs typeface="Arial"/>
              </a:rPr>
              <a:t>conscient.es</a:t>
            </a:r>
            <a:r>
              <a:rPr lang="en-US" sz="2000" dirty="0">
                <a:solidFill>
                  <a:srgbClr val="000000"/>
                </a:solidFill>
                <a:latin typeface="Arial"/>
                <a:cs typeface="Arial"/>
              </a:rPr>
              <a:t> des </a:t>
            </a:r>
            <a:r>
              <a:rPr lang="en-US" sz="2000" dirty="0" err="1">
                <a:solidFill>
                  <a:srgbClr val="000000"/>
                </a:solidFill>
                <a:latin typeface="Arial"/>
                <a:cs typeface="Arial"/>
              </a:rPr>
              <a:t>risques</a:t>
            </a:r>
            <a:r>
              <a:rPr lang="en-US" sz="2000" dirty="0">
                <a:solidFill>
                  <a:srgbClr val="000000"/>
                </a:solidFill>
                <a:latin typeface="Arial"/>
                <a:cs typeface="Arial"/>
              </a:rPr>
              <a:t> et </a:t>
            </a:r>
            <a:r>
              <a:rPr lang="en-US" sz="2000" dirty="0" err="1">
                <a:solidFill>
                  <a:srgbClr val="000000"/>
                </a:solidFill>
                <a:latin typeface="Arial"/>
                <a:cs typeface="Arial"/>
              </a:rPr>
              <a:t>comprendre</a:t>
            </a:r>
            <a:r>
              <a:rPr lang="en-US" sz="2000" dirty="0">
                <a:solidFill>
                  <a:srgbClr val="000000"/>
                </a:solidFill>
                <a:latin typeface="Arial"/>
                <a:cs typeface="Arial"/>
              </a:rPr>
              <a:t> </a:t>
            </a:r>
            <a:r>
              <a:rPr lang="en-US" sz="2000" dirty="0" err="1">
                <a:solidFill>
                  <a:srgbClr val="000000"/>
                </a:solidFill>
                <a:latin typeface="Arial"/>
                <a:cs typeface="Arial"/>
              </a:rPr>
              <a:t>ce</a:t>
            </a:r>
            <a:r>
              <a:rPr lang="en-US" sz="2000" dirty="0">
                <a:solidFill>
                  <a:srgbClr val="000000"/>
                </a:solidFill>
                <a:latin typeface="Arial"/>
                <a:cs typeface="Arial"/>
              </a:rPr>
              <a:t> </a:t>
            </a:r>
            <a:r>
              <a:rPr lang="en-US" sz="2000" dirty="0" err="1">
                <a:solidFill>
                  <a:srgbClr val="000000"/>
                </a:solidFill>
                <a:latin typeface="Arial"/>
                <a:cs typeface="Arial"/>
              </a:rPr>
              <a:t>qu’implique</a:t>
            </a:r>
            <a:r>
              <a:rPr lang="en-US" sz="2000" dirty="0">
                <a:solidFill>
                  <a:srgbClr val="000000"/>
                </a:solidFill>
                <a:latin typeface="Arial"/>
                <a:cs typeface="Arial"/>
              </a:rPr>
              <a:t> le </a:t>
            </a:r>
            <a:r>
              <a:rPr lang="en-US" sz="2000" dirty="0" err="1">
                <a:solidFill>
                  <a:srgbClr val="000000"/>
                </a:solidFill>
                <a:latin typeface="Arial"/>
                <a:cs typeface="Arial"/>
              </a:rPr>
              <a:t>partage</a:t>
            </a:r>
            <a:r>
              <a:rPr lang="en-US" sz="2000" dirty="0">
                <a:solidFill>
                  <a:srgbClr val="000000"/>
                </a:solidFill>
                <a:latin typeface="Arial"/>
                <a:cs typeface="Arial"/>
              </a:rPr>
              <a:t> de </a:t>
            </a:r>
            <a:r>
              <a:rPr lang="en-US" sz="2000" dirty="0" err="1">
                <a:solidFill>
                  <a:srgbClr val="000000"/>
                </a:solidFill>
                <a:latin typeface="Arial"/>
                <a:cs typeface="Arial"/>
              </a:rPr>
              <a:t>l’information</a:t>
            </a:r>
            <a:r>
              <a:rPr lang="en-US" sz="2000" dirty="0">
                <a:solidFill>
                  <a:srgbClr val="000000"/>
                </a:solidFill>
                <a:latin typeface="Arial"/>
                <a:cs typeface="Arial"/>
              </a:rPr>
              <a:t> </a:t>
            </a:r>
            <a:r>
              <a:rPr lang="en-US" sz="2000" dirty="0" err="1">
                <a:solidFill>
                  <a:srgbClr val="000000"/>
                </a:solidFill>
                <a:latin typeface="Arial"/>
                <a:cs typeface="Arial"/>
              </a:rPr>
              <a:t>dont</a:t>
            </a:r>
            <a:r>
              <a:rPr lang="en-US" sz="2000" dirty="0">
                <a:solidFill>
                  <a:srgbClr val="000000"/>
                </a:solidFill>
                <a:latin typeface="Arial"/>
                <a:cs typeface="Arial"/>
              </a:rPr>
              <a:t> </a:t>
            </a:r>
            <a:r>
              <a:rPr lang="en-US" sz="2000" dirty="0" err="1">
                <a:solidFill>
                  <a:srgbClr val="000000"/>
                </a:solidFill>
                <a:latin typeface="Arial"/>
                <a:cs typeface="Arial"/>
              </a:rPr>
              <a:t>ils</a:t>
            </a:r>
            <a:r>
              <a:rPr lang="en-US" sz="2000" dirty="0">
                <a:solidFill>
                  <a:srgbClr val="000000"/>
                </a:solidFill>
                <a:latin typeface="Arial"/>
                <a:cs typeface="Arial"/>
              </a:rPr>
              <a:t> et </a:t>
            </a:r>
            <a:r>
              <a:rPr lang="en-US" sz="2000" dirty="0" err="1">
                <a:solidFill>
                  <a:srgbClr val="000000"/>
                </a:solidFill>
                <a:latin typeface="Arial"/>
                <a:cs typeface="Arial"/>
              </a:rPr>
              <a:t>elles</a:t>
            </a:r>
            <a:r>
              <a:rPr lang="en-US" sz="2000" dirty="0">
                <a:solidFill>
                  <a:srgbClr val="000000"/>
                </a:solidFill>
                <a:latin typeface="Arial"/>
                <a:cs typeface="Arial"/>
              </a:rPr>
              <a:t> </a:t>
            </a:r>
            <a:r>
              <a:rPr lang="en-US" sz="2000" dirty="0" err="1">
                <a:solidFill>
                  <a:srgbClr val="000000"/>
                </a:solidFill>
                <a:latin typeface="Arial"/>
                <a:cs typeface="Arial"/>
              </a:rPr>
              <a:t>disposent</a:t>
            </a:r>
            <a:r>
              <a:rPr lang="en-US" sz="2000" dirty="0">
                <a:solidFill>
                  <a:srgbClr val="000000"/>
                </a:solidFill>
                <a:latin typeface="Arial"/>
                <a:cs typeface="Arial"/>
              </a:rPr>
              <a:t>. </a:t>
            </a:r>
            <a:r>
              <a:rPr lang="en-US" sz="2000" dirty="0" err="1">
                <a:solidFill>
                  <a:srgbClr val="000000"/>
                </a:solidFill>
                <a:latin typeface="Arial"/>
                <a:cs typeface="Arial"/>
              </a:rPr>
              <a:t>Il.elles</a:t>
            </a:r>
            <a:r>
              <a:rPr lang="en-US" sz="2000" dirty="0">
                <a:solidFill>
                  <a:srgbClr val="000000"/>
                </a:solidFill>
                <a:latin typeface="Arial"/>
                <a:cs typeface="Arial"/>
              </a:rPr>
              <a:t> </a:t>
            </a:r>
            <a:r>
              <a:rPr lang="en-US" sz="2000" dirty="0" err="1">
                <a:solidFill>
                  <a:srgbClr val="000000"/>
                </a:solidFill>
                <a:latin typeface="Arial"/>
                <a:cs typeface="Arial"/>
              </a:rPr>
              <a:t>doivent</a:t>
            </a:r>
            <a:r>
              <a:rPr lang="en-US" sz="2000" dirty="0">
                <a:solidFill>
                  <a:srgbClr val="000000"/>
                </a:solidFill>
                <a:latin typeface="Arial"/>
                <a:cs typeface="Arial"/>
              </a:rPr>
              <a:t> </a:t>
            </a:r>
            <a:r>
              <a:rPr lang="en-US" sz="2000" dirty="0" err="1">
                <a:solidFill>
                  <a:srgbClr val="000000"/>
                </a:solidFill>
                <a:latin typeface="Arial"/>
                <a:cs typeface="Arial"/>
              </a:rPr>
              <a:t>connaître</a:t>
            </a:r>
            <a:r>
              <a:rPr lang="en-US" sz="2000" dirty="0">
                <a:solidFill>
                  <a:srgbClr val="000000"/>
                </a:solidFill>
                <a:latin typeface="Arial"/>
                <a:cs typeface="Arial"/>
              </a:rPr>
              <a:t> </a:t>
            </a:r>
            <a:r>
              <a:rPr lang="en-US" sz="2000" dirty="0" err="1">
                <a:solidFill>
                  <a:srgbClr val="000000"/>
                </a:solidFill>
                <a:latin typeface="Arial"/>
                <a:cs typeface="Arial"/>
              </a:rPr>
              <a:t>leur</a:t>
            </a:r>
            <a:r>
              <a:rPr lang="en-US" sz="2000" dirty="0">
                <a:solidFill>
                  <a:srgbClr val="000000"/>
                </a:solidFill>
                <a:latin typeface="Arial"/>
                <a:cs typeface="Arial"/>
              </a:rPr>
              <a:t> </a:t>
            </a:r>
            <a:r>
              <a:rPr lang="en-US" sz="2000" dirty="0" err="1">
                <a:solidFill>
                  <a:srgbClr val="000000"/>
                </a:solidFill>
                <a:latin typeface="Arial"/>
                <a:cs typeface="Arial"/>
              </a:rPr>
              <a:t>droit</a:t>
            </a:r>
            <a:r>
              <a:rPr lang="en-US" sz="2000" dirty="0">
                <a:solidFill>
                  <a:srgbClr val="000000"/>
                </a:solidFill>
                <a:latin typeface="Arial"/>
                <a:cs typeface="Arial"/>
              </a:rPr>
              <a:t> </a:t>
            </a:r>
            <a:r>
              <a:rPr lang="en-US" sz="2000" dirty="0" err="1">
                <a:solidFill>
                  <a:srgbClr val="000000"/>
                </a:solidFill>
                <a:latin typeface="Arial"/>
                <a:cs typeface="Arial"/>
              </a:rPr>
              <a:t>d’interrompre</a:t>
            </a:r>
            <a:r>
              <a:rPr lang="en-US" sz="2000" dirty="0">
                <a:solidFill>
                  <a:srgbClr val="000000"/>
                </a:solidFill>
                <a:latin typeface="Arial"/>
                <a:cs typeface="Arial"/>
              </a:rPr>
              <a:t> </a:t>
            </a:r>
            <a:r>
              <a:rPr lang="en-US" sz="2000" dirty="0" err="1">
                <a:solidFill>
                  <a:srgbClr val="000000"/>
                </a:solidFill>
                <a:latin typeface="Arial"/>
                <a:cs typeface="Arial"/>
              </a:rPr>
              <a:t>l’entretien</a:t>
            </a:r>
            <a:r>
              <a:rPr lang="en-US" sz="2000" dirty="0">
                <a:solidFill>
                  <a:srgbClr val="000000"/>
                </a:solidFill>
                <a:latin typeface="Arial"/>
                <a:cs typeface="Arial"/>
              </a:rPr>
              <a:t> </a:t>
            </a:r>
            <a:r>
              <a:rPr lang="en-US" sz="2000" dirty="0" err="1">
                <a:solidFill>
                  <a:srgbClr val="000000"/>
                </a:solidFill>
                <a:latin typeface="Arial"/>
                <a:cs typeface="Arial"/>
              </a:rPr>
              <a:t>à</a:t>
            </a:r>
            <a:r>
              <a:rPr lang="en-US" sz="2000" dirty="0">
                <a:solidFill>
                  <a:srgbClr val="000000"/>
                </a:solidFill>
                <a:latin typeface="Arial"/>
                <a:cs typeface="Arial"/>
              </a:rPr>
              <a:t> tout moment et de ne </a:t>
            </a:r>
            <a:r>
              <a:rPr lang="en-US" sz="2000" dirty="0" err="1">
                <a:solidFill>
                  <a:srgbClr val="000000"/>
                </a:solidFill>
                <a:latin typeface="Arial"/>
                <a:cs typeface="Arial"/>
              </a:rPr>
              <a:t>partager</a:t>
            </a:r>
            <a:r>
              <a:rPr lang="en-US" sz="2000" dirty="0">
                <a:solidFill>
                  <a:srgbClr val="000000"/>
                </a:solidFill>
                <a:latin typeface="Arial"/>
                <a:cs typeface="Arial"/>
              </a:rPr>
              <a:t> </a:t>
            </a:r>
            <a:r>
              <a:rPr lang="en-US" sz="2000" dirty="0" err="1">
                <a:solidFill>
                  <a:srgbClr val="000000"/>
                </a:solidFill>
                <a:latin typeface="Arial"/>
                <a:cs typeface="Arial"/>
              </a:rPr>
              <a:t>que</a:t>
            </a:r>
            <a:r>
              <a:rPr lang="en-US" sz="2000" dirty="0">
                <a:solidFill>
                  <a:srgbClr val="000000"/>
                </a:solidFill>
                <a:latin typeface="Arial"/>
                <a:cs typeface="Arial"/>
              </a:rPr>
              <a:t> </a:t>
            </a:r>
            <a:r>
              <a:rPr lang="en-US" sz="2000" dirty="0" err="1">
                <a:solidFill>
                  <a:srgbClr val="000000"/>
                </a:solidFill>
                <a:latin typeface="Arial"/>
                <a:cs typeface="Arial"/>
              </a:rPr>
              <a:t>l’information</a:t>
            </a:r>
            <a:r>
              <a:rPr lang="en-US" sz="2000" dirty="0">
                <a:solidFill>
                  <a:srgbClr val="000000"/>
                </a:solidFill>
                <a:latin typeface="Arial"/>
                <a:cs typeface="Arial"/>
              </a:rPr>
              <a:t> </a:t>
            </a:r>
            <a:r>
              <a:rPr lang="en-US" sz="2000" dirty="0" err="1">
                <a:solidFill>
                  <a:srgbClr val="000000"/>
                </a:solidFill>
                <a:latin typeface="Arial"/>
                <a:cs typeface="Arial"/>
              </a:rPr>
              <a:t>qu’il.elles</a:t>
            </a:r>
            <a:r>
              <a:rPr lang="en-US" sz="2000" dirty="0">
                <a:solidFill>
                  <a:srgbClr val="000000"/>
                </a:solidFill>
                <a:latin typeface="Arial"/>
                <a:cs typeface="Arial"/>
              </a:rPr>
              <a:t> </a:t>
            </a:r>
            <a:r>
              <a:rPr lang="en-US" sz="2000" dirty="0" err="1">
                <a:solidFill>
                  <a:srgbClr val="000000"/>
                </a:solidFill>
                <a:latin typeface="Arial"/>
                <a:cs typeface="Arial"/>
              </a:rPr>
              <a:t>souhaitent</a:t>
            </a:r>
            <a:r>
              <a:rPr lang="en-US" sz="2000" dirty="0">
                <a:solidFill>
                  <a:srgbClr val="000000"/>
                </a:solidFill>
                <a:latin typeface="Arial"/>
                <a:cs typeface="Arial"/>
              </a:rPr>
              <a:t> </a:t>
            </a:r>
            <a:r>
              <a:rPr lang="en-US" sz="2000" dirty="0" err="1">
                <a:solidFill>
                  <a:srgbClr val="000000"/>
                </a:solidFill>
                <a:latin typeface="Arial"/>
                <a:cs typeface="Arial"/>
              </a:rPr>
              <a:t>partager</a:t>
            </a:r>
            <a:r>
              <a:rPr lang="en-US" sz="2000" dirty="0">
                <a:solidFill>
                  <a:srgbClr val="000000"/>
                </a:solidFill>
                <a:latin typeface="Arial"/>
                <a:cs typeface="Arial"/>
              </a:rPr>
              <a:t>. </a:t>
            </a:r>
          </a:p>
        </p:txBody>
      </p:sp>
    </p:spTree>
    <p:extLst>
      <p:ext uri="{BB962C8B-B14F-4D97-AF65-F5344CB8AC3E}">
        <p14:creationId xmlns:p14="http://schemas.microsoft.com/office/powerpoint/2010/main" val="2313809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11013516" cy="1107996"/>
          </a:xfrm>
        </p:spPr>
        <p:txBody>
          <a:bodyPr tIns="0" bIns="0"/>
          <a:lstStyle/>
          <a:p>
            <a:r>
              <a:rPr lang="en-GB" sz="2800" dirty="0"/>
              <a:t>2.8.3 Ne pas </a:t>
            </a:r>
            <a:r>
              <a:rPr lang="en-GB" sz="2800" dirty="0" err="1"/>
              <a:t>nuire</a:t>
            </a:r>
            <a:r>
              <a:rPr lang="en-GB" sz="2800" dirty="0"/>
              <a:t>  – Techniques </a:t>
            </a:r>
            <a:r>
              <a:rPr lang="en-GB" sz="2800" dirty="0" err="1"/>
              <a:t>d’entretien</a:t>
            </a:r>
            <a:r>
              <a:rPr lang="en-GB" sz="2800" dirty="0"/>
              <a:t> </a:t>
            </a:r>
            <a:br>
              <a:rPr lang="en-GB" sz="2800" dirty="0"/>
            </a:br>
            <a:br>
              <a:rPr lang="en-GB" sz="2800" dirty="0"/>
            </a:br>
            <a:r>
              <a:rPr lang="en-GB" sz="2400" b="0" dirty="0"/>
              <a:t>Le cadre, la </a:t>
            </a:r>
            <a:r>
              <a:rPr lang="en-GB" sz="2400" b="0" dirty="0" err="1"/>
              <a:t>sûreté</a:t>
            </a:r>
            <a:r>
              <a:rPr lang="en-GB" sz="2400" b="0" dirty="0"/>
              <a:t> et le </a:t>
            </a:r>
            <a:r>
              <a:rPr lang="en-GB" sz="2400" b="0" dirty="0" err="1"/>
              <a:t>consentement</a:t>
            </a:r>
            <a:r>
              <a:rPr lang="en-GB" sz="2400" b="0" dirty="0"/>
              <a:t> </a:t>
            </a:r>
            <a:r>
              <a:rPr lang="en-GB" sz="2400" b="0" dirty="0" err="1"/>
              <a:t>éclairé</a:t>
            </a:r>
            <a:endParaRPr lang="en-GB" sz="2400" b="0" dirty="0"/>
          </a:p>
        </p:txBody>
      </p:sp>
      <p:sp>
        <p:nvSpPr>
          <p:cNvPr id="3" name="Text Placeholder 2"/>
          <p:cNvSpPr>
            <a:spLocks noGrp="1"/>
          </p:cNvSpPr>
          <p:nvPr>
            <p:ph type="body" sz="quarter" idx="15"/>
          </p:nvPr>
        </p:nvSpPr>
        <p:spPr>
          <a:xfrm>
            <a:off x="435600" y="1792941"/>
            <a:ext cx="3123779" cy="3103436"/>
          </a:xfrm>
        </p:spPr>
        <p:txBody>
          <a:bodyPr/>
          <a:lstStyle/>
          <a:p>
            <a:pPr marL="342900" indent="-342900">
              <a:buFont typeface="+mj-lt"/>
              <a:buAutoNum type="arabicPeriod"/>
            </a:pPr>
            <a:r>
              <a:rPr lang="en-GB" sz="2000" b="1" dirty="0"/>
              <a:t>La </a:t>
            </a:r>
            <a:r>
              <a:rPr lang="en-GB" sz="2000" b="1" dirty="0" err="1"/>
              <a:t>préparation</a:t>
            </a:r>
            <a:r>
              <a:rPr lang="en-GB" sz="2000" b="1" dirty="0"/>
              <a:t> pour </a:t>
            </a:r>
            <a:r>
              <a:rPr lang="en-GB" sz="2000" b="1" dirty="0" err="1"/>
              <a:t>l’entretien</a:t>
            </a:r>
            <a:endParaRPr lang="en-GB" sz="2000" b="1" dirty="0"/>
          </a:p>
          <a:p>
            <a:pPr marL="342900" indent="-342900">
              <a:buFont typeface="+mj-lt"/>
              <a:buAutoNum type="arabicPeriod"/>
            </a:pPr>
            <a:r>
              <a:rPr lang="en-GB" sz="2000" b="1" dirty="0"/>
              <a:t>Le </a:t>
            </a:r>
            <a:r>
              <a:rPr lang="en-GB" sz="2000" b="1" dirty="0" err="1"/>
              <a:t>démarrage</a:t>
            </a:r>
            <a:r>
              <a:rPr lang="en-GB" sz="2000" b="1" dirty="0"/>
              <a:t> de </a:t>
            </a:r>
            <a:r>
              <a:rPr lang="en-GB" sz="2000" b="1" dirty="0" err="1"/>
              <a:t>l’entretien</a:t>
            </a:r>
            <a:r>
              <a:rPr lang="en-GB" sz="2000" b="1" dirty="0"/>
              <a:t> – les bases</a:t>
            </a:r>
          </a:p>
          <a:p>
            <a:pPr marL="342900" indent="-342900">
              <a:buFont typeface="+mj-lt"/>
              <a:buAutoNum type="arabicPeriod"/>
            </a:pPr>
            <a:r>
              <a:rPr lang="en-GB" sz="2000" b="1" dirty="0"/>
              <a:t>Après </a:t>
            </a:r>
            <a:r>
              <a:rPr lang="en-GB" sz="2000" b="1" dirty="0" err="1"/>
              <a:t>l’entretien</a:t>
            </a:r>
            <a:endParaRPr lang="en-GB" sz="2000" b="1" dirty="0"/>
          </a:p>
          <a:p>
            <a:pPr marL="342900" indent="-342900">
              <a:buFont typeface="+mj-lt"/>
              <a:buAutoNum type="arabicPeriod"/>
            </a:pPr>
            <a:endParaRPr lang="en-GB" sz="2000" b="1" dirty="0"/>
          </a:p>
        </p:txBody>
      </p:sp>
      <p:sp>
        <p:nvSpPr>
          <p:cNvPr id="5" name="Text Placeholder 2"/>
          <p:cNvSpPr>
            <a:spLocks noGrp="1"/>
          </p:cNvSpPr>
          <p:nvPr>
            <p:ph type="body" sz="quarter" idx="16"/>
          </p:nvPr>
        </p:nvSpPr>
        <p:spPr>
          <a:xfrm>
            <a:off x="4506073" y="1792941"/>
            <a:ext cx="7391287" cy="5651561"/>
          </a:xfrm>
          <a:ln>
            <a:noFill/>
          </a:ln>
        </p:spPr>
        <p:txBody>
          <a:bodyPr/>
          <a:lstStyle/>
          <a:p>
            <a:pPr indent="0">
              <a:spcAft>
                <a:spcPts val="1000"/>
              </a:spcAft>
              <a:buNone/>
            </a:pPr>
            <a:r>
              <a:rPr lang="en-GB" b="1" dirty="0" err="1">
                <a:solidFill>
                  <a:schemeClr val="tx2"/>
                </a:solidFill>
              </a:rPr>
              <a:t>Créez</a:t>
            </a:r>
            <a:r>
              <a:rPr lang="en-GB" b="1" dirty="0">
                <a:solidFill>
                  <a:schemeClr val="tx2"/>
                </a:solidFill>
              </a:rPr>
              <a:t> un lien et un cadre </a:t>
            </a:r>
            <a:r>
              <a:rPr lang="en-GB" b="1" dirty="0" err="1">
                <a:solidFill>
                  <a:schemeClr val="tx2"/>
                </a:solidFill>
              </a:rPr>
              <a:t>propice</a:t>
            </a:r>
            <a:r>
              <a:rPr lang="en-GB" b="1" dirty="0">
                <a:solidFill>
                  <a:schemeClr val="tx2"/>
                </a:solidFill>
              </a:rPr>
              <a:t> au </a:t>
            </a:r>
            <a:r>
              <a:rPr lang="en-GB" b="1" dirty="0" err="1">
                <a:solidFill>
                  <a:schemeClr val="tx2"/>
                </a:solidFill>
              </a:rPr>
              <a:t>partage</a:t>
            </a:r>
            <a:r>
              <a:rPr lang="en-GB" b="1" dirty="0">
                <a:solidFill>
                  <a:schemeClr val="tx2"/>
                </a:solidFill>
              </a:rPr>
              <a:t> </a:t>
            </a:r>
            <a:r>
              <a:rPr lang="en-GB" b="1" dirty="0" err="1">
                <a:solidFill>
                  <a:schemeClr val="tx2"/>
                </a:solidFill>
              </a:rPr>
              <a:t>dans</a:t>
            </a:r>
            <a:r>
              <a:rPr lang="en-GB" b="1" dirty="0">
                <a:solidFill>
                  <a:schemeClr val="tx2"/>
                </a:solidFill>
              </a:rPr>
              <a:t> </a:t>
            </a:r>
            <a:r>
              <a:rPr lang="en-GB" b="1" dirty="0" err="1">
                <a:solidFill>
                  <a:schemeClr val="tx2"/>
                </a:solidFill>
              </a:rPr>
              <a:t>lequel</a:t>
            </a:r>
            <a:r>
              <a:rPr lang="en-GB" b="1" dirty="0">
                <a:solidFill>
                  <a:schemeClr val="tx2"/>
                </a:solidFill>
              </a:rPr>
              <a:t> la </a:t>
            </a:r>
            <a:r>
              <a:rPr lang="en-GB" b="1" dirty="0" err="1">
                <a:solidFill>
                  <a:schemeClr val="tx2"/>
                </a:solidFill>
              </a:rPr>
              <a:t>personne</a:t>
            </a:r>
            <a:r>
              <a:rPr lang="en-GB" b="1" dirty="0">
                <a:solidFill>
                  <a:schemeClr val="tx2"/>
                </a:solidFill>
              </a:rPr>
              <a:t> </a:t>
            </a:r>
            <a:r>
              <a:rPr lang="en-GB" b="1" dirty="0" err="1">
                <a:solidFill>
                  <a:schemeClr val="tx2"/>
                </a:solidFill>
              </a:rPr>
              <a:t>interviewée</a:t>
            </a:r>
            <a:r>
              <a:rPr lang="en-GB" b="1" dirty="0">
                <a:solidFill>
                  <a:schemeClr val="tx2"/>
                </a:solidFill>
              </a:rPr>
              <a:t> se sent en </a:t>
            </a:r>
            <a:r>
              <a:rPr lang="en-GB" b="1" dirty="0" err="1">
                <a:solidFill>
                  <a:schemeClr val="tx2"/>
                </a:solidFill>
              </a:rPr>
              <a:t>sécurité</a:t>
            </a:r>
            <a:r>
              <a:rPr lang="en-GB" b="1" dirty="0">
                <a:solidFill>
                  <a:schemeClr val="tx2"/>
                </a:solidFill>
              </a:rPr>
              <a:t> </a:t>
            </a:r>
          </a:p>
          <a:p>
            <a:pPr marL="342900" indent="-342900">
              <a:spcAft>
                <a:spcPts val="1000"/>
              </a:spcAft>
              <a:buClr>
                <a:srgbClr val="23844E"/>
              </a:buClr>
            </a:pPr>
            <a:r>
              <a:rPr lang="en-GB" sz="1600" dirty="0" err="1">
                <a:solidFill>
                  <a:srgbClr val="000000"/>
                </a:solidFill>
              </a:rPr>
              <a:t>Présentez-vous</a:t>
            </a:r>
            <a:r>
              <a:rPr lang="en-GB" sz="1600" dirty="0">
                <a:solidFill>
                  <a:srgbClr val="000000"/>
                </a:solidFill>
              </a:rPr>
              <a:t> et </a:t>
            </a:r>
            <a:r>
              <a:rPr lang="en-GB" sz="1600" dirty="0" err="1">
                <a:solidFill>
                  <a:srgbClr val="000000"/>
                </a:solidFill>
              </a:rPr>
              <a:t>invitez</a:t>
            </a:r>
            <a:r>
              <a:rPr lang="en-GB" sz="1600" dirty="0">
                <a:solidFill>
                  <a:srgbClr val="000000"/>
                </a:solidFill>
              </a:rPr>
              <a:t> la </a:t>
            </a:r>
            <a:r>
              <a:rPr lang="en-GB" sz="1600" dirty="0" err="1">
                <a:solidFill>
                  <a:srgbClr val="000000"/>
                </a:solidFill>
              </a:rPr>
              <a:t>personne</a:t>
            </a:r>
            <a:r>
              <a:rPr lang="en-GB" sz="1600" dirty="0">
                <a:solidFill>
                  <a:srgbClr val="000000"/>
                </a:solidFill>
              </a:rPr>
              <a:t> </a:t>
            </a:r>
            <a:r>
              <a:rPr lang="en-GB" sz="1600" dirty="0" err="1">
                <a:solidFill>
                  <a:srgbClr val="000000"/>
                </a:solidFill>
              </a:rPr>
              <a:t>interviewée</a:t>
            </a:r>
            <a:r>
              <a:rPr lang="en-GB" sz="1600" dirty="0">
                <a:solidFill>
                  <a:srgbClr val="000000"/>
                </a:solidFill>
              </a:rPr>
              <a:t> </a:t>
            </a:r>
            <a:r>
              <a:rPr lang="en-GB" sz="1600" dirty="0" err="1">
                <a:solidFill>
                  <a:srgbClr val="000000"/>
                </a:solidFill>
              </a:rPr>
              <a:t>à</a:t>
            </a:r>
            <a:r>
              <a:rPr lang="en-GB" sz="1600" dirty="0">
                <a:solidFill>
                  <a:srgbClr val="000000"/>
                </a:solidFill>
              </a:rPr>
              <a:t> faire de </a:t>
            </a:r>
            <a:r>
              <a:rPr lang="en-GB" sz="1600" dirty="0" err="1">
                <a:solidFill>
                  <a:srgbClr val="000000"/>
                </a:solidFill>
              </a:rPr>
              <a:t>même</a:t>
            </a:r>
            <a:endParaRPr lang="en-GB" sz="1600" dirty="0">
              <a:solidFill>
                <a:srgbClr val="000000"/>
              </a:solidFill>
            </a:endParaRPr>
          </a:p>
          <a:p>
            <a:pPr marL="342900" indent="-342900">
              <a:spcAft>
                <a:spcPts val="1000"/>
              </a:spcAft>
              <a:buClr>
                <a:srgbClr val="23844E"/>
              </a:buClr>
            </a:pPr>
            <a:r>
              <a:rPr lang="en-GB" sz="1600" dirty="0" err="1">
                <a:solidFill>
                  <a:srgbClr val="000000"/>
                </a:solidFill>
              </a:rPr>
              <a:t>Montrez</a:t>
            </a:r>
            <a:r>
              <a:rPr lang="en-GB" sz="1600" dirty="0">
                <a:solidFill>
                  <a:srgbClr val="000000"/>
                </a:solidFill>
              </a:rPr>
              <a:t> </a:t>
            </a:r>
            <a:r>
              <a:rPr lang="en-GB" sz="1600" dirty="0" err="1">
                <a:solidFill>
                  <a:srgbClr val="000000"/>
                </a:solidFill>
              </a:rPr>
              <a:t>que</a:t>
            </a:r>
            <a:r>
              <a:rPr lang="en-GB" sz="1600" dirty="0">
                <a:solidFill>
                  <a:srgbClr val="000000"/>
                </a:solidFill>
              </a:rPr>
              <a:t> </a:t>
            </a:r>
            <a:r>
              <a:rPr lang="en-GB" sz="1600" dirty="0" err="1">
                <a:solidFill>
                  <a:srgbClr val="000000"/>
                </a:solidFill>
              </a:rPr>
              <a:t>vous</a:t>
            </a:r>
            <a:r>
              <a:rPr lang="en-GB" sz="1600" dirty="0">
                <a:solidFill>
                  <a:srgbClr val="000000"/>
                </a:solidFill>
              </a:rPr>
              <a:t> </a:t>
            </a:r>
            <a:r>
              <a:rPr lang="en-GB" sz="1600" dirty="0" err="1">
                <a:solidFill>
                  <a:srgbClr val="000000"/>
                </a:solidFill>
              </a:rPr>
              <a:t>vous</a:t>
            </a:r>
            <a:r>
              <a:rPr lang="en-GB" sz="1600" dirty="0">
                <a:solidFill>
                  <a:srgbClr val="000000"/>
                </a:solidFill>
              </a:rPr>
              <a:t> </a:t>
            </a:r>
            <a:r>
              <a:rPr lang="en-GB" sz="1600" dirty="0" err="1">
                <a:solidFill>
                  <a:srgbClr val="000000"/>
                </a:solidFill>
              </a:rPr>
              <a:t>intéressez</a:t>
            </a:r>
            <a:r>
              <a:rPr lang="en-GB" sz="1600" dirty="0">
                <a:solidFill>
                  <a:srgbClr val="000000"/>
                </a:solidFill>
              </a:rPr>
              <a:t> </a:t>
            </a:r>
            <a:r>
              <a:rPr lang="en-GB" sz="1600" dirty="0" err="1">
                <a:solidFill>
                  <a:srgbClr val="000000"/>
                </a:solidFill>
              </a:rPr>
              <a:t>à</a:t>
            </a:r>
            <a:r>
              <a:rPr lang="en-GB" sz="1600" dirty="0">
                <a:solidFill>
                  <a:srgbClr val="000000"/>
                </a:solidFill>
              </a:rPr>
              <a:t> </a:t>
            </a:r>
            <a:r>
              <a:rPr lang="en-GB" sz="1600" dirty="0" err="1">
                <a:solidFill>
                  <a:srgbClr val="000000"/>
                </a:solidFill>
              </a:rPr>
              <a:t>elle</a:t>
            </a:r>
            <a:endParaRPr lang="en-GB" sz="1600" dirty="0">
              <a:solidFill>
                <a:srgbClr val="000000"/>
              </a:solidFill>
            </a:endParaRPr>
          </a:p>
          <a:p>
            <a:pPr marL="342900" indent="-342900">
              <a:spcAft>
                <a:spcPts val="1000"/>
              </a:spcAft>
              <a:buClr>
                <a:srgbClr val="23844E"/>
              </a:buClr>
            </a:pPr>
            <a:r>
              <a:rPr lang="en-GB" sz="1600" dirty="0">
                <a:solidFill>
                  <a:srgbClr val="000000"/>
                </a:solidFill>
              </a:rPr>
              <a:t>La </a:t>
            </a:r>
            <a:r>
              <a:rPr lang="en-GB" sz="1600" dirty="0" err="1">
                <a:solidFill>
                  <a:srgbClr val="000000"/>
                </a:solidFill>
              </a:rPr>
              <a:t>personne</a:t>
            </a:r>
            <a:r>
              <a:rPr lang="en-GB" sz="1600" dirty="0">
                <a:solidFill>
                  <a:srgbClr val="000000"/>
                </a:solidFill>
              </a:rPr>
              <a:t> </a:t>
            </a:r>
            <a:r>
              <a:rPr lang="en-GB" sz="1600" dirty="0" err="1">
                <a:solidFill>
                  <a:srgbClr val="000000"/>
                </a:solidFill>
              </a:rPr>
              <a:t>interviewée</a:t>
            </a:r>
            <a:r>
              <a:rPr lang="en-GB" sz="1600" dirty="0">
                <a:solidFill>
                  <a:srgbClr val="000000"/>
                </a:solidFill>
              </a:rPr>
              <a:t> savoir </a:t>
            </a:r>
            <a:r>
              <a:rPr lang="en-GB" sz="1600" dirty="0" err="1">
                <a:solidFill>
                  <a:srgbClr val="000000"/>
                </a:solidFill>
              </a:rPr>
              <a:t>qu’elle</a:t>
            </a:r>
            <a:r>
              <a:rPr lang="en-GB" sz="1600" dirty="0">
                <a:solidFill>
                  <a:srgbClr val="000000"/>
                </a:solidFill>
              </a:rPr>
              <a:t> ne </a:t>
            </a:r>
            <a:r>
              <a:rPr lang="en-GB" sz="1600" dirty="0" err="1">
                <a:solidFill>
                  <a:srgbClr val="000000"/>
                </a:solidFill>
              </a:rPr>
              <a:t>doit</a:t>
            </a:r>
            <a:r>
              <a:rPr lang="en-GB" sz="1600" dirty="0">
                <a:solidFill>
                  <a:srgbClr val="000000"/>
                </a:solidFill>
              </a:rPr>
              <a:t> pas se forcer </a:t>
            </a:r>
            <a:r>
              <a:rPr lang="en-GB" sz="1600" dirty="0" err="1">
                <a:solidFill>
                  <a:srgbClr val="000000"/>
                </a:solidFill>
              </a:rPr>
              <a:t>à</a:t>
            </a:r>
            <a:r>
              <a:rPr lang="en-GB" sz="1600" dirty="0">
                <a:solidFill>
                  <a:srgbClr val="000000"/>
                </a:solidFill>
              </a:rPr>
              <a:t> faire </a:t>
            </a:r>
            <a:r>
              <a:rPr lang="en-GB" sz="1600" dirty="0" err="1">
                <a:solidFill>
                  <a:srgbClr val="000000"/>
                </a:solidFill>
              </a:rPr>
              <a:t>ou</a:t>
            </a:r>
            <a:r>
              <a:rPr lang="en-GB" sz="1600" dirty="0">
                <a:solidFill>
                  <a:srgbClr val="000000"/>
                </a:solidFill>
              </a:rPr>
              <a:t> </a:t>
            </a:r>
            <a:r>
              <a:rPr lang="en-GB" sz="1600" dirty="0" err="1">
                <a:solidFill>
                  <a:srgbClr val="000000"/>
                </a:solidFill>
              </a:rPr>
              <a:t>à</a:t>
            </a:r>
            <a:r>
              <a:rPr lang="en-GB" sz="1600" dirty="0">
                <a:solidFill>
                  <a:srgbClr val="000000"/>
                </a:solidFill>
              </a:rPr>
              <a:t> dire quoi </a:t>
            </a:r>
            <a:r>
              <a:rPr lang="en-GB" sz="1600" dirty="0" err="1">
                <a:solidFill>
                  <a:srgbClr val="000000"/>
                </a:solidFill>
              </a:rPr>
              <a:t>que</a:t>
            </a:r>
            <a:r>
              <a:rPr lang="en-GB" sz="1600" dirty="0">
                <a:solidFill>
                  <a:srgbClr val="000000"/>
                </a:solidFill>
              </a:rPr>
              <a:t> </a:t>
            </a:r>
            <a:r>
              <a:rPr lang="en-GB" sz="1600" dirty="0" err="1">
                <a:solidFill>
                  <a:srgbClr val="000000"/>
                </a:solidFill>
              </a:rPr>
              <a:t>ce</a:t>
            </a:r>
            <a:r>
              <a:rPr lang="en-GB" sz="1600" dirty="0">
                <a:solidFill>
                  <a:srgbClr val="000000"/>
                </a:solidFill>
              </a:rPr>
              <a:t> </a:t>
            </a:r>
            <a:r>
              <a:rPr lang="en-GB" sz="1600" dirty="0" err="1">
                <a:solidFill>
                  <a:srgbClr val="000000"/>
                </a:solidFill>
              </a:rPr>
              <a:t>soit</a:t>
            </a:r>
            <a:r>
              <a:rPr lang="en-GB" sz="1600" dirty="0">
                <a:solidFill>
                  <a:srgbClr val="000000"/>
                </a:solidFill>
              </a:rPr>
              <a:t> </a:t>
            </a:r>
            <a:r>
              <a:rPr lang="en-GB" sz="1600" dirty="0" err="1">
                <a:solidFill>
                  <a:srgbClr val="000000"/>
                </a:solidFill>
              </a:rPr>
              <a:t>si</a:t>
            </a:r>
            <a:r>
              <a:rPr lang="en-GB" sz="1600" dirty="0">
                <a:solidFill>
                  <a:srgbClr val="000000"/>
                </a:solidFill>
              </a:rPr>
              <a:t> </a:t>
            </a:r>
            <a:r>
              <a:rPr lang="en-GB" sz="1600" dirty="0" err="1">
                <a:solidFill>
                  <a:srgbClr val="000000"/>
                </a:solidFill>
              </a:rPr>
              <a:t>elle</a:t>
            </a:r>
            <a:r>
              <a:rPr lang="en-GB" sz="1600" dirty="0">
                <a:solidFill>
                  <a:srgbClr val="000000"/>
                </a:solidFill>
              </a:rPr>
              <a:t> </a:t>
            </a:r>
            <a:r>
              <a:rPr lang="en-GB" sz="1600" dirty="0" err="1">
                <a:solidFill>
                  <a:srgbClr val="000000"/>
                </a:solidFill>
              </a:rPr>
              <a:t>n’est</a:t>
            </a:r>
            <a:r>
              <a:rPr lang="en-GB" sz="1600" dirty="0">
                <a:solidFill>
                  <a:srgbClr val="000000"/>
                </a:solidFill>
              </a:rPr>
              <a:t> pas </a:t>
            </a:r>
            <a:r>
              <a:rPr lang="en-GB" sz="1600" dirty="0" err="1">
                <a:solidFill>
                  <a:srgbClr val="000000"/>
                </a:solidFill>
              </a:rPr>
              <a:t>à</a:t>
            </a:r>
            <a:r>
              <a:rPr lang="en-GB" sz="1600" dirty="0">
                <a:solidFill>
                  <a:srgbClr val="000000"/>
                </a:solidFill>
              </a:rPr>
              <a:t> </a:t>
            </a:r>
            <a:r>
              <a:rPr lang="en-GB" sz="1600" dirty="0" err="1">
                <a:solidFill>
                  <a:srgbClr val="000000"/>
                </a:solidFill>
              </a:rPr>
              <a:t>l’aise</a:t>
            </a:r>
            <a:endParaRPr lang="en-GB" sz="1600" dirty="0">
              <a:solidFill>
                <a:srgbClr val="000000"/>
              </a:solidFill>
            </a:endParaRPr>
          </a:p>
          <a:p>
            <a:pPr marL="342900" indent="-342900">
              <a:spcAft>
                <a:spcPts val="1000"/>
              </a:spcAft>
              <a:buClr>
                <a:srgbClr val="23844E"/>
              </a:buClr>
            </a:pPr>
            <a:r>
              <a:rPr lang="en-GB" sz="1600" dirty="0" err="1">
                <a:solidFill>
                  <a:srgbClr val="000000"/>
                </a:solidFill>
              </a:rPr>
              <a:t>Reconnaissez</a:t>
            </a:r>
            <a:r>
              <a:rPr lang="en-GB" sz="1600" dirty="0">
                <a:solidFill>
                  <a:srgbClr val="000000"/>
                </a:solidFill>
              </a:rPr>
              <a:t> et </a:t>
            </a:r>
            <a:r>
              <a:rPr lang="en-GB" sz="1600" dirty="0" err="1">
                <a:solidFill>
                  <a:srgbClr val="000000"/>
                </a:solidFill>
              </a:rPr>
              <a:t>admettez</a:t>
            </a:r>
            <a:r>
              <a:rPr lang="en-GB" sz="1600" dirty="0">
                <a:solidFill>
                  <a:srgbClr val="000000"/>
                </a:solidFill>
              </a:rPr>
              <a:t> la </a:t>
            </a:r>
            <a:r>
              <a:rPr lang="en-GB" sz="1600" dirty="0" err="1">
                <a:solidFill>
                  <a:srgbClr val="000000"/>
                </a:solidFill>
              </a:rPr>
              <a:t>difficulté</a:t>
            </a:r>
            <a:r>
              <a:rPr lang="en-GB" sz="1600" dirty="0">
                <a:solidFill>
                  <a:srgbClr val="000000"/>
                </a:solidFill>
              </a:rPr>
              <a:t> de </a:t>
            </a:r>
            <a:r>
              <a:rPr lang="en-GB" sz="1600" dirty="0" err="1">
                <a:solidFill>
                  <a:srgbClr val="000000"/>
                </a:solidFill>
              </a:rPr>
              <a:t>l’exercice</a:t>
            </a:r>
            <a:r>
              <a:rPr lang="en-GB" sz="1600" dirty="0">
                <a:solidFill>
                  <a:srgbClr val="000000"/>
                </a:solidFill>
              </a:rPr>
              <a:t> pour la </a:t>
            </a:r>
            <a:r>
              <a:rPr lang="en-GB" sz="1600" dirty="0" err="1">
                <a:solidFill>
                  <a:srgbClr val="000000"/>
                </a:solidFill>
              </a:rPr>
              <a:t>personne</a:t>
            </a:r>
            <a:r>
              <a:rPr lang="en-GB" sz="1600" dirty="0">
                <a:solidFill>
                  <a:srgbClr val="000000"/>
                </a:solidFill>
              </a:rPr>
              <a:t> </a:t>
            </a:r>
            <a:r>
              <a:rPr lang="en-GB" sz="1600" dirty="0" err="1">
                <a:solidFill>
                  <a:srgbClr val="000000"/>
                </a:solidFill>
              </a:rPr>
              <a:t>interviewée</a:t>
            </a:r>
            <a:endParaRPr lang="en-GB" sz="1600" dirty="0">
              <a:solidFill>
                <a:srgbClr val="000000"/>
              </a:solidFill>
            </a:endParaRPr>
          </a:p>
          <a:p>
            <a:pPr marL="342900" indent="-342900">
              <a:spcAft>
                <a:spcPts val="1000"/>
              </a:spcAft>
              <a:buClr>
                <a:srgbClr val="23844E"/>
              </a:buClr>
            </a:pPr>
            <a:r>
              <a:rPr lang="en-GB" sz="1600" dirty="0" err="1">
                <a:solidFill>
                  <a:srgbClr val="000000"/>
                </a:solidFill>
              </a:rPr>
              <a:t>Faites</a:t>
            </a:r>
            <a:r>
              <a:rPr lang="en-GB" sz="1600" dirty="0">
                <a:solidFill>
                  <a:srgbClr val="000000"/>
                </a:solidFill>
              </a:rPr>
              <a:t> </a:t>
            </a:r>
            <a:r>
              <a:rPr lang="en-GB" sz="1600" dirty="0" err="1">
                <a:solidFill>
                  <a:srgbClr val="000000"/>
                </a:solidFill>
              </a:rPr>
              <a:t>preuve</a:t>
            </a:r>
            <a:r>
              <a:rPr lang="en-GB" sz="1600" dirty="0">
                <a:solidFill>
                  <a:srgbClr val="000000"/>
                </a:solidFill>
              </a:rPr>
              <a:t> </a:t>
            </a:r>
            <a:r>
              <a:rPr lang="en-GB" sz="1600" dirty="0" err="1">
                <a:solidFill>
                  <a:srgbClr val="000000"/>
                </a:solidFill>
              </a:rPr>
              <a:t>d’empathie</a:t>
            </a:r>
            <a:endParaRPr lang="en-GB" sz="1600" dirty="0">
              <a:solidFill>
                <a:srgbClr val="000000"/>
              </a:solidFill>
            </a:endParaRPr>
          </a:p>
          <a:p>
            <a:pPr marL="342900" indent="-342900">
              <a:spcAft>
                <a:spcPts val="1000"/>
              </a:spcAft>
              <a:buClr>
                <a:srgbClr val="23844E"/>
              </a:buClr>
            </a:pPr>
            <a:r>
              <a:rPr lang="en-GB" sz="1600" dirty="0" err="1">
                <a:solidFill>
                  <a:srgbClr val="000000"/>
                </a:solidFill>
              </a:rPr>
              <a:t>Encouragez</a:t>
            </a:r>
            <a:r>
              <a:rPr lang="en-GB" sz="1600" dirty="0">
                <a:solidFill>
                  <a:srgbClr val="000000"/>
                </a:solidFill>
              </a:rPr>
              <a:t> </a:t>
            </a:r>
            <a:r>
              <a:rPr lang="en-GB" sz="1600" dirty="0" err="1">
                <a:solidFill>
                  <a:srgbClr val="000000"/>
                </a:solidFill>
              </a:rPr>
              <a:t>l’expression</a:t>
            </a:r>
            <a:r>
              <a:rPr lang="en-GB" sz="1600" dirty="0">
                <a:solidFill>
                  <a:srgbClr val="000000"/>
                </a:solidFill>
              </a:rPr>
              <a:t> des </a:t>
            </a:r>
            <a:r>
              <a:rPr lang="en-GB" sz="1600" dirty="0" err="1">
                <a:solidFill>
                  <a:srgbClr val="000000"/>
                </a:solidFill>
              </a:rPr>
              <a:t>émotions</a:t>
            </a:r>
            <a:r>
              <a:rPr lang="en-GB" sz="1600" dirty="0">
                <a:solidFill>
                  <a:srgbClr val="000000"/>
                </a:solidFill>
              </a:rPr>
              <a:t> </a:t>
            </a:r>
            <a:r>
              <a:rPr lang="en-GB" sz="1600" dirty="0" err="1">
                <a:solidFill>
                  <a:srgbClr val="000000"/>
                </a:solidFill>
              </a:rPr>
              <a:t>dans</a:t>
            </a:r>
            <a:r>
              <a:rPr lang="en-GB" sz="1600" dirty="0">
                <a:solidFill>
                  <a:srgbClr val="000000"/>
                </a:solidFill>
              </a:rPr>
              <a:t> un cadre </a:t>
            </a:r>
            <a:r>
              <a:rPr lang="en-GB" sz="1600" dirty="0" err="1">
                <a:solidFill>
                  <a:srgbClr val="000000"/>
                </a:solidFill>
              </a:rPr>
              <a:t>favorable</a:t>
            </a:r>
            <a:endParaRPr lang="en-GB" sz="1600" dirty="0">
              <a:solidFill>
                <a:srgbClr val="000000"/>
              </a:solidFill>
            </a:endParaRPr>
          </a:p>
          <a:p>
            <a:pPr marL="342900" indent="-342900">
              <a:spcAft>
                <a:spcPts val="1000"/>
              </a:spcAft>
              <a:buClr>
                <a:srgbClr val="23844E"/>
              </a:buClr>
            </a:pPr>
            <a:r>
              <a:rPr lang="en-GB" sz="1600" dirty="0" err="1">
                <a:solidFill>
                  <a:srgbClr val="000000"/>
                </a:solidFill>
              </a:rPr>
              <a:t>Écoutez</a:t>
            </a:r>
            <a:r>
              <a:rPr lang="en-GB" sz="1600" dirty="0">
                <a:solidFill>
                  <a:srgbClr val="000000"/>
                </a:solidFill>
              </a:rPr>
              <a:t> </a:t>
            </a:r>
            <a:r>
              <a:rPr lang="en-GB" sz="1600" dirty="0" err="1">
                <a:solidFill>
                  <a:srgbClr val="000000"/>
                </a:solidFill>
              </a:rPr>
              <a:t>attentivement</a:t>
            </a:r>
            <a:endParaRPr lang="en-GB" sz="1600" dirty="0">
              <a:solidFill>
                <a:srgbClr val="000000"/>
              </a:solidFill>
            </a:endParaRPr>
          </a:p>
          <a:p>
            <a:pPr marL="342900" indent="-342900">
              <a:spcAft>
                <a:spcPts val="1000"/>
              </a:spcAft>
              <a:buClr>
                <a:srgbClr val="23844E"/>
              </a:buClr>
            </a:pPr>
            <a:r>
              <a:rPr lang="en-GB" sz="1600" dirty="0" err="1">
                <a:solidFill>
                  <a:srgbClr val="000000"/>
                </a:solidFill>
              </a:rPr>
              <a:t>Évitez</a:t>
            </a:r>
            <a:r>
              <a:rPr lang="en-GB" sz="1600" dirty="0">
                <a:solidFill>
                  <a:srgbClr val="000000"/>
                </a:solidFill>
              </a:rPr>
              <a:t> de faire des suppositions – </a:t>
            </a:r>
            <a:r>
              <a:rPr lang="en-GB" sz="1600" dirty="0" err="1">
                <a:solidFill>
                  <a:srgbClr val="000000"/>
                </a:solidFill>
              </a:rPr>
              <a:t>si</a:t>
            </a:r>
            <a:r>
              <a:rPr lang="en-GB" sz="1600" dirty="0">
                <a:solidFill>
                  <a:srgbClr val="000000"/>
                </a:solidFill>
              </a:rPr>
              <a:t> </a:t>
            </a:r>
            <a:r>
              <a:rPr lang="en-GB" sz="1600" dirty="0" err="1">
                <a:solidFill>
                  <a:srgbClr val="000000"/>
                </a:solidFill>
              </a:rPr>
              <a:t>quelque</a:t>
            </a:r>
            <a:r>
              <a:rPr lang="en-GB" sz="1600" dirty="0">
                <a:solidFill>
                  <a:srgbClr val="000000"/>
                </a:solidFill>
              </a:rPr>
              <a:t> chose </a:t>
            </a:r>
            <a:r>
              <a:rPr lang="en-GB" sz="1600" dirty="0" err="1">
                <a:solidFill>
                  <a:srgbClr val="000000"/>
                </a:solidFill>
              </a:rPr>
              <a:t>n’est</a:t>
            </a:r>
            <a:r>
              <a:rPr lang="en-GB" sz="1600" dirty="0">
                <a:solidFill>
                  <a:srgbClr val="000000"/>
                </a:solidFill>
              </a:rPr>
              <a:t> pas </a:t>
            </a:r>
            <a:r>
              <a:rPr lang="en-GB" sz="1600" dirty="0" err="1">
                <a:solidFill>
                  <a:srgbClr val="000000"/>
                </a:solidFill>
              </a:rPr>
              <a:t>clair</a:t>
            </a:r>
            <a:r>
              <a:rPr lang="en-GB" sz="1600" dirty="0">
                <a:solidFill>
                  <a:srgbClr val="000000"/>
                </a:solidFill>
              </a:rPr>
              <a:t>, </a:t>
            </a:r>
            <a:r>
              <a:rPr lang="en-GB" sz="1600" dirty="0" err="1">
                <a:solidFill>
                  <a:srgbClr val="000000"/>
                </a:solidFill>
              </a:rPr>
              <a:t>demandez</a:t>
            </a:r>
            <a:r>
              <a:rPr lang="en-GB" sz="1600" dirty="0">
                <a:solidFill>
                  <a:srgbClr val="000000"/>
                </a:solidFill>
              </a:rPr>
              <a:t> des </a:t>
            </a:r>
            <a:r>
              <a:rPr lang="en-GB" sz="1600" dirty="0" err="1">
                <a:solidFill>
                  <a:srgbClr val="000000"/>
                </a:solidFill>
              </a:rPr>
              <a:t>précisions</a:t>
            </a:r>
            <a:endParaRPr lang="en-GB" sz="1600" dirty="0">
              <a:solidFill>
                <a:srgbClr val="000000"/>
              </a:solidFill>
            </a:endParaRPr>
          </a:p>
          <a:p>
            <a:pPr marL="342900" indent="-342900">
              <a:spcAft>
                <a:spcPts val="1000"/>
              </a:spcAft>
              <a:buClr>
                <a:srgbClr val="23844E"/>
              </a:buClr>
            </a:pPr>
            <a:r>
              <a:rPr lang="en-GB" sz="1600" dirty="0" err="1">
                <a:solidFill>
                  <a:srgbClr val="000000"/>
                </a:solidFill>
              </a:rPr>
              <a:t>Faites</a:t>
            </a:r>
            <a:r>
              <a:rPr lang="en-GB" sz="1600" dirty="0">
                <a:solidFill>
                  <a:srgbClr val="000000"/>
                </a:solidFill>
              </a:rPr>
              <a:t> </a:t>
            </a:r>
            <a:r>
              <a:rPr lang="en-GB" sz="1600" dirty="0" err="1">
                <a:solidFill>
                  <a:srgbClr val="000000"/>
                </a:solidFill>
              </a:rPr>
              <a:t>preuve</a:t>
            </a:r>
            <a:r>
              <a:rPr lang="en-GB" sz="1600" dirty="0">
                <a:solidFill>
                  <a:srgbClr val="000000"/>
                </a:solidFill>
              </a:rPr>
              <a:t> d’un </a:t>
            </a:r>
            <a:r>
              <a:rPr lang="en-GB" sz="1600" dirty="0" err="1">
                <a:solidFill>
                  <a:srgbClr val="000000"/>
                </a:solidFill>
              </a:rPr>
              <a:t>grande</a:t>
            </a:r>
            <a:r>
              <a:rPr lang="en-GB" sz="1600" dirty="0">
                <a:solidFill>
                  <a:srgbClr val="000000"/>
                </a:solidFill>
              </a:rPr>
              <a:t> </a:t>
            </a:r>
            <a:r>
              <a:rPr lang="en-GB" sz="1600" dirty="0" err="1">
                <a:solidFill>
                  <a:srgbClr val="000000"/>
                </a:solidFill>
              </a:rPr>
              <a:t>maîtrise</a:t>
            </a:r>
            <a:r>
              <a:rPr lang="en-GB" sz="1600" dirty="0">
                <a:solidFill>
                  <a:srgbClr val="000000"/>
                </a:solidFill>
              </a:rPr>
              <a:t> de </a:t>
            </a:r>
            <a:r>
              <a:rPr lang="en-GB" sz="1600" dirty="0" err="1">
                <a:solidFill>
                  <a:srgbClr val="000000"/>
                </a:solidFill>
              </a:rPr>
              <a:t>vous-même</a:t>
            </a:r>
            <a:r>
              <a:rPr lang="en-GB" sz="1600" dirty="0">
                <a:solidFill>
                  <a:srgbClr val="000000"/>
                </a:solidFill>
              </a:rPr>
              <a:t> pour ne pas </a:t>
            </a:r>
            <a:r>
              <a:rPr lang="en-GB" sz="1600" dirty="0" err="1">
                <a:solidFill>
                  <a:srgbClr val="000000"/>
                </a:solidFill>
              </a:rPr>
              <a:t>laisser</a:t>
            </a:r>
            <a:r>
              <a:rPr lang="en-GB" sz="1600" dirty="0">
                <a:solidFill>
                  <a:srgbClr val="000000"/>
                </a:solidFill>
              </a:rPr>
              <a:t> </a:t>
            </a:r>
            <a:r>
              <a:rPr lang="en-GB" sz="1600" dirty="0" err="1">
                <a:solidFill>
                  <a:srgbClr val="000000"/>
                </a:solidFill>
              </a:rPr>
              <a:t>paraître</a:t>
            </a:r>
            <a:r>
              <a:rPr lang="en-GB" sz="1600" dirty="0">
                <a:solidFill>
                  <a:srgbClr val="000000"/>
                </a:solidFill>
              </a:rPr>
              <a:t> le choc </a:t>
            </a:r>
            <a:r>
              <a:rPr lang="en-GB" sz="1600" dirty="0" err="1">
                <a:solidFill>
                  <a:srgbClr val="000000"/>
                </a:solidFill>
              </a:rPr>
              <a:t>ou</a:t>
            </a:r>
            <a:r>
              <a:rPr lang="en-GB" sz="1600" dirty="0">
                <a:solidFill>
                  <a:srgbClr val="000000"/>
                </a:solidFill>
              </a:rPr>
              <a:t> la </a:t>
            </a:r>
            <a:r>
              <a:rPr lang="en-GB" sz="1600" dirty="0" err="1">
                <a:solidFill>
                  <a:srgbClr val="000000"/>
                </a:solidFill>
              </a:rPr>
              <a:t>colère</a:t>
            </a:r>
            <a:r>
              <a:rPr lang="en-GB" sz="1600" dirty="0">
                <a:solidFill>
                  <a:srgbClr val="000000"/>
                </a:solidFill>
              </a:rPr>
              <a:t> </a:t>
            </a:r>
            <a:r>
              <a:rPr lang="en-GB" sz="1600" dirty="0" err="1">
                <a:solidFill>
                  <a:srgbClr val="000000"/>
                </a:solidFill>
              </a:rPr>
              <a:t>que</a:t>
            </a:r>
            <a:r>
              <a:rPr lang="en-GB" sz="1600" dirty="0">
                <a:solidFill>
                  <a:srgbClr val="000000"/>
                </a:solidFill>
              </a:rPr>
              <a:t> </a:t>
            </a:r>
            <a:r>
              <a:rPr lang="en-GB" sz="1600" dirty="0" err="1">
                <a:solidFill>
                  <a:srgbClr val="000000"/>
                </a:solidFill>
              </a:rPr>
              <a:t>vous</a:t>
            </a:r>
            <a:r>
              <a:rPr lang="en-GB" sz="1600" dirty="0">
                <a:solidFill>
                  <a:srgbClr val="000000"/>
                </a:solidFill>
              </a:rPr>
              <a:t> </a:t>
            </a:r>
            <a:r>
              <a:rPr lang="en-GB" sz="1600" dirty="0" err="1">
                <a:solidFill>
                  <a:srgbClr val="000000"/>
                </a:solidFill>
              </a:rPr>
              <a:t>ressentez</a:t>
            </a:r>
            <a:r>
              <a:rPr lang="en-GB" dirty="0">
                <a:solidFill>
                  <a:srgbClr val="000000"/>
                </a:solidFill>
              </a:rPr>
              <a:t>. </a:t>
            </a:r>
          </a:p>
        </p:txBody>
      </p:sp>
      <p:pic>
        <p:nvPicPr>
          <p:cNvPr id="7" name="Picture 6">
            <a:extLst>
              <a:ext uri="{FF2B5EF4-FFF2-40B4-BE49-F238E27FC236}">
                <a16:creationId xmlns:a16="http://schemas.microsoft.com/office/drawing/2014/main" id="{1CC46EE8-604F-534F-A75C-A56A17260629}"/>
              </a:ext>
            </a:extLst>
          </p:cNvPr>
          <p:cNvPicPr>
            <a:picLocks noChangeAspect="1"/>
          </p:cNvPicPr>
          <p:nvPr/>
        </p:nvPicPr>
        <p:blipFill>
          <a:blip r:embed="rId3"/>
          <a:stretch>
            <a:fillRect/>
          </a:stretch>
        </p:blipFill>
        <p:spPr>
          <a:xfrm>
            <a:off x="2495335" y="3265175"/>
            <a:ext cx="2010738" cy="3761093"/>
          </a:xfrm>
          <a:prstGeom prst="rect">
            <a:avLst/>
          </a:prstGeom>
        </p:spPr>
      </p:pic>
    </p:spTree>
    <p:extLst>
      <p:ext uri="{BB962C8B-B14F-4D97-AF65-F5344CB8AC3E}">
        <p14:creationId xmlns:p14="http://schemas.microsoft.com/office/powerpoint/2010/main" val="1795879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7971213" cy="387798"/>
          </a:xfrm>
        </p:spPr>
        <p:txBody>
          <a:bodyPr tIns="0" bIns="0"/>
          <a:lstStyle/>
          <a:p>
            <a:r>
              <a:rPr lang="en-GB" sz="2800" dirty="0"/>
              <a:t>2.8.3 Ne pas </a:t>
            </a:r>
            <a:r>
              <a:rPr lang="en-GB" sz="2800" dirty="0" err="1"/>
              <a:t>nuire</a:t>
            </a:r>
            <a:r>
              <a:rPr lang="en-GB" sz="2800" dirty="0"/>
              <a:t>  – Techniques </a:t>
            </a:r>
            <a:r>
              <a:rPr lang="en-GB" sz="2800" dirty="0" err="1"/>
              <a:t>d’entretien</a:t>
            </a:r>
            <a:r>
              <a:rPr lang="en-GB" sz="2800" dirty="0"/>
              <a:t> </a:t>
            </a:r>
          </a:p>
        </p:txBody>
      </p:sp>
      <p:sp>
        <p:nvSpPr>
          <p:cNvPr id="3" name="Text Placeholder 2"/>
          <p:cNvSpPr>
            <a:spLocks noGrp="1"/>
          </p:cNvSpPr>
          <p:nvPr>
            <p:ph type="body" sz="quarter" idx="15"/>
          </p:nvPr>
        </p:nvSpPr>
        <p:spPr>
          <a:xfrm>
            <a:off x="435600" y="999068"/>
            <a:ext cx="6087241" cy="5887602"/>
          </a:xfrm>
        </p:spPr>
        <p:txBody>
          <a:bodyPr/>
          <a:lstStyle/>
          <a:p>
            <a:pPr marL="0" indent="0">
              <a:buNone/>
            </a:pPr>
            <a:r>
              <a:rPr lang="en-GB" sz="2000" b="1" dirty="0">
                <a:solidFill>
                  <a:srgbClr val="E52E78"/>
                </a:solidFill>
              </a:rPr>
              <a:t>À FAIRE</a:t>
            </a:r>
          </a:p>
          <a:p>
            <a:pPr>
              <a:buClr>
                <a:srgbClr val="36B0E3"/>
              </a:buClr>
            </a:pPr>
            <a:r>
              <a:rPr lang="en-GB" dirty="0"/>
              <a:t>Laissez la </a:t>
            </a:r>
            <a:r>
              <a:rPr lang="en-GB" dirty="0" err="1"/>
              <a:t>personne</a:t>
            </a:r>
            <a:r>
              <a:rPr lang="en-GB" dirty="0"/>
              <a:t> </a:t>
            </a:r>
            <a:r>
              <a:rPr lang="en-GB" dirty="0" err="1"/>
              <a:t>interviewée</a:t>
            </a:r>
            <a:r>
              <a:rPr lang="en-GB" dirty="0"/>
              <a:t> </a:t>
            </a:r>
            <a:r>
              <a:rPr lang="en-GB" dirty="0" err="1"/>
              <a:t>raconter</a:t>
            </a:r>
            <a:r>
              <a:rPr lang="en-GB" dirty="0"/>
              <a:t> son histoire </a:t>
            </a:r>
            <a:r>
              <a:rPr lang="en-GB" dirty="0" err="1"/>
              <a:t>à</a:t>
            </a:r>
            <a:r>
              <a:rPr lang="en-GB" dirty="0"/>
              <a:t> son </a:t>
            </a:r>
            <a:r>
              <a:rPr lang="en-GB" dirty="0" err="1"/>
              <a:t>rythme</a:t>
            </a:r>
            <a:endParaRPr lang="en-GB" dirty="0"/>
          </a:p>
          <a:p>
            <a:pPr>
              <a:buClr>
                <a:srgbClr val="36B0E3"/>
              </a:buClr>
            </a:pPr>
            <a:r>
              <a:rPr lang="en-GB" dirty="0" err="1"/>
              <a:t>Prenez</a:t>
            </a:r>
            <a:r>
              <a:rPr lang="en-GB" dirty="0"/>
              <a:t> des notes pour </a:t>
            </a:r>
            <a:r>
              <a:rPr lang="en-GB" dirty="0" err="1"/>
              <a:t>vous</a:t>
            </a:r>
            <a:r>
              <a:rPr lang="en-GB" dirty="0"/>
              <a:t> souvenir</a:t>
            </a:r>
          </a:p>
          <a:p>
            <a:pPr>
              <a:buClr>
                <a:srgbClr val="36B0E3"/>
              </a:buClr>
            </a:pPr>
            <a:r>
              <a:rPr lang="en-GB" dirty="0" err="1"/>
              <a:t>Assurez-vous</a:t>
            </a:r>
            <a:r>
              <a:rPr lang="en-GB" dirty="0"/>
              <a:t> </a:t>
            </a:r>
            <a:r>
              <a:rPr lang="en-GB" dirty="0" err="1"/>
              <a:t>que</a:t>
            </a:r>
            <a:r>
              <a:rPr lang="en-GB" dirty="0"/>
              <a:t> le lieu de </a:t>
            </a:r>
            <a:r>
              <a:rPr lang="en-GB" dirty="0" err="1"/>
              <a:t>l’entretien</a:t>
            </a:r>
            <a:r>
              <a:rPr lang="en-GB" dirty="0"/>
              <a:t> </a:t>
            </a:r>
            <a:r>
              <a:rPr lang="en-GB" dirty="0" err="1"/>
              <a:t>est</a:t>
            </a:r>
            <a:r>
              <a:rPr lang="en-GB" dirty="0"/>
              <a:t> un </a:t>
            </a:r>
            <a:r>
              <a:rPr lang="en-GB" dirty="0" err="1"/>
              <a:t>endroit</a:t>
            </a:r>
            <a:r>
              <a:rPr lang="en-GB" dirty="0"/>
              <a:t> </a:t>
            </a:r>
            <a:r>
              <a:rPr lang="en-GB" dirty="0" err="1"/>
              <a:t>où</a:t>
            </a:r>
            <a:r>
              <a:rPr lang="en-GB" dirty="0"/>
              <a:t> </a:t>
            </a:r>
            <a:r>
              <a:rPr lang="en-GB" dirty="0" err="1"/>
              <a:t>l’on</a:t>
            </a:r>
            <a:r>
              <a:rPr lang="en-GB" dirty="0"/>
              <a:t> se sent </a:t>
            </a:r>
            <a:r>
              <a:rPr lang="en-GB" dirty="0" err="1"/>
              <a:t>à</a:t>
            </a:r>
            <a:r>
              <a:rPr lang="en-GB" dirty="0"/>
              <a:t> </a:t>
            </a:r>
            <a:r>
              <a:rPr lang="en-GB" dirty="0" err="1"/>
              <a:t>l’aise</a:t>
            </a:r>
            <a:r>
              <a:rPr lang="en-GB" dirty="0"/>
              <a:t> et en </a:t>
            </a:r>
            <a:r>
              <a:rPr lang="en-GB" dirty="0" err="1"/>
              <a:t>sécurité</a:t>
            </a:r>
            <a:r>
              <a:rPr lang="en-GB" dirty="0"/>
              <a:t>, </a:t>
            </a:r>
            <a:r>
              <a:rPr lang="en-GB" dirty="0" err="1"/>
              <a:t>à</a:t>
            </a:r>
            <a:r>
              <a:rPr lang="en-GB" dirty="0"/>
              <a:t> </a:t>
            </a:r>
            <a:r>
              <a:rPr lang="en-GB" dirty="0" err="1"/>
              <a:t>l’écart</a:t>
            </a:r>
            <a:r>
              <a:rPr lang="en-GB" dirty="0"/>
              <a:t> des gens</a:t>
            </a:r>
          </a:p>
          <a:p>
            <a:pPr>
              <a:buClr>
                <a:srgbClr val="36B0E3"/>
              </a:buClr>
            </a:pPr>
            <a:r>
              <a:rPr lang="en-GB" dirty="0"/>
              <a:t>Cherchez </a:t>
            </a:r>
            <a:r>
              <a:rPr lang="en-GB" dirty="0" err="1"/>
              <a:t>à</a:t>
            </a:r>
            <a:r>
              <a:rPr lang="en-GB" dirty="0"/>
              <a:t> </a:t>
            </a:r>
            <a:r>
              <a:rPr lang="en-GB" dirty="0" err="1"/>
              <a:t>obtenir</a:t>
            </a:r>
            <a:r>
              <a:rPr lang="en-GB" dirty="0"/>
              <a:t> le plus de </a:t>
            </a:r>
            <a:r>
              <a:rPr lang="en-GB" dirty="0" err="1"/>
              <a:t>détails</a:t>
            </a:r>
            <a:r>
              <a:rPr lang="en-GB" dirty="0"/>
              <a:t> </a:t>
            </a:r>
            <a:r>
              <a:rPr lang="en-GB" dirty="0" err="1"/>
              <a:t>pertinents</a:t>
            </a:r>
            <a:r>
              <a:rPr lang="en-GB" dirty="0"/>
              <a:t> </a:t>
            </a:r>
            <a:r>
              <a:rPr lang="en-GB" dirty="0" err="1"/>
              <a:t>possibles</a:t>
            </a:r>
            <a:endParaRPr lang="en-GB" dirty="0"/>
          </a:p>
          <a:p>
            <a:pPr>
              <a:buClr>
                <a:srgbClr val="36B0E3"/>
              </a:buClr>
            </a:pPr>
            <a:r>
              <a:rPr lang="en-GB" dirty="0" err="1"/>
              <a:t>Posez</a:t>
            </a:r>
            <a:r>
              <a:rPr lang="en-GB" dirty="0"/>
              <a:t> des questions </a:t>
            </a:r>
            <a:r>
              <a:rPr lang="en-GB" dirty="0" err="1"/>
              <a:t>ouvertes</a:t>
            </a:r>
            <a:r>
              <a:rPr lang="en-GB" dirty="0"/>
              <a:t> et </a:t>
            </a:r>
            <a:r>
              <a:rPr lang="en-GB" dirty="0" err="1"/>
              <a:t>demandez</a:t>
            </a:r>
            <a:r>
              <a:rPr lang="en-GB" dirty="0"/>
              <a:t> des clarifications </a:t>
            </a:r>
            <a:r>
              <a:rPr lang="en-GB" dirty="0" err="1"/>
              <a:t>lorsque</a:t>
            </a:r>
            <a:r>
              <a:rPr lang="en-GB" dirty="0"/>
              <a:t> </a:t>
            </a:r>
            <a:r>
              <a:rPr lang="en-GB" dirty="0" err="1"/>
              <a:t>quelque</a:t>
            </a:r>
            <a:r>
              <a:rPr lang="en-GB" dirty="0"/>
              <a:t> chose </a:t>
            </a:r>
            <a:r>
              <a:rPr lang="en-GB" dirty="0" err="1"/>
              <a:t>n’est</a:t>
            </a:r>
            <a:r>
              <a:rPr lang="en-GB" dirty="0"/>
              <a:t> pas </a:t>
            </a:r>
            <a:r>
              <a:rPr lang="en-GB" dirty="0" err="1"/>
              <a:t>clair</a:t>
            </a:r>
            <a:endParaRPr lang="en-GB" dirty="0"/>
          </a:p>
          <a:p>
            <a:pPr>
              <a:buClr>
                <a:srgbClr val="36B0E3"/>
              </a:buClr>
            </a:pPr>
            <a:r>
              <a:rPr lang="en-GB" dirty="0" err="1"/>
              <a:t>Créez</a:t>
            </a:r>
            <a:r>
              <a:rPr lang="en-GB" dirty="0"/>
              <a:t> un lien, </a:t>
            </a:r>
            <a:r>
              <a:rPr lang="en-GB" dirty="0" err="1"/>
              <a:t>montrez-vous</a:t>
            </a:r>
            <a:r>
              <a:rPr lang="en-GB" dirty="0"/>
              <a:t> sensible, </a:t>
            </a:r>
            <a:r>
              <a:rPr lang="en-GB" dirty="0" err="1"/>
              <a:t>exprimez</a:t>
            </a:r>
            <a:r>
              <a:rPr lang="en-GB" dirty="0"/>
              <a:t> </a:t>
            </a:r>
            <a:r>
              <a:rPr lang="en-GB" dirty="0" err="1"/>
              <a:t>votre</a:t>
            </a:r>
            <a:r>
              <a:rPr lang="en-GB" dirty="0"/>
              <a:t> compassion et le fait </a:t>
            </a:r>
            <a:r>
              <a:rPr lang="en-GB" dirty="0" err="1"/>
              <a:t>qu’il</a:t>
            </a:r>
            <a:r>
              <a:rPr lang="en-GB" dirty="0"/>
              <a:t> </a:t>
            </a:r>
            <a:r>
              <a:rPr lang="en-GB" dirty="0" err="1"/>
              <a:t>n’y</a:t>
            </a:r>
            <a:r>
              <a:rPr lang="en-GB" dirty="0"/>
              <a:t> a pas de </a:t>
            </a:r>
            <a:r>
              <a:rPr lang="en-GB" dirty="0" err="1"/>
              <a:t>jugement</a:t>
            </a:r>
            <a:r>
              <a:rPr lang="en-GB" dirty="0"/>
              <a:t> personnel</a:t>
            </a:r>
          </a:p>
          <a:p>
            <a:pPr>
              <a:buClr>
                <a:srgbClr val="36B0E3"/>
              </a:buClr>
            </a:pPr>
            <a:r>
              <a:rPr lang="en-GB" dirty="0" err="1"/>
              <a:t>Faites</a:t>
            </a:r>
            <a:r>
              <a:rPr lang="en-GB" dirty="0"/>
              <a:t> attention aux </a:t>
            </a:r>
            <a:r>
              <a:rPr lang="en-GB" dirty="0" err="1"/>
              <a:t>signaux</a:t>
            </a:r>
            <a:r>
              <a:rPr lang="en-GB" dirty="0"/>
              <a:t> non-</a:t>
            </a:r>
            <a:r>
              <a:rPr lang="en-GB" dirty="0" err="1"/>
              <a:t>verbaux</a:t>
            </a:r>
            <a:endParaRPr lang="en-GB" dirty="0"/>
          </a:p>
          <a:p>
            <a:pPr>
              <a:buClr>
                <a:srgbClr val="36B0E3"/>
              </a:buClr>
            </a:pPr>
            <a:r>
              <a:rPr lang="en-GB" dirty="0" err="1"/>
              <a:t>Respectez</a:t>
            </a:r>
            <a:r>
              <a:rPr lang="en-GB" dirty="0"/>
              <a:t> le </a:t>
            </a:r>
            <a:r>
              <a:rPr lang="en-GB" dirty="0" err="1"/>
              <a:t>caractère</a:t>
            </a:r>
            <a:r>
              <a:rPr lang="en-GB" dirty="0"/>
              <a:t> </a:t>
            </a:r>
            <a:r>
              <a:rPr lang="en-GB" dirty="0" err="1"/>
              <a:t>confidentiel</a:t>
            </a:r>
            <a:r>
              <a:rPr lang="en-GB" dirty="0"/>
              <a:t> de </a:t>
            </a:r>
            <a:r>
              <a:rPr lang="en-GB" dirty="0" err="1"/>
              <a:t>l’information</a:t>
            </a:r>
            <a:r>
              <a:rPr lang="en-GB" dirty="0"/>
              <a:t> </a:t>
            </a:r>
            <a:r>
              <a:rPr lang="en-GB" dirty="0" err="1"/>
              <a:t>fournie</a:t>
            </a:r>
            <a:r>
              <a:rPr lang="en-GB" dirty="0"/>
              <a:t> </a:t>
            </a:r>
          </a:p>
          <a:p>
            <a:pPr>
              <a:buClr>
                <a:srgbClr val="36B0E3"/>
              </a:buClr>
            </a:pPr>
            <a:r>
              <a:rPr lang="en-GB" dirty="0" err="1"/>
              <a:t>Assurez-vous</a:t>
            </a:r>
            <a:r>
              <a:rPr lang="en-GB" dirty="0"/>
              <a:t> </a:t>
            </a:r>
            <a:r>
              <a:rPr lang="en-GB" dirty="0" err="1"/>
              <a:t>que</a:t>
            </a:r>
            <a:r>
              <a:rPr lang="en-GB" dirty="0"/>
              <a:t> le </a:t>
            </a:r>
            <a:r>
              <a:rPr lang="en-GB" dirty="0" err="1"/>
              <a:t>consentement</a:t>
            </a:r>
            <a:r>
              <a:rPr lang="en-GB" dirty="0"/>
              <a:t> </a:t>
            </a:r>
            <a:r>
              <a:rPr lang="en-GB" dirty="0" err="1"/>
              <a:t>soit</a:t>
            </a:r>
            <a:r>
              <a:rPr lang="en-GB" dirty="0"/>
              <a:t> </a:t>
            </a:r>
            <a:r>
              <a:rPr lang="en-GB" dirty="0" err="1"/>
              <a:t>éclairé</a:t>
            </a:r>
            <a:endParaRPr lang="en-GB" dirty="0"/>
          </a:p>
        </p:txBody>
      </p:sp>
      <p:sp>
        <p:nvSpPr>
          <p:cNvPr id="4" name="Text Placeholder 3"/>
          <p:cNvSpPr>
            <a:spLocks noGrp="1"/>
          </p:cNvSpPr>
          <p:nvPr>
            <p:ph type="body" sz="quarter" idx="16"/>
          </p:nvPr>
        </p:nvSpPr>
        <p:spPr>
          <a:xfrm>
            <a:off x="6842233" y="1112456"/>
            <a:ext cx="5011099" cy="5774213"/>
          </a:xfrm>
        </p:spPr>
        <p:txBody>
          <a:bodyPr/>
          <a:lstStyle/>
          <a:p>
            <a:pPr indent="0">
              <a:buNone/>
            </a:pPr>
            <a:r>
              <a:rPr lang="en-GB" sz="2000" b="1" dirty="0">
                <a:solidFill>
                  <a:srgbClr val="E52E78"/>
                </a:solidFill>
              </a:rPr>
              <a:t>À NE PAS FAIRE</a:t>
            </a:r>
          </a:p>
          <a:p>
            <a:pPr marL="285750" indent="-285750">
              <a:spcAft>
                <a:spcPts val="1000"/>
              </a:spcAft>
              <a:buClr>
                <a:srgbClr val="36B0E3"/>
              </a:buClr>
              <a:buFont typeface="Arial" panose="020B0604020202020204" pitchFamily="34" charset="0"/>
              <a:buChar char="•"/>
            </a:pPr>
            <a:r>
              <a:rPr lang="en-GB" dirty="0">
                <a:solidFill>
                  <a:srgbClr val="000000"/>
                </a:solidFill>
              </a:rPr>
              <a:t>Ne pas </a:t>
            </a:r>
            <a:r>
              <a:rPr lang="en-GB" dirty="0" err="1">
                <a:solidFill>
                  <a:srgbClr val="000000"/>
                </a:solidFill>
              </a:rPr>
              <a:t>interrompre</a:t>
            </a:r>
            <a:r>
              <a:rPr lang="en-GB" dirty="0">
                <a:solidFill>
                  <a:srgbClr val="000000"/>
                </a:solidFill>
              </a:rPr>
              <a:t> la </a:t>
            </a:r>
            <a:r>
              <a:rPr lang="en-GB" dirty="0" err="1">
                <a:solidFill>
                  <a:srgbClr val="000000"/>
                </a:solidFill>
              </a:rPr>
              <a:t>personne</a:t>
            </a:r>
            <a:r>
              <a:rPr lang="en-GB" dirty="0">
                <a:solidFill>
                  <a:srgbClr val="000000"/>
                </a:solidFill>
              </a:rPr>
              <a:t> </a:t>
            </a:r>
            <a:r>
              <a:rPr lang="en-GB" dirty="0" err="1">
                <a:solidFill>
                  <a:srgbClr val="000000"/>
                </a:solidFill>
              </a:rPr>
              <a:t>interviewée</a:t>
            </a:r>
            <a:endParaRPr lang="en-GB" dirty="0">
              <a:solidFill>
                <a:srgbClr val="000000"/>
              </a:solidFill>
            </a:endParaRPr>
          </a:p>
          <a:p>
            <a:pPr marL="285750" indent="-285750">
              <a:spcAft>
                <a:spcPts val="1000"/>
              </a:spcAft>
              <a:buClr>
                <a:srgbClr val="36B0E3"/>
              </a:buClr>
              <a:buFont typeface="Arial" panose="020B0604020202020204" pitchFamily="34" charset="0"/>
              <a:buChar char="•"/>
            </a:pPr>
            <a:r>
              <a:rPr lang="en-GB" dirty="0">
                <a:solidFill>
                  <a:srgbClr val="000000"/>
                </a:solidFill>
              </a:rPr>
              <a:t>Ne pas faire </a:t>
            </a:r>
            <a:r>
              <a:rPr lang="en-GB" dirty="0" err="1">
                <a:solidFill>
                  <a:srgbClr val="000000"/>
                </a:solidFill>
              </a:rPr>
              <a:t>pression</a:t>
            </a:r>
            <a:r>
              <a:rPr lang="en-GB" dirty="0">
                <a:solidFill>
                  <a:srgbClr val="000000"/>
                </a:solidFill>
              </a:rPr>
              <a:t> </a:t>
            </a:r>
            <a:r>
              <a:rPr lang="en-GB" dirty="0" err="1">
                <a:solidFill>
                  <a:srgbClr val="000000"/>
                </a:solidFill>
              </a:rPr>
              <a:t>sur</a:t>
            </a:r>
            <a:r>
              <a:rPr lang="en-GB" dirty="0">
                <a:solidFill>
                  <a:srgbClr val="000000"/>
                </a:solidFill>
              </a:rPr>
              <a:t> la </a:t>
            </a:r>
            <a:r>
              <a:rPr lang="en-GB" dirty="0" err="1">
                <a:solidFill>
                  <a:srgbClr val="000000"/>
                </a:solidFill>
              </a:rPr>
              <a:t>personne</a:t>
            </a:r>
            <a:r>
              <a:rPr lang="en-GB" dirty="0">
                <a:solidFill>
                  <a:srgbClr val="000000"/>
                </a:solidFill>
              </a:rPr>
              <a:t> </a:t>
            </a:r>
            <a:r>
              <a:rPr lang="en-GB" dirty="0" err="1">
                <a:solidFill>
                  <a:srgbClr val="000000"/>
                </a:solidFill>
              </a:rPr>
              <a:t>interviewée</a:t>
            </a:r>
            <a:r>
              <a:rPr lang="en-GB" dirty="0">
                <a:solidFill>
                  <a:srgbClr val="000000"/>
                </a:solidFill>
              </a:rPr>
              <a:t>, </a:t>
            </a:r>
            <a:r>
              <a:rPr lang="en-GB" dirty="0" err="1">
                <a:solidFill>
                  <a:srgbClr val="000000"/>
                </a:solidFill>
              </a:rPr>
              <a:t>ou</a:t>
            </a:r>
            <a:r>
              <a:rPr lang="en-GB" dirty="0">
                <a:solidFill>
                  <a:srgbClr val="000000"/>
                </a:solidFill>
              </a:rPr>
              <a:t> la faire dire des </a:t>
            </a:r>
            <a:r>
              <a:rPr lang="en-GB" dirty="0" err="1">
                <a:solidFill>
                  <a:srgbClr val="000000"/>
                </a:solidFill>
              </a:rPr>
              <a:t>choses</a:t>
            </a:r>
            <a:endParaRPr lang="en-GB" dirty="0">
              <a:solidFill>
                <a:srgbClr val="000000"/>
              </a:solidFill>
            </a:endParaRPr>
          </a:p>
          <a:p>
            <a:pPr marL="285750" indent="-285750">
              <a:spcAft>
                <a:spcPts val="1000"/>
              </a:spcAft>
              <a:buClr>
                <a:srgbClr val="36B0E3"/>
              </a:buClr>
              <a:buFont typeface="Arial" panose="020B0604020202020204" pitchFamily="34" charset="0"/>
              <a:buChar char="•"/>
            </a:pPr>
            <a:r>
              <a:rPr lang="en-GB" dirty="0">
                <a:solidFill>
                  <a:srgbClr val="000000"/>
                </a:solidFill>
              </a:rPr>
              <a:t>Ne pas </a:t>
            </a:r>
            <a:r>
              <a:rPr lang="en-GB" dirty="0" err="1">
                <a:solidFill>
                  <a:srgbClr val="000000"/>
                </a:solidFill>
              </a:rPr>
              <a:t>échanger</a:t>
            </a:r>
            <a:r>
              <a:rPr lang="en-GB" dirty="0">
                <a:solidFill>
                  <a:srgbClr val="000000"/>
                </a:solidFill>
              </a:rPr>
              <a:t> au </a:t>
            </a:r>
            <a:r>
              <a:rPr lang="en-GB" dirty="0" err="1">
                <a:solidFill>
                  <a:srgbClr val="000000"/>
                </a:solidFill>
              </a:rPr>
              <a:t>sujet</a:t>
            </a:r>
            <a:r>
              <a:rPr lang="en-GB" dirty="0">
                <a:solidFill>
                  <a:srgbClr val="000000"/>
                </a:solidFill>
              </a:rPr>
              <a:t> du </a:t>
            </a:r>
            <a:r>
              <a:rPr lang="en-GB" dirty="0" err="1">
                <a:solidFill>
                  <a:srgbClr val="000000"/>
                </a:solidFill>
              </a:rPr>
              <a:t>cas</a:t>
            </a:r>
            <a:r>
              <a:rPr lang="en-GB" dirty="0">
                <a:solidFill>
                  <a:srgbClr val="000000"/>
                </a:solidFill>
              </a:rPr>
              <a:t> avec des </a:t>
            </a:r>
            <a:r>
              <a:rPr lang="en-GB" dirty="0" err="1">
                <a:solidFill>
                  <a:srgbClr val="000000"/>
                </a:solidFill>
              </a:rPr>
              <a:t>personnes</a:t>
            </a:r>
            <a:r>
              <a:rPr lang="en-GB" dirty="0">
                <a:solidFill>
                  <a:srgbClr val="000000"/>
                </a:solidFill>
              </a:rPr>
              <a:t> qui </a:t>
            </a:r>
            <a:r>
              <a:rPr lang="en-GB" dirty="0" err="1">
                <a:solidFill>
                  <a:srgbClr val="000000"/>
                </a:solidFill>
              </a:rPr>
              <a:t>n’ont</a:t>
            </a:r>
            <a:r>
              <a:rPr lang="en-GB" dirty="0">
                <a:solidFill>
                  <a:srgbClr val="000000"/>
                </a:solidFill>
              </a:rPr>
              <a:t> pas </a:t>
            </a:r>
            <a:r>
              <a:rPr lang="en-GB" dirty="0" err="1">
                <a:solidFill>
                  <a:srgbClr val="000000"/>
                </a:solidFill>
              </a:rPr>
              <a:t>à</a:t>
            </a:r>
            <a:r>
              <a:rPr lang="en-GB" dirty="0">
                <a:solidFill>
                  <a:srgbClr val="000000"/>
                </a:solidFill>
              </a:rPr>
              <a:t> le </a:t>
            </a:r>
            <a:r>
              <a:rPr lang="en-GB" dirty="0" err="1">
                <a:solidFill>
                  <a:srgbClr val="000000"/>
                </a:solidFill>
              </a:rPr>
              <a:t>connaître</a:t>
            </a:r>
            <a:endParaRPr lang="en-GB" dirty="0">
              <a:solidFill>
                <a:srgbClr val="000000"/>
              </a:solidFill>
            </a:endParaRPr>
          </a:p>
          <a:p>
            <a:pPr marL="285750" indent="-285750">
              <a:spcAft>
                <a:spcPts val="1000"/>
              </a:spcAft>
              <a:buClr>
                <a:srgbClr val="36B0E3"/>
              </a:buClr>
              <a:buFont typeface="Arial" panose="020B0604020202020204" pitchFamily="34" charset="0"/>
              <a:buChar char="•"/>
            </a:pPr>
            <a:r>
              <a:rPr lang="en-GB" dirty="0">
                <a:solidFill>
                  <a:srgbClr val="000000"/>
                </a:solidFill>
              </a:rPr>
              <a:t>Ne pas </a:t>
            </a:r>
            <a:r>
              <a:rPr lang="en-GB" dirty="0" err="1">
                <a:solidFill>
                  <a:srgbClr val="000000"/>
                </a:solidFill>
              </a:rPr>
              <a:t>juger</a:t>
            </a:r>
            <a:r>
              <a:rPr lang="en-GB" dirty="0">
                <a:solidFill>
                  <a:srgbClr val="000000"/>
                </a:solidFill>
              </a:rPr>
              <a:t>, </a:t>
            </a:r>
            <a:r>
              <a:rPr lang="en-GB" dirty="0" err="1">
                <a:solidFill>
                  <a:srgbClr val="000000"/>
                </a:solidFill>
              </a:rPr>
              <a:t>critiquer</a:t>
            </a:r>
            <a:r>
              <a:rPr lang="en-GB" dirty="0">
                <a:solidFill>
                  <a:srgbClr val="000000"/>
                </a:solidFill>
              </a:rPr>
              <a:t> </a:t>
            </a:r>
            <a:r>
              <a:rPr lang="en-GB" dirty="0" err="1">
                <a:solidFill>
                  <a:srgbClr val="000000"/>
                </a:solidFill>
              </a:rPr>
              <a:t>ni</a:t>
            </a:r>
            <a:r>
              <a:rPr lang="en-GB" dirty="0">
                <a:solidFill>
                  <a:srgbClr val="000000"/>
                </a:solidFill>
              </a:rPr>
              <a:t> faire des </a:t>
            </a:r>
            <a:r>
              <a:rPr lang="en-GB" dirty="0" err="1">
                <a:solidFill>
                  <a:srgbClr val="000000"/>
                </a:solidFill>
              </a:rPr>
              <a:t>reproches</a:t>
            </a:r>
            <a:endParaRPr lang="en-GB" dirty="0">
              <a:solidFill>
                <a:srgbClr val="000000"/>
              </a:solidFill>
            </a:endParaRPr>
          </a:p>
          <a:p>
            <a:pPr marL="285750" indent="-285750">
              <a:spcAft>
                <a:spcPts val="1000"/>
              </a:spcAft>
              <a:buClr>
                <a:srgbClr val="36B0E3"/>
              </a:buClr>
              <a:buFont typeface="Arial" panose="020B0604020202020204" pitchFamily="34" charset="0"/>
              <a:buChar char="•"/>
            </a:pPr>
            <a:r>
              <a:rPr lang="en-GB" dirty="0">
                <a:solidFill>
                  <a:srgbClr val="000000"/>
                </a:solidFill>
              </a:rPr>
              <a:t>Ne pas se </a:t>
            </a:r>
            <a:r>
              <a:rPr lang="en-GB" dirty="0" err="1">
                <a:solidFill>
                  <a:srgbClr val="000000"/>
                </a:solidFill>
              </a:rPr>
              <a:t>laisser</a:t>
            </a:r>
            <a:r>
              <a:rPr lang="en-GB" dirty="0">
                <a:solidFill>
                  <a:srgbClr val="000000"/>
                </a:solidFill>
              </a:rPr>
              <a:t> absorber par </a:t>
            </a:r>
            <a:r>
              <a:rPr lang="en-GB" dirty="0" err="1">
                <a:solidFill>
                  <a:srgbClr val="000000"/>
                </a:solidFill>
              </a:rPr>
              <a:t>l’histoire</a:t>
            </a:r>
            <a:r>
              <a:rPr lang="en-GB" dirty="0">
                <a:solidFill>
                  <a:srgbClr val="000000"/>
                </a:solidFill>
              </a:rPr>
              <a:t> au point </a:t>
            </a:r>
            <a:r>
              <a:rPr lang="en-GB" dirty="0" err="1">
                <a:solidFill>
                  <a:srgbClr val="000000"/>
                </a:solidFill>
              </a:rPr>
              <a:t>que</a:t>
            </a:r>
            <a:r>
              <a:rPr lang="en-GB" dirty="0">
                <a:solidFill>
                  <a:srgbClr val="000000"/>
                </a:solidFill>
              </a:rPr>
              <a:t> </a:t>
            </a:r>
            <a:r>
              <a:rPr lang="en-GB" dirty="0" err="1">
                <a:solidFill>
                  <a:srgbClr val="000000"/>
                </a:solidFill>
              </a:rPr>
              <a:t>vous</a:t>
            </a:r>
            <a:r>
              <a:rPr lang="en-GB" dirty="0">
                <a:solidFill>
                  <a:srgbClr val="000000"/>
                </a:solidFill>
              </a:rPr>
              <a:t> en </a:t>
            </a:r>
            <a:r>
              <a:rPr lang="en-GB" dirty="0" err="1">
                <a:solidFill>
                  <a:srgbClr val="000000"/>
                </a:solidFill>
              </a:rPr>
              <a:t>oubliez</a:t>
            </a:r>
            <a:r>
              <a:rPr lang="en-GB" dirty="0">
                <a:solidFill>
                  <a:srgbClr val="000000"/>
                </a:solidFill>
              </a:rPr>
              <a:t> la </a:t>
            </a:r>
            <a:r>
              <a:rPr lang="en-GB" dirty="0" err="1">
                <a:solidFill>
                  <a:srgbClr val="000000"/>
                </a:solidFill>
              </a:rPr>
              <a:t>personne</a:t>
            </a:r>
            <a:r>
              <a:rPr lang="en-GB" dirty="0">
                <a:solidFill>
                  <a:srgbClr val="000000"/>
                </a:solidFill>
              </a:rPr>
              <a:t> qui la </a:t>
            </a:r>
            <a:r>
              <a:rPr lang="en-GB" dirty="0" err="1">
                <a:solidFill>
                  <a:srgbClr val="000000"/>
                </a:solidFill>
              </a:rPr>
              <a:t>raconte</a:t>
            </a:r>
            <a:endParaRPr lang="en-GB" dirty="0">
              <a:solidFill>
                <a:srgbClr val="000000"/>
              </a:solidFill>
            </a:endParaRPr>
          </a:p>
          <a:p>
            <a:endParaRPr lang="en-GB" dirty="0"/>
          </a:p>
        </p:txBody>
      </p:sp>
    </p:spTree>
    <p:extLst>
      <p:ext uri="{BB962C8B-B14F-4D97-AF65-F5344CB8AC3E}">
        <p14:creationId xmlns:p14="http://schemas.microsoft.com/office/powerpoint/2010/main" val="1327654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7971213" cy="387798"/>
          </a:xfrm>
        </p:spPr>
        <p:txBody>
          <a:bodyPr tIns="0" bIns="0"/>
          <a:lstStyle/>
          <a:p>
            <a:r>
              <a:rPr lang="en-US" sz="2800" dirty="0"/>
              <a:t>2.8.3 Ne pas </a:t>
            </a:r>
            <a:r>
              <a:rPr lang="en-US" sz="2800" dirty="0" err="1"/>
              <a:t>nuire</a:t>
            </a:r>
            <a:r>
              <a:rPr lang="en-US" sz="2800" dirty="0"/>
              <a:t> – </a:t>
            </a:r>
            <a:r>
              <a:rPr lang="en-US" sz="2800" dirty="0" err="1"/>
              <a:t>l’épuisement</a:t>
            </a:r>
            <a:r>
              <a:rPr lang="en-US" sz="2800" dirty="0"/>
              <a:t> par compassion </a:t>
            </a:r>
          </a:p>
        </p:txBody>
      </p:sp>
      <p:sp>
        <p:nvSpPr>
          <p:cNvPr id="4" name="Text Placeholder 3"/>
          <p:cNvSpPr>
            <a:spLocks noGrp="1"/>
          </p:cNvSpPr>
          <p:nvPr>
            <p:ph type="body" sz="quarter" idx="16"/>
          </p:nvPr>
        </p:nvSpPr>
        <p:spPr>
          <a:xfrm>
            <a:off x="4958435" y="2173041"/>
            <a:ext cx="6453393" cy="4532102"/>
          </a:xfrm>
        </p:spPr>
        <p:txBody>
          <a:bodyPr/>
          <a:lstStyle/>
          <a:p>
            <a:pPr marL="342900" indent="-342900">
              <a:buClr>
                <a:srgbClr val="36B0E3"/>
              </a:buClr>
            </a:pPr>
            <a:r>
              <a:rPr lang="en-US" sz="2200" dirty="0">
                <a:solidFill>
                  <a:srgbClr val="000000"/>
                </a:solidFill>
              </a:rPr>
              <a:t>Le fait de </a:t>
            </a:r>
            <a:r>
              <a:rPr lang="en-US" sz="2200" dirty="0" err="1">
                <a:solidFill>
                  <a:srgbClr val="000000"/>
                </a:solidFill>
              </a:rPr>
              <a:t>travailler</a:t>
            </a:r>
            <a:r>
              <a:rPr lang="en-US" sz="2200" dirty="0">
                <a:solidFill>
                  <a:srgbClr val="000000"/>
                </a:solidFill>
              </a:rPr>
              <a:t> sans </a:t>
            </a:r>
            <a:r>
              <a:rPr lang="en-US" sz="2200" dirty="0" err="1">
                <a:solidFill>
                  <a:srgbClr val="000000"/>
                </a:solidFill>
              </a:rPr>
              <a:t>relâche</a:t>
            </a:r>
            <a:r>
              <a:rPr lang="en-US" sz="2200" dirty="0">
                <a:solidFill>
                  <a:srgbClr val="000000"/>
                </a:solidFill>
              </a:rPr>
              <a:t> avec des </a:t>
            </a:r>
            <a:r>
              <a:rPr lang="en-US" sz="2200" dirty="0" err="1">
                <a:solidFill>
                  <a:srgbClr val="000000"/>
                </a:solidFill>
              </a:rPr>
              <a:t>personnes</a:t>
            </a:r>
            <a:r>
              <a:rPr lang="en-US" sz="2200" dirty="0">
                <a:solidFill>
                  <a:srgbClr val="000000"/>
                </a:solidFill>
              </a:rPr>
              <a:t> et des </a:t>
            </a:r>
            <a:r>
              <a:rPr lang="en-US" sz="2200" dirty="0" err="1">
                <a:solidFill>
                  <a:srgbClr val="000000"/>
                </a:solidFill>
              </a:rPr>
              <a:t>communautés</a:t>
            </a:r>
            <a:r>
              <a:rPr lang="en-US" sz="2200" dirty="0">
                <a:solidFill>
                  <a:srgbClr val="000000"/>
                </a:solidFill>
              </a:rPr>
              <a:t> </a:t>
            </a:r>
            <a:r>
              <a:rPr lang="en-US" sz="2200" dirty="0" err="1">
                <a:solidFill>
                  <a:srgbClr val="000000"/>
                </a:solidFill>
              </a:rPr>
              <a:t>affectées</a:t>
            </a:r>
            <a:r>
              <a:rPr lang="en-US" sz="2200" dirty="0">
                <a:solidFill>
                  <a:srgbClr val="000000"/>
                </a:solidFill>
              </a:rPr>
              <a:t> par des violations de </a:t>
            </a:r>
            <a:r>
              <a:rPr lang="en-US" sz="2200" dirty="0" err="1">
                <a:solidFill>
                  <a:srgbClr val="000000"/>
                </a:solidFill>
              </a:rPr>
              <a:t>leurs</a:t>
            </a:r>
            <a:r>
              <a:rPr lang="en-US" sz="2200" dirty="0">
                <a:solidFill>
                  <a:srgbClr val="000000"/>
                </a:solidFill>
              </a:rPr>
              <a:t> </a:t>
            </a:r>
            <a:r>
              <a:rPr lang="en-US" sz="2200" dirty="0" err="1">
                <a:solidFill>
                  <a:srgbClr val="000000"/>
                </a:solidFill>
              </a:rPr>
              <a:t>droits</a:t>
            </a:r>
            <a:r>
              <a:rPr lang="en-US" sz="2200" dirty="0">
                <a:solidFill>
                  <a:srgbClr val="000000"/>
                </a:solidFill>
              </a:rPr>
              <a:t> </a:t>
            </a:r>
            <a:r>
              <a:rPr lang="en-US" sz="2200" dirty="0" err="1">
                <a:solidFill>
                  <a:srgbClr val="000000"/>
                </a:solidFill>
              </a:rPr>
              <a:t>humains</a:t>
            </a:r>
            <a:r>
              <a:rPr lang="en-US" sz="2200" dirty="0">
                <a:solidFill>
                  <a:srgbClr val="000000"/>
                </a:solidFill>
              </a:rPr>
              <a:t> </a:t>
            </a:r>
            <a:r>
              <a:rPr lang="en-US" sz="2200" dirty="0" err="1">
                <a:solidFill>
                  <a:srgbClr val="000000"/>
                </a:solidFill>
              </a:rPr>
              <a:t>peut</a:t>
            </a:r>
            <a:r>
              <a:rPr lang="en-US" sz="2200" dirty="0">
                <a:solidFill>
                  <a:srgbClr val="000000"/>
                </a:solidFill>
              </a:rPr>
              <a:t> </a:t>
            </a:r>
            <a:r>
              <a:rPr lang="en-US" sz="2200" dirty="0" err="1">
                <a:solidFill>
                  <a:srgbClr val="000000"/>
                </a:solidFill>
              </a:rPr>
              <a:t>créer</a:t>
            </a:r>
            <a:r>
              <a:rPr lang="en-US" sz="2200" dirty="0">
                <a:solidFill>
                  <a:srgbClr val="000000"/>
                </a:solidFill>
              </a:rPr>
              <a:t> du stress chez </a:t>
            </a:r>
            <a:r>
              <a:rPr lang="en-US" sz="2200" dirty="0" err="1">
                <a:solidFill>
                  <a:srgbClr val="000000"/>
                </a:solidFill>
              </a:rPr>
              <a:t>vous</a:t>
            </a:r>
            <a:r>
              <a:rPr lang="en-US" sz="2200" dirty="0">
                <a:solidFill>
                  <a:srgbClr val="000000"/>
                </a:solidFill>
              </a:rPr>
              <a:t> </a:t>
            </a:r>
            <a:r>
              <a:rPr lang="en-US" sz="2200" dirty="0" err="1">
                <a:solidFill>
                  <a:srgbClr val="000000"/>
                </a:solidFill>
              </a:rPr>
              <a:t>ou</a:t>
            </a:r>
            <a:r>
              <a:rPr lang="en-US" sz="2200" dirty="0">
                <a:solidFill>
                  <a:srgbClr val="000000"/>
                </a:solidFill>
              </a:rPr>
              <a:t> chez </a:t>
            </a:r>
            <a:r>
              <a:rPr lang="en-US" sz="2200" dirty="0" err="1">
                <a:solidFill>
                  <a:srgbClr val="000000"/>
                </a:solidFill>
              </a:rPr>
              <a:t>vos</a:t>
            </a:r>
            <a:r>
              <a:rPr lang="en-US" sz="2200" dirty="0">
                <a:solidFill>
                  <a:srgbClr val="000000"/>
                </a:solidFill>
              </a:rPr>
              <a:t> </a:t>
            </a:r>
            <a:r>
              <a:rPr lang="en-US" sz="2200" dirty="0" err="1">
                <a:solidFill>
                  <a:srgbClr val="000000"/>
                </a:solidFill>
              </a:rPr>
              <a:t>collègues</a:t>
            </a:r>
            <a:r>
              <a:rPr lang="en-US" sz="2200" dirty="0">
                <a:solidFill>
                  <a:srgbClr val="000000"/>
                </a:solidFill>
              </a:rPr>
              <a:t>, </a:t>
            </a:r>
            <a:r>
              <a:rPr lang="en-US" sz="2200" dirty="0" err="1">
                <a:solidFill>
                  <a:srgbClr val="000000"/>
                </a:solidFill>
              </a:rPr>
              <a:t>provoquer</a:t>
            </a:r>
            <a:r>
              <a:rPr lang="en-US" sz="2200" dirty="0">
                <a:solidFill>
                  <a:srgbClr val="000000"/>
                </a:solidFill>
              </a:rPr>
              <a:t> un </a:t>
            </a:r>
            <a:r>
              <a:rPr lang="en-US" sz="2200" dirty="0" err="1">
                <a:solidFill>
                  <a:srgbClr val="000000"/>
                </a:solidFill>
              </a:rPr>
              <a:t>traumatisme</a:t>
            </a:r>
            <a:r>
              <a:rPr lang="en-US" sz="2200" dirty="0">
                <a:solidFill>
                  <a:srgbClr val="000000"/>
                </a:solidFill>
              </a:rPr>
              <a:t> et un “burn-out”</a:t>
            </a:r>
          </a:p>
          <a:p>
            <a:pPr marL="342900" indent="-342900">
              <a:buClr>
                <a:srgbClr val="36B0E3"/>
              </a:buClr>
            </a:pPr>
            <a:r>
              <a:rPr lang="en-US" sz="2200" dirty="0" err="1">
                <a:solidFill>
                  <a:srgbClr val="000000"/>
                </a:solidFill>
              </a:rPr>
              <a:t>Souvenez-vous</a:t>
            </a:r>
            <a:r>
              <a:rPr lang="en-US" sz="2200" dirty="0">
                <a:solidFill>
                  <a:srgbClr val="000000"/>
                </a:solidFill>
              </a:rPr>
              <a:t> </a:t>
            </a:r>
            <a:r>
              <a:rPr lang="en-US" sz="2200" dirty="0" err="1">
                <a:solidFill>
                  <a:srgbClr val="000000"/>
                </a:solidFill>
              </a:rPr>
              <a:t>qu’il</a:t>
            </a:r>
            <a:r>
              <a:rPr lang="en-US" sz="2200" dirty="0">
                <a:solidFill>
                  <a:srgbClr val="000000"/>
                </a:solidFill>
              </a:rPr>
              <a:t> </a:t>
            </a:r>
            <a:r>
              <a:rPr lang="en-US" sz="2200" dirty="0" err="1">
                <a:solidFill>
                  <a:srgbClr val="000000"/>
                </a:solidFill>
              </a:rPr>
              <a:t>est</a:t>
            </a:r>
            <a:r>
              <a:rPr lang="en-US" sz="2200" dirty="0">
                <a:solidFill>
                  <a:srgbClr val="000000"/>
                </a:solidFill>
              </a:rPr>
              <a:t> important  de </a:t>
            </a:r>
            <a:r>
              <a:rPr lang="en-US" sz="2200" dirty="0" err="1">
                <a:solidFill>
                  <a:srgbClr val="000000"/>
                </a:solidFill>
              </a:rPr>
              <a:t>prendre</a:t>
            </a:r>
            <a:r>
              <a:rPr lang="en-US" sz="2200" dirty="0">
                <a:solidFill>
                  <a:srgbClr val="000000"/>
                </a:solidFill>
              </a:rPr>
              <a:t> </a:t>
            </a:r>
            <a:r>
              <a:rPr lang="en-US" sz="2200" dirty="0" err="1">
                <a:solidFill>
                  <a:srgbClr val="000000"/>
                </a:solidFill>
              </a:rPr>
              <a:t>soin</a:t>
            </a:r>
            <a:r>
              <a:rPr lang="en-US" sz="2200" dirty="0">
                <a:solidFill>
                  <a:srgbClr val="000000"/>
                </a:solidFill>
              </a:rPr>
              <a:t> de </a:t>
            </a:r>
            <a:r>
              <a:rPr lang="en-US" sz="2200" dirty="0" err="1">
                <a:solidFill>
                  <a:srgbClr val="000000"/>
                </a:solidFill>
              </a:rPr>
              <a:t>soi</a:t>
            </a:r>
            <a:r>
              <a:rPr lang="en-US" sz="2200" dirty="0">
                <a:solidFill>
                  <a:srgbClr val="000000"/>
                </a:solidFill>
              </a:rPr>
              <a:t> !</a:t>
            </a:r>
          </a:p>
          <a:p>
            <a:pPr marL="342900" indent="-342900">
              <a:buClr>
                <a:srgbClr val="36B0E3"/>
              </a:buClr>
            </a:pPr>
            <a:r>
              <a:rPr lang="en-US" sz="2200" dirty="0" err="1">
                <a:solidFill>
                  <a:srgbClr val="000000"/>
                </a:solidFill>
              </a:rPr>
              <a:t>N’oubliez</a:t>
            </a:r>
            <a:r>
              <a:rPr lang="en-US" sz="2200" dirty="0">
                <a:solidFill>
                  <a:srgbClr val="000000"/>
                </a:solidFill>
              </a:rPr>
              <a:t> pas </a:t>
            </a:r>
            <a:r>
              <a:rPr lang="en-US" sz="2200" dirty="0" err="1">
                <a:solidFill>
                  <a:srgbClr val="000000"/>
                </a:solidFill>
              </a:rPr>
              <a:t>qu’il</a:t>
            </a:r>
            <a:r>
              <a:rPr lang="en-US" sz="2200" dirty="0">
                <a:solidFill>
                  <a:srgbClr val="000000"/>
                </a:solidFill>
              </a:rPr>
              <a:t> </a:t>
            </a:r>
            <a:r>
              <a:rPr lang="en-US" sz="2200" dirty="0" err="1">
                <a:solidFill>
                  <a:srgbClr val="000000"/>
                </a:solidFill>
              </a:rPr>
              <a:t>faut</a:t>
            </a:r>
            <a:r>
              <a:rPr lang="en-US" sz="2200" dirty="0">
                <a:solidFill>
                  <a:srgbClr val="000000"/>
                </a:solidFill>
              </a:rPr>
              <a:t> </a:t>
            </a:r>
            <a:r>
              <a:rPr lang="en-US" sz="2200" dirty="0" err="1">
                <a:solidFill>
                  <a:srgbClr val="000000"/>
                </a:solidFill>
              </a:rPr>
              <a:t>pratiquer</a:t>
            </a:r>
            <a:r>
              <a:rPr lang="en-US" sz="2200" dirty="0">
                <a:solidFill>
                  <a:srgbClr val="000000"/>
                </a:solidFill>
              </a:rPr>
              <a:t> </a:t>
            </a:r>
            <a:r>
              <a:rPr lang="en-US" sz="2200" dirty="0" err="1">
                <a:solidFill>
                  <a:srgbClr val="000000"/>
                </a:solidFill>
              </a:rPr>
              <a:t>l’autosoin</a:t>
            </a:r>
            <a:r>
              <a:rPr lang="en-US" sz="2200" dirty="0">
                <a:solidFill>
                  <a:srgbClr val="000000"/>
                </a:solidFill>
              </a:rPr>
              <a:t>.</a:t>
            </a:r>
          </a:p>
        </p:txBody>
      </p:sp>
      <p:pic>
        <p:nvPicPr>
          <p:cNvPr id="5" name="Picture 4">
            <a:extLst>
              <a:ext uri="{FF2B5EF4-FFF2-40B4-BE49-F238E27FC236}">
                <a16:creationId xmlns:a16="http://schemas.microsoft.com/office/drawing/2014/main" id="{A2F9979F-5290-994E-9826-C827A15602AB}"/>
              </a:ext>
            </a:extLst>
          </p:cNvPr>
          <p:cNvPicPr>
            <a:picLocks noChangeAspect="1"/>
          </p:cNvPicPr>
          <p:nvPr/>
        </p:nvPicPr>
        <p:blipFill>
          <a:blip r:embed="rId3"/>
          <a:stretch>
            <a:fillRect/>
          </a:stretch>
        </p:blipFill>
        <p:spPr>
          <a:xfrm>
            <a:off x="249333" y="948266"/>
            <a:ext cx="4709102" cy="5756877"/>
          </a:xfrm>
          <a:prstGeom prst="rect">
            <a:avLst/>
          </a:prstGeom>
        </p:spPr>
      </p:pic>
    </p:spTree>
    <p:extLst>
      <p:ext uri="{BB962C8B-B14F-4D97-AF65-F5344CB8AC3E}">
        <p14:creationId xmlns:p14="http://schemas.microsoft.com/office/powerpoint/2010/main" val="247442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4294967295"/>
          </p:nvPr>
        </p:nvSpPr>
        <p:spPr>
          <a:xfrm>
            <a:off x="435600" y="435600"/>
            <a:ext cx="8664857" cy="707400"/>
          </a:xfrm>
          <a:prstGeom prst="rect">
            <a:avLst/>
          </a:prstGeom>
        </p:spPr>
        <p:txBody>
          <a:bodyPr lIns="0" tIns="0" rIns="0" bIns="0" anchor="t"/>
          <a:lstStyle/>
          <a:p>
            <a:pPr marL="0" indent="0">
              <a:buNone/>
            </a:pPr>
            <a:r>
              <a:rPr lang="en-GB" b="1" kern="0" dirty="0">
                <a:solidFill>
                  <a:srgbClr val="36B0E3"/>
                </a:solidFill>
                <a:latin typeface="Arial"/>
                <a:cs typeface="Arial"/>
              </a:rPr>
              <a:t>2.1.2	</a:t>
            </a:r>
            <a:r>
              <a:rPr lang="en-GB" b="1" kern="0" dirty="0" err="1">
                <a:solidFill>
                  <a:srgbClr val="36B0E3"/>
                </a:solidFill>
                <a:latin typeface="Arial"/>
                <a:cs typeface="Arial"/>
              </a:rPr>
              <a:t>Qu’est-ce</a:t>
            </a:r>
            <a:r>
              <a:rPr lang="en-GB" b="1" kern="0" dirty="0">
                <a:solidFill>
                  <a:srgbClr val="36B0E3"/>
                </a:solidFill>
                <a:latin typeface="Arial"/>
                <a:cs typeface="Arial"/>
              </a:rPr>
              <a:t> que </a:t>
            </a:r>
            <a:r>
              <a:rPr lang="en-GB" b="1" kern="0" dirty="0" err="1">
                <a:solidFill>
                  <a:srgbClr val="36B0E3"/>
                </a:solidFill>
                <a:latin typeface="Arial"/>
                <a:cs typeface="Arial"/>
              </a:rPr>
              <a:t>REAct</a:t>
            </a:r>
            <a:r>
              <a:rPr lang="en-GB" b="1" kern="0" dirty="0">
                <a:solidFill>
                  <a:srgbClr val="36B0E3"/>
                </a:solidFill>
                <a:latin typeface="Arial"/>
                <a:cs typeface="Arial"/>
              </a:rPr>
              <a:t> Genre et </a:t>
            </a:r>
            <a:r>
              <a:rPr lang="en-GB" b="1" kern="0" dirty="0" err="1">
                <a:solidFill>
                  <a:srgbClr val="36B0E3"/>
                </a:solidFill>
                <a:latin typeface="Arial"/>
                <a:cs typeface="Arial"/>
              </a:rPr>
              <a:t>quels</a:t>
            </a:r>
            <a:r>
              <a:rPr lang="en-GB" b="1" kern="0" dirty="0">
                <a:solidFill>
                  <a:srgbClr val="36B0E3"/>
                </a:solidFill>
                <a:latin typeface="Arial"/>
                <a:cs typeface="Arial"/>
              </a:rPr>
              <a:t> en </a:t>
            </a:r>
            <a:r>
              <a:rPr lang="en-GB" b="1" kern="0" dirty="0" err="1">
                <a:solidFill>
                  <a:srgbClr val="36B0E3"/>
                </a:solidFill>
                <a:latin typeface="Arial"/>
                <a:cs typeface="Arial"/>
              </a:rPr>
              <a:t>sont</a:t>
            </a:r>
            <a:r>
              <a:rPr lang="en-GB" b="1" kern="0" dirty="0">
                <a:solidFill>
                  <a:srgbClr val="36B0E3"/>
                </a:solidFill>
                <a:latin typeface="Arial"/>
                <a:cs typeface="Arial"/>
              </a:rPr>
              <a:t> 	les </a:t>
            </a:r>
            <a:r>
              <a:rPr lang="en-GB" b="1" kern="0" dirty="0" err="1">
                <a:solidFill>
                  <a:srgbClr val="36B0E3"/>
                </a:solidFill>
                <a:latin typeface="Arial"/>
                <a:cs typeface="Arial"/>
              </a:rPr>
              <a:t>avantages</a:t>
            </a:r>
            <a:r>
              <a:rPr lang="en-GB" b="1" kern="0" dirty="0">
                <a:solidFill>
                  <a:srgbClr val="36B0E3"/>
                </a:solidFill>
                <a:latin typeface="Arial"/>
                <a:cs typeface="Arial"/>
              </a:rPr>
              <a:t> ? </a:t>
            </a:r>
            <a:r>
              <a:rPr lang="en-GB" b="1" dirty="0">
                <a:solidFill>
                  <a:srgbClr val="36B0E3"/>
                </a:solidFill>
                <a:latin typeface="Arial"/>
                <a:cs typeface="Arial"/>
              </a:rPr>
              <a:t> </a:t>
            </a:r>
            <a:endParaRPr lang="en-GB" b="1" dirty="0">
              <a:solidFill>
                <a:srgbClr val="36B0E3"/>
              </a:solidFill>
              <a:latin typeface="Arial" panose="020B0604020202020204" pitchFamily="34" charset="0"/>
              <a:cs typeface="Arial" panose="020B0604020202020204" pitchFamily="34" charset="0"/>
            </a:endParaRPr>
          </a:p>
        </p:txBody>
      </p:sp>
      <p:sp>
        <p:nvSpPr>
          <p:cNvPr id="8" name="Rectangle 7"/>
          <p:cNvSpPr/>
          <p:nvPr/>
        </p:nvSpPr>
        <p:spPr>
          <a:xfrm>
            <a:off x="2736273" y="1528753"/>
            <a:ext cx="9455727" cy="4893647"/>
          </a:xfrm>
          <a:prstGeom prst="rect">
            <a:avLst/>
          </a:prstGeom>
          <a:solidFill>
            <a:schemeClr val="bg1"/>
          </a:solidFill>
        </p:spPr>
        <p:txBody>
          <a:bodyPr wrap="square" anchor="t">
            <a:spAutoFit/>
          </a:bodyPr>
          <a:lstStyle/>
          <a:p>
            <a:r>
              <a:rPr lang="en-US" sz="2600" b="1" dirty="0" err="1">
                <a:solidFill>
                  <a:srgbClr val="000000"/>
                </a:solidFill>
              </a:rPr>
              <a:t>Droits</a:t>
            </a:r>
            <a:r>
              <a:rPr lang="en-US" sz="2600" b="1" dirty="0">
                <a:solidFill>
                  <a:srgbClr val="000000"/>
                </a:solidFill>
              </a:rPr>
              <a:t> – </a:t>
            </a:r>
            <a:r>
              <a:rPr lang="en-US" sz="2600" b="1" dirty="0" err="1">
                <a:solidFill>
                  <a:srgbClr val="000000"/>
                </a:solidFill>
              </a:rPr>
              <a:t>Preuves</a:t>
            </a:r>
            <a:r>
              <a:rPr lang="en-US" sz="2600" b="1" dirty="0">
                <a:solidFill>
                  <a:srgbClr val="000000"/>
                </a:solidFill>
              </a:rPr>
              <a:t> - Action pour le genre (</a:t>
            </a:r>
            <a:r>
              <a:rPr lang="en-US" sz="2600" b="1" dirty="0" err="1">
                <a:solidFill>
                  <a:srgbClr val="000000"/>
                </a:solidFill>
              </a:rPr>
              <a:t>REAct</a:t>
            </a:r>
            <a:r>
              <a:rPr lang="en-US" sz="2600" b="1" dirty="0">
                <a:solidFill>
                  <a:srgbClr val="000000"/>
                </a:solidFill>
              </a:rPr>
              <a:t> Genre)</a:t>
            </a:r>
          </a:p>
          <a:p>
            <a:endParaRPr lang="en-US" sz="2600" b="1" dirty="0">
              <a:solidFill>
                <a:srgbClr val="000000"/>
              </a:solidFill>
            </a:endParaRPr>
          </a:p>
          <a:p>
            <a:pPr marL="342900" indent="-342900">
              <a:buClr>
                <a:srgbClr val="36B0E3"/>
              </a:buClr>
              <a:buFont typeface="Arial"/>
              <a:buChar char="•"/>
            </a:pPr>
            <a:r>
              <a:rPr lang="en-US" sz="2600" dirty="0" err="1">
                <a:solidFill>
                  <a:srgbClr val="000000"/>
                </a:solidFill>
              </a:rPr>
              <a:t>Vient</a:t>
            </a:r>
            <a:r>
              <a:rPr lang="en-US" sz="2600" dirty="0">
                <a:solidFill>
                  <a:srgbClr val="000000"/>
                </a:solidFill>
              </a:rPr>
              <a:t> </a:t>
            </a:r>
            <a:r>
              <a:rPr lang="en-US" sz="2600" dirty="0" err="1">
                <a:solidFill>
                  <a:srgbClr val="000000"/>
                </a:solidFill>
              </a:rPr>
              <a:t>compléter</a:t>
            </a:r>
            <a:r>
              <a:rPr lang="en-US" sz="2600" dirty="0">
                <a:solidFill>
                  <a:srgbClr val="000000"/>
                </a:solidFill>
              </a:rPr>
              <a:t> le </a:t>
            </a:r>
            <a:r>
              <a:rPr lang="en-US" sz="2600" dirty="0" err="1">
                <a:solidFill>
                  <a:srgbClr val="000000"/>
                </a:solidFill>
              </a:rPr>
              <a:t>programme</a:t>
            </a:r>
            <a:r>
              <a:rPr lang="en-US" sz="2600" dirty="0">
                <a:solidFill>
                  <a:srgbClr val="000000"/>
                </a:solidFill>
              </a:rPr>
              <a:t> </a:t>
            </a:r>
            <a:r>
              <a:rPr lang="en-US" sz="2600" dirty="0" err="1">
                <a:solidFill>
                  <a:srgbClr val="000000"/>
                </a:solidFill>
              </a:rPr>
              <a:t>REAct</a:t>
            </a:r>
            <a:r>
              <a:rPr lang="en-US" sz="2600" dirty="0">
                <a:solidFill>
                  <a:srgbClr val="000000"/>
                </a:solidFill>
              </a:rPr>
              <a:t> principal, avec des </a:t>
            </a:r>
            <a:r>
              <a:rPr lang="en-US" sz="2600" dirty="0" err="1">
                <a:solidFill>
                  <a:srgbClr val="000000"/>
                </a:solidFill>
              </a:rPr>
              <a:t>ressources</a:t>
            </a:r>
            <a:r>
              <a:rPr lang="en-US" sz="2600" dirty="0">
                <a:solidFill>
                  <a:srgbClr val="000000"/>
                </a:solidFill>
              </a:rPr>
              <a:t> qui se </a:t>
            </a:r>
            <a:r>
              <a:rPr lang="en-US" sz="2600" dirty="0" err="1">
                <a:solidFill>
                  <a:srgbClr val="000000"/>
                </a:solidFill>
              </a:rPr>
              <a:t>concentrent</a:t>
            </a:r>
            <a:r>
              <a:rPr lang="en-US" sz="2600" dirty="0">
                <a:solidFill>
                  <a:srgbClr val="000000"/>
                </a:solidFill>
              </a:rPr>
              <a:t> </a:t>
            </a:r>
            <a:r>
              <a:rPr lang="en-US" sz="2600" dirty="0" err="1">
                <a:solidFill>
                  <a:srgbClr val="000000"/>
                </a:solidFill>
              </a:rPr>
              <a:t>spécifiquement</a:t>
            </a:r>
            <a:r>
              <a:rPr lang="en-US" sz="2600" dirty="0">
                <a:solidFill>
                  <a:srgbClr val="000000"/>
                </a:solidFill>
              </a:rPr>
              <a:t> </a:t>
            </a:r>
            <a:r>
              <a:rPr lang="en-US" sz="2600" dirty="0" err="1">
                <a:solidFill>
                  <a:srgbClr val="000000"/>
                </a:solidFill>
              </a:rPr>
              <a:t>sur</a:t>
            </a:r>
            <a:r>
              <a:rPr lang="en-US" sz="2600" dirty="0">
                <a:solidFill>
                  <a:srgbClr val="000000"/>
                </a:solidFill>
              </a:rPr>
              <a:t> le genre, la discrimination et les </a:t>
            </a:r>
            <a:r>
              <a:rPr lang="en-US" sz="2600" dirty="0" err="1">
                <a:solidFill>
                  <a:srgbClr val="000000"/>
                </a:solidFill>
              </a:rPr>
              <a:t>violences</a:t>
            </a:r>
            <a:r>
              <a:rPr lang="en-US" sz="2600" dirty="0">
                <a:solidFill>
                  <a:srgbClr val="000000"/>
                </a:solidFill>
              </a:rPr>
              <a:t> </a:t>
            </a:r>
            <a:r>
              <a:rPr lang="en-US" sz="2600" dirty="0" err="1">
                <a:solidFill>
                  <a:srgbClr val="000000"/>
                </a:solidFill>
              </a:rPr>
              <a:t>basées</a:t>
            </a:r>
            <a:r>
              <a:rPr lang="en-US" sz="2600" dirty="0">
                <a:solidFill>
                  <a:srgbClr val="000000"/>
                </a:solidFill>
              </a:rPr>
              <a:t> </a:t>
            </a:r>
            <a:r>
              <a:rPr lang="en-US" sz="2600" dirty="0" err="1">
                <a:solidFill>
                  <a:srgbClr val="000000"/>
                </a:solidFill>
              </a:rPr>
              <a:t>sur</a:t>
            </a:r>
            <a:r>
              <a:rPr lang="en-US" sz="2600" dirty="0">
                <a:solidFill>
                  <a:srgbClr val="000000"/>
                </a:solidFill>
              </a:rPr>
              <a:t> le genre et la </a:t>
            </a:r>
            <a:r>
              <a:rPr lang="en-US" sz="2600" dirty="0" err="1">
                <a:solidFill>
                  <a:srgbClr val="000000"/>
                </a:solidFill>
              </a:rPr>
              <a:t>diversité</a:t>
            </a:r>
            <a:r>
              <a:rPr lang="en-US" sz="2600" dirty="0">
                <a:solidFill>
                  <a:srgbClr val="000000"/>
                </a:solidFill>
              </a:rPr>
              <a:t>.</a:t>
            </a:r>
          </a:p>
          <a:p>
            <a:pPr>
              <a:buClr>
                <a:srgbClr val="36B0E3"/>
              </a:buClr>
            </a:pPr>
            <a:endParaRPr lang="en-US" sz="2600" dirty="0">
              <a:solidFill>
                <a:srgbClr val="000000"/>
              </a:solidFill>
              <a:cs typeface="Calibri"/>
            </a:endParaRPr>
          </a:p>
          <a:p>
            <a:pPr marL="342900" indent="-342900">
              <a:buClr>
                <a:srgbClr val="36B0E3"/>
              </a:buClr>
              <a:buFont typeface="Arial"/>
              <a:buChar char="•"/>
            </a:pPr>
            <a:r>
              <a:rPr lang="en-US" sz="2600" dirty="0">
                <a:solidFill>
                  <a:srgbClr val="000000"/>
                </a:solidFill>
                <a:ea typeface="ＭＳ 明朝"/>
              </a:rPr>
              <a:t>A </a:t>
            </a:r>
            <a:r>
              <a:rPr lang="en-US" sz="2600" dirty="0" err="1">
                <a:solidFill>
                  <a:srgbClr val="000000"/>
                </a:solidFill>
                <a:ea typeface="ＭＳ 明朝"/>
              </a:rPr>
              <a:t>été</a:t>
            </a:r>
            <a:r>
              <a:rPr lang="en-US" sz="2600" dirty="0">
                <a:solidFill>
                  <a:srgbClr val="000000"/>
                </a:solidFill>
                <a:ea typeface="ＭＳ 明朝"/>
              </a:rPr>
              <a:t> </a:t>
            </a:r>
            <a:r>
              <a:rPr lang="en-US" sz="2600" dirty="0" err="1">
                <a:solidFill>
                  <a:srgbClr val="000000"/>
                </a:solidFill>
                <a:ea typeface="ＭＳ 明朝"/>
              </a:rPr>
              <a:t>élaboré</a:t>
            </a:r>
            <a:r>
              <a:rPr lang="en-US" sz="2600" dirty="0">
                <a:solidFill>
                  <a:srgbClr val="000000"/>
                </a:solidFill>
                <a:ea typeface="ＭＳ 明朝"/>
              </a:rPr>
              <a:t> pour </a:t>
            </a:r>
            <a:r>
              <a:rPr lang="en-US" sz="2600" dirty="0" err="1">
                <a:solidFill>
                  <a:srgbClr val="000000"/>
                </a:solidFill>
                <a:ea typeface="ＭＳ 明朝"/>
              </a:rPr>
              <a:t>répondre</a:t>
            </a:r>
            <a:r>
              <a:rPr lang="en-US" sz="2600" dirty="0">
                <a:solidFill>
                  <a:srgbClr val="000000"/>
                </a:solidFill>
                <a:ea typeface="ＭＳ 明朝"/>
              </a:rPr>
              <a:t> aux </a:t>
            </a:r>
            <a:r>
              <a:rPr lang="en-US" sz="2600" dirty="0" err="1">
                <a:solidFill>
                  <a:srgbClr val="000000"/>
                </a:solidFill>
                <a:ea typeface="ＭＳ 明朝"/>
              </a:rPr>
              <a:t>preuves</a:t>
            </a:r>
            <a:r>
              <a:rPr lang="en-US" sz="2600" dirty="0">
                <a:solidFill>
                  <a:srgbClr val="000000"/>
                </a:solidFill>
                <a:ea typeface="ＭＳ 明朝"/>
              </a:rPr>
              <a:t> </a:t>
            </a:r>
            <a:r>
              <a:rPr lang="fr-FR" sz="2600" dirty="0">
                <a:solidFill>
                  <a:srgbClr val="000000"/>
                </a:solidFill>
                <a:ea typeface="ＭＳ 明朝"/>
              </a:rPr>
              <a:t>selon lesquelles les inégalités liées au genre, qui s’expriment à travers la stigmatisation, la discrimination et la violence, constituent un obstacle majeur lié aux droits humains qui entrave l'accès aux services liés au VIH et aux autres services de santé, en particulier pour les populations marginalisées</a:t>
            </a:r>
            <a:r>
              <a:rPr lang="en-US" sz="2600" dirty="0">
                <a:solidFill>
                  <a:srgbClr val="000000"/>
                </a:solidFill>
                <a:ea typeface="ＭＳ 明朝"/>
              </a:rPr>
              <a:t>.</a:t>
            </a:r>
          </a:p>
        </p:txBody>
      </p:sp>
      <p:pic>
        <p:nvPicPr>
          <p:cNvPr id="6" name="Picture 5">
            <a:extLst>
              <a:ext uri="{FF2B5EF4-FFF2-40B4-BE49-F238E27FC236}">
                <a16:creationId xmlns:a16="http://schemas.microsoft.com/office/drawing/2014/main" id="{DB381616-79EC-F44F-AFDD-9C3D8F59BDC3}"/>
              </a:ext>
            </a:extLst>
          </p:cNvPr>
          <p:cNvPicPr>
            <a:picLocks noChangeAspect="1"/>
          </p:cNvPicPr>
          <p:nvPr/>
        </p:nvPicPr>
        <p:blipFill>
          <a:blip r:embed="rId3"/>
          <a:stretch>
            <a:fillRect/>
          </a:stretch>
        </p:blipFill>
        <p:spPr>
          <a:xfrm flipH="1">
            <a:off x="435600" y="2421274"/>
            <a:ext cx="2142531" cy="4285062"/>
          </a:xfrm>
          <a:prstGeom prst="rect">
            <a:avLst/>
          </a:prstGeom>
        </p:spPr>
      </p:pic>
    </p:spTree>
    <p:extLst>
      <p:ext uri="{BB962C8B-B14F-4D97-AF65-F5344CB8AC3E}">
        <p14:creationId xmlns:p14="http://schemas.microsoft.com/office/powerpoint/2010/main" val="15066691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35600" y="435600"/>
            <a:ext cx="5660400" cy="413126"/>
          </a:xfrm>
        </p:spPr>
        <p:txBody>
          <a:bodyPr tIns="0" bIns="0"/>
          <a:lstStyle/>
          <a:p>
            <a:r>
              <a:rPr lang="en-GB" dirty="0" err="1"/>
              <a:t>L'Abécédaire</a:t>
            </a:r>
            <a:r>
              <a:rPr lang="en-GB" dirty="0"/>
              <a:t> de </a:t>
            </a:r>
            <a:r>
              <a:rPr lang="en-GB" dirty="0" err="1"/>
              <a:t>l'autosoin</a:t>
            </a:r>
            <a:endParaRPr lang="en-US" sz="3600" dirty="0"/>
          </a:p>
        </p:txBody>
      </p:sp>
      <p:pic>
        <p:nvPicPr>
          <p:cNvPr id="20" name="Picture 19" descr="Screen Shot 2020-07-16 at 8.19.02 AM.jpeg"/>
          <p:cNvPicPr>
            <a:picLocks noChangeAspect="1"/>
          </p:cNvPicPr>
          <p:nvPr/>
        </p:nvPicPr>
        <p:blipFill rotWithShape="1">
          <a:blip r:embed="rId3">
            <a:extLst>
              <a:ext uri="{28A0092B-C50C-407E-A947-70E740481C1C}">
                <a14:useLocalDpi xmlns:a14="http://schemas.microsoft.com/office/drawing/2010/main" val="0"/>
              </a:ext>
            </a:extLst>
          </a:blip>
          <a:srcRect l="8682" r="71062" b="80620"/>
          <a:stretch/>
        </p:blipFill>
        <p:spPr>
          <a:xfrm>
            <a:off x="95002" y="1046100"/>
            <a:ext cx="1294411" cy="1375761"/>
          </a:xfrm>
          <a:prstGeom prst="rect">
            <a:avLst/>
          </a:prstGeom>
        </p:spPr>
      </p:pic>
      <p:sp>
        <p:nvSpPr>
          <p:cNvPr id="2" name="TextBox 1">
            <a:extLst>
              <a:ext uri="{FF2B5EF4-FFF2-40B4-BE49-F238E27FC236}">
                <a16:creationId xmlns:a16="http://schemas.microsoft.com/office/drawing/2014/main" id="{245C8ED7-D2E6-AB41-9ABC-A75CA19467FF}"/>
              </a:ext>
            </a:extLst>
          </p:cNvPr>
          <p:cNvSpPr txBox="1"/>
          <p:nvPr/>
        </p:nvSpPr>
        <p:spPr>
          <a:xfrm>
            <a:off x="1389414" y="1184817"/>
            <a:ext cx="4037610" cy="1661993"/>
          </a:xfrm>
          <a:prstGeom prst="rect">
            <a:avLst/>
          </a:prstGeom>
          <a:noFill/>
        </p:spPr>
        <p:txBody>
          <a:bodyPr wrap="square" rtlCol="0">
            <a:spAutoFit/>
          </a:bodyPr>
          <a:lstStyle/>
          <a:p>
            <a:r>
              <a:rPr lang="en-US" b="1" dirty="0">
                <a:solidFill>
                  <a:srgbClr val="36B0E3"/>
                </a:solidFill>
              </a:rPr>
              <a:t>A. </a:t>
            </a:r>
            <a:r>
              <a:rPr lang="en-US" sz="1200" b="1" dirty="0" err="1">
                <a:solidFill>
                  <a:srgbClr val="000000"/>
                </a:solidFill>
              </a:rPr>
              <a:t>Soyez</a:t>
            </a:r>
            <a:r>
              <a:rPr lang="en-US" sz="1200" b="1" dirty="0">
                <a:solidFill>
                  <a:srgbClr val="000000"/>
                </a:solidFill>
              </a:rPr>
              <a:t> </a:t>
            </a:r>
            <a:r>
              <a:rPr lang="en-US" sz="1200" b="1" dirty="0" err="1">
                <a:solidFill>
                  <a:srgbClr val="000000"/>
                </a:solidFill>
              </a:rPr>
              <a:t>conscient.e</a:t>
            </a:r>
            <a:r>
              <a:rPr lang="en-US" sz="1200" b="1" dirty="0">
                <a:solidFill>
                  <a:srgbClr val="000000"/>
                </a:solidFill>
              </a:rPr>
              <a:t> de </a:t>
            </a:r>
            <a:r>
              <a:rPr lang="en-US" sz="1200" b="1" dirty="0" err="1">
                <a:solidFill>
                  <a:srgbClr val="000000"/>
                </a:solidFill>
              </a:rPr>
              <a:t>ce</a:t>
            </a:r>
            <a:r>
              <a:rPr lang="en-US" sz="1200" b="1" dirty="0">
                <a:solidFill>
                  <a:srgbClr val="000000"/>
                </a:solidFill>
              </a:rPr>
              <a:t> qui </a:t>
            </a:r>
            <a:r>
              <a:rPr lang="en-US" sz="1200" b="1" dirty="0" err="1">
                <a:solidFill>
                  <a:srgbClr val="000000"/>
                </a:solidFill>
              </a:rPr>
              <a:t>vous</a:t>
            </a:r>
            <a:r>
              <a:rPr lang="en-US" sz="1200" b="1" dirty="0">
                <a:solidFill>
                  <a:srgbClr val="000000"/>
                </a:solidFill>
              </a:rPr>
              <a:t> </a:t>
            </a:r>
            <a:r>
              <a:rPr lang="en-US" sz="1200" b="1" dirty="0" err="1">
                <a:solidFill>
                  <a:srgbClr val="000000"/>
                </a:solidFill>
              </a:rPr>
              <a:t>touche</a:t>
            </a:r>
            <a:r>
              <a:rPr lang="en-US" sz="1200" b="1" dirty="0">
                <a:solidFill>
                  <a:srgbClr val="000000"/>
                </a:solidFill>
              </a:rPr>
              <a:t> et de la </a:t>
            </a:r>
            <a:r>
              <a:rPr lang="en-US" sz="1200" b="1" dirty="0" err="1">
                <a:solidFill>
                  <a:srgbClr val="000000"/>
                </a:solidFill>
              </a:rPr>
              <a:t>façon</a:t>
            </a:r>
            <a:r>
              <a:rPr lang="en-US" sz="1200" b="1" dirty="0">
                <a:solidFill>
                  <a:srgbClr val="000000"/>
                </a:solidFill>
              </a:rPr>
              <a:t> </a:t>
            </a:r>
            <a:r>
              <a:rPr lang="en-US" sz="1200" b="1" dirty="0" err="1">
                <a:solidFill>
                  <a:srgbClr val="000000"/>
                </a:solidFill>
              </a:rPr>
              <a:t>dont</a:t>
            </a:r>
            <a:r>
              <a:rPr lang="en-US" sz="1200" b="1" dirty="0">
                <a:solidFill>
                  <a:srgbClr val="000000"/>
                </a:solidFill>
              </a:rPr>
              <a:t> les </a:t>
            </a:r>
            <a:r>
              <a:rPr lang="en-US" sz="1200" b="1" dirty="0" err="1">
                <a:solidFill>
                  <a:srgbClr val="000000"/>
                </a:solidFill>
              </a:rPr>
              <a:t>problèmes</a:t>
            </a:r>
            <a:r>
              <a:rPr lang="en-US" sz="1200" b="1" dirty="0">
                <a:solidFill>
                  <a:srgbClr val="000000"/>
                </a:solidFill>
              </a:rPr>
              <a:t> </a:t>
            </a:r>
            <a:r>
              <a:rPr lang="en-US" sz="1200" b="1" dirty="0" err="1">
                <a:solidFill>
                  <a:srgbClr val="000000"/>
                </a:solidFill>
              </a:rPr>
              <a:t>vous</a:t>
            </a:r>
            <a:r>
              <a:rPr lang="en-US" sz="1200" b="1" dirty="0">
                <a:solidFill>
                  <a:srgbClr val="000000"/>
                </a:solidFill>
              </a:rPr>
              <a:t> </a:t>
            </a:r>
            <a:r>
              <a:rPr lang="en-US" sz="1200" b="1" dirty="0" err="1">
                <a:solidFill>
                  <a:srgbClr val="000000"/>
                </a:solidFill>
              </a:rPr>
              <a:t>affectent</a:t>
            </a:r>
            <a:endParaRPr lang="en-US" sz="1200" b="1" dirty="0">
              <a:solidFill>
                <a:srgbClr val="000000"/>
              </a:solidFill>
            </a:endParaRPr>
          </a:p>
          <a:p>
            <a:pPr marL="171450" indent="-171450" fontAlgn="base">
              <a:buClr>
                <a:srgbClr val="E52E78"/>
              </a:buClr>
              <a:buFont typeface="Wingdings" pitchFamily="2" charset="2"/>
              <a:buChar char="ü"/>
            </a:pPr>
            <a:r>
              <a:rPr lang="en-US" sz="1200" dirty="0">
                <a:solidFill>
                  <a:srgbClr val="000000"/>
                </a:solidFill>
              </a:rPr>
              <a:t>La première chose </a:t>
            </a:r>
            <a:r>
              <a:rPr lang="en-US" sz="1200" dirty="0" err="1">
                <a:solidFill>
                  <a:srgbClr val="000000"/>
                </a:solidFill>
              </a:rPr>
              <a:t>à</a:t>
            </a:r>
            <a:r>
              <a:rPr lang="en-US" sz="1200" dirty="0">
                <a:solidFill>
                  <a:srgbClr val="000000"/>
                </a:solidFill>
              </a:rPr>
              <a:t> faire </a:t>
            </a:r>
            <a:r>
              <a:rPr lang="en-US" sz="1200" dirty="0" err="1">
                <a:solidFill>
                  <a:srgbClr val="000000"/>
                </a:solidFill>
              </a:rPr>
              <a:t>est</a:t>
            </a:r>
            <a:r>
              <a:rPr lang="en-US" sz="1200" dirty="0">
                <a:solidFill>
                  <a:srgbClr val="000000"/>
                </a:solidFill>
              </a:rPr>
              <a:t> de faire </a:t>
            </a:r>
            <a:r>
              <a:rPr lang="en-US" sz="1200" dirty="0" err="1">
                <a:solidFill>
                  <a:srgbClr val="000000"/>
                </a:solidFill>
              </a:rPr>
              <a:t>une</a:t>
            </a:r>
            <a:r>
              <a:rPr lang="en-US" sz="1200" dirty="0">
                <a:solidFill>
                  <a:srgbClr val="000000"/>
                </a:solidFill>
              </a:rPr>
              <a:t> PAUSE​</a:t>
            </a:r>
            <a:endParaRPr lang="en-GB" sz="1200" dirty="0">
              <a:solidFill>
                <a:srgbClr val="000000"/>
              </a:solidFill>
            </a:endParaRPr>
          </a:p>
          <a:p>
            <a:pPr marL="171450" indent="-171450" fontAlgn="base">
              <a:buClr>
                <a:srgbClr val="E52E78"/>
              </a:buClr>
              <a:buFont typeface="Wingdings" pitchFamily="2" charset="2"/>
              <a:buChar char="ü"/>
            </a:pPr>
            <a:r>
              <a:rPr lang="en-US" sz="1200" dirty="0" err="1">
                <a:solidFill>
                  <a:srgbClr val="000000"/>
                </a:solidFill>
              </a:rPr>
              <a:t>Respirez</a:t>
            </a:r>
            <a:r>
              <a:rPr lang="en-US" sz="1200" dirty="0">
                <a:solidFill>
                  <a:srgbClr val="000000"/>
                </a:solidFill>
              </a:rPr>
              <a:t>​</a:t>
            </a:r>
            <a:endParaRPr lang="en-GB" sz="1200" dirty="0">
              <a:solidFill>
                <a:srgbClr val="000000"/>
              </a:solidFill>
            </a:endParaRPr>
          </a:p>
          <a:p>
            <a:pPr marL="171450" indent="-171450">
              <a:buClr>
                <a:srgbClr val="E52E78"/>
              </a:buClr>
              <a:buFont typeface="Wingdings" pitchFamily="2" charset="2"/>
              <a:buChar char="ü"/>
            </a:pPr>
            <a:r>
              <a:rPr lang="en-US" sz="1200" dirty="0" err="1">
                <a:solidFill>
                  <a:srgbClr val="000000"/>
                </a:solidFill>
              </a:rPr>
              <a:t>Prenez</a:t>
            </a:r>
            <a:r>
              <a:rPr lang="en-US" sz="1200" dirty="0">
                <a:solidFill>
                  <a:srgbClr val="000000"/>
                </a:solidFill>
              </a:rPr>
              <a:t> un instant pour </a:t>
            </a:r>
            <a:r>
              <a:rPr lang="en-US" sz="1200" dirty="0" err="1">
                <a:solidFill>
                  <a:srgbClr val="000000"/>
                </a:solidFill>
              </a:rPr>
              <a:t>remarquer</a:t>
            </a:r>
            <a:r>
              <a:rPr lang="en-US" sz="1200" dirty="0">
                <a:solidFill>
                  <a:srgbClr val="000000"/>
                </a:solidFill>
              </a:rPr>
              <a:t> </a:t>
            </a:r>
            <a:r>
              <a:rPr lang="en-US" sz="1200" dirty="0" err="1">
                <a:solidFill>
                  <a:srgbClr val="000000"/>
                </a:solidFill>
              </a:rPr>
              <a:t>ce</a:t>
            </a:r>
            <a:r>
              <a:rPr lang="en-US" sz="1200" dirty="0">
                <a:solidFill>
                  <a:srgbClr val="000000"/>
                </a:solidFill>
              </a:rPr>
              <a:t> que </a:t>
            </a:r>
            <a:r>
              <a:rPr lang="en-US" sz="1200" dirty="0" err="1">
                <a:solidFill>
                  <a:srgbClr val="000000"/>
                </a:solidFill>
              </a:rPr>
              <a:t>vous</a:t>
            </a:r>
            <a:r>
              <a:rPr lang="en-US" sz="1200" dirty="0">
                <a:solidFill>
                  <a:srgbClr val="000000"/>
                </a:solidFill>
              </a:rPr>
              <a:t> </a:t>
            </a:r>
            <a:r>
              <a:rPr lang="en-US" sz="1200" dirty="0" err="1">
                <a:solidFill>
                  <a:srgbClr val="000000"/>
                </a:solidFill>
              </a:rPr>
              <a:t>ressentez</a:t>
            </a:r>
            <a:r>
              <a:rPr lang="en-US" sz="1200" dirty="0">
                <a:solidFill>
                  <a:srgbClr val="000000"/>
                </a:solidFill>
              </a:rPr>
              <a:t> </a:t>
            </a:r>
            <a:r>
              <a:rPr lang="en-US" sz="1200" dirty="0" err="1">
                <a:solidFill>
                  <a:srgbClr val="000000"/>
                </a:solidFill>
              </a:rPr>
              <a:t>physiquement</a:t>
            </a:r>
            <a:r>
              <a:rPr lang="en-US" sz="1200" dirty="0">
                <a:solidFill>
                  <a:srgbClr val="000000"/>
                </a:solidFill>
              </a:rPr>
              <a:t> et </a:t>
            </a:r>
            <a:r>
              <a:rPr lang="en-US" sz="1200" dirty="0" err="1">
                <a:solidFill>
                  <a:srgbClr val="000000"/>
                </a:solidFill>
              </a:rPr>
              <a:t>émotionnellement</a:t>
            </a:r>
            <a:endParaRPr lang="en-US" sz="1200" dirty="0">
              <a:solidFill>
                <a:srgbClr val="000000"/>
              </a:solidFill>
            </a:endParaRPr>
          </a:p>
          <a:p>
            <a:pPr marL="171450" indent="-171450" fontAlgn="base">
              <a:buClr>
                <a:srgbClr val="E52E78"/>
              </a:buClr>
              <a:buFont typeface="Wingdings" pitchFamily="2" charset="2"/>
              <a:buChar char="ü"/>
            </a:pPr>
            <a:r>
              <a:rPr lang="en-US" sz="1200" dirty="0" err="1">
                <a:solidFill>
                  <a:srgbClr val="000000"/>
                </a:solidFill>
              </a:rPr>
              <a:t>Soyez</a:t>
            </a:r>
            <a:r>
              <a:rPr lang="en-US" sz="1200" dirty="0">
                <a:solidFill>
                  <a:srgbClr val="000000"/>
                </a:solidFill>
              </a:rPr>
              <a:t> </a:t>
            </a:r>
            <a:r>
              <a:rPr lang="en-US" sz="1200" dirty="0" err="1">
                <a:solidFill>
                  <a:srgbClr val="000000"/>
                </a:solidFill>
              </a:rPr>
              <a:t>honnête</a:t>
            </a:r>
            <a:r>
              <a:rPr lang="en-US" sz="1200" dirty="0">
                <a:solidFill>
                  <a:srgbClr val="000000"/>
                </a:solidFill>
              </a:rPr>
              <a:t> </a:t>
            </a:r>
            <a:r>
              <a:rPr lang="en-US" sz="1200" dirty="0" err="1">
                <a:solidFill>
                  <a:srgbClr val="000000"/>
                </a:solidFill>
              </a:rPr>
              <a:t>envers</a:t>
            </a:r>
            <a:r>
              <a:rPr lang="en-US" sz="1200" dirty="0">
                <a:solidFill>
                  <a:srgbClr val="000000"/>
                </a:solidFill>
              </a:rPr>
              <a:t> </a:t>
            </a:r>
            <a:r>
              <a:rPr lang="en-US" sz="1200" dirty="0" err="1">
                <a:solidFill>
                  <a:srgbClr val="000000"/>
                </a:solidFill>
              </a:rPr>
              <a:t>vous-même</a:t>
            </a:r>
            <a:r>
              <a:rPr lang="en-US" sz="1200" dirty="0">
                <a:solidFill>
                  <a:srgbClr val="000000"/>
                </a:solidFill>
              </a:rPr>
              <a:t>​</a:t>
            </a:r>
            <a:endParaRPr lang="en-GB" sz="1200" dirty="0">
              <a:solidFill>
                <a:srgbClr val="000000"/>
              </a:solidFill>
            </a:endParaRPr>
          </a:p>
          <a:p>
            <a:endParaRPr lang="en-US" sz="1200" dirty="0"/>
          </a:p>
        </p:txBody>
      </p:sp>
      <p:pic>
        <p:nvPicPr>
          <p:cNvPr id="5" name="Picture 4" descr="Screen Shot 2020-07-16 at 8.19.02 AM.jpeg">
            <a:extLst>
              <a:ext uri="{FF2B5EF4-FFF2-40B4-BE49-F238E27FC236}">
                <a16:creationId xmlns:a16="http://schemas.microsoft.com/office/drawing/2014/main" id="{ECB1ABDF-FF04-8343-AB9B-5012FF2DD8C7}"/>
              </a:ext>
            </a:extLst>
          </p:cNvPr>
          <p:cNvPicPr>
            <a:picLocks noChangeAspect="1"/>
          </p:cNvPicPr>
          <p:nvPr/>
        </p:nvPicPr>
        <p:blipFill rotWithShape="1">
          <a:blip r:embed="rId3">
            <a:extLst>
              <a:ext uri="{28A0092B-C50C-407E-A947-70E740481C1C}">
                <a14:useLocalDpi xmlns:a14="http://schemas.microsoft.com/office/drawing/2010/main" val="0"/>
              </a:ext>
            </a:extLst>
          </a:blip>
          <a:srcRect l="8682" t="20743" r="71062" b="62027"/>
          <a:stretch/>
        </p:blipFill>
        <p:spPr>
          <a:xfrm>
            <a:off x="95001" y="3127228"/>
            <a:ext cx="1294411" cy="1223159"/>
          </a:xfrm>
          <a:prstGeom prst="rect">
            <a:avLst/>
          </a:prstGeom>
        </p:spPr>
      </p:pic>
      <p:sp>
        <p:nvSpPr>
          <p:cNvPr id="6" name="TextBox 5">
            <a:extLst>
              <a:ext uri="{FF2B5EF4-FFF2-40B4-BE49-F238E27FC236}">
                <a16:creationId xmlns:a16="http://schemas.microsoft.com/office/drawing/2014/main" id="{9AA8B0AD-439B-9740-B1A8-6490B7058283}"/>
              </a:ext>
            </a:extLst>
          </p:cNvPr>
          <p:cNvSpPr txBox="1"/>
          <p:nvPr/>
        </p:nvSpPr>
        <p:spPr>
          <a:xfrm>
            <a:off x="1434935" y="3189645"/>
            <a:ext cx="4300848" cy="2954654"/>
          </a:xfrm>
          <a:prstGeom prst="rect">
            <a:avLst/>
          </a:prstGeom>
          <a:noFill/>
        </p:spPr>
        <p:txBody>
          <a:bodyPr wrap="square" rtlCol="0">
            <a:spAutoFit/>
          </a:bodyPr>
          <a:lstStyle/>
          <a:p>
            <a:r>
              <a:rPr lang="en-US" b="1" dirty="0">
                <a:solidFill>
                  <a:srgbClr val="36B0E3"/>
                </a:solidFill>
              </a:rPr>
              <a:t>B. </a:t>
            </a:r>
            <a:r>
              <a:rPr lang="en-US" sz="1200" b="1" dirty="0" err="1">
                <a:solidFill>
                  <a:srgbClr val="000000"/>
                </a:solidFill>
              </a:rPr>
              <a:t>Recherchez</a:t>
            </a:r>
            <a:r>
              <a:rPr lang="en-US" sz="1200" b="1" dirty="0">
                <a:solidFill>
                  <a:srgbClr val="000000"/>
                </a:solidFill>
              </a:rPr>
              <a:t> un </a:t>
            </a:r>
            <a:r>
              <a:rPr lang="en-US" sz="1200" b="1" dirty="0" err="1">
                <a:solidFill>
                  <a:srgbClr val="000000"/>
                </a:solidFill>
              </a:rPr>
              <a:t>équilibre</a:t>
            </a:r>
            <a:r>
              <a:rPr lang="en-US" sz="1200" b="1" dirty="0">
                <a:solidFill>
                  <a:srgbClr val="000000"/>
                </a:solidFill>
              </a:rPr>
              <a:t> entre le travail, le repos, le temps passé en </a:t>
            </a:r>
            <a:r>
              <a:rPr lang="en-US" sz="1200" b="1" dirty="0" err="1">
                <a:solidFill>
                  <a:srgbClr val="000000"/>
                </a:solidFill>
              </a:rPr>
              <a:t>famille</a:t>
            </a:r>
            <a:r>
              <a:rPr lang="en-US" sz="1200" b="1" dirty="0">
                <a:solidFill>
                  <a:srgbClr val="000000"/>
                </a:solidFill>
              </a:rPr>
              <a:t> et les </a:t>
            </a:r>
            <a:r>
              <a:rPr lang="en-US" sz="1200" b="1" dirty="0" err="1">
                <a:solidFill>
                  <a:srgbClr val="000000"/>
                </a:solidFill>
              </a:rPr>
              <a:t>loisirs</a:t>
            </a:r>
            <a:r>
              <a:rPr lang="en-US" sz="1200" b="1" dirty="0">
                <a:solidFill>
                  <a:srgbClr val="000000"/>
                </a:solidFill>
              </a:rPr>
              <a:t>; entre le temps passé </a:t>
            </a:r>
            <a:r>
              <a:rPr lang="en-US" sz="1200" b="1" dirty="0" err="1">
                <a:solidFill>
                  <a:srgbClr val="000000"/>
                </a:solidFill>
              </a:rPr>
              <a:t>seul.e</a:t>
            </a:r>
            <a:r>
              <a:rPr lang="en-US" sz="1200" b="1" dirty="0">
                <a:solidFill>
                  <a:srgbClr val="000000"/>
                </a:solidFill>
              </a:rPr>
              <a:t> et le temps passé en compagnie </a:t>
            </a:r>
            <a:r>
              <a:rPr lang="en-US" sz="1200" b="1" dirty="0" err="1">
                <a:solidFill>
                  <a:srgbClr val="000000"/>
                </a:solidFill>
              </a:rPr>
              <a:t>d’autres</a:t>
            </a:r>
            <a:r>
              <a:rPr lang="en-US" sz="1200" b="1" dirty="0">
                <a:solidFill>
                  <a:srgbClr val="000000"/>
                </a:solidFill>
              </a:rPr>
              <a:t> </a:t>
            </a:r>
            <a:r>
              <a:rPr lang="en-US" sz="1200" b="1" dirty="0" err="1">
                <a:solidFill>
                  <a:srgbClr val="000000"/>
                </a:solidFill>
              </a:rPr>
              <a:t>personnes</a:t>
            </a:r>
            <a:r>
              <a:rPr lang="en-US" sz="1200" b="1" dirty="0">
                <a:solidFill>
                  <a:srgbClr val="000000"/>
                </a:solidFill>
              </a:rPr>
              <a:t> ; entre donner et </a:t>
            </a:r>
            <a:r>
              <a:rPr lang="en-US" sz="1200" b="1" dirty="0" err="1">
                <a:solidFill>
                  <a:srgbClr val="000000"/>
                </a:solidFill>
              </a:rPr>
              <a:t>recevoir</a:t>
            </a:r>
            <a:r>
              <a:rPr lang="en-US" sz="1200" b="1" dirty="0">
                <a:solidFill>
                  <a:srgbClr val="000000"/>
                </a:solidFill>
              </a:rPr>
              <a:t>; entre le </a:t>
            </a:r>
            <a:r>
              <a:rPr lang="en-US" sz="1200" b="1" dirty="0" err="1">
                <a:solidFill>
                  <a:srgbClr val="000000"/>
                </a:solidFill>
              </a:rPr>
              <a:t>psychique</a:t>
            </a:r>
            <a:r>
              <a:rPr lang="en-US" sz="1200" b="1" dirty="0">
                <a:solidFill>
                  <a:srgbClr val="000000"/>
                </a:solidFill>
              </a:rPr>
              <a:t>, </a:t>
            </a:r>
            <a:r>
              <a:rPr lang="en-US" sz="1200" b="1" dirty="0" err="1">
                <a:solidFill>
                  <a:srgbClr val="000000"/>
                </a:solidFill>
              </a:rPr>
              <a:t>l’intellectuel</a:t>
            </a:r>
            <a:r>
              <a:rPr lang="en-US" sz="1200" b="1" dirty="0">
                <a:solidFill>
                  <a:srgbClr val="000000"/>
                </a:solidFill>
              </a:rPr>
              <a:t> et le spirituel, entre </a:t>
            </a:r>
            <a:r>
              <a:rPr lang="en-US" sz="1200" b="1" dirty="0" err="1">
                <a:solidFill>
                  <a:srgbClr val="000000"/>
                </a:solidFill>
              </a:rPr>
              <a:t>l’activité</a:t>
            </a:r>
            <a:r>
              <a:rPr lang="en-US" sz="1200" b="1" dirty="0">
                <a:solidFill>
                  <a:srgbClr val="000000"/>
                </a:solidFill>
              </a:rPr>
              <a:t> et la </a:t>
            </a:r>
            <a:r>
              <a:rPr lang="en-US" sz="1200" b="1" dirty="0" err="1">
                <a:solidFill>
                  <a:srgbClr val="000000"/>
                </a:solidFill>
              </a:rPr>
              <a:t>sédentarité</a:t>
            </a:r>
            <a:r>
              <a:rPr lang="en-US" sz="1200" b="1" dirty="0">
                <a:solidFill>
                  <a:srgbClr val="000000"/>
                </a:solidFill>
              </a:rPr>
              <a:t>​</a:t>
            </a:r>
            <a:r>
              <a:rPr lang="en-GB" sz="1200" b="1" dirty="0">
                <a:solidFill>
                  <a:srgbClr val="000000"/>
                </a:solidFill>
              </a:rPr>
              <a:t> </a:t>
            </a:r>
          </a:p>
          <a:p>
            <a:pPr marL="171450" lvl="0" indent="-171450" fontAlgn="base">
              <a:buClr>
                <a:srgbClr val="E52E78"/>
              </a:buClr>
              <a:buFont typeface="Wingdings" pitchFamily="2" charset="2"/>
              <a:buChar char="ü"/>
            </a:pPr>
            <a:r>
              <a:rPr lang="en-US" sz="1200" dirty="0" err="1">
                <a:solidFill>
                  <a:srgbClr val="000000"/>
                </a:solidFill>
              </a:rPr>
              <a:t>Écoutez</a:t>
            </a:r>
            <a:r>
              <a:rPr lang="en-US" sz="1200" dirty="0">
                <a:solidFill>
                  <a:srgbClr val="000000"/>
                </a:solidFill>
              </a:rPr>
              <a:t> </a:t>
            </a:r>
            <a:r>
              <a:rPr lang="en-US" sz="1200" dirty="0" err="1">
                <a:solidFill>
                  <a:srgbClr val="000000"/>
                </a:solidFill>
              </a:rPr>
              <a:t>votre</a:t>
            </a:r>
            <a:r>
              <a:rPr lang="en-US" sz="1200" dirty="0">
                <a:solidFill>
                  <a:srgbClr val="000000"/>
                </a:solidFill>
              </a:rPr>
              <a:t> corps. </a:t>
            </a:r>
            <a:r>
              <a:rPr lang="en-US" sz="1200" dirty="0" err="1">
                <a:solidFill>
                  <a:srgbClr val="000000"/>
                </a:solidFill>
              </a:rPr>
              <a:t>Demandez-vous</a:t>
            </a:r>
            <a:r>
              <a:rPr lang="en-US" sz="1200" dirty="0">
                <a:solidFill>
                  <a:srgbClr val="000000"/>
                </a:solidFill>
              </a:rPr>
              <a:t> : “</a:t>
            </a:r>
            <a:r>
              <a:rPr lang="en-US" sz="1200" dirty="0" err="1">
                <a:solidFill>
                  <a:srgbClr val="000000"/>
                </a:solidFill>
              </a:rPr>
              <a:t>si</a:t>
            </a:r>
            <a:r>
              <a:rPr lang="en-US" sz="1200" dirty="0">
                <a:solidFill>
                  <a:srgbClr val="000000"/>
                </a:solidFill>
              </a:rPr>
              <a:t> mon corps  </a:t>
            </a:r>
            <a:r>
              <a:rPr lang="en-US" sz="1200" dirty="0" err="1">
                <a:solidFill>
                  <a:srgbClr val="000000"/>
                </a:solidFill>
              </a:rPr>
              <a:t>pouvait</a:t>
            </a:r>
            <a:r>
              <a:rPr lang="en-US" sz="1200" dirty="0">
                <a:solidFill>
                  <a:srgbClr val="000000"/>
                </a:solidFill>
              </a:rPr>
              <a:t>  </a:t>
            </a:r>
            <a:r>
              <a:rPr lang="en-US" sz="1200" dirty="0" err="1">
                <a:solidFill>
                  <a:srgbClr val="000000"/>
                </a:solidFill>
              </a:rPr>
              <a:t>décider</a:t>
            </a:r>
            <a:r>
              <a:rPr lang="en-US" sz="1200" dirty="0">
                <a:solidFill>
                  <a:srgbClr val="000000"/>
                </a:solidFill>
              </a:rPr>
              <a:t>, que </a:t>
            </a:r>
            <a:r>
              <a:rPr lang="en-US" sz="1200" dirty="0" err="1">
                <a:solidFill>
                  <a:srgbClr val="000000"/>
                </a:solidFill>
              </a:rPr>
              <a:t>déciderait-il</a:t>
            </a:r>
            <a:r>
              <a:rPr lang="en-US" sz="1200" dirty="0">
                <a:solidFill>
                  <a:srgbClr val="000000"/>
                </a:solidFill>
              </a:rPr>
              <a:t>?” </a:t>
            </a:r>
            <a:r>
              <a:rPr lang="en-US" sz="1200" dirty="0" err="1">
                <a:solidFill>
                  <a:srgbClr val="000000"/>
                </a:solidFill>
              </a:rPr>
              <a:t>Puis</a:t>
            </a:r>
            <a:r>
              <a:rPr lang="en-US" sz="1200" dirty="0">
                <a:solidFill>
                  <a:srgbClr val="000000"/>
                </a:solidFill>
              </a:rPr>
              <a:t>, </a:t>
            </a:r>
            <a:r>
              <a:rPr lang="en-US" sz="1200" dirty="0" err="1">
                <a:solidFill>
                  <a:srgbClr val="000000"/>
                </a:solidFill>
              </a:rPr>
              <a:t>faites</a:t>
            </a:r>
            <a:r>
              <a:rPr lang="en-US" sz="1200" dirty="0">
                <a:solidFill>
                  <a:srgbClr val="000000"/>
                </a:solidFill>
              </a:rPr>
              <a:t>-le.​</a:t>
            </a:r>
            <a:endParaRPr lang="en-GB" sz="1200" dirty="0">
              <a:solidFill>
                <a:srgbClr val="000000"/>
              </a:solidFill>
            </a:endParaRPr>
          </a:p>
          <a:p>
            <a:pPr marL="171450" lvl="0" indent="-171450" fontAlgn="base">
              <a:buClr>
                <a:srgbClr val="E52E78"/>
              </a:buClr>
              <a:buFont typeface="Wingdings" pitchFamily="2" charset="2"/>
              <a:buChar char="ü"/>
            </a:pPr>
            <a:r>
              <a:rPr lang="en-US" sz="1200" dirty="0">
                <a:solidFill>
                  <a:srgbClr val="000000"/>
                </a:solidFill>
              </a:rPr>
              <a:t> </a:t>
            </a:r>
            <a:r>
              <a:rPr lang="en-US" sz="1200" dirty="0" err="1">
                <a:solidFill>
                  <a:srgbClr val="000000"/>
                </a:solidFill>
              </a:rPr>
              <a:t>Allez</a:t>
            </a:r>
            <a:r>
              <a:rPr lang="en-US" sz="1200" dirty="0">
                <a:solidFill>
                  <a:srgbClr val="000000"/>
                </a:solidFill>
              </a:rPr>
              <a:t> </a:t>
            </a:r>
            <a:r>
              <a:rPr lang="en-US" sz="1200" dirty="0" err="1">
                <a:solidFill>
                  <a:srgbClr val="000000"/>
                </a:solidFill>
              </a:rPr>
              <a:t>à</a:t>
            </a:r>
            <a:r>
              <a:rPr lang="en-US" sz="1200" dirty="0">
                <a:solidFill>
                  <a:srgbClr val="000000"/>
                </a:solidFill>
              </a:rPr>
              <a:t> </a:t>
            </a:r>
            <a:r>
              <a:rPr lang="en-US" sz="1200" dirty="0" err="1">
                <a:solidFill>
                  <a:srgbClr val="000000"/>
                </a:solidFill>
              </a:rPr>
              <a:t>vos</a:t>
            </a:r>
            <a:r>
              <a:rPr lang="en-US" sz="1200" dirty="0">
                <a:solidFill>
                  <a:srgbClr val="000000"/>
                </a:solidFill>
              </a:rPr>
              <a:t> </a:t>
            </a:r>
            <a:r>
              <a:rPr lang="en-US" sz="1200" dirty="0" err="1">
                <a:solidFill>
                  <a:srgbClr val="000000"/>
                </a:solidFill>
              </a:rPr>
              <a:t>réunions</a:t>
            </a:r>
            <a:r>
              <a:rPr lang="en-US" sz="1200" dirty="0">
                <a:solidFill>
                  <a:srgbClr val="000000"/>
                </a:solidFill>
              </a:rPr>
              <a:t> en </a:t>
            </a:r>
            <a:r>
              <a:rPr lang="en-US" sz="1200" dirty="0" err="1">
                <a:solidFill>
                  <a:srgbClr val="000000"/>
                </a:solidFill>
              </a:rPr>
              <a:t>marchant</a:t>
            </a:r>
            <a:r>
              <a:rPr lang="en-US" sz="1200" dirty="0">
                <a:solidFill>
                  <a:srgbClr val="000000"/>
                </a:solidFill>
              </a:rPr>
              <a:t>, et </a:t>
            </a:r>
            <a:r>
              <a:rPr lang="en-US" sz="1200" dirty="0" err="1">
                <a:solidFill>
                  <a:srgbClr val="000000"/>
                </a:solidFill>
              </a:rPr>
              <a:t>faites</a:t>
            </a:r>
            <a:r>
              <a:rPr lang="en-US" sz="1200" dirty="0">
                <a:solidFill>
                  <a:srgbClr val="000000"/>
                </a:solidFill>
              </a:rPr>
              <a:t>-en </a:t>
            </a:r>
            <a:r>
              <a:rPr lang="en-US" sz="1200" dirty="0" err="1">
                <a:solidFill>
                  <a:srgbClr val="000000"/>
                </a:solidFill>
              </a:rPr>
              <a:t>une</a:t>
            </a:r>
            <a:r>
              <a:rPr lang="en-US" sz="1200" dirty="0">
                <a:solidFill>
                  <a:srgbClr val="000000"/>
                </a:solidFill>
              </a:rPr>
              <a:t> habitude.​</a:t>
            </a:r>
            <a:endParaRPr lang="en-GB" sz="1200" dirty="0">
              <a:solidFill>
                <a:srgbClr val="000000"/>
              </a:solidFill>
            </a:endParaRPr>
          </a:p>
          <a:p>
            <a:pPr marL="171450" lvl="0" indent="-171450" fontAlgn="base">
              <a:buClr>
                <a:srgbClr val="E52E78"/>
              </a:buClr>
              <a:buFont typeface="Wingdings" pitchFamily="2" charset="2"/>
              <a:buChar char="ü"/>
            </a:pPr>
            <a:r>
              <a:rPr lang="en-US" sz="1200" dirty="0">
                <a:solidFill>
                  <a:srgbClr val="000000"/>
                </a:solidFill>
              </a:rPr>
              <a:t> </a:t>
            </a:r>
            <a:r>
              <a:rPr lang="en-US" sz="1200" dirty="0" err="1">
                <a:solidFill>
                  <a:srgbClr val="000000"/>
                </a:solidFill>
              </a:rPr>
              <a:t>Faites</a:t>
            </a:r>
            <a:r>
              <a:rPr lang="en-US" sz="1200" dirty="0">
                <a:solidFill>
                  <a:srgbClr val="000000"/>
                </a:solidFill>
              </a:rPr>
              <a:t> </a:t>
            </a:r>
            <a:r>
              <a:rPr lang="en-US" sz="1200" dirty="0" err="1">
                <a:solidFill>
                  <a:srgbClr val="000000"/>
                </a:solidFill>
              </a:rPr>
              <a:t>une</a:t>
            </a:r>
            <a:r>
              <a:rPr lang="en-US" sz="1200" dirty="0">
                <a:solidFill>
                  <a:srgbClr val="000000"/>
                </a:solidFill>
              </a:rPr>
              <a:t> </a:t>
            </a:r>
            <a:r>
              <a:rPr lang="en-US" sz="1200" dirty="0" err="1">
                <a:solidFill>
                  <a:srgbClr val="000000"/>
                </a:solidFill>
              </a:rPr>
              <a:t>coupure</a:t>
            </a:r>
            <a:r>
              <a:rPr lang="en-US" sz="1200" dirty="0">
                <a:solidFill>
                  <a:srgbClr val="000000"/>
                </a:solidFill>
              </a:rPr>
              <a:t> et </a:t>
            </a:r>
            <a:r>
              <a:rPr lang="en-US" sz="1200" dirty="0" err="1">
                <a:solidFill>
                  <a:srgbClr val="000000"/>
                </a:solidFill>
              </a:rPr>
              <a:t>réservez-vous</a:t>
            </a:r>
            <a:r>
              <a:rPr lang="en-US" sz="1200" dirty="0">
                <a:solidFill>
                  <a:srgbClr val="000000"/>
                </a:solidFill>
              </a:rPr>
              <a:t> des </a:t>
            </a:r>
            <a:r>
              <a:rPr lang="en-US" sz="1200" dirty="0" err="1">
                <a:solidFill>
                  <a:srgbClr val="000000"/>
                </a:solidFill>
              </a:rPr>
              <a:t>jours</a:t>
            </a:r>
            <a:r>
              <a:rPr lang="en-US" sz="1200" dirty="0">
                <a:solidFill>
                  <a:srgbClr val="000000"/>
                </a:solidFill>
              </a:rPr>
              <a:t> pour la </a:t>
            </a:r>
            <a:r>
              <a:rPr lang="en-US" sz="1200" dirty="0" err="1">
                <a:solidFill>
                  <a:srgbClr val="000000"/>
                </a:solidFill>
              </a:rPr>
              <a:t>pensée</a:t>
            </a:r>
            <a:r>
              <a:rPr lang="en-US" sz="1200" dirty="0">
                <a:solidFill>
                  <a:srgbClr val="000000"/>
                </a:solidFill>
              </a:rPr>
              <a:t>  </a:t>
            </a:r>
            <a:r>
              <a:rPr lang="en-US" sz="1200" dirty="0" err="1">
                <a:solidFill>
                  <a:srgbClr val="000000"/>
                </a:solidFill>
              </a:rPr>
              <a:t>stratégique</a:t>
            </a:r>
            <a:r>
              <a:rPr lang="en-US" sz="1200" dirty="0">
                <a:solidFill>
                  <a:srgbClr val="000000"/>
                </a:solidFill>
              </a:rPr>
              <a:t>, la </a:t>
            </a:r>
            <a:r>
              <a:rPr lang="en-US" sz="1200" dirty="0" err="1">
                <a:solidFill>
                  <a:srgbClr val="000000"/>
                </a:solidFill>
              </a:rPr>
              <a:t>rédaction</a:t>
            </a:r>
            <a:r>
              <a:rPr lang="en-US" sz="1200" dirty="0">
                <a:solidFill>
                  <a:srgbClr val="000000"/>
                </a:solidFill>
              </a:rPr>
              <a:t>, la recherche et la pensée </a:t>
            </a:r>
            <a:r>
              <a:rPr lang="en-US" sz="1200" dirty="0" err="1">
                <a:solidFill>
                  <a:srgbClr val="000000"/>
                </a:solidFill>
              </a:rPr>
              <a:t>créative</a:t>
            </a:r>
            <a:r>
              <a:rPr lang="en-US" sz="1200" dirty="0">
                <a:solidFill>
                  <a:srgbClr val="000000"/>
                </a:solidFill>
              </a:rPr>
              <a:t>.​</a:t>
            </a:r>
            <a:endParaRPr lang="en-GB" sz="1200" dirty="0">
              <a:solidFill>
                <a:srgbClr val="000000"/>
              </a:solidFill>
            </a:endParaRPr>
          </a:p>
          <a:p>
            <a:pPr marL="171450" lvl="0" indent="-171450" fontAlgn="base">
              <a:buClr>
                <a:srgbClr val="E52E78"/>
              </a:buClr>
              <a:buFont typeface="Wingdings" pitchFamily="2" charset="2"/>
              <a:buChar char="ü"/>
            </a:pPr>
            <a:r>
              <a:rPr lang="en-US" sz="1200" dirty="0">
                <a:solidFill>
                  <a:srgbClr val="000000"/>
                </a:solidFill>
              </a:rPr>
              <a:t> </a:t>
            </a:r>
            <a:r>
              <a:rPr lang="en-US" sz="1200" dirty="0" err="1">
                <a:solidFill>
                  <a:srgbClr val="000000"/>
                </a:solidFill>
              </a:rPr>
              <a:t>Dites</a:t>
            </a:r>
            <a:r>
              <a:rPr lang="en-US" sz="1200" dirty="0">
                <a:solidFill>
                  <a:srgbClr val="000000"/>
                </a:solidFill>
              </a:rPr>
              <a:t> “non” </a:t>
            </a:r>
            <a:r>
              <a:rPr lang="en-US" sz="1200" dirty="0" err="1">
                <a:solidFill>
                  <a:srgbClr val="000000"/>
                </a:solidFill>
              </a:rPr>
              <a:t>ou</a:t>
            </a:r>
            <a:r>
              <a:rPr lang="en-US" sz="1200" dirty="0">
                <a:solidFill>
                  <a:srgbClr val="000000"/>
                </a:solidFill>
              </a:rPr>
              <a:t> “pas pour </a:t>
            </a:r>
            <a:r>
              <a:rPr lang="en-US" sz="1200" dirty="0" err="1">
                <a:solidFill>
                  <a:srgbClr val="000000"/>
                </a:solidFill>
              </a:rPr>
              <a:t>l’instant</a:t>
            </a:r>
            <a:r>
              <a:rPr lang="en-US" sz="1200" dirty="0">
                <a:solidFill>
                  <a:srgbClr val="000000"/>
                </a:solidFill>
              </a:rPr>
              <a:t>”  </a:t>
            </a:r>
            <a:r>
              <a:rPr lang="en-US" sz="1200" dirty="0" err="1">
                <a:solidFill>
                  <a:srgbClr val="000000"/>
                </a:solidFill>
              </a:rPr>
              <a:t>lorsque</a:t>
            </a:r>
            <a:r>
              <a:rPr lang="en-US" sz="1200" dirty="0">
                <a:solidFill>
                  <a:srgbClr val="000000"/>
                </a:solidFill>
              </a:rPr>
              <a:t> </a:t>
            </a:r>
            <a:r>
              <a:rPr lang="en-US" sz="1200" dirty="0" err="1">
                <a:solidFill>
                  <a:srgbClr val="000000"/>
                </a:solidFill>
              </a:rPr>
              <a:t>l’on</a:t>
            </a:r>
            <a:r>
              <a:rPr lang="en-US" sz="1200" dirty="0">
                <a:solidFill>
                  <a:srgbClr val="000000"/>
                </a:solidFill>
              </a:rPr>
              <a:t>  </a:t>
            </a:r>
            <a:r>
              <a:rPr lang="en-US" sz="1200" dirty="0" err="1">
                <a:solidFill>
                  <a:srgbClr val="000000"/>
                </a:solidFill>
              </a:rPr>
              <a:t>vous</a:t>
            </a:r>
            <a:r>
              <a:rPr lang="en-US" sz="1200" dirty="0">
                <a:solidFill>
                  <a:srgbClr val="000000"/>
                </a:solidFill>
              </a:rPr>
              <a:t> </a:t>
            </a:r>
            <a:r>
              <a:rPr lang="en-US" sz="1200" dirty="0" err="1">
                <a:solidFill>
                  <a:srgbClr val="000000"/>
                </a:solidFill>
              </a:rPr>
              <a:t>sollicite</a:t>
            </a:r>
            <a:r>
              <a:rPr lang="en-US" sz="1200" dirty="0">
                <a:solidFill>
                  <a:srgbClr val="000000"/>
                </a:solidFill>
              </a:rPr>
              <a:t>,  </a:t>
            </a:r>
            <a:r>
              <a:rPr lang="en-US" sz="1200" dirty="0" err="1">
                <a:solidFill>
                  <a:srgbClr val="000000"/>
                </a:solidFill>
              </a:rPr>
              <a:t>fixez</a:t>
            </a:r>
            <a:r>
              <a:rPr lang="en-US" sz="1200" dirty="0">
                <a:solidFill>
                  <a:srgbClr val="000000"/>
                </a:solidFill>
              </a:rPr>
              <a:t> des </a:t>
            </a:r>
            <a:r>
              <a:rPr lang="en-US" sz="1200" dirty="0" err="1">
                <a:solidFill>
                  <a:srgbClr val="000000"/>
                </a:solidFill>
              </a:rPr>
              <a:t>limites</a:t>
            </a:r>
            <a:r>
              <a:rPr lang="en-US" sz="1200" dirty="0">
                <a:solidFill>
                  <a:srgbClr val="000000"/>
                </a:solidFill>
              </a:rPr>
              <a:t>.​</a:t>
            </a:r>
            <a:endParaRPr lang="en-GB" sz="1200" dirty="0">
              <a:solidFill>
                <a:srgbClr val="000000"/>
              </a:solidFill>
            </a:endParaRPr>
          </a:p>
          <a:p>
            <a:pPr marL="171450" lvl="0" indent="-171450" fontAlgn="base">
              <a:buClr>
                <a:srgbClr val="E52E78"/>
              </a:buClr>
              <a:buFont typeface="Wingdings" pitchFamily="2" charset="2"/>
              <a:buChar char="ü"/>
            </a:pPr>
            <a:r>
              <a:rPr lang="en-US" sz="1200" dirty="0">
                <a:solidFill>
                  <a:srgbClr val="000000"/>
                </a:solidFill>
              </a:rPr>
              <a:t> </a:t>
            </a:r>
            <a:r>
              <a:rPr lang="en-US" sz="1200" dirty="0" err="1">
                <a:solidFill>
                  <a:srgbClr val="000000"/>
                </a:solidFill>
              </a:rPr>
              <a:t>Soyez</a:t>
            </a:r>
            <a:r>
              <a:rPr lang="en-US" sz="1200" dirty="0">
                <a:solidFill>
                  <a:srgbClr val="000000"/>
                </a:solidFill>
              </a:rPr>
              <a:t> </a:t>
            </a:r>
            <a:r>
              <a:rPr lang="en-US" sz="1200" dirty="0" err="1">
                <a:solidFill>
                  <a:srgbClr val="000000"/>
                </a:solidFill>
              </a:rPr>
              <a:t>indulgent.e</a:t>
            </a:r>
            <a:r>
              <a:rPr lang="en-US" sz="1200" dirty="0">
                <a:solidFill>
                  <a:srgbClr val="000000"/>
                </a:solidFill>
              </a:rPr>
              <a:t> sur le fait de ne pas </a:t>
            </a:r>
            <a:r>
              <a:rPr lang="en-US" sz="1200" dirty="0" err="1">
                <a:solidFill>
                  <a:srgbClr val="000000"/>
                </a:solidFill>
              </a:rPr>
              <a:t>réussir</a:t>
            </a:r>
            <a:r>
              <a:rPr lang="en-US" sz="1200" dirty="0">
                <a:solidFill>
                  <a:srgbClr val="000000"/>
                </a:solidFill>
              </a:rPr>
              <a:t>  </a:t>
            </a:r>
            <a:r>
              <a:rPr lang="en-US" sz="1200" dirty="0" err="1">
                <a:solidFill>
                  <a:srgbClr val="000000"/>
                </a:solidFill>
              </a:rPr>
              <a:t>à</a:t>
            </a:r>
            <a:r>
              <a:rPr lang="en-US" sz="1200" dirty="0">
                <a:solidFill>
                  <a:srgbClr val="000000"/>
                </a:solidFill>
              </a:rPr>
              <a:t> </a:t>
            </a:r>
            <a:r>
              <a:rPr lang="en-US" sz="1200" dirty="0" err="1">
                <a:solidFill>
                  <a:srgbClr val="000000"/>
                </a:solidFill>
              </a:rPr>
              <a:t>trouver</a:t>
            </a:r>
            <a:r>
              <a:rPr lang="en-US" sz="1200" dirty="0">
                <a:solidFill>
                  <a:srgbClr val="000000"/>
                </a:solidFill>
              </a:rPr>
              <a:t>  </a:t>
            </a:r>
            <a:r>
              <a:rPr lang="en-US" sz="1200" dirty="0" err="1">
                <a:solidFill>
                  <a:srgbClr val="000000"/>
                </a:solidFill>
              </a:rPr>
              <a:t>l’équilibre</a:t>
            </a:r>
            <a:r>
              <a:rPr lang="en-US" sz="1200" dirty="0">
                <a:solidFill>
                  <a:srgbClr val="000000"/>
                </a:solidFill>
              </a:rPr>
              <a:t>​</a:t>
            </a:r>
            <a:endParaRPr lang="en-GB" sz="1200" dirty="0">
              <a:solidFill>
                <a:srgbClr val="000000"/>
              </a:solidFill>
            </a:endParaRPr>
          </a:p>
          <a:p>
            <a:endParaRPr lang="en-US" sz="1200" dirty="0"/>
          </a:p>
        </p:txBody>
      </p:sp>
      <p:pic>
        <p:nvPicPr>
          <p:cNvPr id="7" name="Picture 6" descr="Screen Shot 2020-07-16 at 8.19.02 AM.jpeg">
            <a:extLst>
              <a:ext uri="{FF2B5EF4-FFF2-40B4-BE49-F238E27FC236}">
                <a16:creationId xmlns:a16="http://schemas.microsoft.com/office/drawing/2014/main" id="{A13E67AF-B735-E046-BFE8-33AA26EFA8E2}"/>
              </a:ext>
            </a:extLst>
          </p:cNvPr>
          <p:cNvPicPr>
            <a:picLocks noChangeAspect="1"/>
          </p:cNvPicPr>
          <p:nvPr/>
        </p:nvPicPr>
        <p:blipFill rotWithShape="1">
          <a:blip r:embed="rId3">
            <a:extLst>
              <a:ext uri="{28A0092B-C50C-407E-A947-70E740481C1C}">
                <a14:useLocalDpi xmlns:a14="http://schemas.microsoft.com/office/drawing/2010/main" val="0"/>
              </a:ext>
            </a:extLst>
          </a:blip>
          <a:srcRect l="10025" t="48345" r="69719" b="32275"/>
          <a:stretch/>
        </p:blipFill>
        <p:spPr>
          <a:xfrm>
            <a:off x="6216731" y="1020572"/>
            <a:ext cx="1294411" cy="1375761"/>
          </a:xfrm>
          <a:prstGeom prst="rect">
            <a:avLst/>
          </a:prstGeom>
        </p:spPr>
      </p:pic>
      <p:sp>
        <p:nvSpPr>
          <p:cNvPr id="8" name="TextBox 7">
            <a:extLst>
              <a:ext uri="{FF2B5EF4-FFF2-40B4-BE49-F238E27FC236}">
                <a16:creationId xmlns:a16="http://schemas.microsoft.com/office/drawing/2014/main" id="{CEE60574-F0DF-A945-BF33-8559067B2836}"/>
              </a:ext>
            </a:extLst>
          </p:cNvPr>
          <p:cNvSpPr txBox="1"/>
          <p:nvPr/>
        </p:nvSpPr>
        <p:spPr>
          <a:xfrm>
            <a:off x="7511142" y="1184817"/>
            <a:ext cx="4037610" cy="2954655"/>
          </a:xfrm>
          <a:prstGeom prst="rect">
            <a:avLst/>
          </a:prstGeom>
          <a:noFill/>
        </p:spPr>
        <p:txBody>
          <a:bodyPr wrap="square" rtlCol="0">
            <a:spAutoFit/>
          </a:bodyPr>
          <a:lstStyle/>
          <a:p>
            <a:pPr>
              <a:buFontTx/>
              <a:buNone/>
            </a:pPr>
            <a:r>
              <a:rPr lang="en-US" b="1" dirty="0">
                <a:solidFill>
                  <a:srgbClr val="36B0E3"/>
                </a:solidFill>
              </a:rPr>
              <a:t>C. </a:t>
            </a:r>
            <a:r>
              <a:rPr lang="en-US" sz="1200" b="1" dirty="0" err="1">
                <a:solidFill>
                  <a:srgbClr val="000000"/>
                </a:solidFill>
              </a:rPr>
              <a:t>Connectez-vous</a:t>
            </a:r>
            <a:r>
              <a:rPr lang="en-US" sz="1200" b="1" dirty="0">
                <a:solidFill>
                  <a:srgbClr val="000000"/>
                </a:solidFill>
              </a:rPr>
              <a:t> </a:t>
            </a:r>
            <a:r>
              <a:rPr lang="en-US" sz="1200" b="1" dirty="0" err="1">
                <a:solidFill>
                  <a:srgbClr val="000000"/>
                </a:solidFill>
              </a:rPr>
              <a:t>à</a:t>
            </a:r>
            <a:r>
              <a:rPr lang="en-US" sz="1200" b="1" dirty="0">
                <a:solidFill>
                  <a:srgbClr val="000000"/>
                </a:solidFill>
              </a:rPr>
              <a:t> </a:t>
            </a:r>
            <a:r>
              <a:rPr lang="en-US" sz="1200" b="1" dirty="0" err="1">
                <a:solidFill>
                  <a:srgbClr val="000000"/>
                </a:solidFill>
              </a:rPr>
              <a:t>vos</a:t>
            </a:r>
            <a:r>
              <a:rPr lang="en-US" sz="1200" b="1" dirty="0">
                <a:solidFill>
                  <a:srgbClr val="000000"/>
                </a:solidFill>
              </a:rPr>
              <a:t> </a:t>
            </a:r>
            <a:r>
              <a:rPr lang="en-US" sz="1200" b="1" dirty="0" err="1">
                <a:solidFill>
                  <a:srgbClr val="000000"/>
                </a:solidFill>
              </a:rPr>
              <a:t>ressources</a:t>
            </a:r>
            <a:r>
              <a:rPr lang="en-US" sz="1200" b="1" dirty="0">
                <a:solidFill>
                  <a:srgbClr val="000000"/>
                </a:solidFill>
              </a:rPr>
              <a:t> – les </a:t>
            </a:r>
            <a:r>
              <a:rPr lang="en-US" sz="1200" b="1" dirty="0" err="1">
                <a:solidFill>
                  <a:srgbClr val="000000"/>
                </a:solidFill>
              </a:rPr>
              <a:t>lieux</a:t>
            </a:r>
            <a:r>
              <a:rPr lang="en-US" sz="1200" b="1" dirty="0">
                <a:solidFill>
                  <a:srgbClr val="000000"/>
                </a:solidFill>
              </a:rPr>
              <a:t>, les </a:t>
            </a:r>
            <a:r>
              <a:rPr lang="en-US" sz="1200" b="1" dirty="0" err="1">
                <a:solidFill>
                  <a:srgbClr val="000000"/>
                </a:solidFill>
              </a:rPr>
              <a:t>personnes</a:t>
            </a:r>
            <a:r>
              <a:rPr lang="en-US" sz="1200" b="1" dirty="0">
                <a:solidFill>
                  <a:srgbClr val="000000"/>
                </a:solidFill>
              </a:rPr>
              <a:t> (</a:t>
            </a:r>
            <a:r>
              <a:rPr lang="en-US" sz="1200" b="1" dirty="0" err="1">
                <a:solidFill>
                  <a:srgbClr val="000000"/>
                </a:solidFill>
              </a:rPr>
              <a:t>ami.es</a:t>
            </a:r>
            <a:r>
              <a:rPr lang="en-US" sz="1200" b="1" dirty="0">
                <a:solidFill>
                  <a:srgbClr val="000000"/>
                </a:solidFill>
              </a:rPr>
              <a:t>, </a:t>
            </a:r>
            <a:r>
              <a:rPr lang="en-US" sz="1200" b="1" dirty="0" err="1">
                <a:solidFill>
                  <a:srgbClr val="000000"/>
                </a:solidFill>
              </a:rPr>
              <a:t>famille</a:t>
            </a:r>
            <a:r>
              <a:rPr lang="en-US" sz="1200" b="1" dirty="0">
                <a:solidFill>
                  <a:srgbClr val="000000"/>
                </a:solidFill>
              </a:rPr>
              <a:t>, </a:t>
            </a:r>
            <a:r>
              <a:rPr lang="en-US" sz="1200" b="1" dirty="0" err="1">
                <a:solidFill>
                  <a:srgbClr val="000000"/>
                </a:solidFill>
              </a:rPr>
              <a:t>collègues</a:t>
            </a:r>
            <a:r>
              <a:rPr lang="en-US" sz="1200" b="1" dirty="0">
                <a:solidFill>
                  <a:srgbClr val="000000"/>
                </a:solidFill>
              </a:rPr>
              <a:t>) </a:t>
            </a:r>
            <a:r>
              <a:rPr lang="en-US" sz="1200" b="1" dirty="0" err="1">
                <a:solidFill>
                  <a:srgbClr val="000000"/>
                </a:solidFill>
              </a:rPr>
              <a:t>en</a:t>
            </a:r>
            <a:r>
              <a:rPr lang="en-US" sz="1200" b="1" dirty="0">
                <a:solidFill>
                  <a:srgbClr val="000000"/>
                </a:solidFill>
              </a:rPr>
              <a:t> qui </a:t>
            </a:r>
            <a:r>
              <a:rPr lang="en-US" sz="1200" b="1" dirty="0" err="1">
                <a:solidFill>
                  <a:srgbClr val="000000"/>
                </a:solidFill>
              </a:rPr>
              <a:t>vous</a:t>
            </a:r>
            <a:r>
              <a:rPr lang="en-US" sz="1200" b="1" dirty="0">
                <a:solidFill>
                  <a:srgbClr val="000000"/>
                </a:solidFill>
              </a:rPr>
              <a:t> </a:t>
            </a:r>
            <a:r>
              <a:rPr lang="en-US" sz="1200" b="1" dirty="0" err="1">
                <a:solidFill>
                  <a:srgbClr val="000000"/>
                </a:solidFill>
              </a:rPr>
              <a:t>avez</a:t>
            </a:r>
            <a:r>
              <a:rPr lang="en-US" sz="1200" b="1" dirty="0">
                <a:solidFill>
                  <a:srgbClr val="000000"/>
                </a:solidFill>
              </a:rPr>
              <a:t> </a:t>
            </a:r>
            <a:r>
              <a:rPr lang="en-US" sz="1200" b="1" dirty="0" err="1">
                <a:solidFill>
                  <a:srgbClr val="000000"/>
                </a:solidFill>
              </a:rPr>
              <a:t>confiance</a:t>
            </a:r>
            <a:r>
              <a:rPr lang="en-US" sz="1200" b="1" dirty="0">
                <a:solidFill>
                  <a:srgbClr val="000000"/>
                </a:solidFill>
              </a:rPr>
              <a:t>, que </a:t>
            </a:r>
            <a:r>
              <a:rPr lang="en-US" sz="1200" b="1" dirty="0" err="1">
                <a:solidFill>
                  <a:srgbClr val="000000"/>
                </a:solidFill>
              </a:rPr>
              <a:t>vous</a:t>
            </a:r>
            <a:r>
              <a:rPr lang="en-US" sz="1200" b="1" dirty="0">
                <a:solidFill>
                  <a:srgbClr val="000000"/>
                </a:solidFill>
              </a:rPr>
              <a:t> </a:t>
            </a:r>
            <a:r>
              <a:rPr lang="en-US" sz="1200" b="1" dirty="0" err="1">
                <a:solidFill>
                  <a:srgbClr val="000000"/>
                </a:solidFill>
              </a:rPr>
              <a:t>respectez</a:t>
            </a:r>
            <a:r>
              <a:rPr lang="en-US" sz="1200" b="1" dirty="0">
                <a:solidFill>
                  <a:srgbClr val="000000"/>
                </a:solidFill>
              </a:rPr>
              <a:t>, qui </a:t>
            </a:r>
            <a:r>
              <a:rPr lang="en-US" sz="1200" b="1" dirty="0" err="1">
                <a:solidFill>
                  <a:srgbClr val="000000"/>
                </a:solidFill>
              </a:rPr>
              <a:t>sont</a:t>
            </a:r>
            <a:r>
              <a:rPr lang="en-US" sz="1200" b="1" dirty="0">
                <a:solidFill>
                  <a:srgbClr val="000000"/>
                </a:solidFill>
              </a:rPr>
              <a:t> </a:t>
            </a:r>
            <a:r>
              <a:rPr lang="en-US" sz="1200" b="1" dirty="0" err="1">
                <a:solidFill>
                  <a:srgbClr val="000000"/>
                </a:solidFill>
              </a:rPr>
              <a:t>importantes</a:t>
            </a:r>
            <a:r>
              <a:rPr lang="en-US" sz="1200" b="1" dirty="0">
                <a:solidFill>
                  <a:srgbClr val="000000"/>
                </a:solidFill>
              </a:rPr>
              <a:t> pour </a:t>
            </a:r>
            <a:r>
              <a:rPr lang="en-US" sz="1200" b="1" dirty="0" err="1">
                <a:solidFill>
                  <a:srgbClr val="000000"/>
                </a:solidFill>
              </a:rPr>
              <a:t>vous</a:t>
            </a:r>
            <a:r>
              <a:rPr lang="en-US" sz="1200" b="1" dirty="0">
                <a:solidFill>
                  <a:srgbClr val="000000"/>
                </a:solidFill>
              </a:rPr>
              <a:t> (dans le cadre des </a:t>
            </a:r>
            <a:r>
              <a:rPr lang="en-US" sz="1200" b="1" dirty="0" err="1">
                <a:solidFill>
                  <a:srgbClr val="000000"/>
                </a:solidFill>
              </a:rPr>
              <a:t>activités</a:t>
            </a:r>
            <a:r>
              <a:rPr lang="en-US" sz="1200" b="1" dirty="0">
                <a:solidFill>
                  <a:srgbClr val="000000"/>
                </a:solidFill>
              </a:rPr>
              <a:t> </a:t>
            </a:r>
            <a:r>
              <a:rPr lang="en-US" sz="1200" b="1" dirty="0" err="1">
                <a:solidFill>
                  <a:srgbClr val="000000"/>
                </a:solidFill>
              </a:rPr>
              <a:t>militantes</a:t>
            </a:r>
            <a:r>
              <a:rPr lang="en-US" sz="1200" b="1" dirty="0">
                <a:solidFill>
                  <a:srgbClr val="000000"/>
                </a:solidFill>
              </a:rPr>
              <a:t> et au-</a:t>
            </a:r>
            <a:r>
              <a:rPr lang="en-US" sz="1200" b="1" dirty="0" err="1">
                <a:solidFill>
                  <a:srgbClr val="000000"/>
                </a:solidFill>
              </a:rPr>
              <a:t>delà</a:t>
            </a:r>
            <a:r>
              <a:rPr lang="en-US" sz="1200" b="1" dirty="0">
                <a:solidFill>
                  <a:srgbClr val="000000"/>
                </a:solidFill>
              </a:rPr>
              <a:t>), qui </a:t>
            </a:r>
            <a:r>
              <a:rPr lang="en-US" sz="1200" b="1" dirty="0" err="1">
                <a:solidFill>
                  <a:srgbClr val="000000"/>
                </a:solidFill>
              </a:rPr>
              <a:t>vous</a:t>
            </a:r>
            <a:r>
              <a:rPr lang="en-US" sz="1200" b="1" dirty="0">
                <a:solidFill>
                  <a:srgbClr val="000000"/>
                </a:solidFill>
              </a:rPr>
              <a:t> </a:t>
            </a:r>
            <a:r>
              <a:rPr lang="en-US" sz="1200" b="1" dirty="0" err="1">
                <a:solidFill>
                  <a:srgbClr val="000000"/>
                </a:solidFill>
              </a:rPr>
              <a:t>permettent</a:t>
            </a:r>
            <a:r>
              <a:rPr lang="en-US" sz="1200" b="1" dirty="0">
                <a:solidFill>
                  <a:srgbClr val="000000"/>
                </a:solidFill>
              </a:rPr>
              <a:t> de recharger </a:t>
            </a:r>
            <a:r>
              <a:rPr lang="en-US" sz="1200" b="1" dirty="0" err="1">
                <a:solidFill>
                  <a:srgbClr val="000000"/>
                </a:solidFill>
              </a:rPr>
              <a:t>vos</a:t>
            </a:r>
            <a:r>
              <a:rPr lang="en-US" sz="1200" b="1" dirty="0">
                <a:solidFill>
                  <a:srgbClr val="000000"/>
                </a:solidFill>
              </a:rPr>
              <a:t> batteries (</a:t>
            </a:r>
            <a:r>
              <a:rPr lang="en-US" sz="1200" b="1" dirty="0" err="1">
                <a:solidFill>
                  <a:srgbClr val="000000"/>
                </a:solidFill>
              </a:rPr>
              <a:t>en</a:t>
            </a:r>
            <a:r>
              <a:rPr lang="en-US" sz="1200" b="1" dirty="0">
                <a:solidFill>
                  <a:srgbClr val="000000"/>
                </a:solidFill>
              </a:rPr>
              <a:t> </a:t>
            </a:r>
            <a:r>
              <a:rPr lang="en-US" sz="1200" b="1" dirty="0" err="1">
                <a:solidFill>
                  <a:srgbClr val="000000"/>
                </a:solidFill>
              </a:rPr>
              <a:t>énergie</a:t>
            </a:r>
            <a:r>
              <a:rPr lang="en-US" sz="1200" b="1" dirty="0">
                <a:solidFill>
                  <a:srgbClr val="000000"/>
                </a:solidFill>
              </a:rPr>
              <a:t>, </a:t>
            </a:r>
            <a:r>
              <a:rPr lang="en-US" sz="1200" b="1" dirty="0" err="1">
                <a:solidFill>
                  <a:srgbClr val="000000"/>
                </a:solidFill>
              </a:rPr>
              <a:t>en</a:t>
            </a:r>
            <a:r>
              <a:rPr lang="en-US" sz="1200" b="1" dirty="0">
                <a:solidFill>
                  <a:srgbClr val="000000"/>
                </a:solidFill>
              </a:rPr>
              <a:t> </a:t>
            </a:r>
            <a:r>
              <a:rPr lang="en-US" sz="1200" b="1" dirty="0" err="1">
                <a:solidFill>
                  <a:srgbClr val="000000"/>
                </a:solidFill>
              </a:rPr>
              <a:t>ressources</a:t>
            </a:r>
            <a:r>
              <a:rPr lang="en-US" sz="1200" b="1" dirty="0">
                <a:solidFill>
                  <a:srgbClr val="000000"/>
                </a:solidFill>
              </a:rPr>
              <a:t>) et qui </a:t>
            </a:r>
            <a:r>
              <a:rPr lang="en-US" sz="1200" b="1" dirty="0" err="1">
                <a:solidFill>
                  <a:srgbClr val="000000"/>
                </a:solidFill>
              </a:rPr>
              <a:t>vous</a:t>
            </a:r>
            <a:r>
              <a:rPr lang="en-US" sz="1200" b="1" dirty="0">
                <a:solidFill>
                  <a:srgbClr val="000000"/>
                </a:solidFill>
              </a:rPr>
              <a:t> </a:t>
            </a:r>
            <a:r>
              <a:rPr lang="en-US" sz="1200" b="1" dirty="0" err="1">
                <a:solidFill>
                  <a:srgbClr val="000000"/>
                </a:solidFill>
              </a:rPr>
              <a:t>inspirent</a:t>
            </a:r>
            <a:r>
              <a:rPr lang="en-US" sz="1200" b="1" dirty="0">
                <a:solidFill>
                  <a:srgbClr val="000000"/>
                </a:solidFill>
              </a:rPr>
              <a:t>.</a:t>
            </a:r>
          </a:p>
          <a:p>
            <a:pPr marL="171450" indent="-171450">
              <a:buClr>
                <a:srgbClr val="E52E78"/>
              </a:buClr>
              <a:buFont typeface="Wingdings" pitchFamily="2" charset="2"/>
              <a:buChar char="ü"/>
            </a:pPr>
            <a:r>
              <a:rPr lang="en-US" sz="1200" dirty="0" err="1">
                <a:solidFill>
                  <a:srgbClr val="000000"/>
                </a:solidFill>
              </a:rPr>
              <a:t>Créez</a:t>
            </a:r>
            <a:r>
              <a:rPr lang="en-US" sz="1200" dirty="0">
                <a:solidFill>
                  <a:srgbClr val="000000"/>
                </a:solidFill>
              </a:rPr>
              <a:t> du lien avec </a:t>
            </a:r>
            <a:r>
              <a:rPr lang="en-US" sz="1200" dirty="0" err="1">
                <a:solidFill>
                  <a:srgbClr val="000000"/>
                </a:solidFill>
              </a:rPr>
              <a:t>vos</a:t>
            </a:r>
            <a:r>
              <a:rPr lang="en-US" sz="1200" dirty="0">
                <a:solidFill>
                  <a:srgbClr val="000000"/>
                </a:solidFill>
              </a:rPr>
              <a:t> </a:t>
            </a:r>
            <a:r>
              <a:rPr lang="en-US" sz="1200" dirty="0" err="1">
                <a:solidFill>
                  <a:srgbClr val="000000"/>
                </a:solidFill>
              </a:rPr>
              <a:t>collègues</a:t>
            </a:r>
            <a:r>
              <a:rPr lang="en-US" sz="1200" dirty="0">
                <a:solidFill>
                  <a:srgbClr val="000000"/>
                </a:solidFill>
              </a:rPr>
              <a:t> dans le cadre de </a:t>
            </a:r>
            <a:r>
              <a:rPr lang="en-US" sz="1200" dirty="0" err="1">
                <a:solidFill>
                  <a:srgbClr val="000000"/>
                </a:solidFill>
              </a:rPr>
              <a:t>cet</a:t>
            </a:r>
            <a:r>
              <a:rPr lang="en-US" sz="1200" dirty="0">
                <a:solidFill>
                  <a:srgbClr val="000000"/>
                </a:solidFill>
              </a:rPr>
              <a:t> atelier, pour </a:t>
            </a:r>
            <a:r>
              <a:rPr lang="en-US" sz="1200" dirty="0" err="1">
                <a:solidFill>
                  <a:srgbClr val="000000"/>
                </a:solidFill>
              </a:rPr>
              <a:t>être</a:t>
            </a:r>
            <a:r>
              <a:rPr lang="en-US" sz="1200" dirty="0">
                <a:solidFill>
                  <a:srgbClr val="000000"/>
                </a:solidFill>
              </a:rPr>
              <a:t> </a:t>
            </a:r>
            <a:r>
              <a:rPr lang="en-US" sz="1200" dirty="0" err="1">
                <a:solidFill>
                  <a:srgbClr val="000000"/>
                </a:solidFill>
              </a:rPr>
              <a:t>en</a:t>
            </a:r>
            <a:r>
              <a:rPr lang="en-US" sz="1200" dirty="0">
                <a:solidFill>
                  <a:srgbClr val="000000"/>
                </a:solidFill>
              </a:rPr>
              <a:t> contact et </a:t>
            </a:r>
            <a:r>
              <a:rPr lang="en-US" sz="1200" dirty="0" err="1">
                <a:solidFill>
                  <a:srgbClr val="000000"/>
                </a:solidFill>
              </a:rPr>
              <a:t>vous</a:t>
            </a:r>
            <a:r>
              <a:rPr lang="en-US" sz="1200" dirty="0">
                <a:solidFill>
                  <a:srgbClr val="000000"/>
                </a:solidFill>
              </a:rPr>
              <a:t> </a:t>
            </a:r>
            <a:r>
              <a:rPr lang="en-US" sz="1200" dirty="0" err="1">
                <a:solidFill>
                  <a:srgbClr val="000000"/>
                </a:solidFill>
              </a:rPr>
              <a:t>fournir</a:t>
            </a:r>
            <a:r>
              <a:rPr lang="en-US" sz="1200" dirty="0">
                <a:solidFill>
                  <a:srgbClr val="000000"/>
                </a:solidFill>
              </a:rPr>
              <a:t> un </a:t>
            </a:r>
            <a:r>
              <a:rPr lang="en-US" sz="1200" dirty="0" err="1">
                <a:solidFill>
                  <a:srgbClr val="000000"/>
                </a:solidFill>
              </a:rPr>
              <a:t>soutien</a:t>
            </a:r>
            <a:r>
              <a:rPr lang="en-US" sz="1200" dirty="0">
                <a:solidFill>
                  <a:srgbClr val="000000"/>
                </a:solidFill>
              </a:rPr>
              <a:t> mutuel pendant et après </a:t>
            </a:r>
            <a:r>
              <a:rPr lang="en-US" sz="1200" dirty="0" err="1">
                <a:solidFill>
                  <a:srgbClr val="000000"/>
                </a:solidFill>
              </a:rPr>
              <a:t>l’évènement</a:t>
            </a:r>
            <a:endParaRPr lang="en-US" sz="1200" dirty="0">
              <a:solidFill>
                <a:srgbClr val="000000"/>
              </a:solidFill>
            </a:endParaRPr>
          </a:p>
          <a:p>
            <a:pPr marL="171450" indent="-171450">
              <a:buClr>
                <a:srgbClr val="E52E78"/>
              </a:buClr>
              <a:buFont typeface="Wingdings" pitchFamily="2" charset="2"/>
              <a:buChar char="ü"/>
            </a:pPr>
            <a:r>
              <a:rPr lang="en-US" sz="1200" dirty="0" err="1">
                <a:solidFill>
                  <a:srgbClr val="000000"/>
                </a:solidFill>
              </a:rPr>
              <a:t>Trouvez</a:t>
            </a:r>
            <a:r>
              <a:rPr lang="en-US" sz="1200" dirty="0">
                <a:solidFill>
                  <a:srgbClr val="000000"/>
                </a:solidFill>
              </a:rPr>
              <a:t> </a:t>
            </a:r>
            <a:r>
              <a:rPr lang="en-US" sz="1200" dirty="0" err="1">
                <a:solidFill>
                  <a:srgbClr val="000000"/>
                </a:solidFill>
              </a:rPr>
              <a:t>une</a:t>
            </a:r>
            <a:r>
              <a:rPr lang="en-US" sz="1200" dirty="0">
                <a:solidFill>
                  <a:srgbClr val="000000"/>
                </a:solidFill>
              </a:rPr>
              <a:t> </a:t>
            </a:r>
            <a:r>
              <a:rPr lang="en-US" sz="1200" dirty="0" err="1">
                <a:solidFill>
                  <a:srgbClr val="000000"/>
                </a:solidFill>
              </a:rPr>
              <a:t>personne</a:t>
            </a:r>
            <a:r>
              <a:rPr lang="en-US" sz="1200" dirty="0">
                <a:solidFill>
                  <a:srgbClr val="000000"/>
                </a:solidFill>
              </a:rPr>
              <a:t> qui </a:t>
            </a:r>
            <a:r>
              <a:rPr lang="en-US" sz="1200" dirty="0" err="1">
                <a:solidFill>
                  <a:srgbClr val="000000"/>
                </a:solidFill>
              </a:rPr>
              <a:t>pourra</a:t>
            </a:r>
            <a:r>
              <a:rPr lang="en-US" sz="1200" dirty="0">
                <a:solidFill>
                  <a:srgbClr val="000000"/>
                </a:solidFill>
              </a:rPr>
              <a:t> </a:t>
            </a:r>
            <a:r>
              <a:rPr lang="en-US" sz="1200" dirty="0" err="1">
                <a:solidFill>
                  <a:srgbClr val="000000"/>
                </a:solidFill>
              </a:rPr>
              <a:t>s’assurer</a:t>
            </a:r>
            <a:r>
              <a:rPr lang="en-US" sz="1200" dirty="0">
                <a:solidFill>
                  <a:srgbClr val="000000"/>
                </a:solidFill>
              </a:rPr>
              <a:t> que </a:t>
            </a:r>
            <a:r>
              <a:rPr lang="en-US" sz="1200" dirty="0" err="1">
                <a:solidFill>
                  <a:srgbClr val="000000"/>
                </a:solidFill>
              </a:rPr>
              <a:t>vous</a:t>
            </a:r>
            <a:r>
              <a:rPr lang="en-US" sz="1200" dirty="0">
                <a:solidFill>
                  <a:srgbClr val="000000"/>
                </a:solidFill>
              </a:rPr>
              <a:t> </a:t>
            </a:r>
            <a:r>
              <a:rPr lang="en-US" sz="1200" dirty="0" err="1">
                <a:solidFill>
                  <a:srgbClr val="000000"/>
                </a:solidFill>
              </a:rPr>
              <a:t>prenez</a:t>
            </a:r>
            <a:r>
              <a:rPr lang="en-US" sz="1200" dirty="0">
                <a:solidFill>
                  <a:srgbClr val="000000"/>
                </a:solidFill>
              </a:rPr>
              <a:t> </a:t>
            </a:r>
            <a:r>
              <a:rPr lang="en-US" sz="1200" dirty="0" err="1">
                <a:solidFill>
                  <a:srgbClr val="000000"/>
                </a:solidFill>
              </a:rPr>
              <a:t>suffisamment</a:t>
            </a:r>
            <a:r>
              <a:rPr lang="en-US" sz="1200" dirty="0">
                <a:solidFill>
                  <a:srgbClr val="000000"/>
                </a:solidFill>
              </a:rPr>
              <a:t> de repos et que </a:t>
            </a:r>
            <a:r>
              <a:rPr lang="en-US" sz="1200" dirty="0" err="1">
                <a:solidFill>
                  <a:srgbClr val="000000"/>
                </a:solidFill>
              </a:rPr>
              <a:t>vous</a:t>
            </a:r>
            <a:r>
              <a:rPr lang="en-US" sz="1200" dirty="0">
                <a:solidFill>
                  <a:srgbClr val="000000"/>
                </a:solidFill>
              </a:rPr>
              <a:t> ne </a:t>
            </a:r>
            <a:r>
              <a:rPr lang="en-US" sz="1200" dirty="0" err="1">
                <a:solidFill>
                  <a:srgbClr val="000000"/>
                </a:solidFill>
              </a:rPr>
              <a:t>travaillez</a:t>
            </a:r>
            <a:r>
              <a:rPr lang="en-US" sz="1200" dirty="0">
                <a:solidFill>
                  <a:srgbClr val="000000"/>
                </a:solidFill>
              </a:rPr>
              <a:t> pas trop.</a:t>
            </a:r>
          </a:p>
          <a:p>
            <a:pPr marL="171450" indent="-171450">
              <a:buClr>
                <a:srgbClr val="E52E78"/>
              </a:buClr>
              <a:buFont typeface="Wingdings" pitchFamily="2" charset="2"/>
              <a:buChar char="ü"/>
            </a:pPr>
            <a:r>
              <a:rPr lang="en-US" sz="1200" dirty="0" err="1">
                <a:solidFill>
                  <a:srgbClr val="000000"/>
                </a:solidFill>
              </a:rPr>
              <a:t>Passez</a:t>
            </a:r>
            <a:r>
              <a:rPr lang="en-US" sz="1200" dirty="0">
                <a:solidFill>
                  <a:srgbClr val="000000"/>
                </a:solidFill>
              </a:rPr>
              <a:t> du temps sur des </a:t>
            </a:r>
            <a:r>
              <a:rPr lang="en-US" sz="1200" dirty="0" err="1">
                <a:solidFill>
                  <a:srgbClr val="000000"/>
                </a:solidFill>
              </a:rPr>
              <a:t>loisirs</a:t>
            </a:r>
            <a:r>
              <a:rPr lang="en-US" sz="1200" dirty="0">
                <a:solidFill>
                  <a:srgbClr val="000000"/>
                </a:solidFill>
              </a:rPr>
              <a:t> qui </a:t>
            </a:r>
            <a:r>
              <a:rPr lang="en-US" sz="1200" dirty="0" err="1">
                <a:solidFill>
                  <a:srgbClr val="000000"/>
                </a:solidFill>
              </a:rPr>
              <a:t>vous</a:t>
            </a:r>
            <a:r>
              <a:rPr lang="en-US" sz="1200" dirty="0">
                <a:solidFill>
                  <a:srgbClr val="000000"/>
                </a:solidFill>
              </a:rPr>
              <a:t> </a:t>
            </a:r>
            <a:r>
              <a:rPr lang="en-US" sz="1200" dirty="0" err="1">
                <a:solidFill>
                  <a:srgbClr val="000000"/>
                </a:solidFill>
              </a:rPr>
              <a:t>plaisent</a:t>
            </a:r>
            <a:r>
              <a:rPr lang="en-US" sz="1200" dirty="0">
                <a:solidFill>
                  <a:srgbClr val="000000"/>
                </a:solidFill>
              </a:rPr>
              <a:t> et qui </a:t>
            </a:r>
            <a:r>
              <a:rPr lang="en-US" sz="1200" dirty="0" err="1">
                <a:solidFill>
                  <a:srgbClr val="000000"/>
                </a:solidFill>
              </a:rPr>
              <a:t>n’ont</a:t>
            </a:r>
            <a:r>
              <a:rPr lang="en-US" sz="1200" dirty="0">
                <a:solidFill>
                  <a:srgbClr val="000000"/>
                </a:solidFill>
              </a:rPr>
              <a:t> pas de lien avec le travail. Si </a:t>
            </a:r>
            <a:r>
              <a:rPr lang="en-US" sz="1200" dirty="0" err="1">
                <a:solidFill>
                  <a:srgbClr val="000000"/>
                </a:solidFill>
              </a:rPr>
              <a:t>vous</a:t>
            </a:r>
            <a:r>
              <a:rPr lang="en-US" sz="1200" dirty="0">
                <a:solidFill>
                  <a:srgbClr val="000000"/>
                </a:solidFill>
              </a:rPr>
              <a:t> </a:t>
            </a:r>
            <a:r>
              <a:rPr lang="en-US" sz="1200" dirty="0" err="1">
                <a:solidFill>
                  <a:srgbClr val="000000"/>
                </a:solidFill>
              </a:rPr>
              <a:t>n’avez</a:t>
            </a:r>
            <a:r>
              <a:rPr lang="en-US" sz="1200" dirty="0">
                <a:solidFill>
                  <a:srgbClr val="000000"/>
                </a:solidFill>
              </a:rPr>
              <a:t> pas de </a:t>
            </a:r>
            <a:r>
              <a:rPr lang="en-US" sz="1200" dirty="0" err="1">
                <a:solidFill>
                  <a:srgbClr val="000000"/>
                </a:solidFill>
              </a:rPr>
              <a:t>loisir</a:t>
            </a:r>
            <a:r>
              <a:rPr lang="en-US" sz="1200" dirty="0">
                <a:solidFill>
                  <a:srgbClr val="000000"/>
                </a:solidFill>
              </a:rPr>
              <a:t>, </a:t>
            </a:r>
            <a:r>
              <a:rPr lang="en-US" sz="1200" dirty="0" err="1">
                <a:solidFill>
                  <a:srgbClr val="000000"/>
                </a:solidFill>
              </a:rPr>
              <a:t>trouvez-en</a:t>
            </a:r>
            <a:r>
              <a:rPr lang="en-US" sz="1200" dirty="0">
                <a:solidFill>
                  <a:srgbClr val="000000"/>
                </a:solidFill>
              </a:rPr>
              <a:t> un.</a:t>
            </a:r>
          </a:p>
          <a:p>
            <a:pPr marL="171450" indent="-171450">
              <a:buClr>
                <a:srgbClr val="E52E78"/>
              </a:buClr>
              <a:buFont typeface="Wingdings" pitchFamily="2" charset="2"/>
              <a:buChar char="ü"/>
            </a:pPr>
            <a:endParaRPr lang="en-US" sz="1200" dirty="0">
              <a:solidFill>
                <a:srgbClr val="000000"/>
              </a:solidFill>
            </a:endParaRPr>
          </a:p>
        </p:txBody>
      </p:sp>
      <p:pic>
        <p:nvPicPr>
          <p:cNvPr id="9" name="Picture 8" descr="Screen Shot 2020-07-16 at 8.19.02 AM.jpeg">
            <a:extLst>
              <a:ext uri="{FF2B5EF4-FFF2-40B4-BE49-F238E27FC236}">
                <a16:creationId xmlns:a16="http://schemas.microsoft.com/office/drawing/2014/main" id="{EC4CEAC1-835D-7748-8690-D26227647B9D}"/>
              </a:ext>
            </a:extLst>
          </p:cNvPr>
          <p:cNvPicPr>
            <a:picLocks noChangeAspect="1"/>
          </p:cNvPicPr>
          <p:nvPr/>
        </p:nvPicPr>
        <p:blipFill rotWithShape="1">
          <a:blip r:embed="rId3">
            <a:extLst>
              <a:ext uri="{28A0092B-C50C-407E-A947-70E740481C1C}">
                <a14:useLocalDpi xmlns:a14="http://schemas.microsoft.com/office/drawing/2010/main" val="0"/>
              </a:ext>
            </a:extLst>
          </a:blip>
          <a:srcRect l="10025" t="76616" r="69719" b="4004"/>
          <a:stretch/>
        </p:blipFill>
        <p:spPr>
          <a:xfrm>
            <a:off x="6214753" y="3773787"/>
            <a:ext cx="1294411" cy="1375761"/>
          </a:xfrm>
          <a:prstGeom prst="rect">
            <a:avLst/>
          </a:prstGeom>
        </p:spPr>
      </p:pic>
      <p:sp>
        <p:nvSpPr>
          <p:cNvPr id="10" name="TextBox 9">
            <a:extLst>
              <a:ext uri="{FF2B5EF4-FFF2-40B4-BE49-F238E27FC236}">
                <a16:creationId xmlns:a16="http://schemas.microsoft.com/office/drawing/2014/main" id="{85232575-416B-D949-AC18-2977A149B807}"/>
              </a:ext>
            </a:extLst>
          </p:cNvPr>
          <p:cNvSpPr txBox="1"/>
          <p:nvPr/>
        </p:nvSpPr>
        <p:spPr>
          <a:xfrm>
            <a:off x="7511142" y="4094272"/>
            <a:ext cx="4037610" cy="2215991"/>
          </a:xfrm>
          <a:prstGeom prst="rect">
            <a:avLst/>
          </a:prstGeom>
          <a:noFill/>
        </p:spPr>
        <p:txBody>
          <a:bodyPr wrap="square" rtlCol="0">
            <a:spAutoFit/>
          </a:bodyPr>
          <a:lstStyle/>
          <a:p>
            <a:pPr>
              <a:buFontTx/>
              <a:buNone/>
            </a:pPr>
            <a:r>
              <a:rPr lang="en-US" b="1" dirty="0">
                <a:solidFill>
                  <a:srgbClr val="36B0E3"/>
                </a:solidFill>
              </a:rPr>
              <a:t>D. </a:t>
            </a:r>
            <a:r>
              <a:rPr lang="en-US" sz="1200" b="1" dirty="0">
                <a:solidFill>
                  <a:srgbClr val="000000"/>
                </a:solidFill>
              </a:rPr>
              <a:t>Le </a:t>
            </a:r>
            <a:r>
              <a:rPr lang="en-US" sz="1200" b="1" dirty="0" err="1">
                <a:solidFill>
                  <a:srgbClr val="000000"/>
                </a:solidFill>
              </a:rPr>
              <a:t>développement</a:t>
            </a:r>
            <a:r>
              <a:rPr lang="en-US" sz="1200" b="1" dirty="0">
                <a:solidFill>
                  <a:srgbClr val="000000"/>
                </a:solidFill>
              </a:rPr>
              <a:t> personnel </a:t>
            </a:r>
            <a:r>
              <a:rPr lang="en-US" sz="1200" b="1" dirty="0" err="1">
                <a:solidFill>
                  <a:srgbClr val="000000"/>
                </a:solidFill>
              </a:rPr>
              <a:t>est</a:t>
            </a:r>
            <a:r>
              <a:rPr lang="en-US" sz="1200" b="1" dirty="0">
                <a:solidFill>
                  <a:srgbClr val="000000"/>
                </a:solidFill>
              </a:rPr>
              <a:t> important et </a:t>
            </a:r>
            <a:r>
              <a:rPr lang="en-US" sz="1200" b="1" dirty="0" err="1">
                <a:solidFill>
                  <a:srgbClr val="000000"/>
                </a:solidFill>
              </a:rPr>
              <a:t>peut</a:t>
            </a:r>
            <a:r>
              <a:rPr lang="en-US" sz="1200" b="1" dirty="0">
                <a:solidFill>
                  <a:srgbClr val="000000"/>
                </a:solidFill>
              </a:rPr>
              <a:t> </a:t>
            </a:r>
            <a:r>
              <a:rPr lang="en-US" sz="1200" b="1" dirty="0" err="1">
                <a:solidFill>
                  <a:srgbClr val="000000"/>
                </a:solidFill>
              </a:rPr>
              <a:t>vous</a:t>
            </a:r>
            <a:r>
              <a:rPr lang="en-US" sz="1200" b="1" dirty="0">
                <a:solidFill>
                  <a:srgbClr val="000000"/>
                </a:solidFill>
              </a:rPr>
              <a:t> </a:t>
            </a:r>
            <a:r>
              <a:rPr lang="en-US" sz="1200" b="1" dirty="0" err="1">
                <a:solidFill>
                  <a:srgbClr val="000000"/>
                </a:solidFill>
              </a:rPr>
              <a:t>éviter</a:t>
            </a:r>
            <a:r>
              <a:rPr lang="en-US" sz="1200" b="1" dirty="0">
                <a:solidFill>
                  <a:srgbClr val="000000"/>
                </a:solidFill>
              </a:rPr>
              <a:t> de </a:t>
            </a:r>
            <a:r>
              <a:rPr lang="en-US" sz="1200" b="1" dirty="0" err="1">
                <a:solidFill>
                  <a:srgbClr val="000000"/>
                </a:solidFill>
              </a:rPr>
              <a:t>stagner</a:t>
            </a:r>
            <a:r>
              <a:rPr lang="en-GB" sz="1200" b="1" dirty="0">
                <a:solidFill>
                  <a:srgbClr val="000000"/>
                </a:solidFill>
              </a:rPr>
              <a:t> </a:t>
            </a:r>
          </a:p>
          <a:p>
            <a:pPr marL="171450" lvl="0" indent="-171450">
              <a:buClr>
                <a:srgbClr val="E52E78"/>
              </a:buClr>
              <a:buFont typeface="Wingdings" pitchFamily="2" charset="2"/>
              <a:buChar char="ü"/>
            </a:pPr>
            <a:r>
              <a:rPr lang="en-US" sz="1200" dirty="0" err="1">
                <a:solidFill>
                  <a:srgbClr val="000000"/>
                </a:solidFill>
              </a:rPr>
              <a:t>Trouvez</a:t>
            </a:r>
            <a:r>
              <a:rPr lang="en-US" sz="1200" dirty="0">
                <a:solidFill>
                  <a:srgbClr val="000000"/>
                </a:solidFill>
              </a:rPr>
              <a:t> </a:t>
            </a:r>
            <a:r>
              <a:rPr lang="en-US" sz="1200" dirty="0" err="1">
                <a:solidFill>
                  <a:srgbClr val="000000"/>
                </a:solidFill>
              </a:rPr>
              <a:t>un.e</a:t>
            </a:r>
            <a:r>
              <a:rPr lang="en-US" sz="1200" dirty="0">
                <a:solidFill>
                  <a:srgbClr val="000000"/>
                </a:solidFill>
              </a:rPr>
              <a:t> mentor que </a:t>
            </a:r>
            <a:r>
              <a:rPr lang="en-US" sz="1200" dirty="0" err="1">
                <a:solidFill>
                  <a:srgbClr val="000000"/>
                </a:solidFill>
              </a:rPr>
              <a:t>vous</a:t>
            </a:r>
            <a:r>
              <a:rPr lang="en-US" sz="1200" dirty="0">
                <a:solidFill>
                  <a:srgbClr val="000000"/>
                </a:solidFill>
              </a:rPr>
              <a:t> </a:t>
            </a:r>
            <a:r>
              <a:rPr lang="en-US" sz="1200" dirty="0" err="1">
                <a:solidFill>
                  <a:srgbClr val="000000"/>
                </a:solidFill>
              </a:rPr>
              <a:t>admirez</a:t>
            </a:r>
            <a:r>
              <a:rPr lang="en-US" sz="1200" dirty="0">
                <a:solidFill>
                  <a:srgbClr val="000000"/>
                </a:solidFill>
              </a:rPr>
              <a:t> aux </a:t>
            </a:r>
            <a:r>
              <a:rPr lang="en-US" sz="1200" dirty="0" err="1">
                <a:solidFill>
                  <a:srgbClr val="000000"/>
                </a:solidFill>
              </a:rPr>
              <a:t>niveaux</a:t>
            </a:r>
            <a:r>
              <a:rPr lang="en-US" sz="1200" dirty="0">
                <a:solidFill>
                  <a:srgbClr val="000000"/>
                </a:solidFill>
              </a:rPr>
              <a:t> </a:t>
            </a:r>
            <a:r>
              <a:rPr lang="en-US" sz="1200" dirty="0" err="1">
                <a:solidFill>
                  <a:srgbClr val="000000"/>
                </a:solidFill>
              </a:rPr>
              <a:t>professionnel</a:t>
            </a:r>
            <a:r>
              <a:rPr lang="en-US" sz="1200" dirty="0">
                <a:solidFill>
                  <a:srgbClr val="000000"/>
                </a:solidFill>
              </a:rPr>
              <a:t> et personnel.</a:t>
            </a:r>
            <a:endParaRPr lang="en-GB" sz="1200" dirty="0">
              <a:solidFill>
                <a:srgbClr val="000000"/>
              </a:solidFill>
            </a:endParaRPr>
          </a:p>
          <a:p>
            <a:pPr marL="171450" indent="-171450">
              <a:buClr>
                <a:srgbClr val="E52E78"/>
              </a:buClr>
              <a:buFont typeface="Wingdings" pitchFamily="2" charset="2"/>
              <a:buChar char="ü"/>
            </a:pPr>
            <a:r>
              <a:rPr lang="en-US" sz="1200" dirty="0" err="1">
                <a:solidFill>
                  <a:srgbClr val="000000"/>
                </a:solidFill>
              </a:rPr>
              <a:t>Réfléchissez</a:t>
            </a:r>
            <a:r>
              <a:rPr lang="en-US" sz="1200" dirty="0">
                <a:solidFill>
                  <a:srgbClr val="000000"/>
                </a:solidFill>
              </a:rPr>
              <a:t> </a:t>
            </a:r>
            <a:r>
              <a:rPr lang="en-US" sz="1200" dirty="0" err="1">
                <a:solidFill>
                  <a:srgbClr val="000000"/>
                </a:solidFill>
              </a:rPr>
              <a:t>à</a:t>
            </a:r>
            <a:r>
              <a:rPr lang="en-US" sz="1200" dirty="0">
                <a:solidFill>
                  <a:srgbClr val="000000"/>
                </a:solidFill>
              </a:rPr>
              <a:t> des </a:t>
            </a:r>
            <a:r>
              <a:rPr lang="en-US" sz="1200" dirty="0" err="1">
                <a:solidFill>
                  <a:srgbClr val="000000"/>
                </a:solidFill>
              </a:rPr>
              <a:t>domaines</a:t>
            </a:r>
            <a:r>
              <a:rPr lang="en-US" sz="1200" dirty="0">
                <a:solidFill>
                  <a:srgbClr val="000000"/>
                </a:solidFill>
              </a:rPr>
              <a:t> dans </a:t>
            </a:r>
            <a:r>
              <a:rPr lang="en-US" sz="1200" dirty="0" err="1">
                <a:solidFill>
                  <a:srgbClr val="000000"/>
                </a:solidFill>
              </a:rPr>
              <a:t>lesquels</a:t>
            </a:r>
            <a:r>
              <a:rPr lang="en-US" sz="1200" dirty="0">
                <a:solidFill>
                  <a:srgbClr val="000000"/>
                </a:solidFill>
              </a:rPr>
              <a:t> </a:t>
            </a:r>
            <a:r>
              <a:rPr lang="en-US" sz="1200" dirty="0" err="1">
                <a:solidFill>
                  <a:srgbClr val="000000"/>
                </a:solidFill>
              </a:rPr>
              <a:t>vous</a:t>
            </a:r>
            <a:r>
              <a:rPr lang="en-US" sz="1200" dirty="0">
                <a:solidFill>
                  <a:srgbClr val="000000"/>
                </a:solidFill>
              </a:rPr>
              <a:t> </a:t>
            </a:r>
            <a:r>
              <a:rPr lang="en-US" sz="1200" dirty="0" err="1">
                <a:solidFill>
                  <a:srgbClr val="000000"/>
                </a:solidFill>
              </a:rPr>
              <a:t>souhaitez</a:t>
            </a:r>
            <a:r>
              <a:rPr lang="en-US" sz="1200" dirty="0">
                <a:solidFill>
                  <a:srgbClr val="000000"/>
                </a:solidFill>
              </a:rPr>
              <a:t> </a:t>
            </a:r>
            <a:r>
              <a:rPr lang="en-US" sz="1200" dirty="0" err="1">
                <a:solidFill>
                  <a:srgbClr val="000000"/>
                </a:solidFill>
              </a:rPr>
              <a:t>maintenir</a:t>
            </a:r>
            <a:r>
              <a:rPr lang="en-US" sz="1200" dirty="0">
                <a:solidFill>
                  <a:srgbClr val="000000"/>
                </a:solidFill>
              </a:rPr>
              <a:t> </a:t>
            </a:r>
            <a:r>
              <a:rPr lang="en-US" sz="1200" dirty="0" err="1">
                <a:solidFill>
                  <a:srgbClr val="000000"/>
                </a:solidFill>
              </a:rPr>
              <a:t>votre</a:t>
            </a:r>
            <a:r>
              <a:rPr lang="en-US" sz="1200" dirty="0">
                <a:solidFill>
                  <a:srgbClr val="000000"/>
                </a:solidFill>
              </a:rPr>
              <a:t> expertise technique, et </a:t>
            </a:r>
            <a:r>
              <a:rPr lang="en-US" sz="1200" dirty="0" err="1">
                <a:solidFill>
                  <a:srgbClr val="000000"/>
                </a:solidFill>
              </a:rPr>
              <a:t>développez</a:t>
            </a:r>
            <a:r>
              <a:rPr lang="en-US" sz="1200" dirty="0">
                <a:solidFill>
                  <a:srgbClr val="000000"/>
                </a:solidFill>
              </a:rPr>
              <a:t> de </a:t>
            </a:r>
            <a:r>
              <a:rPr lang="en-US" sz="1200" dirty="0" err="1">
                <a:solidFill>
                  <a:srgbClr val="000000"/>
                </a:solidFill>
              </a:rPr>
              <a:t>nouvelles</a:t>
            </a:r>
            <a:r>
              <a:rPr lang="en-US" sz="1200" dirty="0">
                <a:solidFill>
                  <a:srgbClr val="000000"/>
                </a:solidFill>
              </a:rPr>
              <a:t> </a:t>
            </a:r>
            <a:r>
              <a:rPr lang="en-US" sz="1200" dirty="0" err="1">
                <a:solidFill>
                  <a:srgbClr val="000000"/>
                </a:solidFill>
              </a:rPr>
              <a:t>compétences</a:t>
            </a:r>
            <a:r>
              <a:rPr lang="en-US" sz="1200" dirty="0">
                <a:solidFill>
                  <a:srgbClr val="000000"/>
                </a:solidFill>
              </a:rPr>
              <a:t> qui, </a:t>
            </a:r>
            <a:r>
              <a:rPr lang="en-US" sz="1200" dirty="0" err="1">
                <a:solidFill>
                  <a:srgbClr val="000000"/>
                </a:solidFill>
              </a:rPr>
              <a:t>à</a:t>
            </a:r>
            <a:r>
              <a:rPr lang="en-US" sz="1200" dirty="0">
                <a:solidFill>
                  <a:srgbClr val="000000"/>
                </a:solidFill>
              </a:rPr>
              <a:t> </a:t>
            </a:r>
            <a:r>
              <a:rPr lang="en-US" sz="1200" dirty="0" err="1">
                <a:solidFill>
                  <a:srgbClr val="000000"/>
                </a:solidFill>
              </a:rPr>
              <a:t>vos</a:t>
            </a:r>
            <a:r>
              <a:rPr lang="en-US" sz="1200" dirty="0">
                <a:solidFill>
                  <a:srgbClr val="000000"/>
                </a:solidFill>
              </a:rPr>
              <a:t> </a:t>
            </a:r>
            <a:r>
              <a:rPr lang="en-US" sz="1200" dirty="0" err="1">
                <a:solidFill>
                  <a:srgbClr val="000000"/>
                </a:solidFill>
              </a:rPr>
              <a:t>yeux</a:t>
            </a:r>
            <a:r>
              <a:rPr lang="en-US" sz="1200" dirty="0">
                <a:solidFill>
                  <a:srgbClr val="000000"/>
                </a:solidFill>
              </a:rPr>
              <a:t>, </a:t>
            </a:r>
            <a:r>
              <a:rPr lang="en-US" sz="1200" dirty="0" err="1">
                <a:solidFill>
                  <a:srgbClr val="000000"/>
                </a:solidFill>
              </a:rPr>
              <a:t>vous</a:t>
            </a:r>
            <a:r>
              <a:rPr lang="en-US" sz="1200" dirty="0">
                <a:solidFill>
                  <a:srgbClr val="000000"/>
                </a:solidFill>
              </a:rPr>
              <a:t> </a:t>
            </a:r>
            <a:r>
              <a:rPr lang="en-US" sz="1200" dirty="0" err="1">
                <a:solidFill>
                  <a:srgbClr val="000000"/>
                </a:solidFill>
              </a:rPr>
              <a:t>seront</a:t>
            </a:r>
            <a:r>
              <a:rPr lang="en-US" sz="1200" dirty="0">
                <a:solidFill>
                  <a:srgbClr val="000000"/>
                </a:solidFill>
              </a:rPr>
              <a:t> </a:t>
            </a:r>
            <a:r>
              <a:rPr lang="en-US" sz="1200" dirty="0" err="1">
                <a:solidFill>
                  <a:srgbClr val="000000"/>
                </a:solidFill>
              </a:rPr>
              <a:t>utiles</a:t>
            </a:r>
            <a:r>
              <a:rPr lang="en-US" sz="1200" dirty="0">
                <a:solidFill>
                  <a:srgbClr val="000000"/>
                </a:solidFill>
              </a:rPr>
              <a:t> </a:t>
            </a:r>
            <a:r>
              <a:rPr lang="en-US" sz="1200" dirty="0" err="1">
                <a:solidFill>
                  <a:srgbClr val="000000"/>
                </a:solidFill>
              </a:rPr>
              <a:t>à</a:t>
            </a:r>
            <a:r>
              <a:rPr lang="en-US" sz="1200" dirty="0">
                <a:solidFill>
                  <a:srgbClr val="000000"/>
                </a:solidFill>
              </a:rPr>
              <a:t> </a:t>
            </a:r>
            <a:r>
              <a:rPr lang="en-US" sz="1200" dirty="0" err="1">
                <a:solidFill>
                  <a:srgbClr val="000000"/>
                </a:solidFill>
              </a:rPr>
              <a:t>l’avenir</a:t>
            </a:r>
            <a:endParaRPr lang="en-US" sz="1200" dirty="0">
              <a:solidFill>
                <a:srgbClr val="000000"/>
              </a:solidFill>
            </a:endParaRPr>
          </a:p>
          <a:p>
            <a:pPr marL="171450" indent="-171450">
              <a:buClr>
                <a:srgbClr val="E52E78"/>
              </a:buClr>
              <a:buFont typeface="Wingdings" pitchFamily="2" charset="2"/>
              <a:buChar char="ü"/>
            </a:pPr>
            <a:r>
              <a:rPr lang="en-GB" sz="1200" dirty="0" err="1">
                <a:solidFill>
                  <a:srgbClr val="000000"/>
                </a:solidFill>
              </a:rPr>
              <a:t>Assurez-vous</a:t>
            </a:r>
            <a:r>
              <a:rPr lang="en-GB" sz="1200" dirty="0">
                <a:solidFill>
                  <a:srgbClr val="000000"/>
                </a:solidFill>
              </a:rPr>
              <a:t> que </a:t>
            </a:r>
            <a:r>
              <a:rPr lang="en-GB" sz="1200" dirty="0" err="1">
                <a:solidFill>
                  <a:srgbClr val="000000"/>
                </a:solidFill>
              </a:rPr>
              <a:t>votre</a:t>
            </a:r>
            <a:r>
              <a:rPr lang="en-GB" sz="1200" dirty="0">
                <a:solidFill>
                  <a:srgbClr val="000000"/>
                </a:solidFill>
              </a:rPr>
              <a:t> travail et que le travail de </a:t>
            </a:r>
            <a:r>
              <a:rPr lang="en-GB" sz="1200" dirty="0" err="1">
                <a:solidFill>
                  <a:srgbClr val="000000"/>
                </a:solidFill>
              </a:rPr>
              <a:t>vos</a:t>
            </a:r>
            <a:r>
              <a:rPr lang="en-GB" sz="1200" dirty="0">
                <a:solidFill>
                  <a:srgbClr val="000000"/>
                </a:solidFill>
              </a:rPr>
              <a:t>  </a:t>
            </a:r>
            <a:r>
              <a:rPr lang="en-GB" sz="1200" dirty="0" err="1">
                <a:solidFill>
                  <a:srgbClr val="000000"/>
                </a:solidFill>
              </a:rPr>
              <a:t>collègues</a:t>
            </a:r>
            <a:r>
              <a:rPr lang="en-GB" sz="1200" dirty="0">
                <a:solidFill>
                  <a:srgbClr val="000000"/>
                </a:solidFill>
              </a:rPr>
              <a:t> </a:t>
            </a:r>
            <a:r>
              <a:rPr lang="en-GB" sz="1200" dirty="0" err="1">
                <a:solidFill>
                  <a:srgbClr val="000000"/>
                </a:solidFill>
              </a:rPr>
              <a:t>soient</a:t>
            </a:r>
            <a:r>
              <a:rPr lang="en-GB" sz="1200" dirty="0">
                <a:solidFill>
                  <a:srgbClr val="000000"/>
                </a:solidFill>
              </a:rPr>
              <a:t> </a:t>
            </a:r>
            <a:r>
              <a:rPr lang="en-GB" sz="1200" dirty="0" err="1">
                <a:solidFill>
                  <a:srgbClr val="000000"/>
                </a:solidFill>
              </a:rPr>
              <a:t>à</a:t>
            </a:r>
            <a:r>
              <a:rPr lang="en-GB" sz="1200" dirty="0">
                <a:solidFill>
                  <a:srgbClr val="000000"/>
                </a:solidFill>
              </a:rPr>
              <a:t> la </a:t>
            </a:r>
            <a:r>
              <a:rPr lang="en-GB" sz="1200" dirty="0" err="1">
                <a:solidFill>
                  <a:srgbClr val="000000"/>
                </a:solidFill>
              </a:rPr>
              <a:t>fois</a:t>
            </a:r>
            <a:r>
              <a:rPr lang="en-GB" sz="1200" dirty="0">
                <a:solidFill>
                  <a:srgbClr val="000000"/>
                </a:solidFill>
              </a:rPr>
              <a:t> </a:t>
            </a:r>
            <a:r>
              <a:rPr lang="en-GB" sz="1200" dirty="0" err="1">
                <a:solidFill>
                  <a:srgbClr val="000000"/>
                </a:solidFill>
              </a:rPr>
              <a:t>épanouissants</a:t>
            </a:r>
            <a:r>
              <a:rPr lang="en-GB" sz="1200" dirty="0">
                <a:solidFill>
                  <a:srgbClr val="000000"/>
                </a:solidFill>
              </a:rPr>
              <a:t> au </a:t>
            </a:r>
            <a:r>
              <a:rPr lang="en-GB" sz="1200" dirty="0" err="1">
                <a:solidFill>
                  <a:srgbClr val="000000"/>
                </a:solidFill>
              </a:rPr>
              <a:t>niveau</a:t>
            </a:r>
            <a:r>
              <a:rPr lang="en-GB" sz="1200" dirty="0">
                <a:solidFill>
                  <a:srgbClr val="000000"/>
                </a:solidFill>
              </a:rPr>
              <a:t> </a:t>
            </a:r>
            <a:br>
              <a:rPr lang="en-GB" sz="1200" dirty="0">
                <a:solidFill>
                  <a:srgbClr val="000000"/>
                </a:solidFill>
              </a:rPr>
            </a:br>
            <a:r>
              <a:rPr lang="en-GB" sz="1200" dirty="0">
                <a:solidFill>
                  <a:srgbClr val="000000"/>
                </a:solidFill>
              </a:rPr>
              <a:t>personnel et stimulants </a:t>
            </a:r>
            <a:r>
              <a:rPr lang="en-GB" sz="1200" dirty="0" err="1">
                <a:solidFill>
                  <a:srgbClr val="000000"/>
                </a:solidFill>
              </a:rPr>
              <a:t>intellectuellement</a:t>
            </a:r>
            <a:r>
              <a:rPr lang="en-GB" sz="1200" dirty="0"/>
              <a:t>.</a:t>
            </a:r>
            <a:endParaRPr lang="en-GB" sz="1200" dirty="0">
              <a:solidFill>
                <a:srgbClr val="000000"/>
              </a:solidFill>
            </a:endParaRPr>
          </a:p>
        </p:txBody>
      </p:sp>
    </p:spTree>
    <p:extLst>
      <p:ext uri="{BB962C8B-B14F-4D97-AF65-F5344CB8AC3E}">
        <p14:creationId xmlns:p14="http://schemas.microsoft.com/office/powerpoint/2010/main" val="27554204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00" y="435600"/>
            <a:ext cx="7971213" cy="1052596"/>
          </a:xfrm>
        </p:spPr>
        <p:txBody>
          <a:bodyPr tIns="0" bIns="0"/>
          <a:lstStyle/>
          <a:p>
            <a:r>
              <a:rPr lang="en-GB" sz="2800" spc="0" dirty="0"/>
              <a:t>2.8.3 La </a:t>
            </a:r>
            <a:r>
              <a:rPr lang="en-GB" sz="2800" spc="0" dirty="0" err="1"/>
              <a:t>pratique</a:t>
            </a:r>
            <a:r>
              <a:rPr lang="en-GB" sz="2800" spc="0" dirty="0"/>
              <a:t> de </a:t>
            </a:r>
            <a:r>
              <a:rPr lang="en-GB" sz="2800" spc="0" dirty="0" err="1"/>
              <a:t>l’entretien</a:t>
            </a:r>
            <a:br>
              <a:rPr lang="en-GB" sz="2400" spc="0" dirty="0"/>
            </a:br>
            <a:br>
              <a:rPr lang="en-GB" sz="2400" spc="0" dirty="0"/>
            </a:br>
            <a:r>
              <a:rPr lang="en-GB" sz="2400" b="0" spc="0" dirty="0" err="1"/>
              <a:t>Activité</a:t>
            </a:r>
            <a:r>
              <a:rPr lang="en-GB" sz="2400" b="0" spc="0" dirty="0"/>
              <a:t>:</a:t>
            </a:r>
            <a:endParaRPr lang="en-US" sz="2400" b="0" spc="0" dirty="0"/>
          </a:p>
        </p:txBody>
      </p:sp>
      <p:sp>
        <p:nvSpPr>
          <p:cNvPr id="4" name="TextBox 3">
            <a:extLst>
              <a:ext uri="{FF2B5EF4-FFF2-40B4-BE49-F238E27FC236}">
                <a16:creationId xmlns:a16="http://schemas.microsoft.com/office/drawing/2014/main" id="{B2DA5DC6-7C10-644D-936D-86510B3EA859}"/>
              </a:ext>
            </a:extLst>
          </p:cNvPr>
          <p:cNvSpPr txBox="1"/>
          <p:nvPr/>
        </p:nvSpPr>
        <p:spPr>
          <a:xfrm>
            <a:off x="435600" y="1700107"/>
            <a:ext cx="8502605" cy="3970318"/>
          </a:xfrm>
          <a:prstGeom prst="rect">
            <a:avLst/>
          </a:prstGeom>
          <a:noFill/>
        </p:spPr>
        <p:txBody>
          <a:bodyPr wrap="square" lIns="0" tIns="0" rIns="0" bIns="0" rtlCol="0">
            <a:spAutoFit/>
          </a:bodyPr>
          <a:lstStyle/>
          <a:p>
            <a:pPr marL="342900" lvl="0" indent="-342900">
              <a:buClr>
                <a:srgbClr val="36B0E3"/>
              </a:buClr>
              <a:buFont typeface="Arial" panose="020B0604020202020204" pitchFamily="34" charset="0"/>
              <a:buChar char="•"/>
            </a:pPr>
            <a:r>
              <a:rPr lang="en-US" sz="2400" b="1" dirty="0">
                <a:solidFill>
                  <a:srgbClr val="000000"/>
                </a:solidFill>
                <a:latin typeface="Calibri" panose="020F0502020204030204" pitchFamily="34" charset="0"/>
                <a:ea typeface="MS Mincho" panose="02020609040205080304" pitchFamily="49" charset="-128"/>
                <a:cs typeface="Noto Sans Symbols"/>
              </a:rPr>
              <a:t>Par </a:t>
            </a:r>
            <a:r>
              <a:rPr lang="en-US" sz="2400" b="1" dirty="0" err="1">
                <a:solidFill>
                  <a:srgbClr val="000000"/>
                </a:solidFill>
                <a:latin typeface="Calibri" panose="020F0502020204030204" pitchFamily="34" charset="0"/>
                <a:ea typeface="MS Mincho" panose="02020609040205080304" pitchFamily="49" charset="-128"/>
                <a:cs typeface="Noto Sans Symbols"/>
              </a:rPr>
              <a:t>deux</a:t>
            </a:r>
            <a:endParaRPr lang="en-US" sz="2400" b="1" dirty="0">
              <a:solidFill>
                <a:srgbClr val="000000"/>
              </a:solidFill>
              <a:latin typeface="Calibri" panose="020F0502020204030204" pitchFamily="34" charset="0"/>
              <a:ea typeface="MS Mincho" panose="02020609040205080304" pitchFamily="49" charset="-128"/>
              <a:cs typeface="Noto Sans Symbols"/>
            </a:endParaRPr>
          </a:p>
          <a:p>
            <a:pPr marL="800100" lvl="1" indent="-342900">
              <a:buClr>
                <a:srgbClr val="36B0E3"/>
              </a:buClr>
              <a:buFont typeface="Arial" panose="020B0604020202020204" pitchFamily="34" charset="0"/>
              <a:buChar char="•"/>
            </a:pPr>
            <a:r>
              <a:rPr lang="en-GB" sz="2400" dirty="0" err="1">
                <a:solidFill>
                  <a:srgbClr val="000000"/>
                </a:solidFill>
                <a:latin typeface="Calibri" panose="020F0502020204030204" pitchFamily="34" charset="0"/>
                <a:ea typeface="MS Mincho" panose="02020609040205080304" pitchFamily="49" charset="-128"/>
                <a:cs typeface="Noto Sans Symbols"/>
              </a:rPr>
              <a:t>Une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personne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joue</a:t>
            </a:r>
            <a:r>
              <a:rPr lang="en-GB" sz="2400" dirty="0">
                <a:solidFill>
                  <a:srgbClr val="000000"/>
                </a:solidFill>
                <a:latin typeface="Calibri" panose="020F0502020204030204" pitchFamily="34" charset="0"/>
                <a:ea typeface="MS Mincho" panose="02020609040205080304" pitchFamily="49" charset="-128"/>
                <a:cs typeface="Noto Sans Symbols"/>
              </a:rPr>
              <a:t> le </a:t>
            </a:r>
            <a:r>
              <a:rPr lang="en-GB" sz="2400" dirty="0" err="1">
                <a:solidFill>
                  <a:srgbClr val="000000"/>
                </a:solidFill>
                <a:latin typeface="Calibri" panose="020F0502020204030204" pitchFamily="34" charset="0"/>
                <a:ea typeface="MS Mincho" panose="02020609040205080304" pitchFamily="49" charset="-128"/>
                <a:cs typeface="Noto Sans Symbols"/>
              </a:rPr>
              <a:t>rôle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d’un.e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bénéficiaire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ou</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d’un.e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client.e</a:t>
            </a:r>
            <a:r>
              <a:rPr lang="en-GB" sz="2400" dirty="0">
                <a:solidFill>
                  <a:srgbClr val="000000"/>
                </a:solidFill>
                <a:latin typeface="Calibri" panose="020F0502020204030204" pitchFamily="34" charset="0"/>
                <a:ea typeface="MS Mincho" panose="02020609040205080304" pitchFamily="49" charset="-128"/>
                <a:cs typeface="Noto Sans Symbols"/>
              </a:rPr>
              <a:t> et </a:t>
            </a:r>
            <a:r>
              <a:rPr lang="en-GB" sz="2400" dirty="0" err="1">
                <a:solidFill>
                  <a:srgbClr val="000000"/>
                </a:solidFill>
                <a:latin typeface="Calibri" panose="020F0502020204030204" pitchFamily="34" charset="0"/>
                <a:ea typeface="MS Mincho" panose="02020609040205080304" pitchFamily="49" charset="-128"/>
                <a:cs typeface="Noto Sans Symbols"/>
              </a:rPr>
              <a:t>l'autre</a:t>
            </a:r>
            <a:r>
              <a:rPr lang="en-GB" sz="2400" dirty="0">
                <a:solidFill>
                  <a:srgbClr val="000000"/>
                </a:solidFill>
                <a:latin typeface="Calibri" panose="020F0502020204030204" pitchFamily="34" charset="0"/>
                <a:ea typeface="MS Mincho" panose="02020609040205080304" pitchFamily="49" charset="-128"/>
                <a:cs typeface="Noto Sans Symbols"/>
              </a:rPr>
              <a:t>, le </a:t>
            </a:r>
            <a:r>
              <a:rPr lang="en-GB" sz="2400" dirty="0" err="1">
                <a:solidFill>
                  <a:srgbClr val="000000"/>
                </a:solidFill>
                <a:latin typeface="Calibri" panose="020F0502020204030204" pitchFamily="34" charset="0"/>
                <a:ea typeface="MS Mincho" panose="02020609040205080304" pitchFamily="49" charset="-128"/>
                <a:cs typeface="Noto Sans Symbols"/>
              </a:rPr>
              <a:t>rôle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d’un.e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représentant.e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d’une</a:t>
            </a:r>
            <a:r>
              <a:rPr lang="en-GB" sz="2400" dirty="0">
                <a:solidFill>
                  <a:srgbClr val="000000"/>
                </a:solidFill>
                <a:latin typeface="Calibri" panose="020F0502020204030204" pitchFamily="34" charset="0"/>
                <a:ea typeface="MS Mincho" panose="02020609040205080304" pitchFamily="49" charset="-128"/>
                <a:cs typeface="Noto Sans Symbols"/>
              </a:rPr>
              <a:t> organisation de </a:t>
            </a:r>
            <a:r>
              <a:rPr lang="en-GB" sz="2400" dirty="0" err="1">
                <a:solidFill>
                  <a:srgbClr val="000000"/>
                </a:solidFill>
                <a:latin typeface="Calibri" panose="020F0502020204030204" pitchFamily="34" charset="0"/>
                <a:ea typeface="MS Mincho" panose="02020609040205080304" pitchFamily="49" charset="-128"/>
                <a:cs typeface="Noto Sans Symbols"/>
              </a:rPr>
              <a:t>mise</a:t>
            </a:r>
            <a:r>
              <a:rPr lang="en-GB" sz="2400" dirty="0">
                <a:solidFill>
                  <a:srgbClr val="000000"/>
                </a:solidFill>
                <a:latin typeface="Calibri" panose="020F0502020204030204" pitchFamily="34" charset="0"/>
                <a:ea typeface="MS Mincho" panose="02020609040205080304" pitchFamily="49" charset="-128"/>
                <a:cs typeface="Noto Sans Symbols"/>
              </a:rPr>
              <a:t> en </a:t>
            </a:r>
            <a:r>
              <a:rPr lang="en-GB" sz="2400" dirty="0" err="1">
                <a:solidFill>
                  <a:srgbClr val="000000"/>
                </a:solidFill>
                <a:latin typeface="Calibri" panose="020F0502020204030204" pitchFamily="34" charset="0"/>
                <a:ea typeface="MS Mincho" panose="02020609040205080304" pitchFamily="49" charset="-128"/>
                <a:cs typeface="Noto Sans Symbols"/>
              </a:rPr>
              <a:t>œuvre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ou</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d’un.e</a:t>
            </a:r>
            <a:r>
              <a:rPr lang="en-GB" sz="2400" dirty="0">
                <a:solidFill>
                  <a:srgbClr val="000000"/>
                </a:solidFill>
                <a:latin typeface="Calibri" panose="020F0502020204030204" pitchFamily="34" charset="0"/>
                <a:ea typeface="MS Mincho" panose="02020609040205080304" pitchFamily="49" charset="-128"/>
                <a:cs typeface="Noto Sans Symbols"/>
              </a:rPr>
              <a:t> pair </a:t>
            </a:r>
            <a:r>
              <a:rPr lang="en-GB" sz="2400" dirty="0" err="1">
                <a:solidFill>
                  <a:srgbClr val="000000"/>
                </a:solidFill>
                <a:latin typeface="Calibri" panose="020F0502020204030204" pitchFamily="34" charset="0"/>
                <a:ea typeface="MS Mincho" panose="02020609040205080304" pitchFamily="49" charset="-128"/>
                <a:cs typeface="Noto Sans Symbols"/>
              </a:rPr>
              <a:t>éducateur.rice</a:t>
            </a:r>
            <a:r>
              <a:rPr lang="en-GB" sz="2400" dirty="0">
                <a:solidFill>
                  <a:srgbClr val="000000"/>
                </a:solidFill>
                <a:latin typeface="Calibri" panose="020F0502020204030204" pitchFamily="34" charset="0"/>
                <a:ea typeface="MS Mincho" panose="02020609040205080304" pitchFamily="49" charset="-128"/>
                <a:cs typeface="Noto Sans Symbols"/>
              </a:rPr>
              <a:t>.</a:t>
            </a:r>
            <a:endParaRPr lang="fr-FR" sz="2400" dirty="0">
              <a:solidFill>
                <a:srgbClr val="000000"/>
              </a:solidFill>
              <a:latin typeface="Calibri" panose="020F0502020204030204" pitchFamily="34" charset="0"/>
              <a:ea typeface="MS Mincho" panose="02020609040205080304" pitchFamily="49" charset="-128"/>
              <a:cs typeface="Noto Sans Symbols"/>
            </a:endParaRPr>
          </a:p>
          <a:p>
            <a:pPr marL="800100" lvl="1" indent="-342900">
              <a:buClr>
                <a:srgbClr val="36B0E3"/>
              </a:buClr>
              <a:buFont typeface="Arial" panose="020B0604020202020204" pitchFamily="34" charset="0"/>
              <a:buChar char="•"/>
            </a:pPr>
            <a:r>
              <a:rPr lang="en-GB" sz="2400" dirty="0" err="1">
                <a:solidFill>
                  <a:srgbClr val="000000"/>
                </a:solidFill>
                <a:latin typeface="Calibri" panose="020F0502020204030204" pitchFamily="34" charset="0"/>
                <a:ea typeface="MS Mincho" panose="02020609040205080304" pitchFamily="49" charset="-128"/>
                <a:cs typeface="Noto Sans Symbols"/>
              </a:rPr>
              <a:t>Réfléchissez</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à</a:t>
            </a:r>
            <a:r>
              <a:rPr lang="en-GB" sz="2400" dirty="0">
                <a:solidFill>
                  <a:srgbClr val="000000"/>
                </a:solidFill>
                <a:latin typeface="Calibri" panose="020F0502020204030204" pitchFamily="34" charset="0"/>
                <a:ea typeface="MS Mincho" panose="02020609040205080304" pitchFamily="49" charset="-128"/>
                <a:cs typeface="Noto Sans Symbols"/>
              </a:rPr>
              <a:t> un type </a:t>
            </a:r>
            <a:r>
              <a:rPr lang="en-GB" sz="2400" dirty="0" err="1">
                <a:solidFill>
                  <a:srgbClr val="000000"/>
                </a:solidFill>
                <a:latin typeface="Calibri" panose="020F0502020204030204" pitchFamily="34" charset="0"/>
                <a:ea typeface="MS Mincho" panose="02020609040205080304" pitchFamily="49" charset="-128"/>
                <a:cs typeface="Noto Sans Symbols"/>
              </a:rPr>
              <a:t>d’incident</a:t>
            </a:r>
            <a:r>
              <a:rPr lang="en-GB" sz="2400" dirty="0">
                <a:solidFill>
                  <a:srgbClr val="000000"/>
                </a:solidFill>
                <a:latin typeface="Calibri" panose="020F0502020204030204" pitchFamily="34" charset="0"/>
                <a:ea typeface="MS Mincho" panose="02020609040205080304" pitchFamily="49" charset="-128"/>
                <a:cs typeface="Noto Sans Symbols"/>
              </a:rPr>
              <a:t> qui </a:t>
            </a:r>
            <a:r>
              <a:rPr lang="en-GB" sz="2400" dirty="0" err="1">
                <a:solidFill>
                  <a:srgbClr val="000000"/>
                </a:solidFill>
                <a:latin typeface="Calibri" panose="020F0502020204030204" pitchFamily="34" charset="0"/>
                <a:ea typeface="MS Mincho" panose="02020609040205080304" pitchFamily="49" charset="-128"/>
                <a:cs typeface="Noto Sans Symbols"/>
              </a:rPr>
              <a:t>est</a:t>
            </a:r>
            <a:r>
              <a:rPr lang="en-GB" sz="2400" dirty="0">
                <a:solidFill>
                  <a:srgbClr val="000000"/>
                </a:solidFill>
                <a:latin typeface="Calibri" panose="020F0502020204030204" pitchFamily="34" charset="0"/>
                <a:ea typeface="MS Mincho" panose="02020609040205080304" pitchFamily="49" charset="-128"/>
                <a:cs typeface="Noto Sans Symbols"/>
              </a:rPr>
              <a:t> pertinent pour </a:t>
            </a:r>
            <a:r>
              <a:rPr lang="en-GB" sz="2400" dirty="0" err="1">
                <a:solidFill>
                  <a:srgbClr val="000000"/>
                </a:solidFill>
                <a:latin typeface="Calibri" panose="020F0502020204030204" pitchFamily="34" charset="0"/>
                <a:ea typeface="MS Mincho" panose="02020609040205080304" pitchFamily="49" charset="-128"/>
                <a:cs typeface="Noto Sans Symbols"/>
              </a:rPr>
              <a:t>votre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communauté</a:t>
            </a:r>
            <a:r>
              <a:rPr lang="en-GB" sz="2400" dirty="0">
                <a:solidFill>
                  <a:srgbClr val="000000"/>
                </a:solidFill>
                <a:latin typeface="Calibri" panose="020F0502020204030204" pitchFamily="34" charset="0"/>
                <a:ea typeface="MS Mincho" panose="02020609040205080304" pitchFamily="49" charset="-128"/>
                <a:cs typeface="Noto Sans Symbols"/>
              </a:rPr>
              <a:t>. Le </a:t>
            </a:r>
            <a:r>
              <a:rPr lang="en-GB" sz="2400" dirty="0" err="1">
                <a:solidFill>
                  <a:srgbClr val="000000"/>
                </a:solidFill>
                <a:latin typeface="Calibri" panose="020F0502020204030204" pitchFamily="34" charset="0"/>
                <a:ea typeface="MS Mincho" panose="02020609040205080304" pitchFamily="49" charset="-128"/>
                <a:cs typeface="Noto Sans Symbols"/>
              </a:rPr>
              <a:t>cas</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doit</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être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fictif</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mais</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vous</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pouvez</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inclure</a:t>
            </a:r>
            <a:r>
              <a:rPr lang="en-GB" sz="2400" dirty="0">
                <a:solidFill>
                  <a:srgbClr val="000000"/>
                </a:solidFill>
                <a:latin typeface="Calibri" panose="020F0502020204030204" pitchFamily="34" charset="0"/>
                <a:ea typeface="MS Mincho" panose="02020609040205080304" pitchFamily="49" charset="-128"/>
                <a:cs typeface="Noto Sans Symbols"/>
              </a:rPr>
              <a:t> des </a:t>
            </a:r>
            <a:r>
              <a:rPr lang="en-GB" sz="2400" dirty="0" err="1">
                <a:solidFill>
                  <a:srgbClr val="000000"/>
                </a:solidFill>
                <a:latin typeface="Calibri" panose="020F0502020204030204" pitchFamily="34" charset="0"/>
                <a:ea typeface="MS Mincho" panose="02020609040205080304" pitchFamily="49" charset="-128"/>
                <a:cs typeface="Noto Sans Symbols"/>
              </a:rPr>
              <a:t>détails</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réalistes</a:t>
            </a:r>
            <a:r>
              <a:rPr lang="en-GB" sz="2400" dirty="0">
                <a:solidFill>
                  <a:srgbClr val="000000"/>
                </a:solidFill>
                <a:latin typeface="Calibri" panose="020F0502020204030204" pitchFamily="34" charset="0"/>
                <a:ea typeface="MS Mincho" panose="02020609040205080304" pitchFamily="49" charset="-128"/>
                <a:cs typeface="Noto Sans Symbols"/>
              </a:rPr>
              <a:t> en </a:t>
            </a:r>
            <a:r>
              <a:rPr lang="en-GB" sz="2400" dirty="0" err="1">
                <a:solidFill>
                  <a:srgbClr val="000000"/>
                </a:solidFill>
                <a:latin typeface="Calibri" panose="020F0502020204030204" pitchFamily="34" charset="0"/>
                <a:ea typeface="MS Mincho" panose="02020609040205080304" pitchFamily="49" charset="-128"/>
                <a:cs typeface="Noto Sans Symbols"/>
              </a:rPr>
              <a:t>vous</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inspirant</a:t>
            </a:r>
            <a:r>
              <a:rPr lang="en-GB" sz="2400" dirty="0">
                <a:solidFill>
                  <a:srgbClr val="000000"/>
                </a:solidFill>
                <a:latin typeface="Calibri" panose="020F0502020204030204" pitchFamily="34" charset="0"/>
                <a:ea typeface="MS Mincho" panose="02020609040205080304" pitchFamily="49" charset="-128"/>
                <a:cs typeface="Noto Sans Symbols"/>
              </a:rPr>
              <a:t> des incidents </a:t>
            </a:r>
            <a:r>
              <a:rPr lang="en-GB" sz="2400" dirty="0" err="1">
                <a:solidFill>
                  <a:srgbClr val="000000"/>
                </a:solidFill>
                <a:latin typeface="Calibri" panose="020F0502020204030204" pitchFamily="34" charset="0"/>
                <a:ea typeface="MS Mincho" panose="02020609040205080304" pitchFamily="49" charset="-128"/>
                <a:cs typeface="Noto Sans Symbols"/>
              </a:rPr>
              <a:t>dont</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vous</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avez</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connaissance</a:t>
            </a:r>
            <a:r>
              <a:rPr lang="en-GB" sz="2400" dirty="0">
                <a:solidFill>
                  <a:srgbClr val="000000"/>
                </a:solidFill>
                <a:latin typeface="Calibri" panose="020F0502020204030204" pitchFamily="34" charset="0"/>
                <a:ea typeface="MS Mincho" panose="02020609040205080304" pitchFamily="49" charset="-128"/>
                <a:cs typeface="Noto Sans Symbols"/>
              </a:rPr>
              <a:t> et </a:t>
            </a:r>
            <a:r>
              <a:rPr lang="en-GB" sz="2400" dirty="0" err="1">
                <a:solidFill>
                  <a:srgbClr val="000000"/>
                </a:solidFill>
                <a:latin typeface="Calibri" panose="020F0502020204030204" pitchFamily="34" charset="0"/>
                <a:ea typeface="MS Mincho" panose="02020609040205080304" pitchFamily="49" charset="-128"/>
                <a:cs typeface="Noto Sans Symbols"/>
              </a:rPr>
              <a:t>que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votre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communauté</a:t>
            </a:r>
            <a:r>
              <a:rPr lang="en-GB" sz="2400" dirty="0">
                <a:solidFill>
                  <a:srgbClr val="000000"/>
                </a:solidFill>
                <a:latin typeface="Calibri" panose="020F0502020204030204" pitchFamily="34" charset="0"/>
                <a:ea typeface="MS Mincho" panose="02020609040205080304" pitchFamily="49" charset="-128"/>
                <a:cs typeface="Noto Sans Symbols"/>
              </a:rPr>
              <a:t> a </a:t>
            </a:r>
            <a:r>
              <a:rPr lang="en-GB" sz="2400" dirty="0" err="1">
                <a:solidFill>
                  <a:srgbClr val="000000"/>
                </a:solidFill>
                <a:latin typeface="Calibri" panose="020F0502020204030204" pitchFamily="34" charset="0"/>
                <a:ea typeface="MS Mincho" panose="02020609040205080304" pitchFamily="49" charset="-128"/>
                <a:cs typeface="Noto Sans Symbols"/>
              </a:rPr>
              <a:t>vécus</a:t>
            </a:r>
            <a:r>
              <a:rPr lang="en-GB" sz="2400" dirty="0">
                <a:solidFill>
                  <a:srgbClr val="000000"/>
                </a:solidFill>
                <a:latin typeface="Calibri" panose="020F0502020204030204" pitchFamily="34" charset="0"/>
                <a:ea typeface="MS Mincho" panose="02020609040205080304" pitchFamily="49" charset="-128"/>
                <a:cs typeface="Noto Sans Symbols"/>
              </a:rPr>
              <a:t>. </a:t>
            </a:r>
          </a:p>
          <a:p>
            <a:pPr marL="800100" lvl="1" indent="-342900">
              <a:buClr>
                <a:srgbClr val="36B0E3"/>
              </a:buClr>
              <a:buFont typeface="Arial" panose="020B0604020202020204" pitchFamily="34" charset="0"/>
              <a:buChar char="•"/>
            </a:pPr>
            <a:r>
              <a:rPr lang="en-GB" sz="2400" dirty="0" err="1">
                <a:solidFill>
                  <a:srgbClr val="000000"/>
                </a:solidFill>
                <a:latin typeface="Calibri" panose="020F0502020204030204" pitchFamily="34" charset="0"/>
                <a:ea typeface="MS Mincho" panose="02020609040205080304" pitchFamily="49" charset="-128"/>
                <a:cs typeface="Noto Sans Symbols"/>
              </a:rPr>
              <a:t>Chaque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groupe</a:t>
            </a:r>
            <a:r>
              <a:rPr lang="en-GB" sz="2400" dirty="0">
                <a:solidFill>
                  <a:srgbClr val="000000"/>
                </a:solidFill>
                <a:latin typeface="Calibri" panose="020F0502020204030204" pitchFamily="34" charset="0"/>
                <a:ea typeface="MS Mincho" panose="02020609040205080304" pitchFamily="49" charset="-128"/>
                <a:cs typeface="Noto Sans Symbols"/>
              </a:rPr>
              <a:t> a 30 minutes pour </a:t>
            </a:r>
            <a:r>
              <a:rPr lang="en-GB" sz="2400" dirty="0" err="1">
                <a:solidFill>
                  <a:srgbClr val="000000"/>
                </a:solidFill>
                <a:latin typeface="Calibri" panose="020F0502020204030204" pitchFamily="34" charset="0"/>
                <a:ea typeface="MS Mincho" panose="02020609040205080304" pitchFamily="49" charset="-128"/>
                <a:cs typeface="Noto Sans Symbols"/>
              </a:rPr>
              <a:t>s'interroger</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à</a:t>
            </a:r>
            <a:r>
              <a:rPr lang="en-GB" sz="2400" dirty="0">
                <a:solidFill>
                  <a:srgbClr val="000000"/>
                </a:solidFill>
                <a:latin typeface="Calibri" panose="020F0502020204030204" pitchFamily="34" charset="0"/>
                <a:ea typeface="MS Mincho" panose="02020609040205080304" pitchFamily="49" charset="-128"/>
                <a:cs typeface="Noto Sans Symbols"/>
              </a:rPr>
              <a:t> tour de </a:t>
            </a:r>
            <a:r>
              <a:rPr lang="en-GB" sz="2400" dirty="0" err="1">
                <a:solidFill>
                  <a:srgbClr val="000000"/>
                </a:solidFill>
                <a:latin typeface="Calibri" panose="020F0502020204030204" pitchFamily="34" charset="0"/>
                <a:ea typeface="MS Mincho" panose="02020609040205080304" pitchFamily="49" charset="-128"/>
                <a:cs typeface="Noto Sans Symbols"/>
              </a:rPr>
              <a:t>rôle</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sur</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l'incident</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ou</a:t>
            </a:r>
            <a:r>
              <a:rPr lang="en-GB" sz="2400" dirty="0">
                <a:solidFill>
                  <a:srgbClr val="000000"/>
                </a:solidFill>
                <a:latin typeface="Calibri" panose="020F0502020204030204" pitchFamily="34" charset="0"/>
                <a:ea typeface="MS Mincho" panose="02020609040205080304" pitchFamily="49" charset="-128"/>
                <a:cs typeface="Noto Sans Symbols"/>
              </a:rPr>
              <a:t> </a:t>
            </a:r>
            <a:r>
              <a:rPr lang="en-GB" sz="2400" dirty="0" err="1">
                <a:solidFill>
                  <a:srgbClr val="000000"/>
                </a:solidFill>
                <a:latin typeface="Calibri" panose="020F0502020204030204" pitchFamily="34" charset="0"/>
                <a:ea typeface="MS Mincho" panose="02020609040205080304" pitchFamily="49" charset="-128"/>
                <a:cs typeface="Noto Sans Symbols"/>
              </a:rPr>
              <a:t>sur</a:t>
            </a:r>
            <a:r>
              <a:rPr lang="en-GB" sz="2400" dirty="0">
                <a:solidFill>
                  <a:srgbClr val="000000"/>
                </a:solidFill>
                <a:latin typeface="Calibri" panose="020F0502020204030204" pitchFamily="34" charset="0"/>
                <a:ea typeface="MS Mincho" panose="02020609040205080304" pitchFamily="49" charset="-128"/>
                <a:cs typeface="Noto Sans Symbols"/>
              </a:rPr>
              <a:t> le </a:t>
            </a:r>
            <a:r>
              <a:rPr lang="en-GB" sz="2400" dirty="0" err="1">
                <a:solidFill>
                  <a:srgbClr val="000000"/>
                </a:solidFill>
                <a:latin typeface="Calibri" panose="020F0502020204030204" pitchFamily="34" charset="0"/>
                <a:ea typeface="MS Mincho" panose="02020609040205080304" pitchFamily="49" charset="-128"/>
                <a:cs typeface="Noto Sans Symbols"/>
              </a:rPr>
              <a:t>cas</a:t>
            </a:r>
            <a:r>
              <a:rPr lang="en-GB" sz="2400" dirty="0">
                <a:solidFill>
                  <a:srgbClr val="000000"/>
                </a:solidFill>
                <a:latin typeface="Calibri" panose="020F0502020204030204" pitchFamily="34" charset="0"/>
                <a:ea typeface="MS Mincho" panose="02020609040205080304" pitchFamily="49" charset="-128"/>
                <a:cs typeface="Noto Sans Symbols"/>
              </a:rPr>
              <a:t>. </a:t>
            </a:r>
            <a:endParaRPr lang="fr-FR" sz="2400" dirty="0">
              <a:solidFill>
                <a:srgbClr val="000000"/>
              </a:solidFill>
              <a:latin typeface="Calibri" panose="020F0502020204030204" pitchFamily="34" charset="0"/>
              <a:ea typeface="MS Mincho" panose="02020609040205080304" pitchFamily="49" charset="-128"/>
              <a:cs typeface="Noto Sans Symbols"/>
            </a:endParaRPr>
          </a:p>
          <a:p>
            <a:pPr marL="285750" indent="-285750">
              <a:buClr>
                <a:srgbClr val="36B0E3"/>
              </a:buClr>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5D769B0B-B35E-4C45-A3E8-34FC2C4FF3AD}"/>
              </a:ext>
            </a:extLst>
          </p:cNvPr>
          <p:cNvPicPr>
            <a:picLocks noChangeAspect="1"/>
          </p:cNvPicPr>
          <p:nvPr/>
        </p:nvPicPr>
        <p:blipFill>
          <a:blip r:embed="rId3"/>
          <a:stretch>
            <a:fillRect/>
          </a:stretch>
        </p:blipFill>
        <p:spPr>
          <a:xfrm>
            <a:off x="9292283" y="2419351"/>
            <a:ext cx="2464117" cy="2274569"/>
          </a:xfrm>
          <a:prstGeom prst="rect">
            <a:avLst/>
          </a:prstGeom>
        </p:spPr>
      </p:pic>
    </p:spTree>
    <p:extLst>
      <p:ext uri="{BB962C8B-B14F-4D97-AF65-F5344CB8AC3E}">
        <p14:creationId xmlns:p14="http://schemas.microsoft.com/office/powerpoint/2010/main" val="16334967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096CC-E96F-C944-A5AA-9DB771C10603}"/>
              </a:ext>
            </a:extLst>
          </p:cNvPr>
          <p:cNvPicPr>
            <a:picLocks noChangeAspect="1"/>
          </p:cNvPicPr>
          <p:nvPr/>
        </p:nvPicPr>
        <p:blipFill rotWithShape="1">
          <a:blip r:embed="rId3"/>
          <a:srcRect b="3572"/>
          <a:stretch/>
        </p:blipFill>
        <p:spPr>
          <a:xfrm>
            <a:off x="193936" y="1320800"/>
            <a:ext cx="9213598" cy="5416364"/>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1" y="435600"/>
            <a:ext cx="7519680" cy="1034129"/>
          </a:xfrm>
        </p:spPr>
        <p:txBody>
          <a:bodyPr wrap="square" lIns="0" tIns="0" rIns="0" bIns="0" anchor="t">
            <a:spAutoFit/>
          </a:bodyPr>
          <a:lstStyle/>
          <a:p>
            <a:pPr>
              <a:tabLst>
                <a:tab pos="1374775" algn="l"/>
              </a:tabLst>
            </a:pPr>
            <a:r>
              <a:rPr lang="fr-FR" sz="2800" spc="0" dirty="0"/>
              <a:t>Liste de contrôle de l’Unité 2.8 : </a:t>
            </a:r>
            <a:br>
              <a:rPr lang="fr-FR" sz="2800" spc="0" dirty="0"/>
            </a:br>
            <a:r>
              <a:rPr lang="fr-FR" sz="2800" spc="0" dirty="0"/>
              <a:t>Conduire des entretiens sensibles au genre - les principes et la pratique</a:t>
            </a:r>
            <a:endParaRPr lang="en-US" sz="2800" spc="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762762" y="2469924"/>
            <a:ext cx="6880432" cy="3892732"/>
          </a:xfrm>
        </p:spPr>
        <p:txBody>
          <a:bodyPr lIns="0" tIns="0" rIns="0" bIns="0" anchor="t"/>
          <a:lstStyle/>
          <a:p>
            <a:pPr marL="342900" indent="-342900">
              <a:buClr>
                <a:srgbClr val="E52E78"/>
              </a:buClr>
              <a:buFont typeface="Wingdings" pitchFamily="2" charset="2"/>
              <a:buChar char="ü"/>
            </a:pPr>
            <a:r>
              <a:rPr lang="fr-FR" sz="2400" dirty="0"/>
              <a:t>Nous avons confiance en notre capacité d’assurer notre sécurité et celle de nos </a:t>
            </a:r>
            <a:r>
              <a:rPr lang="fr-FR" sz="2400" dirty="0" err="1"/>
              <a:t>client.es</a:t>
            </a:r>
            <a:r>
              <a:rPr lang="fr-FR" sz="2400" dirty="0"/>
              <a:t>.</a:t>
            </a:r>
          </a:p>
          <a:p>
            <a:pPr marL="342900" indent="-342900">
              <a:buClr>
                <a:srgbClr val="E52E78"/>
              </a:buClr>
              <a:buFont typeface="Wingdings" pitchFamily="2" charset="2"/>
              <a:buChar char="ü"/>
            </a:pPr>
            <a:r>
              <a:rPr lang="fr-FR" sz="2400" dirty="0"/>
              <a:t>Nous avons une bonne compréhension des principes clés de la conduite d’entretien et nous sommes </a:t>
            </a:r>
            <a:r>
              <a:rPr lang="fr-FR" sz="2400" dirty="0" err="1"/>
              <a:t>convaincu.es</a:t>
            </a:r>
            <a:r>
              <a:rPr lang="fr-FR" sz="2400" dirty="0"/>
              <a:t> que nous pouvons les appliquer lorsque nous rencontrons nos </a:t>
            </a:r>
            <a:r>
              <a:rPr lang="fr-FR" sz="2400" dirty="0" err="1"/>
              <a:t>client.es</a:t>
            </a:r>
            <a:r>
              <a:rPr lang="fr-FR" sz="2400" dirty="0"/>
              <a:t> qui ont été victimes de discrimination ou de violences basées sur le genre.        </a:t>
            </a:r>
            <a:endParaRPr lang="en-US" sz="2400" dirty="0">
              <a:latin typeface="Arial"/>
              <a:cs typeface="Arial"/>
            </a:endParaRPr>
          </a:p>
        </p:txBody>
      </p:sp>
    </p:spTree>
    <p:extLst>
      <p:ext uri="{BB962C8B-B14F-4D97-AF65-F5344CB8AC3E}">
        <p14:creationId xmlns:p14="http://schemas.microsoft.com/office/powerpoint/2010/main" val="334314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3" y="436563"/>
            <a:ext cx="6298787" cy="1463357"/>
          </a:xfrm>
          <a:solidFill>
            <a:srgbClr val="E62F79"/>
          </a:solidFill>
        </p:spPr>
        <p:txBody>
          <a:bodyPr wrap="square" lIns="182880" tIns="182880" rIns="182880" bIns="182880" anchor="t"/>
          <a:lstStyle/>
          <a:p>
            <a:r>
              <a:rPr lang="en-GB" sz="4000" spc="0" dirty="0">
                <a:latin typeface="Arial Black"/>
              </a:rPr>
              <a:t>2.9 PERSONNALISER LE MODÈLE</a:t>
            </a:r>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a:solidFill>
            <a:srgbClr val="000000"/>
          </a:solidFill>
        </p:grpSpPr>
        <p:sp>
          <p:nvSpPr>
            <p:cNvPr id="39" name="Rounded Rectangle 38"/>
            <p:cNvSpPr/>
            <p:nvPr/>
          </p:nvSpPr>
          <p:spPr>
            <a:xfrm>
              <a:off x="3347422" y="0"/>
              <a:ext cx="983394"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64657" y="149060"/>
              <a:ext cx="937999" cy="2097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incidents</a:t>
              </a:r>
            </a:p>
          </p:txBody>
        </p:sp>
      </p:grpSp>
      <p:grpSp>
        <p:nvGrpSpPr>
          <p:cNvPr id="18" name="Group 17"/>
          <p:cNvGrpSpPr/>
          <p:nvPr/>
        </p:nvGrpSpPr>
        <p:grpSpPr>
          <a:xfrm>
            <a:off x="8225590" y="2353217"/>
            <a:ext cx="1845657" cy="1645759"/>
            <a:chOff x="4492335" y="0"/>
            <a:chExt cx="961429" cy="2302933"/>
          </a:xfrm>
          <a:solidFill>
            <a:srgbClr val="000000"/>
          </a:solidFill>
        </p:grpSpPr>
        <p:sp>
          <p:nvSpPr>
            <p:cNvPr id="37" name="Rounded Rectangle 36"/>
            <p:cNvSpPr/>
            <p:nvPr/>
          </p:nvSpPr>
          <p:spPr>
            <a:xfrm>
              <a:off x="44923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39254" y="94109"/>
              <a:ext cx="857384" cy="21383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61317" y="2352546"/>
            <a:ext cx="1845657" cy="1646430"/>
            <a:chOff x="5615285" y="-16624"/>
            <a:chExt cx="961429" cy="2319557"/>
          </a:xfrm>
          <a:solidFill>
            <a:srgbClr val="000000"/>
          </a:solidFill>
        </p:grpSpPr>
        <p:sp>
          <p:nvSpPr>
            <p:cNvPr id="35" name="Rounded Rectangle 34"/>
            <p:cNvSpPr/>
            <p:nvPr/>
          </p:nvSpPr>
          <p:spPr>
            <a:xfrm>
              <a:off x="5615285" y="-16624"/>
              <a:ext cx="961429" cy="231955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68892" y="79071"/>
              <a:ext cx="860931" cy="218701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592669" y="4203178"/>
            <a:ext cx="2251294" cy="1560679"/>
            <a:chOff x="6715227" y="0"/>
            <a:chExt cx="984437" cy="2302933"/>
          </a:xfrm>
          <a:solidFill>
            <a:srgbClr val="000000"/>
          </a:solidFill>
        </p:grpSpPr>
        <p:sp>
          <p:nvSpPr>
            <p:cNvPr id="33" name="Rounded Rectangle 32"/>
            <p:cNvSpPr/>
            <p:nvPr/>
          </p:nvSpPr>
          <p:spPr>
            <a:xfrm>
              <a:off x="67382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715227" y="28159"/>
              <a:ext cx="956277" cy="22466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a:solidFill>
            <a:srgbClr val="E62F79"/>
          </a:solidFill>
        </p:grpSpPr>
        <p:sp>
          <p:nvSpPr>
            <p:cNvPr id="31" name="Rounded Rectangle 30"/>
            <p:cNvSpPr/>
            <p:nvPr/>
          </p:nvSpPr>
          <p:spPr>
            <a:xfrm>
              <a:off x="7861184"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910134" y="49282"/>
              <a:ext cx="884320" cy="2225492"/>
            </a:xfrm>
            <a:prstGeom prst="rect">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E52E7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35226" y="203073"/>
              <a:ext cx="873995" cy="1931628"/>
            </a:xfrm>
            <a:prstGeom prst="rect">
              <a:avLst/>
            </a:prstGeom>
            <a:solidFill>
              <a:srgbClr val="E52E78"/>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a:solidFill>
            <a:srgbClr val="E62F79"/>
          </a:solidFill>
        </p:grpSpPr>
        <p:sp>
          <p:nvSpPr>
            <p:cNvPr id="27" name="Rounded Rectangle 26"/>
            <p:cNvSpPr/>
            <p:nvPr/>
          </p:nvSpPr>
          <p:spPr>
            <a:xfrm>
              <a:off x="10107084"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325441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B78EF19-AE12-E448-A5C2-D3810A8CFFF7}"/>
              </a:ext>
            </a:extLst>
          </p:cNvPr>
          <p:cNvSpPr txBox="1">
            <a:spLocks/>
          </p:cNvSpPr>
          <p:nvPr/>
        </p:nvSpPr>
        <p:spPr>
          <a:xfrm>
            <a:off x="1778000" y="2803249"/>
            <a:ext cx="8344700" cy="1761166"/>
          </a:xfrm>
          <a:prstGeom prst="rect">
            <a:avLst/>
          </a:prstGeom>
          <a:solidFill>
            <a:srgbClr val="E62F79"/>
          </a:solidFill>
        </p:spPr>
        <p:txBody>
          <a:bodyPr lIns="182880" tIns="182880" rIns="182880" bIns="182880"/>
          <a:lstStyle>
            <a:lvl1pPr marL="0" marR="0" indent="0" algn="l" defTabSz="914400" rtl="0" eaLnBrk="1" fontAlgn="auto" latinLnBrk="0" hangingPunct="1">
              <a:lnSpc>
                <a:spcPts val="4700"/>
              </a:lnSpc>
              <a:spcBef>
                <a:spcPts val="0"/>
              </a:spcBef>
              <a:spcAft>
                <a:spcPts val="0"/>
              </a:spcAft>
              <a:buClrTx/>
              <a:buSzTx/>
              <a:buFont typeface="Arial" panose="020B0604020202020204" pitchFamily="34" charset="0"/>
              <a:buNone/>
              <a:tabLst/>
              <a:defRPr sz="4500" b="1" i="0" kern="0" spc="-200" baseline="0">
                <a:solidFill>
                  <a:schemeClr val="tx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spc="0" dirty="0" err="1">
                <a:solidFill>
                  <a:schemeClr val="bg1"/>
                </a:solidFill>
              </a:rPr>
              <a:t>Activité</a:t>
            </a:r>
            <a:r>
              <a:rPr lang="en-US" sz="3600" spc="0" dirty="0">
                <a:solidFill>
                  <a:schemeClr val="bg1"/>
                </a:solidFill>
              </a:rPr>
              <a:t> 1: </a:t>
            </a:r>
            <a:r>
              <a:rPr lang="en-US" sz="3600" spc="0" dirty="0" err="1">
                <a:solidFill>
                  <a:schemeClr val="bg1"/>
                </a:solidFill>
              </a:rPr>
              <a:t>Personnaliser</a:t>
            </a:r>
            <a:r>
              <a:rPr lang="en-US" sz="3600" spc="0" dirty="0">
                <a:solidFill>
                  <a:schemeClr val="bg1"/>
                </a:solidFill>
              </a:rPr>
              <a:t> le </a:t>
            </a:r>
          </a:p>
          <a:p>
            <a:pPr algn="ctr"/>
            <a:r>
              <a:rPr lang="en-US" sz="3600" spc="0" dirty="0" err="1">
                <a:solidFill>
                  <a:schemeClr val="bg1"/>
                </a:solidFill>
              </a:rPr>
              <a:t>modèle</a:t>
            </a:r>
            <a:r>
              <a:rPr lang="en-US" sz="3600" spc="0" dirty="0">
                <a:solidFill>
                  <a:schemeClr val="bg1"/>
                </a:solidFill>
              </a:rPr>
              <a:t> </a:t>
            </a:r>
            <a:r>
              <a:rPr lang="en-US" sz="3600" spc="0" dirty="0" err="1">
                <a:solidFill>
                  <a:schemeClr val="bg1"/>
                </a:solidFill>
              </a:rPr>
              <a:t>REAct</a:t>
            </a:r>
            <a:endParaRPr lang="en-GB" sz="3600" spc="0" dirty="0"/>
          </a:p>
        </p:txBody>
      </p:sp>
      <p:pic>
        <p:nvPicPr>
          <p:cNvPr id="6" name="Picture 5">
            <a:extLst>
              <a:ext uri="{FF2B5EF4-FFF2-40B4-BE49-F238E27FC236}">
                <a16:creationId xmlns:a16="http://schemas.microsoft.com/office/drawing/2014/main" id="{E0AD75AD-E560-8C48-9B60-7193D340DD54}"/>
              </a:ext>
            </a:extLst>
          </p:cNvPr>
          <p:cNvPicPr>
            <a:picLocks noChangeAspect="1"/>
          </p:cNvPicPr>
          <p:nvPr/>
        </p:nvPicPr>
        <p:blipFill>
          <a:blip r:embed="rId3"/>
          <a:stretch>
            <a:fillRect/>
          </a:stretch>
        </p:blipFill>
        <p:spPr>
          <a:xfrm>
            <a:off x="4489762" y="73211"/>
            <a:ext cx="2576868" cy="2730038"/>
          </a:xfrm>
          <a:prstGeom prst="rect">
            <a:avLst/>
          </a:prstGeom>
        </p:spPr>
      </p:pic>
    </p:spTree>
    <p:extLst>
      <p:ext uri="{BB962C8B-B14F-4D97-AF65-F5344CB8AC3E}">
        <p14:creationId xmlns:p14="http://schemas.microsoft.com/office/powerpoint/2010/main" val="17926932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EC8F7-4E7D-FB42-9BC2-F3FF521F1943}"/>
              </a:ext>
            </a:extLst>
          </p:cNvPr>
          <p:cNvPicPr>
            <a:picLocks noChangeAspect="1"/>
          </p:cNvPicPr>
          <p:nvPr/>
        </p:nvPicPr>
        <p:blipFill rotWithShape="1">
          <a:blip r:embed="rId3"/>
          <a:srcRect b="3572"/>
          <a:stretch/>
        </p:blipFill>
        <p:spPr>
          <a:xfrm>
            <a:off x="61856" y="1012284"/>
            <a:ext cx="9859384" cy="5796000"/>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0" y="435600"/>
            <a:ext cx="9293361" cy="689420"/>
          </a:xfrm>
        </p:spPr>
        <p:txBody>
          <a:bodyPr wrap="square" lIns="0" tIns="0" rIns="0" bIns="0" anchor="t">
            <a:spAutoFit/>
          </a:bodyPr>
          <a:lstStyle/>
          <a:p>
            <a:r>
              <a:rPr lang="fr-FR" sz="2800" spc="0" dirty="0"/>
              <a:t>Liste de contrôle de l’Unité 2.9 : Personnaliser le modèle </a:t>
            </a:r>
            <a:r>
              <a:rPr lang="fr-FR" sz="2800" spc="0" dirty="0" err="1"/>
              <a:t>REAct</a:t>
            </a:r>
            <a:r>
              <a:rPr lang="fr-FR" sz="2800" spc="0" dirty="0"/>
              <a:t> Genre – dernières étapes</a:t>
            </a:r>
            <a:endParaRPr lang="en-US" sz="2800" spc="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661340" y="2115335"/>
            <a:ext cx="7459145" cy="3924134"/>
          </a:xfrm>
        </p:spPr>
        <p:txBody>
          <a:bodyPr lIns="0" tIns="0" rIns="0" bIns="0" anchor="t"/>
          <a:lstStyle/>
          <a:p>
            <a:pPr marL="342900" indent="-342900">
              <a:buClr>
                <a:srgbClr val="E62F79"/>
              </a:buClr>
              <a:buFont typeface="Wingdings" pitchFamily="2" charset="2"/>
              <a:buChar char="ü"/>
            </a:pPr>
            <a:r>
              <a:rPr lang="en-GB" sz="2400" dirty="0"/>
              <a:t>Nous </a:t>
            </a:r>
            <a:r>
              <a:rPr lang="en-GB" sz="2400" dirty="0" err="1"/>
              <a:t>pouvons</a:t>
            </a:r>
            <a:r>
              <a:rPr lang="en-GB" sz="2400" dirty="0"/>
              <a:t> </a:t>
            </a:r>
            <a:r>
              <a:rPr lang="en-GB" sz="2400" dirty="0" err="1"/>
              <a:t>expliquer</a:t>
            </a:r>
            <a:r>
              <a:rPr lang="en-GB" sz="2400" dirty="0"/>
              <a:t> en quoi le fait de se </a:t>
            </a:r>
            <a:r>
              <a:rPr lang="en-GB" sz="2400" dirty="0" err="1"/>
              <a:t>concentrer</a:t>
            </a:r>
            <a:r>
              <a:rPr lang="en-GB" sz="2400" dirty="0"/>
              <a:t> sur le genre fait </a:t>
            </a:r>
            <a:r>
              <a:rPr lang="en-GB" sz="2400" dirty="0" err="1"/>
              <a:t>progresser</a:t>
            </a:r>
            <a:r>
              <a:rPr lang="en-GB" sz="2400" dirty="0"/>
              <a:t> </a:t>
            </a:r>
            <a:r>
              <a:rPr lang="en-GB" sz="2400" dirty="0" err="1"/>
              <a:t>notre</a:t>
            </a:r>
            <a:r>
              <a:rPr lang="en-GB" sz="2400" dirty="0"/>
              <a:t> programme </a:t>
            </a:r>
            <a:r>
              <a:rPr lang="en-GB" sz="2400" dirty="0" err="1"/>
              <a:t>REAct</a:t>
            </a:r>
            <a:r>
              <a:rPr lang="en-GB" sz="2400" dirty="0"/>
              <a:t> et </a:t>
            </a:r>
            <a:r>
              <a:rPr lang="en-GB" sz="2400" dirty="0" err="1"/>
              <a:t>nos</a:t>
            </a:r>
            <a:r>
              <a:rPr lang="en-GB" sz="2400" dirty="0"/>
              <a:t> actions de plaidoyer.</a:t>
            </a:r>
            <a:endParaRPr lang="fr-FR" sz="2400" dirty="0"/>
          </a:p>
          <a:p>
            <a:pPr marL="342900" indent="-342900">
              <a:buClr>
                <a:srgbClr val="E62F79"/>
              </a:buClr>
              <a:buFont typeface="Wingdings" pitchFamily="2" charset="2"/>
              <a:buChar char="ü"/>
            </a:pPr>
            <a:r>
              <a:rPr lang="en-GB" sz="2400" dirty="0"/>
              <a:t>Nous </a:t>
            </a:r>
            <a:r>
              <a:rPr lang="en-GB" sz="2400" dirty="0" err="1"/>
              <a:t>pouvons</a:t>
            </a:r>
            <a:r>
              <a:rPr lang="en-GB" sz="2400" dirty="0"/>
              <a:t> </a:t>
            </a:r>
            <a:r>
              <a:rPr lang="en-GB" sz="2400" dirty="0" err="1"/>
              <a:t>expliquer</a:t>
            </a:r>
            <a:r>
              <a:rPr lang="en-GB" sz="2400" dirty="0"/>
              <a:t> les </a:t>
            </a:r>
            <a:r>
              <a:rPr lang="en-GB" sz="2400" dirty="0" err="1"/>
              <a:t>différentes</a:t>
            </a:r>
            <a:r>
              <a:rPr lang="en-GB" sz="2400" dirty="0"/>
              <a:t> sections du </a:t>
            </a:r>
            <a:r>
              <a:rPr lang="en-GB" sz="2400" dirty="0" err="1"/>
              <a:t>modèle</a:t>
            </a:r>
            <a:r>
              <a:rPr lang="en-GB" sz="2400" dirty="0"/>
              <a:t> </a:t>
            </a:r>
            <a:r>
              <a:rPr lang="en-GB" sz="2400" dirty="0" err="1"/>
              <a:t>ainsi</a:t>
            </a:r>
            <a:r>
              <a:rPr lang="en-GB" sz="2400" dirty="0"/>
              <a:t> </a:t>
            </a:r>
            <a:r>
              <a:rPr lang="en-GB" sz="2400" dirty="0" err="1"/>
              <a:t>que</a:t>
            </a:r>
            <a:r>
              <a:rPr lang="en-GB" sz="2400" dirty="0"/>
              <a:t> les </a:t>
            </a:r>
            <a:r>
              <a:rPr lang="en-GB" sz="2400" dirty="0" err="1"/>
              <a:t>étapes</a:t>
            </a:r>
            <a:r>
              <a:rPr lang="en-GB" sz="2400" dirty="0"/>
              <a:t> </a:t>
            </a:r>
            <a:r>
              <a:rPr lang="en-GB" sz="2400" dirty="0" err="1"/>
              <a:t>nécessaires</a:t>
            </a:r>
            <a:r>
              <a:rPr lang="en-GB" sz="2400" dirty="0"/>
              <a:t> pour le </a:t>
            </a:r>
            <a:r>
              <a:rPr lang="en-GB" sz="2400" dirty="0" err="1"/>
              <a:t>paramétrer</a:t>
            </a:r>
            <a:r>
              <a:rPr lang="en-GB" sz="2400" dirty="0"/>
              <a:t> en </a:t>
            </a:r>
            <a:r>
              <a:rPr lang="en-GB" sz="2400" dirty="0" err="1"/>
              <a:t>fonction</a:t>
            </a:r>
            <a:r>
              <a:rPr lang="en-GB" sz="2400" dirty="0"/>
              <a:t> de </a:t>
            </a:r>
            <a:r>
              <a:rPr lang="en-GB" sz="2400" dirty="0" err="1"/>
              <a:t>notre</a:t>
            </a:r>
            <a:r>
              <a:rPr lang="en-GB" sz="2400" dirty="0"/>
              <a:t> </a:t>
            </a:r>
            <a:r>
              <a:rPr lang="en-GB" sz="2400" dirty="0" err="1"/>
              <a:t>contexte</a:t>
            </a:r>
            <a:r>
              <a:rPr lang="en-GB" sz="2400" dirty="0"/>
              <a:t>.</a:t>
            </a:r>
            <a:endParaRPr lang="fr-FR" sz="2400" dirty="0"/>
          </a:p>
          <a:p>
            <a:pPr marL="342900" indent="-342900">
              <a:buClr>
                <a:srgbClr val="E62F79"/>
              </a:buClr>
              <a:buFont typeface="Wingdings" pitchFamily="2" charset="2"/>
              <a:buChar char="ü"/>
            </a:pPr>
            <a:r>
              <a:rPr lang="en-GB" sz="2400" dirty="0"/>
              <a:t>Nous </a:t>
            </a:r>
            <a:r>
              <a:rPr lang="en-GB" sz="2400" dirty="0" err="1"/>
              <a:t>pouvons</a:t>
            </a:r>
            <a:r>
              <a:rPr lang="en-GB" sz="2400" dirty="0"/>
              <a:t> identifier les </a:t>
            </a:r>
            <a:r>
              <a:rPr lang="en-GB" sz="2400" dirty="0" err="1"/>
              <a:t>indicateurs</a:t>
            </a:r>
            <a:r>
              <a:rPr lang="en-GB" sz="2400" dirty="0"/>
              <a:t> </a:t>
            </a:r>
            <a:r>
              <a:rPr lang="en-GB" sz="2400" dirty="0" err="1"/>
              <a:t>clés</a:t>
            </a:r>
            <a:r>
              <a:rPr lang="en-GB" sz="2400" dirty="0"/>
              <a:t> </a:t>
            </a:r>
            <a:r>
              <a:rPr lang="en-GB" sz="2400" dirty="0" err="1"/>
              <a:t>à</a:t>
            </a:r>
            <a:r>
              <a:rPr lang="en-GB" sz="2400" dirty="0"/>
              <a:t> </a:t>
            </a:r>
            <a:r>
              <a:rPr lang="en-GB" sz="2400" dirty="0" err="1"/>
              <a:t>inclure</a:t>
            </a:r>
            <a:r>
              <a:rPr lang="en-GB" sz="2400" dirty="0"/>
              <a:t>, </a:t>
            </a:r>
            <a:r>
              <a:rPr lang="en-GB" sz="2400" dirty="0" err="1"/>
              <a:t>à</a:t>
            </a:r>
            <a:r>
              <a:rPr lang="en-GB" sz="2400" dirty="0"/>
              <a:t> </a:t>
            </a:r>
            <a:r>
              <a:rPr lang="en-GB" sz="2400" dirty="0" err="1"/>
              <a:t>exclure</a:t>
            </a:r>
            <a:r>
              <a:rPr lang="en-GB" sz="2400" dirty="0"/>
              <a:t> </a:t>
            </a:r>
            <a:r>
              <a:rPr lang="en-GB" sz="2400" dirty="0" err="1"/>
              <a:t>ou</a:t>
            </a:r>
            <a:r>
              <a:rPr lang="en-GB" sz="2400" dirty="0"/>
              <a:t> </a:t>
            </a:r>
            <a:r>
              <a:rPr lang="en-GB" sz="2400" dirty="0" err="1"/>
              <a:t>à</a:t>
            </a:r>
            <a:r>
              <a:rPr lang="en-GB" sz="2400" dirty="0"/>
              <a:t> modifier en </a:t>
            </a:r>
            <a:r>
              <a:rPr lang="en-GB" sz="2400" dirty="0" err="1"/>
              <a:t>fonction</a:t>
            </a:r>
            <a:r>
              <a:rPr lang="en-GB" sz="2400" dirty="0"/>
              <a:t> de </a:t>
            </a:r>
            <a:r>
              <a:rPr lang="en-GB" sz="2400" dirty="0" err="1"/>
              <a:t>nos</a:t>
            </a:r>
            <a:r>
              <a:rPr lang="en-GB" sz="2400" dirty="0"/>
              <a:t> </a:t>
            </a:r>
            <a:r>
              <a:rPr lang="en-GB" sz="2400" dirty="0" err="1"/>
              <a:t>besoins</a:t>
            </a:r>
            <a:r>
              <a:rPr lang="en-GB" sz="2400" dirty="0"/>
              <a:t> </a:t>
            </a:r>
            <a:r>
              <a:rPr lang="en-GB" sz="2400" dirty="0" err="1"/>
              <a:t>programmatiques</a:t>
            </a:r>
            <a:r>
              <a:rPr lang="en-GB" sz="2400" dirty="0"/>
              <a:t> et de </a:t>
            </a:r>
            <a:r>
              <a:rPr lang="en-GB" sz="2400" dirty="0" err="1"/>
              <a:t>plaidoyer</a:t>
            </a:r>
            <a:r>
              <a:rPr lang="en-GB" sz="2400" dirty="0"/>
              <a:t>.</a:t>
            </a:r>
            <a:endParaRPr lang="fr-FR" sz="2400" dirty="0"/>
          </a:p>
          <a:p>
            <a:pPr marL="457200" indent="-457200">
              <a:buClr>
                <a:srgbClr val="E62F79"/>
              </a:buClr>
              <a:buFont typeface="Wingdings" pitchFamily="2" charset="2"/>
              <a:buChar char="ü"/>
            </a:pPr>
            <a:endParaRPr lang="en-US" sz="2800" b="1" dirty="0">
              <a:latin typeface="Arial"/>
              <a:cs typeface="Arial"/>
            </a:endParaRPr>
          </a:p>
        </p:txBody>
      </p:sp>
    </p:spTree>
    <p:extLst>
      <p:ext uri="{BB962C8B-B14F-4D97-AF65-F5344CB8AC3E}">
        <p14:creationId xmlns:p14="http://schemas.microsoft.com/office/powerpoint/2010/main" val="697212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020B9-4DC2-C74C-BA71-05933B4B09E3}"/>
              </a:ext>
            </a:extLst>
          </p:cNvPr>
          <p:cNvSpPr>
            <a:spLocks noGrp="1"/>
          </p:cNvSpPr>
          <p:nvPr>
            <p:ph type="body" sz="quarter" idx="10"/>
          </p:nvPr>
        </p:nvSpPr>
        <p:spPr>
          <a:xfrm>
            <a:off x="437293" y="436563"/>
            <a:ext cx="6542627" cy="1412557"/>
          </a:xfrm>
          <a:solidFill>
            <a:srgbClr val="E62F79"/>
          </a:solidFill>
        </p:spPr>
        <p:txBody>
          <a:bodyPr wrap="square" lIns="182880" tIns="182880" rIns="182880" bIns="182880" anchor="t"/>
          <a:lstStyle/>
          <a:p>
            <a:r>
              <a:rPr lang="en-GB" sz="4000" spc="0" dirty="0">
                <a:latin typeface="Arial Black"/>
              </a:rPr>
              <a:t>10 PLANIFIER LES PROCHAINES ÉTAPES</a:t>
            </a:r>
          </a:p>
        </p:txBody>
      </p:sp>
      <p:grpSp>
        <p:nvGrpSpPr>
          <p:cNvPr id="14" name="Group 13"/>
          <p:cNvGrpSpPr/>
          <p:nvPr/>
        </p:nvGrpSpPr>
        <p:grpSpPr>
          <a:xfrm>
            <a:off x="183695" y="2353217"/>
            <a:ext cx="1901137" cy="1640266"/>
            <a:chOff x="535" y="0"/>
            <a:chExt cx="961429" cy="2302933"/>
          </a:xfrm>
          <a:solidFill>
            <a:srgbClr val="000000"/>
          </a:solidFill>
        </p:grpSpPr>
        <p:sp>
          <p:nvSpPr>
            <p:cNvPr id="45" name="Rounded Rectangle 44"/>
            <p:cNvSpPr/>
            <p:nvPr/>
          </p:nvSpPr>
          <p:spPr>
            <a:xfrm>
              <a:off x="5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ounded Rectangle 4"/>
            <p:cNvSpPr/>
            <p:nvPr/>
          </p:nvSpPr>
          <p:spPr>
            <a:xfrm>
              <a:off x="46731" y="54530"/>
              <a:ext cx="862077"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Accueil</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présentation</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REAct</a:t>
              </a:r>
              <a:r>
                <a:rPr lang="en-US" b="1" dirty="0">
                  <a:latin typeface="Arial" panose="020B0604020202020204" pitchFamily="34" charset="0"/>
                  <a:cs typeface="Arial" panose="020B0604020202020204" pitchFamily="34" charset="0"/>
                </a:rPr>
                <a:t> Genre</a:t>
              </a:r>
            </a:p>
          </p:txBody>
        </p:sp>
      </p:grpSp>
      <p:grpSp>
        <p:nvGrpSpPr>
          <p:cNvPr id="15" name="Group 14"/>
          <p:cNvGrpSpPr/>
          <p:nvPr/>
        </p:nvGrpSpPr>
        <p:grpSpPr>
          <a:xfrm>
            <a:off x="2188765" y="2352546"/>
            <a:ext cx="1901137" cy="1640266"/>
            <a:chOff x="1123485" y="0"/>
            <a:chExt cx="961429" cy="2302933"/>
          </a:xfrm>
          <a:solidFill>
            <a:srgbClr val="000000"/>
          </a:solidFill>
        </p:grpSpPr>
        <p:sp>
          <p:nvSpPr>
            <p:cNvPr id="43" name="Rounded Rectangle 42"/>
            <p:cNvSpPr/>
            <p:nvPr/>
          </p:nvSpPr>
          <p:spPr>
            <a:xfrm>
              <a:off x="112348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ounded Rectangle 6"/>
            <p:cNvSpPr/>
            <p:nvPr/>
          </p:nvSpPr>
          <p:spPr>
            <a:xfrm>
              <a:off x="1165923" y="55471"/>
              <a:ext cx="866483" cy="2185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notre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grpSp>
      <p:grpSp>
        <p:nvGrpSpPr>
          <p:cNvPr id="16" name="Group 15"/>
          <p:cNvGrpSpPr/>
          <p:nvPr/>
        </p:nvGrpSpPr>
        <p:grpSpPr>
          <a:xfrm>
            <a:off x="4174369" y="2358182"/>
            <a:ext cx="1954170" cy="1634630"/>
            <a:chOff x="2246435" y="0"/>
            <a:chExt cx="961429" cy="2302933"/>
          </a:xfrm>
        </p:grpSpPr>
        <p:sp>
          <p:nvSpPr>
            <p:cNvPr id="41" name="Rounded Rectangle 40"/>
            <p:cNvSpPr/>
            <p:nvPr/>
          </p:nvSpPr>
          <p:spPr>
            <a:xfrm>
              <a:off x="2246435"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8"/>
            <p:cNvSpPr/>
            <p:nvPr/>
          </p:nvSpPr>
          <p:spPr>
            <a:xfrm>
              <a:off x="2274594" y="28160"/>
              <a:ext cx="905111" cy="2246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Comprendre</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droits</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6185774" y="2372301"/>
            <a:ext cx="1982581" cy="1615546"/>
            <a:chOff x="3347422" y="0"/>
            <a:chExt cx="983394" cy="2302933"/>
          </a:xfrm>
          <a:solidFill>
            <a:srgbClr val="000000"/>
          </a:solidFill>
        </p:grpSpPr>
        <p:sp>
          <p:nvSpPr>
            <p:cNvPr id="39" name="Rounded Rectangle 38"/>
            <p:cNvSpPr/>
            <p:nvPr/>
          </p:nvSpPr>
          <p:spPr>
            <a:xfrm>
              <a:off x="3347422" y="0"/>
              <a:ext cx="983394"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ounded Rectangle 10"/>
            <p:cNvSpPr/>
            <p:nvPr/>
          </p:nvSpPr>
          <p:spPr>
            <a:xfrm>
              <a:off x="3364657" y="149060"/>
              <a:ext cx="937999" cy="2097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Identifier les incidents</a:t>
              </a:r>
              <a:endParaRPr lang="en-US" b="1" i="0" kern="1200" dirty="0">
                <a:latin typeface="Arial" panose="020B0604020202020204" pitchFamily="34" charset="0"/>
                <a:cs typeface="Arial" panose="020B0604020202020204" pitchFamily="34" charset="0"/>
              </a:endParaRPr>
            </a:p>
          </p:txBody>
        </p:sp>
      </p:grpSp>
      <p:grpSp>
        <p:nvGrpSpPr>
          <p:cNvPr id="18" name="Group 17"/>
          <p:cNvGrpSpPr/>
          <p:nvPr/>
        </p:nvGrpSpPr>
        <p:grpSpPr>
          <a:xfrm>
            <a:off x="8225590" y="2353217"/>
            <a:ext cx="1845657" cy="1645759"/>
            <a:chOff x="4492335" y="0"/>
            <a:chExt cx="961429" cy="2302933"/>
          </a:xfrm>
          <a:solidFill>
            <a:srgbClr val="000000"/>
          </a:solidFill>
        </p:grpSpPr>
        <p:sp>
          <p:nvSpPr>
            <p:cNvPr id="37" name="Rounded Rectangle 36"/>
            <p:cNvSpPr/>
            <p:nvPr/>
          </p:nvSpPr>
          <p:spPr>
            <a:xfrm>
              <a:off x="44923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Rounded Rectangle 12"/>
            <p:cNvSpPr/>
            <p:nvPr/>
          </p:nvSpPr>
          <p:spPr>
            <a:xfrm>
              <a:off x="4539254" y="94109"/>
              <a:ext cx="857384" cy="21383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Évaluer</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responsabilité</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l’État</a:t>
              </a:r>
              <a:endParaRPr lang="en-US" b="1" dirty="0">
                <a:latin typeface="Arial" panose="020B0604020202020204" pitchFamily="34" charset="0"/>
                <a:cs typeface="Arial" panose="020B0604020202020204" pitchFamily="34" charset="0"/>
              </a:endParaRPr>
            </a:p>
          </p:txBody>
        </p:sp>
      </p:grpSp>
      <p:grpSp>
        <p:nvGrpSpPr>
          <p:cNvPr id="19" name="Group 18"/>
          <p:cNvGrpSpPr/>
          <p:nvPr/>
        </p:nvGrpSpPr>
        <p:grpSpPr>
          <a:xfrm>
            <a:off x="10161317" y="2352546"/>
            <a:ext cx="1845657" cy="1646430"/>
            <a:chOff x="5615285" y="-16624"/>
            <a:chExt cx="961429" cy="2319557"/>
          </a:xfrm>
          <a:solidFill>
            <a:srgbClr val="000000"/>
          </a:solidFill>
        </p:grpSpPr>
        <p:sp>
          <p:nvSpPr>
            <p:cNvPr id="35" name="Rounded Rectangle 34"/>
            <p:cNvSpPr/>
            <p:nvPr/>
          </p:nvSpPr>
          <p:spPr>
            <a:xfrm>
              <a:off x="5615285" y="-16624"/>
              <a:ext cx="961429" cy="231955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6" name="Rounded Rectangle 14"/>
            <p:cNvSpPr/>
            <p:nvPr/>
          </p:nvSpPr>
          <p:spPr>
            <a:xfrm>
              <a:off x="5668892" y="79071"/>
              <a:ext cx="860931" cy="218701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a:latin typeface="Arial" panose="020B0604020202020204" pitchFamily="34" charset="0"/>
                  <a:cs typeface="Arial" panose="020B0604020202020204" pitchFamily="34" charset="0"/>
                </a:rPr>
                <a:t>Identifier les services</a:t>
              </a:r>
            </a:p>
          </p:txBody>
        </p:sp>
      </p:grpSp>
      <p:grpSp>
        <p:nvGrpSpPr>
          <p:cNvPr id="20" name="Group 19"/>
          <p:cNvGrpSpPr/>
          <p:nvPr/>
        </p:nvGrpSpPr>
        <p:grpSpPr>
          <a:xfrm>
            <a:off x="626532" y="4203178"/>
            <a:ext cx="2217427" cy="1560679"/>
            <a:chOff x="6730036" y="0"/>
            <a:chExt cx="969628" cy="2302933"/>
          </a:xfrm>
          <a:solidFill>
            <a:srgbClr val="000000"/>
          </a:solidFill>
        </p:grpSpPr>
        <p:sp>
          <p:nvSpPr>
            <p:cNvPr id="33" name="Rounded Rectangle 32"/>
            <p:cNvSpPr/>
            <p:nvPr/>
          </p:nvSpPr>
          <p:spPr>
            <a:xfrm>
              <a:off x="6738235" y="0"/>
              <a:ext cx="961429" cy="230293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ounded Rectangle 16"/>
            <p:cNvSpPr/>
            <p:nvPr/>
          </p:nvSpPr>
          <p:spPr>
            <a:xfrm>
              <a:off x="6730036" y="28159"/>
              <a:ext cx="941469" cy="22466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Recommandations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programmatiques</a:t>
              </a:r>
              <a:endParaRPr lang="en-US" b="1" dirty="0">
                <a:latin typeface="Arial" panose="020B0604020202020204" pitchFamily="34" charset="0"/>
                <a:cs typeface="Arial" panose="020B0604020202020204" pitchFamily="34" charset="0"/>
              </a:endParaRPr>
            </a:p>
          </p:txBody>
        </p:sp>
      </p:grpSp>
      <p:grpSp>
        <p:nvGrpSpPr>
          <p:cNvPr id="21" name="Group 20"/>
          <p:cNvGrpSpPr/>
          <p:nvPr/>
        </p:nvGrpSpPr>
        <p:grpSpPr>
          <a:xfrm>
            <a:off x="2953987" y="4203178"/>
            <a:ext cx="2198677" cy="1560679"/>
            <a:chOff x="7861184" y="0"/>
            <a:chExt cx="961429" cy="2302933"/>
          </a:xfrm>
          <a:solidFill>
            <a:srgbClr val="E62F79"/>
          </a:solidFill>
        </p:grpSpPr>
        <p:sp>
          <p:nvSpPr>
            <p:cNvPr id="31" name="Rounded Rectangle 30"/>
            <p:cNvSpPr/>
            <p:nvPr/>
          </p:nvSpPr>
          <p:spPr>
            <a:xfrm>
              <a:off x="7861184"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8"/>
            <p:cNvSpPr/>
            <p:nvPr/>
          </p:nvSpPr>
          <p:spPr>
            <a:xfrm>
              <a:off x="7910134" y="49282"/>
              <a:ext cx="884320" cy="2225492"/>
            </a:xfrm>
            <a:prstGeom prst="rect">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Collecter</a:t>
              </a:r>
              <a:r>
                <a:rPr lang="en-US" b="1" dirty="0">
                  <a:latin typeface="Arial" panose="020B0604020202020204" pitchFamily="34" charset="0"/>
                  <a:cs typeface="Arial" panose="020B0604020202020204" pitchFamily="34" charset="0"/>
                </a:rPr>
                <a:t> les </a:t>
              </a:r>
              <a:r>
                <a:rPr lang="en-US" b="1" dirty="0" err="1">
                  <a:latin typeface="Arial" panose="020B0604020202020204" pitchFamily="34" charset="0"/>
                  <a:cs typeface="Arial" panose="020B0604020202020204" pitchFamily="34" charset="0"/>
                </a:rPr>
                <a:t>preuves</a:t>
              </a:r>
              <a:endParaRPr lang="en-US" b="1" dirty="0">
                <a:latin typeface="Arial" panose="020B0604020202020204" pitchFamily="34" charset="0"/>
                <a:cs typeface="Arial" panose="020B0604020202020204" pitchFamily="34" charset="0"/>
              </a:endParaRPr>
            </a:p>
          </p:txBody>
        </p:sp>
      </p:grpSp>
      <p:grpSp>
        <p:nvGrpSpPr>
          <p:cNvPr id="22" name="Group 21"/>
          <p:cNvGrpSpPr/>
          <p:nvPr/>
        </p:nvGrpSpPr>
        <p:grpSpPr>
          <a:xfrm>
            <a:off x="5259870" y="4217712"/>
            <a:ext cx="2238435" cy="1542753"/>
            <a:chOff x="8984134" y="0"/>
            <a:chExt cx="961429" cy="2302933"/>
          </a:xfrm>
        </p:grpSpPr>
        <p:sp>
          <p:nvSpPr>
            <p:cNvPr id="29" name="Rounded Rectangle 28"/>
            <p:cNvSpPr/>
            <p:nvPr/>
          </p:nvSpPr>
          <p:spPr>
            <a:xfrm>
              <a:off x="8984134" y="0"/>
              <a:ext cx="961429" cy="2302933"/>
            </a:xfrm>
            <a:prstGeom prst="roundRect">
              <a:avLst>
                <a:gd name="adj" fmla="val 10000"/>
              </a:avLst>
            </a:prstGeom>
            <a:solidFill>
              <a:srgbClr val="0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20"/>
            <p:cNvSpPr/>
            <p:nvPr/>
          </p:nvSpPr>
          <p:spPr>
            <a:xfrm>
              <a:off x="9035226" y="203073"/>
              <a:ext cx="873995" cy="1931628"/>
            </a:xfrm>
            <a:prstGeom prst="rect">
              <a:avLst/>
            </a:prstGeom>
            <a:solidFill>
              <a:srgbClr val="00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Personnaliser</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modèle</a:t>
              </a:r>
              <a:endParaRPr lang="en-US" b="1" dirty="0">
                <a:latin typeface="Arial" panose="020B0604020202020204" pitchFamily="34" charset="0"/>
                <a:cs typeface="Arial" panose="020B0604020202020204" pitchFamily="34" charset="0"/>
              </a:endParaRPr>
            </a:p>
          </p:txBody>
        </p:sp>
      </p:grpSp>
      <p:grpSp>
        <p:nvGrpSpPr>
          <p:cNvPr id="23" name="Group 22"/>
          <p:cNvGrpSpPr/>
          <p:nvPr/>
        </p:nvGrpSpPr>
        <p:grpSpPr>
          <a:xfrm>
            <a:off x="7600692" y="4217712"/>
            <a:ext cx="2011680" cy="1542753"/>
            <a:chOff x="10107084" y="0"/>
            <a:chExt cx="961429" cy="2302933"/>
          </a:xfrm>
          <a:solidFill>
            <a:srgbClr val="000000"/>
          </a:solidFill>
        </p:grpSpPr>
        <p:sp>
          <p:nvSpPr>
            <p:cNvPr id="27" name="Rounded Rectangle 26"/>
            <p:cNvSpPr/>
            <p:nvPr/>
          </p:nvSpPr>
          <p:spPr>
            <a:xfrm>
              <a:off x="10107084" y="0"/>
              <a:ext cx="961429" cy="2302933"/>
            </a:xfrm>
            <a:prstGeom prst="roundRect">
              <a:avLst>
                <a:gd name="adj" fmla="val 10000"/>
              </a:avLst>
            </a:prstGeom>
            <a:solidFill>
              <a:srgbClr val="E52E7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22"/>
            <p:cNvSpPr/>
            <p:nvPr/>
          </p:nvSpPr>
          <p:spPr>
            <a:xfrm>
              <a:off x="10135243" y="28159"/>
              <a:ext cx="905111" cy="2246615"/>
            </a:xfrm>
            <a:prstGeom prst="rect">
              <a:avLst/>
            </a:prstGeom>
            <a:solidFill>
              <a:srgbClr val="E52E78"/>
            </a:solid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b="1" dirty="0" err="1">
                  <a:latin typeface="Arial" panose="020B0604020202020204" pitchFamily="34" charset="0"/>
                  <a:cs typeface="Arial" panose="020B0604020202020204" pitchFamily="34" charset="0"/>
                </a:rPr>
                <a:t>Prochaines</a:t>
              </a:r>
              <a:r>
                <a:rPr lang="en-US" b="1" dirty="0">
                  <a:latin typeface="Arial" panose="020B0604020202020204" pitchFamily="34" charset="0"/>
                  <a:cs typeface="Arial" panose="020B0604020202020204" pitchFamily="34" charset="0"/>
                </a:rPr>
                <a:t> étapes</a:t>
              </a:r>
            </a:p>
          </p:txBody>
        </p:sp>
      </p:grpSp>
    </p:spTree>
    <p:extLst>
      <p:ext uri="{BB962C8B-B14F-4D97-AF65-F5344CB8AC3E}">
        <p14:creationId xmlns:p14="http://schemas.microsoft.com/office/powerpoint/2010/main" val="3435028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28788-AB92-5543-AA25-4448914CE351}"/>
              </a:ext>
            </a:extLst>
          </p:cNvPr>
          <p:cNvPicPr>
            <a:picLocks noChangeAspect="1"/>
          </p:cNvPicPr>
          <p:nvPr/>
        </p:nvPicPr>
        <p:blipFill rotWithShape="1">
          <a:blip r:embed="rId3"/>
          <a:srcRect b="3572"/>
          <a:stretch/>
        </p:blipFill>
        <p:spPr>
          <a:xfrm>
            <a:off x="0" y="980720"/>
            <a:ext cx="9859384" cy="5796000"/>
          </a:xfrm>
          <a:prstGeom prst="rect">
            <a:avLst/>
          </a:prstGeom>
        </p:spPr>
      </p:pic>
      <p:sp>
        <p:nvSpPr>
          <p:cNvPr id="3" name="Title 2">
            <a:extLst>
              <a:ext uri="{FF2B5EF4-FFF2-40B4-BE49-F238E27FC236}">
                <a16:creationId xmlns:a16="http://schemas.microsoft.com/office/drawing/2014/main" id="{B939776C-EC3B-45A1-B78E-3904E618DEBF}"/>
              </a:ext>
            </a:extLst>
          </p:cNvPr>
          <p:cNvSpPr>
            <a:spLocks noGrp="1"/>
          </p:cNvSpPr>
          <p:nvPr>
            <p:ph type="title"/>
          </p:nvPr>
        </p:nvSpPr>
        <p:spPr>
          <a:xfrm>
            <a:off x="435600" y="435600"/>
            <a:ext cx="8603248" cy="689420"/>
          </a:xfrm>
        </p:spPr>
        <p:txBody>
          <a:bodyPr wrap="square" lIns="0" tIns="0" rIns="0" bIns="0" anchor="t">
            <a:spAutoFit/>
          </a:bodyPr>
          <a:lstStyle/>
          <a:p>
            <a:r>
              <a:rPr lang="fr-FR" sz="2800" spc="0" dirty="0"/>
              <a:t>Liste de contrôle de l’Unité 2.10 : </a:t>
            </a:r>
            <a:br>
              <a:rPr lang="fr-FR" sz="2800" spc="0" dirty="0"/>
            </a:br>
            <a:r>
              <a:rPr lang="fr-FR" sz="2800" spc="0" dirty="0"/>
              <a:t>Les prochaines étapes </a:t>
            </a:r>
            <a:endParaRPr lang="en-US" sz="2800" spc="0" dirty="0"/>
          </a:p>
        </p:txBody>
      </p:sp>
      <p:sp>
        <p:nvSpPr>
          <p:cNvPr id="2" name="Text Placeholder 1">
            <a:extLst>
              <a:ext uri="{FF2B5EF4-FFF2-40B4-BE49-F238E27FC236}">
                <a16:creationId xmlns:a16="http://schemas.microsoft.com/office/drawing/2014/main" id="{7E5F41EF-EA85-42CC-9C29-0F2093F43B21}"/>
              </a:ext>
            </a:extLst>
          </p:cNvPr>
          <p:cNvSpPr>
            <a:spLocks noGrp="1"/>
          </p:cNvSpPr>
          <p:nvPr>
            <p:ph type="body" sz="quarter" idx="15"/>
          </p:nvPr>
        </p:nvSpPr>
        <p:spPr>
          <a:xfrm rot="-60000">
            <a:off x="1478307" y="1738229"/>
            <a:ext cx="7842505" cy="4542080"/>
          </a:xfrm>
        </p:spPr>
        <p:txBody>
          <a:bodyPr lIns="0" tIns="0" rIns="0" bIns="0" anchor="t"/>
          <a:lstStyle/>
          <a:p>
            <a:pPr marL="342900" indent="-342900">
              <a:buClr>
                <a:srgbClr val="E62F79"/>
              </a:buClr>
              <a:buFont typeface="Wingdings" pitchFamily="2" charset="2"/>
              <a:buChar char="ü"/>
            </a:pPr>
            <a:r>
              <a:rPr lang="en-GB" sz="2200" dirty="0"/>
              <a:t>Nous nous </a:t>
            </a:r>
            <a:r>
              <a:rPr lang="en-GB" sz="2200" dirty="0" err="1"/>
              <a:t>sommes</a:t>
            </a:r>
            <a:r>
              <a:rPr lang="en-GB" sz="2200" dirty="0"/>
              <a:t> </a:t>
            </a:r>
            <a:r>
              <a:rPr lang="en-GB" sz="2200" dirty="0" err="1"/>
              <a:t>mis.es</a:t>
            </a:r>
            <a:r>
              <a:rPr lang="en-GB" sz="2200" dirty="0"/>
              <a:t> </a:t>
            </a:r>
            <a:r>
              <a:rPr lang="en-GB" sz="2200" dirty="0" err="1"/>
              <a:t>d’accord</a:t>
            </a:r>
            <a:r>
              <a:rPr lang="en-GB" sz="2200" dirty="0"/>
              <a:t> sur la manière </a:t>
            </a:r>
            <a:r>
              <a:rPr lang="en-GB" sz="2200" dirty="0" err="1"/>
              <a:t>dont</a:t>
            </a:r>
            <a:r>
              <a:rPr lang="en-GB" sz="2200" dirty="0"/>
              <a:t> nous </a:t>
            </a:r>
            <a:r>
              <a:rPr lang="en-GB" sz="2200" dirty="0" err="1"/>
              <a:t>allons</a:t>
            </a:r>
            <a:r>
              <a:rPr lang="en-GB" sz="2200" dirty="0"/>
              <a:t> documenter la discrimination et la violence </a:t>
            </a:r>
            <a:r>
              <a:rPr lang="en-GB" sz="2200" dirty="0" err="1"/>
              <a:t>basées</a:t>
            </a:r>
            <a:r>
              <a:rPr lang="en-GB" sz="2200" dirty="0"/>
              <a:t> sur le genre </a:t>
            </a:r>
            <a:r>
              <a:rPr lang="en-GB" sz="2200" dirty="0" err="1"/>
              <a:t>auxquelles</a:t>
            </a:r>
            <a:r>
              <a:rPr lang="en-GB" sz="2200" dirty="0"/>
              <a:t> </a:t>
            </a:r>
            <a:r>
              <a:rPr lang="en-GB" sz="2200" dirty="0" err="1"/>
              <a:t>nos</a:t>
            </a:r>
            <a:r>
              <a:rPr lang="en-GB" sz="2200" dirty="0"/>
              <a:t> </a:t>
            </a:r>
            <a:r>
              <a:rPr lang="en-GB" sz="2200" dirty="0" err="1"/>
              <a:t>client.es</a:t>
            </a:r>
            <a:r>
              <a:rPr lang="en-GB" sz="2200" dirty="0"/>
              <a:t> </a:t>
            </a:r>
            <a:r>
              <a:rPr lang="en-GB" sz="2200" dirty="0" err="1"/>
              <a:t>sont</a:t>
            </a:r>
            <a:r>
              <a:rPr lang="en-GB" sz="2200" dirty="0"/>
              <a:t> </a:t>
            </a:r>
            <a:r>
              <a:rPr lang="en-GB" sz="2200" dirty="0" err="1"/>
              <a:t>confronté.es</a:t>
            </a:r>
            <a:r>
              <a:rPr lang="en-GB" sz="2200" dirty="0"/>
              <a:t>.</a:t>
            </a:r>
            <a:endParaRPr lang="fr-FR" sz="2200" dirty="0"/>
          </a:p>
          <a:p>
            <a:pPr marL="342900" indent="-342900">
              <a:buClr>
                <a:srgbClr val="E62F79"/>
              </a:buClr>
              <a:buFont typeface="Wingdings" pitchFamily="2" charset="2"/>
              <a:buChar char="ü"/>
            </a:pPr>
            <a:r>
              <a:rPr lang="en-GB" sz="2200" dirty="0"/>
              <a:t>Nous </a:t>
            </a:r>
            <a:r>
              <a:rPr lang="en-GB" sz="2200" dirty="0" err="1"/>
              <a:t>avons</a:t>
            </a:r>
            <a:r>
              <a:rPr lang="en-GB" sz="2200" dirty="0"/>
              <a:t> </a:t>
            </a:r>
            <a:r>
              <a:rPr lang="en-GB" sz="2200" dirty="0" err="1"/>
              <a:t>finalisé</a:t>
            </a:r>
            <a:r>
              <a:rPr lang="en-GB" sz="2200" dirty="0"/>
              <a:t> le </a:t>
            </a:r>
            <a:r>
              <a:rPr lang="en-GB" sz="2200" dirty="0" err="1"/>
              <a:t>modèle</a:t>
            </a:r>
            <a:r>
              <a:rPr lang="en-GB" sz="2200" dirty="0"/>
              <a:t> pour </a:t>
            </a:r>
            <a:r>
              <a:rPr lang="en-GB" sz="2200" dirty="0" err="1"/>
              <a:t>inclure</a:t>
            </a:r>
            <a:r>
              <a:rPr lang="en-GB" sz="2200" dirty="0"/>
              <a:t> des </a:t>
            </a:r>
            <a:r>
              <a:rPr lang="en-GB" sz="2200" dirty="0" err="1"/>
              <a:t>indicateurs</a:t>
            </a:r>
            <a:r>
              <a:rPr lang="en-GB" sz="2200" dirty="0"/>
              <a:t> </a:t>
            </a:r>
            <a:r>
              <a:rPr lang="en-GB" sz="2200" dirty="0" err="1"/>
              <a:t>relatifs</a:t>
            </a:r>
            <a:r>
              <a:rPr lang="en-GB" sz="2200" dirty="0"/>
              <a:t> au genre </a:t>
            </a:r>
            <a:r>
              <a:rPr lang="en-GB" sz="2200" dirty="0" err="1"/>
              <a:t>adaptés</a:t>
            </a:r>
            <a:r>
              <a:rPr lang="en-GB" sz="2200" dirty="0"/>
              <a:t> </a:t>
            </a:r>
            <a:r>
              <a:rPr lang="en-GB" sz="2200" dirty="0" err="1"/>
              <a:t>à</a:t>
            </a:r>
            <a:r>
              <a:rPr lang="en-GB" sz="2200" dirty="0"/>
              <a:t> </a:t>
            </a:r>
            <a:r>
              <a:rPr lang="en-GB" sz="2200" dirty="0" err="1"/>
              <a:t>notre</a:t>
            </a:r>
            <a:r>
              <a:rPr lang="en-GB" sz="2200" dirty="0"/>
              <a:t> </a:t>
            </a:r>
            <a:r>
              <a:rPr lang="en-GB" sz="2200" dirty="0" err="1"/>
              <a:t>contexte</a:t>
            </a:r>
            <a:r>
              <a:rPr lang="en-GB" sz="2200" dirty="0"/>
              <a:t>. </a:t>
            </a:r>
            <a:endParaRPr lang="fr-FR" sz="2200" dirty="0"/>
          </a:p>
          <a:p>
            <a:pPr marL="342900" indent="-342900">
              <a:buClr>
                <a:srgbClr val="E62F79"/>
              </a:buClr>
              <a:buFont typeface="Wingdings" pitchFamily="2" charset="2"/>
              <a:buChar char="ü"/>
            </a:pPr>
            <a:r>
              <a:rPr lang="en-GB" sz="2200" dirty="0"/>
              <a:t>Nous </a:t>
            </a:r>
            <a:r>
              <a:rPr lang="en-GB" sz="2200" dirty="0" err="1"/>
              <a:t>avons</a:t>
            </a:r>
            <a:r>
              <a:rPr lang="en-GB" sz="2200" dirty="0"/>
              <a:t> </a:t>
            </a:r>
            <a:r>
              <a:rPr lang="en-GB" sz="2200" dirty="0" err="1"/>
              <a:t>finalisé</a:t>
            </a:r>
            <a:r>
              <a:rPr lang="en-GB" sz="2200" dirty="0"/>
              <a:t> la </a:t>
            </a:r>
            <a:r>
              <a:rPr lang="en-GB" sz="2200" dirty="0" err="1"/>
              <a:t>cartographie</a:t>
            </a:r>
            <a:r>
              <a:rPr lang="en-GB" sz="2200" dirty="0"/>
              <a:t> des services de </a:t>
            </a:r>
            <a:r>
              <a:rPr lang="en-GB" sz="2200" dirty="0" err="1"/>
              <a:t>référence</a:t>
            </a:r>
            <a:r>
              <a:rPr lang="en-GB" sz="2200" dirty="0"/>
              <a:t> et nous nous </a:t>
            </a:r>
            <a:r>
              <a:rPr lang="en-GB" sz="2200" dirty="0" err="1"/>
              <a:t>sommes</a:t>
            </a:r>
            <a:r>
              <a:rPr lang="en-GB" sz="2200" dirty="0"/>
              <a:t> </a:t>
            </a:r>
            <a:r>
              <a:rPr lang="en-GB" sz="2200" dirty="0" err="1"/>
              <a:t>assuré.es</a:t>
            </a:r>
            <a:r>
              <a:rPr lang="en-GB" sz="2200" dirty="0"/>
              <a:t> </a:t>
            </a:r>
            <a:r>
              <a:rPr lang="en-GB" sz="2200" dirty="0" err="1"/>
              <a:t>qu'ils</a:t>
            </a:r>
            <a:r>
              <a:rPr lang="en-GB" sz="2200" dirty="0"/>
              <a:t> </a:t>
            </a:r>
            <a:r>
              <a:rPr lang="en-GB" sz="2200" dirty="0" err="1"/>
              <a:t>sont</a:t>
            </a:r>
            <a:r>
              <a:rPr lang="en-GB" sz="2200" dirty="0"/>
              <a:t> </a:t>
            </a:r>
            <a:r>
              <a:rPr lang="en-GB" sz="2200" dirty="0" err="1"/>
              <a:t>adaptés</a:t>
            </a:r>
            <a:r>
              <a:rPr lang="en-GB" sz="2200" dirty="0"/>
              <a:t> et </a:t>
            </a:r>
            <a:r>
              <a:rPr lang="en-GB" sz="2200" dirty="0" err="1"/>
              <a:t>accueillants</a:t>
            </a:r>
            <a:r>
              <a:rPr lang="en-GB" sz="2200" dirty="0"/>
              <a:t> pour les </a:t>
            </a:r>
            <a:r>
              <a:rPr lang="en-GB" sz="2200" dirty="0" err="1"/>
              <a:t>personnes</a:t>
            </a:r>
            <a:r>
              <a:rPr lang="en-GB" sz="2200" dirty="0"/>
              <a:t> </a:t>
            </a:r>
            <a:r>
              <a:rPr lang="en-GB" sz="2200" dirty="0" err="1"/>
              <a:t>dans</a:t>
            </a:r>
            <a:r>
              <a:rPr lang="en-GB" sz="2200" dirty="0"/>
              <a:t> </a:t>
            </a:r>
            <a:r>
              <a:rPr lang="en-GB" sz="2200" dirty="0" err="1"/>
              <a:t>toute</a:t>
            </a:r>
            <a:r>
              <a:rPr lang="en-GB" sz="2200" dirty="0"/>
              <a:t> </a:t>
            </a:r>
            <a:r>
              <a:rPr lang="en-GB" sz="2200" dirty="0" err="1"/>
              <a:t>leur</a:t>
            </a:r>
            <a:r>
              <a:rPr lang="en-GB" sz="2200" dirty="0"/>
              <a:t> </a:t>
            </a:r>
            <a:r>
              <a:rPr lang="en-GB" sz="2200" dirty="0" err="1"/>
              <a:t>diversité</a:t>
            </a:r>
            <a:r>
              <a:rPr lang="en-GB" sz="2200" dirty="0"/>
              <a:t>.</a:t>
            </a:r>
            <a:endParaRPr lang="fr-FR" sz="2200" dirty="0"/>
          </a:p>
          <a:p>
            <a:pPr marL="342900" indent="-342900">
              <a:buClr>
                <a:srgbClr val="E62F79"/>
              </a:buClr>
              <a:buFont typeface="Wingdings" pitchFamily="2" charset="2"/>
              <a:buChar char="ü"/>
            </a:pPr>
            <a:r>
              <a:rPr lang="en-GB" sz="2200" dirty="0"/>
              <a:t>Nous </a:t>
            </a:r>
            <a:r>
              <a:rPr lang="en-GB" sz="2200" dirty="0" err="1"/>
              <a:t>avons</a:t>
            </a:r>
            <a:r>
              <a:rPr lang="en-GB" sz="2200" dirty="0"/>
              <a:t> </a:t>
            </a:r>
            <a:r>
              <a:rPr lang="en-GB" sz="2200" dirty="0" err="1"/>
              <a:t>finalisé</a:t>
            </a:r>
            <a:r>
              <a:rPr lang="en-GB" sz="2200" dirty="0"/>
              <a:t> </a:t>
            </a:r>
            <a:r>
              <a:rPr lang="en-GB" sz="2200" dirty="0" err="1"/>
              <a:t>notre</a:t>
            </a:r>
            <a:r>
              <a:rPr lang="en-GB" sz="2200" dirty="0"/>
              <a:t> plan de mise en </a:t>
            </a:r>
            <a:r>
              <a:rPr lang="en-GB" sz="2200" dirty="0" err="1"/>
              <a:t>œuvre</a:t>
            </a:r>
            <a:r>
              <a:rPr lang="en-GB" sz="2200" dirty="0"/>
              <a:t> en </a:t>
            </a:r>
            <a:r>
              <a:rPr lang="en-GB" sz="2200" dirty="0" err="1"/>
              <a:t>incluant</a:t>
            </a:r>
            <a:r>
              <a:rPr lang="en-GB" sz="2200" dirty="0"/>
              <a:t> les programmes </a:t>
            </a:r>
            <a:r>
              <a:rPr lang="en-GB" sz="2200" dirty="0" err="1"/>
              <a:t>REAct</a:t>
            </a:r>
            <a:r>
              <a:rPr lang="en-GB" sz="2200" dirty="0"/>
              <a:t> Genre.          </a:t>
            </a:r>
            <a:endParaRPr lang="fr-FR" sz="2200" dirty="0"/>
          </a:p>
        </p:txBody>
      </p:sp>
    </p:spTree>
    <p:extLst>
      <p:ext uri="{BB962C8B-B14F-4D97-AF65-F5344CB8AC3E}">
        <p14:creationId xmlns:p14="http://schemas.microsoft.com/office/powerpoint/2010/main" val="29635402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42426" y="2714317"/>
            <a:ext cx="5227109" cy="2870200"/>
          </a:xfrm>
        </p:spPr>
        <p:txBody>
          <a:bodyPr/>
          <a:lstStyle/>
          <a:p>
            <a:r>
              <a:rPr lang="en-US">
                <a:solidFill>
                  <a:schemeClr val="bg1"/>
                </a:solidFill>
              </a:rPr>
              <a:t>Merci</a:t>
            </a:r>
            <a:endParaRPr lang="en-US" dirty="0">
              <a:solidFill>
                <a:schemeClr val="bg1"/>
              </a:solidFill>
            </a:endParaRPr>
          </a:p>
        </p:txBody>
      </p:sp>
    </p:spTree>
    <p:extLst>
      <p:ext uri="{BB962C8B-B14F-4D97-AF65-F5344CB8AC3E}">
        <p14:creationId xmlns:p14="http://schemas.microsoft.com/office/powerpoint/2010/main" val="341766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EB81-8928-7645-9C2F-2809F29BB868}"/>
              </a:ext>
            </a:extLst>
          </p:cNvPr>
          <p:cNvSpPr>
            <a:spLocks noGrp="1"/>
          </p:cNvSpPr>
          <p:nvPr>
            <p:ph type="title"/>
          </p:nvPr>
        </p:nvSpPr>
        <p:spPr>
          <a:xfrm>
            <a:off x="435600" y="435600"/>
            <a:ext cx="10319485" cy="1163395"/>
          </a:xfrm>
        </p:spPr>
        <p:txBody>
          <a:bodyPr tIns="0" bIns="0"/>
          <a:lstStyle/>
          <a:p>
            <a:r>
              <a:rPr lang="en-US" sz="2800" spc="0" dirty="0"/>
              <a:t>2.1.2	</a:t>
            </a:r>
            <a:r>
              <a:rPr lang="en-US" sz="2800" spc="0" dirty="0" err="1"/>
              <a:t>Exemples</a:t>
            </a:r>
            <a:r>
              <a:rPr lang="en-US" sz="2800" spc="0" dirty="0"/>
              <a:t> </a:t>
            </a:r>
            <a:r>
              <a:rPr lang="en-US" sz="2800" spc="0" dirty="0" err="1"/>
              <a:t>d’avantages</a:t>
            </a:r>
            <a:r>
              <a:rPr lang="en-US" sz="2800" spc="0" dirty="0"/>
              <a:t> </a:t>
            </a:r>
            <a:r>
              <a:rPr lang="en-US" sz="2800" spc="0" dirty="0" err="1"/>
              <a:t>individuels</a:t>
            </a:r>
            <a:r>
              <a:rPr lang="en-US" sz="2800" spc="0" dirty="0"/>
              <a:t> et </a:t>
            </a:r>
            <a:r>
              <a:rPr lang="en-US" sz="2800" spc="0" dirty="0" err="1"/>
              <a:t>programmatiques</a:t>
            </a:r>
            <a:r>
              <a:rPr lang="en-US" sz="2800" spc="0" dirty="0"/>
              <a:t> 	de </a:t>
            </a:r>
            <a:r>
              <a:rPr lang="en-US" sz="2800" spc="0" dirty="0" err="1"/>
              <a:t>l’intégration</a:t>
            </a:r>
            <a:r>
              <a:rPr lang="en-US" sz="2800" spc="0" dirty="0"/>
              <a:t> du genre dans le </a:t>
            </a:r>
            <a:r>
              <a:rPr lang="en-US" sz="2800" spc="0" dirty="0" err="1"/>
              <a:t>programme</a:t>
            </a:r>
            <a:r>
              <a:rPr lang="en-US" sz="2800" spc="0" dirty="0"/>
              <a:t> </a:t>
            </a:r>
            <a:r>
              <a:rPr lang="en-US" sz="2800" spc="0" dirty="0" err="1"/>
              <a:t>REAct</a:t>
            </a:r>
            <a:endParaRPr lang="en-US" sz="2800" spc="0" dirty="0"/>
          </a:p>
        </p:txBody>
      </p:sp>
      <p:sp>
        <p:nvSpPr>
          <p:cNvPr id="3" name="Text Placeholder 2">
            <a:extLst>
              <a:ext uri="{FF2B5EF4-FFF2-40B4-BE49-F238E27FC236}">
                <a16:creationId xmlns:a16="http://schemas.microsoft.com/office/drawing/2014/main" id="{52D35EE4-50E3-5E4E-B492-F31B74070F62}"/>
              </a:ext>
            </a:extLst>
          </p:cNvPr>
          <p:cNvSpPr>
            <a:spLocks noGrp="1"/>
          </p:cNvSpPr>
          <p:nvPr>
            <p:ph type="body" sz="quarter" idx="15"/>
          </p:nvPr>
        </p:nvSpPr>
        <p:spPr>
          <a:xfrm>
            <a:off x="435600" y="1562400"/>
            <a:ext cx="10941269" cy="4928135"/>
          </a:xfrm>
        </p:spPr>
        <p:txBody>
          <a:bodyPr/>
          <a:lstStyle/>
          <a:p>
            <a:pPr>
              <a:buClr>
                <a:srgbClr val="36B0E3"/>
              </a:buClr>
            </a:pPr>
            <a:r>
              <a:rPr lang="en-US" sz="2400" dirty="0" err="1"/>
              <a:t>Fournir</a:t>
            </a:r>
            <a:r>
              <a:rPr lang="en-US" sz="2400" dirty="0"/>
              <a:t> </a:t>
            </a:r>
            <a:r>
              <a:rPr lang="en-US" sz="2400" dirty="0" err="1"/>
              <a:t>à</a:t>
            </a:r>
            <a:r>
              <a:rPr lang="en-US" sz="2400" dirty="0"/>
              <a:t> des </a:t>
            </a:r>
            <a:r>
              <a:rPr lang="en-US" sz="2400" dirty="0" err="1"/>
              <a:t>personnes</a:t>
            </a:r>
            <a:r>
              <a:rPr lang="en-US" sz="2400" dirty="0"/>
              <a:t> des services, des </a:t>
            </a:r>
            <a:r>
              <a:rPr lang="en-US" sz="2400" dirty="0" err="1"/>
              <a:t>références</a:t>
            </a:r>
            <a:r>
              <a:rPr lang="en-US" sz="2400" dirty="0"/>
              <a:t>, un </a:t>
            </a:r>
            <a:r>
              <a:rPr lang="en-US" sz="2400" dirty="0" err="1"/>
              <a:t>appui</a:t>
            </a:r>
            <a:r>
              <a:rPr lang="en-US" sz="2400" dirty="0"/>
              <a:t> </a:t>
            </a:r>
            <a:r>
              <a:rPr lang="en-US" sz="2400" dirty="0" err="1"/>
              <a:t>juridique</a:t>
            </a:r>
            <a:r>
              <a:rPr lang="en-US" sz="2400" dirty="0"/>
              <a:t> </a:t>
            </a:r>
            <a:r>
              <a:rPr lang="en-US" sz="2400" dirty="0" err="1"/>
              <a:t>ou</a:t>
            </a:r>
            <a:r>
              <a:rPr lang="en-US" sz="2400" dirty="0"/>
              <a:t> </a:t>
            </a:r>
            <a:r>
              <a:rPr lang="en-US" sz="2400" dirty="0" err="1"/>
              <a:t>autres</a:t>
            </a:r>
            <a:r>
              <a:rPr lang="en-US" sz="2400" dirty="0"/>
              <a:t>, en </a:t>
            </a:r>
            <a:r>
              <a:rPr lang="en-US" sz="2400" dirty="0" err="1"/>
              <a:t>adoptant</a:t>
            </a:r>
            <a:r>
              <a:rPr lang="en-US" sz="2400" dirty="0"/>
              <a:t> </a:t>
            </a:r>
            <a:r>
              <a:rPr lang="en-US" sz="2400" dirty="0" err="1"/>
              <a:t>une</a:t>
            </a:r>
            <a:r>
              <a:rPr lang="en-US" sz="2400" dirty="0"/>
              <a:t> perspective de genre. </a:t>
            </a:r>
          </a:p>
          <a:p>
            <a:pPr>
              <a:buClr>
                <a:srgbClr val="36B0E3"/>
              </a:buClr>
            </a:pPr>
            <a:r>
              <a:rPr lang="fr-FR" sz="2400" dirty="0"/>
              <a:t>Comprendre la diversité et la spécificité des différentes formes de discrimination et de violences basées sur le genre auxquelles les personnes sont confrontées et la façon dont ces expériences entravent leur accès aux services du VIH et à d'autres services de santé, ainsi qu'à un appui juridique.       </a:t>
            </a:r>
          </a:p>
          <a:p>
            <a:pPr>
              <a:buClr>
                <a:srgbClr val="36B0E3"/>
              </a:buClr>
            </a:pPr>
            <a:r>
              <a:rPr lang="en-GB" sz="2400" dirty="0" err="1"/>
              <a:t>Comprendre</a:t>
            </a:r>
            <a:r>
              <a:rPr lang="en-GB" sz="2400" dirty="0"/>
              <a:t> qui </a:t>
            </a:r>
            <a:r>
              <a:rPr lang="en-GB" sz="2400" dirty="0" err="1"/>
              <a:t>sont</a:t>
            </a:r>
            <a:r>
              <a:rPr lang="en-GB" sz="2400" dirty="0"/>
              <a:t> les </a:t>
            </a:r>
            <a:r>
              <a:rPr lang="en-GB" sz="2400" dirty="0" err="1"/>
              <a:t>personnes</a:t>
            </a:r>
            <a:r>
              <a:rPr lang="en-GB" sz="2400" dirty="0"/>
              <a:t> qui </a:t>
            </a:r>
            <a:r>
              <a:rPr lang="en-GB" sz="2400" dirty="0" err="1"/>
              <a:t>commettent</a:t>
            </a:r>
            <a:r>
              <a:rPr lang="en-GB" sz="2400" dirty="0"/>
              <a:t> les violations des </a:t>
            </a:r>
            <a:r>
              <a:rPr lang="en-GB" sz="2400" dirty="0" err="1"/>
              <a:t>droits</a:t>
            </a:r>
            <a:r>
              <a:rPr lang="en-GB" sz="2400" dirty="0"/>
              <a:t> </a:t>
            </a:r>
            <a:r>
              <a:rPr lang="en-GB" sz="2400" dirty="0" err="1"/>
              <a:t>humains</a:t>
            </a:r>
            <a:r>
              <a:rPr lang="en-GB" sz="2400" dirty="0"/>
              <a:t> </a:t>
            </a:r>
            <a:r>
              <a:rPr lang="en-GB" sz="2400" dirty="0" err="1"/>
              <a:t>basées</a:t>
            </a:r>
            <a:r>
              <a:rPr lang="en-GB" sz="2400" dirty="0"/>
              <a:t> </a:t>
            </a:r>
            <a:r>
              <a:rPr lang="en-GB" sz="2400" dirty="0" err="1"/>
              <a:t>sur</a:t>
            </a:r>
            <a:r>
              <a:rPr lang="en-GB" sz="2400" dirty="0"/>
              <a:t> le genre</a:t>
            </a:r>
          </a:p>
          <a:p>
            <a:pPr>
              <a:buClr>
                <a:srgbClr val="36B0E3"/>
              </a:buClr>
            </a:pPr>
            <a:r>
              <a:rPr lang="fr-FR" sz="2400" dirty="0"/>
              <a:t>Collecter des données pour façonner des programmes basés sur des preuves et pour élaborer des bonnes pratiques pour prévenir et répondre aux violences basées sur le genre, en appliquant un cadre de droits humains.  </a:t>
            </a:r>
            <a:r>
              <a:rPr lang="fr-FR" sz="2800" dirty="0"/>
              <a:t>      </a:t>
            </a:r>
            <a:endParaRPr lang="en-US" dirty="0"/>
          </a:p>
        </p:txBody>
      </p:sp>
      <p:sp>
        <p:nvSpPr>
          <p:cNvPr id="4" name="Text Placeholder 3">
            <a:extLst>
              <a:ext uri="{FF2B5EF4-FFF2-40B4-BE49-F238E27FC236}">
                <a16:creationId xmlns:a16="http://schemas.microsoft.com/office/drawing/2014/main" id="{D7B91323-A35C-4745-931D-52D354B261F6}"/>
              </a:ext>
            </a:extLst>
          </p:cNvPr>
          <p:cNvSpPr>
            <a:spLocks noGrp="1"/>
          </p:cNvSpPr>
          <p:nvPr>
            <p:ph type="body" sz="quarter" idx="16"/>
          </p:nvPr>
        </p:nvSpPr>
        <p:spPr>
          <a:xfrm>
            <a:off x="12375931" y="3026978"/>
            <a:ext cx="646386" cy="914401"/>
          </a:xfrm>
        </p:spPr>
        <p:txBody>
          <a:bodyPr/>
          <a:lstStyle/>
          <a:p>
            <a:pPr lvl="0"/>
            <a:endParaRPr lang="en-GB"/>
          </a:p>
          <a:p>
            <a:endParaRPr lang="en-GB"/>
          </a:p>
          <a:p>
            <a:endParaRPr lang="en-US"/>
          </a:p>
        </p:txBody>
      </p:sp>
    </p:spTree>
    <p:extLst>
      <p:ext uri="{BB962C8B-B14F-4D97-AF65-F5344CB8AC3E}">
        <p14:creationId xmlns:p14="http://schemas.microsoft.com/office/powerpoint/2010/main" val="3583727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PROPS" val="C:\Users\Henrik\Dropbox\KU elearning production\Emergency Health course\09 AIDS-GBV - Wilma\Sound\Mp3\Slide 10.mp3"/>
  <p:tag name="PPSNARRATION" val="10,1747898080,C:\Users\Henrik\Dropbox\KU elearning production\Emergency Health course\09 AIDS-GBV - Wilma\Powerpoint\CPH SGBV  HIV PART1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6&quot;/&gt;&lt;/TableIndex&gt;&lt;/ShapeTextInfo&gt;"/>
</p:tagLst>
</file>

<file path=ppt/theme/theme1.xml><?xml version="1.0" encoding="utf-8"?>
<a:theme xmlns:a="http://schemas.openxmlformats.org/drawingml/2006/main" name="1_Cover slide">
  <a:themeElements>
    <a:clrScheme name="FRONTLINE AIDS COLOURS">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Blank Slide">
  <a:themeElements>
    <a:clrScheme name="FRONTLINE AIDS COLOURS">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ection Slide">
  <a:themeElements>
    <a:clrScheme name="FRONTLINE AIDS COLOURS">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xt Slides">
  <a:themeElements>
    <a:clrScheme name="Custom 1">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Image+Text Slides">
  <a:themeElements>
    <a:clrScheme name="FRONTLINE AIDS COLOURS">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Graph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Blank Slide">
  <a:themeElements>
    <a:clrScheme name="FRONTLINE AIDS COLOURS">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over slide">
  <a:themeElements>
    <a:clrScheme name="FRONTLINE AIDS COLOURS">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Section Slide">
  <a:themeElements>
    <a:clrScheme name="FRONTLINE AIDS COLOURS">
      <a:dk1>
        <a:srgbClr val="2EA0DC"/>
      </a:dk1>
      <a:lt1>
        <a:srgbClr val="FFFFFF"/>
      </a:lt1>
      <a:dk2>
        <a:srgbClr val="1F743D"/>
      </a:dk2>
      <a:lt2>
        <a:srgbClr val="DD1065"/>
      </a:lt2>
      <a:accent1>
        <a:srgbClr val="2641A4"/>
      </a:accent1>
      <a:accent2>
        <a:srgbClr val="2FB259"/>
      </a:accent2>
      <a:accent3>
        <a:srgbClr val="860047"/>
      </a:accent3>
      <a:accent4>
        <a:srgbClr val="F83525"/>
      </a:accent4>
      <a:accent5>
        <a:srgbClr val="E7C84B"/>
      </a:accent5>
      <a:accent6>
        <a:srgbClr val="50B6B5"/>
      </a:accent6>
      <a:hlink>
        <a:srgbClr val="2DA0DC"/>
      </a:hlink>
      <a:folHlink>
        <a:srgbClr val="DD10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0400C3CE2B994181CFBC5C899F1F22" ma:contentTypeVersion="9" ma:contentTypeDescription="Create a new document." ma:contentTypeScope="" ma:versionID="58ffba8eb64b010fb8e01a7422279b0f">
  <xsd:schema xmlns:xsd="http://www.w3.org/2001/XMLSchema" xmlns:xs="http://www.w3.org/2001/XMLSchema" xmlns:p="http://schemas.microsoft.com/office/2006/metadata/properties" xmlns:ns2="22bfa644-0b1b-44a8-abea-c08cc4124781" targetNamespace="http://schemas.microsoft.com/office/2006/metadata/properties" ma:root="true" ma:fieldsID="a43d3d325bc769d490b35e1b86e47c6f" ns2:_="">
    <xsd:import namespace="22bfa644-0b1b-44a8-abea-c08cc41247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bfa644-0b1b-44a8-abea-c08cc4124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3B210-C915-4CB8-BD0D-8B95D5D45277}">
  <ds:schemaRefs>
    <ds:schemaRef ds:uri="41fd8bab-cefd-4c43-ad69-ae1909f7aa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8D960CC-2FDC-4BAE-93B8-E8098391AA58}"/>
</file>

<file path=customXml/itemProps3.xml><?xml version="1.0" encoding="utf-8"?>
<ds:datastoreItem xmlns:ds="http://schemas.openxmlformats.org/officeDocument/2006/customXml" ds:itemID="{0D86B081-8A6A-484B-BBD2-3203979913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5849</TotalTime>
  <Words>24470</Words>
  <Application>Microsoft Macintosh PowerPoint</Application>
  <PresentationFormat>Widescreen</PresentationFormat>
  <Paragraphs>1242</Paragraphs>
  <Slides>88</Slides>
  <Notes>85</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88</vt:i4>
      </vt:variant>
    </vt:vector>
  </HeadingPairs>
  <TitlesOfParts>
    <vt:vector size="108" baseType="lpstr">
      <vt:lpstr>Arial</vt:lpstr>
      <vt:lpstr>Arial Black</vt:lpstr>
      <vt:lpstr>Arial,Sans-Serif</vt:lpstr>
      <vt:lpstr>Calibri</vt:lpstr>
      <vt:lpstr>Calibri Light</vt:lpstr>
      <vt:lpstr>Courier New</vt:lpstr>
      <vt:lpstr>Gilroy ExtraBold</vt:lpstr>
      <vt:lpstr>Noto Sans Symbols</vt:lpstr>
      <vt:lpstr>Times New Roman</vt:lpstr>
      <vt:lpstr>Wingdings</vt:lpstr>
      <vt:lpstr>1_Cover slide</vt:lpstr>
      <vt:lpstr>2_Section Slide</vt:lpstr>
      <vt:lpstr>3_Text Slides</vt:lpstr>
      <vt:lpstr>4_Image+Text Slides</vt:lpstr>
      <vt:lpstr>5_Graph Slide</vt:lpstr>
      <vt:lpstr>6_Blank Slide</vt:lpstr>
      <vt:lpstr>7_End Slide</vt:lpstr>
      <vt:lpstr>2_Cover slide</vt:lpstr>
      <vt:lpstr>3_Section Slide</vt:lpstr>
      <vt:lpstr>7_Blank Slide</vt:lpstr>
      <vt:lpstr>PowerPoint Presentation</vt:lpstr>
      <vt:lpstr>PowerPoint Presentation</vt:lpstr>
      <vt:lpstr>PowerPoint Presentation</vt:lpstr>
      <vt:lpstr>PowerPoint Presentation</vt:lpstr>
      <vt:lpstr>PowerPoint Presentation</vt:lpstr>
      <vt:lpstr>PowerPoint Presentation</vt:lpstr>
      <vt:lpstr>2.1.1 Évaluation relative à l’égalité des genres</vt:lpstr>
      <vt:lpstr>PowerPoint Presentation</vt:lpstr>
      <vt:lpstr>2.1.2 Exemples d’avantages individuels et programmatiques  de l’intégration du genre dans le programme REAct</vt:lpstr>
      <vt:lpstr>PowerPoint Presentation</vt:lpstr>
      <vt:lpstr>2.1.3 Comprendre le sexe, le genre et la sexualité/l’orientation sexuelle</vt:lpstr>
      <vt:lpstr>PowerPoint Presentation</vt:lpstr>
      <vt:lpstr>2.1.4 Définition de l’égalité des genres et de  l’inégalité entre les genres  </vt:lpstr>
      <vt:lpstr>  </vt:lpstr>
      <vt:lpstr>2.1.5 Les avantages et les inconvénients d’intégrer   une perspective de genre à REAct    Activité: </vt:lpstr>
      <vt:lpstr>2.1.5 Les avantages et les inconvénients d’intégrer une  perspective de genre à REAct  </vt:lpstr>
      <vt:lpstr>PowerPoint Presentation</vt:lpstr>
      <vt:lpstr>PowerPoint Presentation</vt:lpstr>
      <vt:lpstr>2.2.1 Qu’est-ce que la violence basée du le genre ? </vt:lpstr>
      <vt:lpstr>2.2.1 Qu’est-ce que la violence basée sur le genre ? </vt:lpstr>
      <vt:lpstr>2.2.1 Qui sont les personnes exposées au risque de  violences basées sur le genre ?</vt:lpstr>
      <vt:lpstr>2.2.1 Qui sont les personnes qui commettent les actes  de violence basée sur le genre ?</vt:lpstr>
      <vt:lpstr>2.2.1 Quelles sont les répercussions des  violences basées sur le genre ?</vt:lpstr>
      <vt:lpstr>2.2.2 La discrimination et les violences basées sur le genre  dans notre pays : l’analyse du contexte </vt:lpstr>
      <vt:lpstr>PowerPoint Presentation</vt:lpstr>
      <vt:lpstr>2.2.3  La discrimination et des violences basées sur le genre telles  qu'elles sont vécues par différentes populations marginalisées</vt:lpstr>
      <vt:lpstr>2.2.3  La discrimination et les violences basées sur le genre telles  qu'elles sont vécues par différentes populations marginalisées   Activité : Les facteurs de vulnérabilité </vt:lpstr>
      <vt:lpstr>PowerPoint Presentation</vt:lpstr>
      <vt:lpstr>PowerPoint Presentation</vt:lpstr>
      <vt:lpstr>PowerPoint Presentation</vt:lpstr>
      <vt:lpstr>PowerPoint Presentation</vt:lpstr>
      <vt:lpstr>Liste de contrôle de l'unité 2.2 :  Comprendre notre contexte </vt:lpstr>
      <vt:lpstr>PowerPoint Presentation</vt:lpstr>
      <vt:lpstr>PowerPoint Presentation</vt:lpstr>
      <vt:lpstr>PowerPoint Presentation</vt:lpstr>
      <vt:lpstr>2.3.1  Pourquoi les droits humains sont-ils importants pour le   VIH, la discrimination et les violences basées sur le genre?  </vt:lpstr>
      <vt:lpstr>2.3.1: Identifier la façon dont les droits sont affectés par la  discrimination et les violences basées sur le genre</vt:lpstr>
      <vt:lpstr>PowerPoint Presentation</vt:lpstr>
      <vt:lpstr>PowerPoint Presentation</vt:lpstr>
      <vt:lpstr>Liste de contrôle de l'Unité 2.3 :  Comprendre les droits humains liés à l'égalité des genres</vt:lpstr>
      <vt:lpstr>PowerPoint Presentation</vt:lpstr>
      <vt:lpstr>2.4.1 Présentation du modèle REAct</vt:lpstr>
      <vt:lpstr>2.4.1 Adapter le modèle REAct</vt:lpstr>
      <vt:lpstr>2.4.1  Introduction au modèle REAct    Activité : S’exercer à identifier les incidents &amp; les  personnes qui en sont responsables</vt:lpstr>
      <vt:lpstr>2.4.2  S’agit-il de violence basée sur le genre  ?   Activité: Scénarii</vt:lpstr>
      <vt:lpstr>2.4.2 Discussion: S’agit-il de violence basée sur le genre ?  </vt:lpstr>
      <vt:lpstr>2.4.2 S’agit-il de violence basée sur le genre ?</vt:lpstr>
      <vt:lpstr>Liste de contrôle de l'Unité 2.4 :  Utiliser le modèle REAct pour identifier et documenter les incidents de discrimination et de violences basées sur le genre </vt:lpstr>
      <vt:lpstr>PowerPoint Presentation</vt:lpstr>
      <vt:lpstr>PowerPoint Presentation</vt:lpstr>
      <vt:lpstr>2.5.1  Évaluer les engagements pris par l’État en faveur du  respect, de la protection et de la promotion des droits</vt:lpstr>
      <vt:lpstr>2.5.1  Savoir si l'État a rempli son devoir en matière de respect,   de protection et de promotion des droits humains  Activité: Scénario 1</vt:lpstr>
      <vt:lpstr>2.5.1 Est-ce la responsabilité de l’État ? </vt:lpstr>
      <vt:lpstr>2.5.1  Savoir si l'État a rempli son devoir en matière de respect,   de protection et de promotion des droits humains   Activité : Scénario 2</vt:lpstr>
      <vt:lpstr>2.5.1 Est-ce la responsabilité de l’État ? </vt:lpstr>
      <vt:lpstr>PowerPoint Presentation</vt:lpstr>
      <vt:lpstr>2.5.2: Quels engagements les États ont-ils pris en matière de  protection de l'égalité des genres et des droits humains ? </vt:lpstr>
      <vt:lpstr>2.5.2  ODD 5: Parvenir à l'égalité des sexes et autonomiser  toutes les femmes et les filles” – Les 6 cibles clés pour 2030</vt:lpstr>
      <vt:lpstr>2.5.2 Moyens de mise en oeuvre de l’ODD 5</vt:lpstr>
      <vt:lpstr>Liste de contrôle de l‘Unité 2.5 :  La responsabilité de l'État pour faire progresser l'égalité des genres   </vt:lpstr>
      <vt:lpstr>PowerPoint Presentation</vt:lpstr>
      <vt:lpstr>2.6.1   Comment pouvons-nous y répondre ?</vt:lpstr>
      <vt:lpstr>2.6.1 Évaluer l’appui et les services disponibles –  menez votre enquête</vt:lpstr>
      <vt:lpstr>2.6.1: Comment pouvons-nous y répondre ?  Activité 1: Cartographie des services et des ressources</vt:lpstr>
      <vt:lpstr>Liste de contrôle de l’Unité 2.6 :  Identifier les services pour répondre à la discrimination  et aux violences basées sur le genre  </vt:lpstr>
      <vt:lpstr>PowerPoint Presentation</vt:lpstr>
      <vt:lpstr>PowerPoint Presentation</vt:lpstr>
      <vt:lpstr>PowerPoint Presentation</vt:lpstr>
      <vt:lpstr>PowerPoint Presentation</vt:lpstr>
      <vt:lpstr>Liste de contrôle de l’Unité 2.7 : Formuler des  recommandations programmatiques liées au genre</vt:lpstr>
      <vt:lpstr>PowerPoint Presentation</vt:lpstr>
      <vt:lpstr>2.8.1 Principes clés de la conduite d’entretiens avec  les client.es sur la discrimination et les  violences basées sur le genre   Activité 1: Discussion</vt:lpstr>
      <vt:lpstr>2.8.1  Principes clés de la conduite d’entretiens sur la discrimination et les violences basées sur le genre</vt:lpstr>
      <vt:lpstr>Les points clés dont il faut se souvenir</vt:lpstr>
      <vt:lpstr>2.8.2 Les données et la sécurité</vt:lpstr>
      <vt:lpstr>2.8.3 Que signifie ‘Ne pas nuire’, en pratique ?</vt:lpstr>
      <vt:lpstr>2.8.3 Ne pas nuire  – Techniques d’entretien   Le cadre, la sûreté et le consentement éclairé</vt:lpstr>
      <vt:lpstr>2.8.3 Ne pas nuire  – Techniques d’entretien </vt:lpstr>
      <vt:lpstr>2.8.3 Ne pas nuire – l’épuisement par compassion </vt:lpstr>
      <vt:lpstr>L'Abécédaire de l'autosoin</vt:lpstr>
      <vt:lpstr>2.8.3 La pratique de l’entretien  Activité:</vt:lpstr>
      <vt:lpstr>Liste de contrôle de l’Unité 2.8 :  Conduire des entretiens sensibles au genre - les principes et la pratique</vt:lpstr>
      <vt:lpstr>PowerPoint Presentation</vt:lpstr>
      <vt:lpstr>PowerPoint Presentation</vt:lpstr>
      <vt:lpstr>Liste de contrôle de l’Unité 2.9 : Personnaliser le modèle REAct Genre – dernières étapes</vt:lpstr>
      <vt:lpstr>PowerPoint Presentation</vt:lpstr>
      <vt:lpstr>Liste de contrôle de l’Unité 2.10 :  Les prochaines étapes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Epicent Creds Deck</dc:title>
  <dc:creator>Microsoft Office User</dc:creator>
  <cp:lastModifiedBy>Richard James</cp:lastModifiedBy>
  <cp:revision>626</cp:revision>
  <cp:lastPrinted>2019-01-10T14:55:25Z</cp:lastPrinted>
  <dcterms:created xsi:type="dcterms:W3CDTF">2021-06-01T06:25:39Z</dcterms:created>
  <dcterms:modified xsi:type="dcterms:W3CDTF">2021-07-04T12:01:56Z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0x010100B10400C3CE2B994181CFBC5C899F1F22</vt:lpwstr>
  </property>
</Properties>
</file>