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theme/themeOverride2.xml" ContentType="application/vnd.openxmlformats-officedocument.themeOverrid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theme/themeOverride3.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slideLayouts/slideLayout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1.xml" ContentType="application/vnd.openxmlformats-officedocument.presentationml.comments+xml"/>
  <Override PartName="/ppt/notesSlides/notesSlide6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4"/>
    <p:sldMasterId id="2147483693" r:id="rId5"/>
    <p:sldMasterId id="2147483743" r:id="rId6"/>
    <p:sldMasterId id="2147483748" r:id="rId7"/>
    <p:sldMasterId id="2147483758" r:id="rId8"/>
    <p:sldMasterId id="2147483709" r:id="rId9"/>
    <p:sldMasterId id="2147483750" r:id="rId10"/>
    <p:sldMasterId id="2147483763" r:id="rId11"/>
    <p:sldMasterId id="2147483774" r:id="rId12"/>
    <p:sldMasterId id="2147483779" r:id="rId13"/>
  </p:sldMasterIdLst>
  <p:notesMasterIdLst>
    <p:notesMasterId r:id="rId103"/>
  </p:notesMasterIdLst>
  <p:handoutMasterIdLst>
    <p:handoutMasterId r:id="rId104"/>
  </p:handoutMasterIdLst>
  <p:sldIdLst>
    <p:sldId id="584" r:id="rId14"/>
    <p:sldId id="585" r:id="rId15"/>
    <p:sldId id="586" r:id="rId16"/>
    <p:sldId id="587" r:id="rId17"/>
    <p:sldId id="478" r:id="rId18"/>
    <p:sldId id="569" r:id="rId19"/>
    <p:sldId id="471" r:id="rId20"/>
    <p:sldId id="428" r:id="rId21"/>
    <p:sldId id="570" r:id="rId22"/>
    <p:sldId id="546" r:id="rId23"/>
    <p:sldId id="500" r:id="rId24"/>
    <p:sldId id="588" r:id="rId25"/>
    <p:sldId id="498" r:id="rId26"/>
    <p:sldId id="499" r:id="rId27"/>
    <p:sldId id="472" r:id="rId28"/>
    <p:sldId id="548" r:id="rId29"/>
    <p:sldId id="589" r:id="rId30"/>
    <p:sldId id="590" r:id="rId31"/>
    <p:sldId id="571" r:id="rId32"/>
    <p:sldId id="446" r:id="rId33"/>
    <p:sldId id="466" r:id="rId34"/>
    <p:sldId id="482" r:id="rId35"/>
    <p:sldId id="468" r:id="rId36"/>
    <p:sldId id="581" r:id="rId37"/>
    <p:sldId id="502" r:id="rId38"/>
    <p:sldId id="573" r:id="rId39"/>
    <p:sldId id="574" r:id="rId40"/>
    <p:sldId id="591" r:id="rId41"/>
    <p:sldId id="592" r:id="rId42"/>
    <p:sldId id="593" r:id="rId43"/>
    <p:sldId id="594" r:id="rId44"/>
    <p:sldId id="595" r:id="rId45"/>
    <p:sldId id="596" r:id="rId46"/>
    <p:sldId id="511" r:id="rId47"/>
    <p:sldId id="483" r:id="rId48"/>
    <p:sldId id="449" r:id="rId49"/>
    <p:sldId id="597" r:id="rId50"/>
    <p:sldId id="598" r:id="rId51"/>
    <p:sldId id="599" r:id="rId52"/>
    <p:sldId id="600" r:id="rId53"/>
    <p:sldId id="601" r:id="rId54"/>
    <p:sldId id="516" r:id="rId55"/>
    <p:sldId id="390" r:id="rId56"/>
    <p:sldId id="517" r:id="rId57"/>
    <p:sldId id="523" r:id="rId58"/>
    <p:sldId id="567" r:id="rId59"/>
    <p:sldId id="578" r:id="rId60"/>
    <p:sldId id="602" r:id="rId61"/>
    <p:sldId id="603" r:id="rId62"/>
    <p:sldId id="519" r:id="rId63"/>
    <p:sldId id="520" r:id="rId64"/>
    <p:sldId id="561" r:id="rId65"/>
    <p:sldId id="564" r:id="rId66"/>
    <p:sldId id="562" r:id="rId67"/>
    <p:sldId id="565" r:id="rId68"/>
    <p:sldId id="518" r:id="rId69"/>
    <p:sldId id="487" r:id="rId70"/>
    <p:sldId id="542" r:id="rId71"/>
    <p:sldId id="543" r:id="rId72"/>
    <p:sldId id="604" r:id="rId73"/>
    <p:sldId id="605" r:id="rId74"/>
    <p:sldId id="481" r:id="rId75"/>
    <p:sldId id="566" r:id="rId76"/>
    <p:sldId id="459" r:id="rId77"/>
    <p:sldId id="606" r:id="rId78"/>
    <p:sldId id="607" r:id="rId79"/>
    <p:sldId id="610" r:id="rId80"/>
    <p:sldId id="611" r:id="rId81"/>
    <p:sldId id="580" r:id="rId82"/>
    <p:sldId id="608" r:id="rId83"/>
    <p:sldId id="609" r:id="rId84"/>
    <p:sldId id="568" r:id="rId85"/>
    <p:sldId id="620" r:id="rId86"/>
    <p:sldId id="465" r:id="rId87"/>
    <p:sldId id="503" r:id="rId88"/>
    <p:sldId id="493" r:id="rId89"/>
    <p:sldId id="367" r:id="rId90"/>
    <p:sldId id="366" r:id="rId91"/>
    <p:sldId id="612" r:id="rId92"/>
    <p:sldId id="504" r:id="rId93"/>
    <p:sldId id="613" r:id="rId94"/>
    <p:sldId id="521" r:id="rId95"/>
    <p:sldId id="614" r:id="rId96"/>
    <p:sldId id="615" r:id="rId97"/>
    <p:sldId id="616" r:id="rId98"/>
    <p:sldId id="617" r:id="rId99"/>
    <p:sldId id="618" r:id="rId100"/>
    <p:sldId id="619" r:id="rId101"/>
    <p:sldId id="346" r:id="rId10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2"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2"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2"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2"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ヒラギノ角ゴ Pro W3" pitchFamily="-92"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92"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92"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92"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92" charset="-128"/>
        <a:cs typeface="+mn-cs"/>
      </a:defRPr>
    </a:lvl9pPr>
  </p:defaultTextStyle>
  <p:extLst>
    <p:ext uri="{EFAFB233-063F-42B5-8137-9DF3F51BA10A}">
      <p15:sldGuideLst xmlns:p15="http://schemas.microsoft.com/office/powerpoint/2012/main">
        <p15:guide id="1" orient="horz" pos="440">
          <p15:clr>
            <a:srgbClr val="A4A3A4"/>
          </p15:clr>
        </p15:guide>
        <p15:guide id="2" orient="horz" pos="3864">
          <p15:clr>
            <a:srgbClr val="A4A3A4"/>
          </p15:clr>
        </p15:guide>
        <p15:guide id="3" orient="horz" pos="1931">
          <p15:clr>
            <a:srgbClr val="A4A3A4"/>
          </p15:clr>
        </p15:guide>
        <p15:guide id="4" orient="horz" pos="4019">
          <p15:clr>
            <a:srgbClr val="A4A3A4"/>
          </p15:clr>
        </p15:guide>
        <p15:guide id="5" orient="horz" pos="181">
          <p15:clr>
            <a:srgbClr val="A4A3A4"/>
          </p15:clr>
        </p15:guide>
        <p15:guide id="6" orient="horz" pos="882">
          <p15:clr>
            <a:srgbClr val="A4A3A4"/>
          </p15:clr>
        </p15:guide>
        <p15:guide id="7" orient="horz" pos="560">
          <p15:clr>
            <a:srgbClr val="A4A3A4"/>
          </p15:clr>
        </p15:guide>
        <p15:guide id="8" orient="horz" pos="4042">
          <p15:clr>
            <a:srgbClr val="A4A3A4"/>
          </p15:clr>
        </p15:guide>
        <p15:guide id="9" pos="7464">
          <p15:clr>
            <a:srgbClr val="A4A3A4"/>
          </p15:clr>
        </p15:guide>
        <p15:guide id="10" pos="7334">
          <p15:clr>
            <a:srgbClr val="A4A3A4"/>
          </p15:clr>
        </p15:guide>
        <p15:guide id="11" pos="2783">
          <p15:clr>
            <a:srgbClr val="A4A3A4"/>
          </p15:clr>
        </p15:guide>
        <p15:guide id="12" pos="4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8" clrIdx="0"/>
  <p:cmAuthor id="2" name="Gill Carter" initials="G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000000"/>
    <a:srgbClr val="23844E"/>
    <a:srgbClr val="E52E78"/>
    <a:srgbClr val="E62F79"/>
    <a:srgbClr val="E8E8F0"/>
    <a:srgbClr val="CDCFE0"/>
    <a:srgbClr val="36B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440"/>
        <p:guide orient="horz" pos="3864"/>
        <p:guide orient="horz" pos="1931"/>
        <p:guide orient="horz" pos="4019"/>
        <p:guide orient="horz" pos="181"/>
        <p:guide orient="horz" pos="882"/>
        <p:guide orient="horz" pos="560"/>
        <p:guide orient="horz" pos="4042"/>
        <p:guide pos="7464"/>
        <p:guide pos="7334"/>
        <p:guide pos="2783"/>
        <p:guide pos="4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tableStyles" Target="tableStyle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charts/_rels/chart1.xml.rels><?xml version="1.0" encoding="UTF-8" standalone="yes"?>
<Relationships xmlns="http://schemas.openxmlformats.org/package/2006/relationships"><Relationship Id="rId2" Type="http://schemas.openxmlformats.org/officeDocument/2006/relationships/oleObject" Target="file:///\\Users\becky\Documents\Frontline%20Aids\SportEngland_Infographics\Docs%20to%20send\Excel%20and%20Powerpoint\FrontlineAids_SimplePieChart.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April 2013 - August 2015. </c:v>
                </c:pt>
              </c:strCache>
            </c:strRef>
          </c:tx>
          <c:explosion val="10"/>
          <c:dPt>
            <c:idx val="0"/>
            <c:bubble3D val="0"/>
            <c:spPr>
              <a:solidFill>
                <a:srgbClr val="E52E78"/>
              </a:solidFill>
              <a:ln>
                <a:solidFill>
                  <a:schemeClr val="bg1"/>
                </a:solidFill>
              </a:ln>
              <a:effectLst/>
            </c:spPr>
            <c:extLst>
              <c:ext xmlns:c16="http://schemas.microsoft.com/office/drawing/2014/chart" uri="{C3380CC4-5D6E-409C-BE32-E72D297353CC}">
                <c16:uniqueId val="{00000001-2AA4-EF4B-A675-DCCD3A0E113C}"/>
              </c:ext>
            </c:extLst>
          </c:dPt>
          <c:dPt>
            <c:idx val="1"/>
            <c:bubble3D val="0"/>
            <c:spPr>
              <a:solidFill>
                <a:srgbClr val="36B0E3"/>
              </a:solidFill>
              <a:ln>
                <a:solidFill>
                  <a:schemeClr val="bg1"/>
                </a:solidFill>
              </a:ln>
              <a:effectLst/>
            </c:spPr>
            <c:extLst>
              <c:ext xmlns:c16="http://schemas.microsoft.com/office/drawing/2014/chart" uri="{C3380CC4-5D6E-409C-BE32-E72D297353CC}">
                <c16:uniqueId val="{00000003-2AA4-EF4B-A675-DCCD3A0E113C}"/>
              </c:ext>
            </c:extLst>
          </c:dPt>
          <c:dPt>
            <c:idx val="2"/>
            <c:bubble3D val="0"/>
            <c:spPr>
              <a:solidFill>
                <a:srgbClr val="23844E"/>
              </a:solidFill>
              <a:ln>
                <a:solidFill>
                  <a:schemeClr val="bg1"/>
                </a:solidFill>
              </a:ln>
              <a:effectLst/>
            </c:spPr>
            <c:extLst>
              <c:ext xmlns:c16="http://schemas.microsoft.com/office/drawing/2014/chart" uri="{C3380CC4-5D6E-409C-BE32-E72D297353CC}">
                <c16:uniqueId val="{00000005-2AA4-EF4B-A675-DCCD3A0E113C}"/>
              </c:ext>
            </c:extLst>
          </c:dPt>
          <c:dPt>
            <c:idx val="3"/>
            <c:bubble3D val="0"/>
            <c:spPr>
              <a:solidFill>
                <a:schemeClr val="bg1">
                  <a:lumMod val="65000"/>
                </a:schemeClr>
              </a:solidFill>
              <a:effectLst/>
            </c:spPr>
            <c:extLst>
              <c:ext xmlns:c16="http://schemas.microsoft.com/office/drawing/2014/chart" uri="{C3380CC4-5D6E-409C-BE32-E72D297353CC}">
                <c16:uniqueId val="{00000007-2AA4-EF4B-A675-DCCD3A0E113C}"/>
              </c:ext>
            </c:extLst>
          </c:dPt>
          <c:cat>
            <c:strRef>
              <c:f>Sheet1!$A$2:$A$5</c:f>
              <c:strCache>
                <c:ptCount val="3"/>
                <c:pt idx="0">
                  <c:v>Example data description 1</c:v>
                </c:pt>
                <c:pt idx="1">
                  <c:v>Example data description 2</c:v>
                </c:pt>
                <c:pt idx="2">
                  <c:v>Example data description 3</c:v>
                </c:pt>
              </c:strCache>
            </c:strRef>
          </c:cat>
          <c:val>
            <c:numRef>
              <c:f>Sheet1!$B$2:$B$5</c:f>
              <c:numCache>
                <c:formatCode>#,##0</c:formatCode>
                <c:ptCount val="4"/>
                <c:pt idx="0">
                  <c:v>70778</c:v>
                </c:pt>
                <c:pt idx="1">
                  <c:v>28885</c:v>
                </c:pt>
                <c:pt idx="2">
                  <c:v>16464</c:v>
                </c:pt>
              </c:numCache>
            </c:numRef>
          </c:val>
          <c:extLst>
            <c:ext xmlns:c16="http://schemas.microsoft.com/office/drawing/2014/chart" uri="{C3380CC4-5D6E-409C-BE32-E72D297353CC}">
              <c16:uniqueId val="{00000008-2AA4-EF4B-A675-DCCD3A0E113C}"/>
            </c:ext>
          </c:extLst>
        </c:ser>
        <c:dLbls>
          <c:showLegendKey val="0"/>
          <c:showVal val="0"/>
          <c:showCatName val="0"/>
          <c:showSerName val="0"/>
          <c:showPercent val="0"/>
          <c:showBubbleSize val="0"/>
          <c:showLeaderLines val="1"/>
        </c:dLbls>
        <c:firstSliceAng val="0"/>
        <c:holeSize val="65"/>
      </c:doughnutChart>
    </c:plotArea>
    <c:legend>
      <c:legendPos val="r"/>
      <c:legendEntry>
        <c:idx val="0"/>
        <c:txPr>
          <a:bodyPr/>
          <a:lstStyle/>
          <a:p>
            <a:pPr>
              <a:defRPr sz="1600" b="0" i="0">
                <a:latin typeface="Arial" panose="020B0604020202020204" pitchFamily="34" charset="0"/>
                <a:cs typeface="Arial" panose="020B0604020202020204" pitchFamily="34" charset="0"/>
              </a:defRPr>
            </a:pPr>
            <a:endParaRPr lang="en-US"/>
          </a:p>
        </c:txPr>
      </c:legendEntry>
      <c:legendEntry>
        <c:idx val="1"/>
        <c:txPr>
          <a:bodyPr/>
          <a:lstStyle/>
          <a:p>
            <a:pPr>
              <a:defRPr sz="1600" b="0" i="0">
                <a:latin typeface="Arial" panose="020B0604020202020204" pitchFamily="34" charset="0"/>
                <a:cs typeface="Arial" panose="020B0604020202020204" pitchFamily="34" charset="0"/>
              </a:defRPr>
            </a:pPr>
            <a:endParaRPr lang="en-US"/>
          </a:p>
        </c:txPr>
      </c:legendEntry>
      <c:legendEntry>
        <c:idx val="2"/>
        <c:txPr>
          <a:bodyPr/>
          <a:lstStyle/>
          <a:p>
            <a:pPr>
              <a:defRPr sz="1600" b="0" i="0">
                <a:latin typeface="Arial" panose="020B0604020202020204" pitchFamily="34" charset="0"/>
                <a:cs typeface="Arial" panose="020B0604020202020204" pitchFamily="34" charset="0"/>
              </a:defRPr>
            </a:pPr>
            <a:endParaRPr lang="en-US"/>
          </a:p>
        </c:txPr>
      </c:legendEntry>
      <c:legendEntry>
        <c:idx val="3"/>
        <c:delete val="1"/>
      </c:legendEntry>
      <c:overlay val="0"/>
      <c:txPr>
        <a:bodyPr/>
        <a:lstStyle/>
        <a:p>
          <a:pPr>
            <a:defRPr sz="1600" b="0" i="0">
              <a:latin typeface="Helvetica Neue Light"/>
              <a:cs typeface="Helvetica Neue Light"/>
            </a:defRPr>
          </a:pPr>
          <a:endParaRPr lang="en-US"/>
        </a:p>
      </c:txPr>
    </c:legend>
    <c:plotVisOnly val="1"/>
    <c:dispBlanksAs val="gap"/>
    <c:showDLblsOverMax val="0"/>
  </c:chart>
  <c:spPr>
    <a:ln>
      <a:noFill/>
    </a:ln>
  </c:sp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21-07-05T13:34:27.941" idx="1">
    <p:pos x="64" y="39"/>
    <p:text>Can you please remove the box referring to age sensitivity pillar from this design please? This has been merged with gender sensitivity in the notes.</p:text>
  </p:cm>
  <p:cm authorId="1" dt="2021-07-22T17:46:17.998" idx="1">
    <p:pos x="154" y="246"/>
    <p:text>Rana, please replace the points 7 and 8 you had in the notes section with point 7 shown below,</p:text>
  </p:cm>
  <p:cm authorId="1" dt="2021-07-22T17:46:48.234" idx="2">
    <p:pos x="409" y="250"/>
    <p:text>Pls also change the last point from 9 to 8 and pls note that I deleted the age pillar from the graph above</p:tex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FC9BF7-8570-084B-9026-34C7D6B1047B}"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2F1A7316-33AE-9545-BAA7-85F11AD18868}">
      <dgm:prSet custT="1"/>
      <dgm:spPr>
        <a:solidFill>
          <a:schemeClr val="bg2"/>
        </a:solidFill>
      </dgm:spPr>
      <dgm:t>
        <a:bodyPr anchor="ctr"/>
        <a:lstStyle/>
        <a:p>
          <a:pPr rtl="0"/>
          <a:r>
            <a:rPr lang="ar-LB" sz="3600" b="1" dirty="0"/>
            <a:t>جنسي</a:t>
          </a:r>
          <a:endParaRPr lang="en-GB" sz="3600" b="1" dirty="0"/>
        </a:p>
      </dgm:t>
    </dgm:pt>
    <dgm:pt modelId="{081462F6-8CA8-E346-8DB6-C152DABFE844}" type="parTrans" cxnId="{75CA67FF-D3B7-E64F-BA88-7CEA05DB09A2}">
      <dgm:prSet/>
      <dgm:spPr>
        <a:noFill/>
      </dgm:spPr>
      <dgm:t>
        <a:bodyPr/>
        <a:lstStyle/>
        <a:p>
          <a:endParaRPr lang="en-US"/>
        </a:p>
      </dgm:t>
    </dgm:pt>
    <dgm:pt modelId="{919F4DD3-1A0A-5C4B-AAE0-938C345CA180}" type="sibTrans" cxnId="{75CA67FF-D3B7-E64F-BA88-7CEA05DB09A2}">
      <dgm:prSet/>
      <dgm:spPr/>
      <dgm:t>
        <a:bodyPr/>
        <a:lstStyle/>
        <a:p>
          <a:endParaRPr lang="en-US"/>
        </a:p>
      </dgm:t>
    </dgm:pt>
    <dgm:pt modelId="{7B0D8210-A114-0E46-9AB8-4D4B42A26F8E}">
      <dgm:prSet custT="1"/>
      <dgm:spPr>
        <a:solidFill>
          <a:srgbClr val="36B0E3"/>
        </a:solidFill>
      </dgm:spPr>
      <dgm:t>
        <a:bodyPr anchor="t"/>
        <a:lstStyle/>
        <a:p>
          <a:pPr rtl="0"/>
          <a:r>
            <a:rPr lang="ar-LB" sz="3600" b="1" dirty="0"/>
            <a:t>نفسي </a:t>
          </a:r>
          <a:endParaRPr lang="en-US" sz="3600" b="1" dirty="0"/>
        </a:p>
        <a:p>
          <a:pPr rtl="0"/>
          <a:r>
            <a:rPr lang="ar-LB" sz="3600" b="1" dirty="0"/>
            <a:t>أو عاطفي</a:t>
          </a:r>
          <a:endParaRPr lang="en-GB" sz="3600" b="1" dirty="0"/>
        </a:p>
      </dgm:t>
    </dgm:pt>
    <dgm:pt modelId="{819F2DA2-0B7F-0A44-AA0E-CD504DEA4C2B}" type="parTrans" cxnId="{6065E62D-A242-8D46-B706-A5AADC2B76F8}">
      <dgm:prSet/>
      <dgm:spPr>
        <a:solidFill>
          <a:srgbClr val="FFFFFF"/>
        </a:solidFill>
      </dgm:spPr>
      <dgm:t>
        <a:bodyPr/>
        <a:lstStyle/>
        <a:p>
          <a:endParaRPr lang="en-US"/>
        </a:p>
      </dgm:t>
    </dgm:pt>
    <dgm:pt modelId="{FDEE9495-4BB4-AF4A-9937-CA699A0E44B8}" type="sibTrans" cxnId="{6065E62D-A242-8D46-B706-A5AADC2B76F8}">
      <dgm:prSet/>
      <dgm:spPr/>
      <dgm:t>
        <a:bodyPr/>
        <a:lstStyle/>
        <a:p>
          <a:endParaRPr lang="en-US"/>
        </a:p>
      </dgm:t>
    </dgm:pt>
    <dgm:pt modelId="{8CC2A6BF-1E05-E744-A481-3AB22B1FD934}">
      <dgm:prSet custT="1"/>
      <dgm:spPr>
        <a:solidFill>
          <a:schemeClr val="bg2"/>
        </a:solidFill>
      </dgm:spPr>
      <dgm:t>
        <a:bodyPr/>
        <a:lstStyle/>
        <a:p>
          <a:pPr rtl="0"/>
          <a:r>
            <a:rPr lang="ar-LB" sz="3600" b="1" dirty="0"/>
            <a:t>اقتصادي</a:t>
          </a:r>
          <a:endParaRPr lang="en-GB" sz="3600" b="1" dirty="0"/>
        </a:p>
      </dgm:t>
    </dgm:pt>
    <dgm:pt modelId="{9D6E8982-0D28-B04E-958B-F555BB516611}" type="parTrans" cxnId="{29913547-6F8A-5F4C-BEFC-8C135EAC239B}">
      <dgm:prSet/>
      <dgm:spPr>
        <a:noFill/>
      </dgm:spPr>
      <dgm:t>
        <a:bodyPr/>
        <a:lstStyle/>
        <a:p>
          <a:endParaRPr lang="en-US"/>
        </a:p>
      </dgm:t>
    </dgm:pt>
    <dgm:pt modelId="{751EAD5C-42D8-374B-9649-A17C15BE3445}" type="sibTrans" cxnId="{29913547-6F8A-5F4C-BEFC-8C135EAC239B}">
      <dgm:prSet/>
      <dgm:spPr/>
      <dgm:t>
        <a:bodyPr/>
        <a:lstStyle/>
        <a:p>
          <a:endParaRPr lang="en-US"/>
        </a:p>
      </dgm:t>
    </dgm:pt>
    <dgm:pt modelId="{95F39C85-732A-1849-ABCF-3132A33B8A91}">
      <dgm:prSet custT="1"/>
      <dgm:spPr>
        <a:solidFill>
          <a:srgbClr val="36B0E3"/>
        </a:solidFill>
      </dgm:spPr>
      <dgm:t>
        <a:bodyPr/>
        <a:lstStyle/>
        <a:p>
          <a:pPr rtl="0"/>
          <a:r>
            <a:rPr lang="ar-LB" sz="3600" b="1" dirty="0"/>
            <a:t>جسدي</a:t>
          </a:r>
          <a:endParaRPr lang="en-GB" sz="3600" b="1" dirty="0"/>
        </a:p>
      </dgm:t>
    </dgm:pt>
    <dgm:pt modelId="{16C932C5-F655-0F41-B2CD-A6A81BBBE3B5}" type="sibTrans" cxnId="{10C93BCD-A7B9-C04B-B9A9-93353A91538D}">
      <dgm:prSet/>
      <dgm:spPr/>
      <dgm:t>
        <a:bodyPr/>
        <a:lstStyle/>
        <a:p>
          <a:endParaRPr lang="en-US"/>
        </a:p>
      </dgm:t>
    </dgm:pt>
    <dgm:pt modelId="{C7064ED4-C867-7642-81F2-6B6B130229F0}" type="parTrans" cxnId="{10C93BCD-A7B9-C04B-B9A9-93353A91538D}">
      <dgm:prSet/>
      <dgm:spPr>
        <a:noFill/>
      </dgm:spPr>
      <dgm:t>
        <a:bodyPr/>
        <a:lstStyle/>
        <a:p>
          <a:endParaRPr lang="en-US"/>
        </a:p>
      </dgm:t>
    </dgm:pt>
    <dgm:pt modelId="{DD79A215-A24C-5041-9441-0459BB9CBC54}">
      <dgm:prSet/>
      <dgm:spPr>
        <a:noFill/>
      </dgm:spPr>
      <dgm:t>
        <a:bodyPr/>
        <a:lstStyle/>
        <a:p>
          <a:pPr rtl="0"/>
          <a:endParaRPr lang="en-GB" dirty="0"/>
        </a:p>
      </dgm:t>
    </dgm:pt>
    <dgm:pt modelId="{345FE673-272E-F74F-AB6B-20F24C920A60}" type="sibTrans" cxnId="{1E0B4398-7B0C-284A-8321-69E6182FFCAB}">
      <dgm:prSet/>
      <dgm:spPr/>
      <dgm:t>
        <a:bodyPr/>
        <a:lstStyle/>
        <a:p>
          <a:endParaRPr lang="en-US"/>
        </a:p>
      </dgm:t>
    </dgm:pt>
    <dgm:pt modelId="{4CC2F697-3A9F-AE49-BCC6-E335333D4607}" type="parTrans" cxnId="{1E0B4398-7B0C-284A-8321-69E6182FFCAB}">
      <dgm:prSet/>
      <dgm:spPr/>
      <dgm:t>
        <a:bodyPr/>
        <a:lstStyle/>
        <a:p>
          <a:endParaRPr lang="en-US"/>
        </a:p>
      </dgm:t>
    </dgm:pt>
    <dgm:pt modelId="{82F1288A-3B00-904D-9177-B71D4A73A36F}" type="pres">
      <dgm:prSet presAssocID="{64FC9BF7-8570-084B-9026-34C7D6B1047B}" presName="cycle" presStyleCnt="0">
        <dgm:presLayoutVars>
          <dgm:chMax val="1"/>
          <dgm:dir/>
          <dgm:animLvl val="ctr"/>
          <dgm:resizeHandles val="exact"/>
        </dgm:presLayoutVars>
      </dgm:prSet>
      <dgm:spPr/>
    </dgm:pt>
    <dgm:pt modelId="{55B6557B-70F8-154A-A45E-802B53D96E17}" type="pres">
      <dgm:prSet presAssocID="{DD79A215-A24C-5041-9441-0459BB9CBC54}" presName="centerShape" presStyleLbl="node0" presStyleIdx="0" presStyleCnt="1"/>
      <dgm:spPr/>
    </dgm:pt>
    <dgm:pt modelId="{6C108E2B-8C2A-D546-8445-EAE4E5BDB5D6}" type="pres">
      <dgm:prSet presAssocID="{C7064ED4-C867-7642-81F2-6B6B130229F0}" presName="parTrans" presStyleLbl="bgSibTrans2D1" presStyleIdx="0" presStyleCnt="4" custScaleX="55347" custLinFactNeighborX="-24966" custLinFactNeighborY="-11982"/>
      <dgm:spPr/>
    </dgm:pt>
    <dgm:pt modelId="{F6F3BAC9-E96D-9341-B55E-062A275B6ABB}" type="pres">
      <dgm:prSet presAssocID="{95F39C85-732A-1849-ABCF-3132A33B8A91}" presName="node" presStyleLbl="node1" presStyleIdx="0" presStyleCnt="4" custRadScaleRad="111168" custRadScaleInc="357209">
        <dgm:presLayoutVars>
          <dgm:bulletEnabled val="1"/>
        </dgm:presLayoutVars>
      </dgm:prSet>
      <dgm:spPr/>
    </dgm:pt>
    <dgm:pt modelId="{72A4BA46-0CA4-0445-A855-6658A5369A4C}" type="pres">
      <dgm:prSet presAssocID="{081462F6-8CA8-E346-8DB6-C152DABFE844}" presName="parTrans" presStyleLbl="bgSibTrans2D1" presStyleIdx="1" presStyleCnt="4"/>
      <dgm:spPr/>
    </dgm:pt>
    <dgm:pt modelId="{63FFA03F-1F5B-B24C-8AD2-0EEAF2E0A797}" type="pres">
      <dgm:prSet presAssocID="{2F1A7316-33AE-9545-BAA7-85F11AD18868}" presName="node" presStyleLbl="node1" presStyleIdx="1" presStyleCnt="4" custRadScaleRad="129657" custRadScaleInc="131339">
        <dgm:presLayoutVars>
          <dgm:bulletEnabled val="1"/>
        </dgm:presLayoutVars>
      </dgm:prSet>
      <dgm:spPr/>
    </dgm:pt>
    <dgm:pt modelId="{43AA80FD-7B21-294D-8A3D-5FFB25F71BB0}" type="pres">
      <dgm:prSet presAssocID="{819F2DA2-0B7F-0A44-AA0E-CD504DEA4C2B}" presName="parTrans" presStyleLbl="bgSibTrans2D1" presStyleIdx="2" presStyleCnt="4"/>
      <dgm:spPr/>
    </dgm:pt>
    <dgm:pt modelId="{78321B55-A39F-784F-A38A-9569134919AC}" type="pres">
      <dgm:prSet presAssocID="{7B0D8210-A114-0E46-9AB8-4D4B42A26F8E}" presName="node" presStyleLbl="node1" presStyleIdx="2" presStyleCnt="4" custRadScaleRad="119848" custRadScaleInc="-114194">
        <dgm:presLayoutVars>
          <dgm:bulletEnabled val="1"/>
        </dgm:presLayoutVars>
      </dgm:prSet>
      <dgm:spPr/>
    </dgm:pt>
    <dgm:pt modelId="{91212D7B-A217-564A-A5D1-0D7D1BF8FE4A}" type="pres">
      <dgm:prSet presAssocID="{9D6E8982-0D28-B04E-958B-F555BB516611}" presName="parTrans" presStyleLbl="bgSibTrans2D1" presStyleIdx="3" presStyleCnt="4" custLinFactNeighborX="22578"/>
      <dgm:spPr/>
    </dgm:pt>
    <dgm:pt modelId="{4D929049-5345-B94A-B682-7CD97E2363EA}" type="pres">
      <dgm:prSet presAssocID="{8CC2A6BF-1E05-E744-A481-3AB22B1FD934}" presName="node" presStyleLbl="node1" presStyleIdx="3" presStyleCnt="4" custRadScaleRad="111168" custRadScaleInc="-357210">
        <dgm:presLayoutVars>
          <dgm:bulletEnabled val="1"/>
        </dgm:presLayoutVars>
      </dgm:prSet>
      <dgm:spPr/>
    </dgm:pt>
  </dgm:ptLst>
  <dgm:cxnLst>
    <dgm:cxn modelId="{3D83ED13-6BD1-DB4E-BDAD-7B945C9C9F63}" type="presOf" srcId="{819F2DA2-0B7F-0A44-AA0E-CD504DEA4C2B}" destId="{43AA80FD-7B21-294D-8A3D-5FFB25F71BB0}" srcOrd="0" destOrd="0" presId="urn:microsoft.com/office/officeart/2005/8/layout/radial4"/>
    <dgm:cxn modelId="{6065E62D-A242-8D46-B706-A5AADC2B76F8}" srcId="{DD79A215-A24C-5041-9441-0459BB9CBC54}" destId="{7B0D8210-A114-0E46-9AB8-4D4B42A26F8E}" srcOrd="2" destOrd="0" parTransId="{819F2DA2-0B7F-0A44-AA0E-CD504DEA4C2B}" sibTransId="{FDEE9495-4BB4-AF4A-9937-CA699A0E44B8}"/>
    <dgm:cxn modelId="{B50D4F5D-EB6C-DC4D-8990-AA289403E6AE}" type="presOf" srcId="{DD79A215-A24C-5041-9441-0459BB9CBC54}" destId="{55B6557B-70F8-154A-A45E-802B53D96E17}" srcOrd="0" destOrd="0" presId="urn:microsoft.com/office/officeart/2005/8/layout/radial4"/>
    <dgm:cxn modelId="{371EA763-B97A-7342-BA5A-888214FE82C4}" type="presOf" srcId="{95F39C85-732A-1849-ABCF-3132A33B8A91}" destId="{F6F3BAC9-E96D-9341-B55E-062A275B6ABB}" srcOrd="0" destOrd="0" presId="urn:microsoft.com/office/officeart/2005/8/layout/radial4"/>
    <dgm:cxn modelId="{29913547-6F8A-5F4C-BEFC-8C135EAC239B}" srcId="{DD79A215-A24C-5041-9441-0459BB9CBC54}" destId="{8CC2A6BF-1E05-E744-A481-3AB22B1FD934}" srcOrd="3" destOrd="0" parTransId="{9D6E8982-0D28-B04E-958B-F555BB516611}" sibTransId="{751EAD5C-42D8-374B-9649-A17C15BE3445}"/>
    <dgm:cxn modelId="{19B9C052-3DDA-4942-B6D8-C7B21250E111}" type="presOf" srcId="{081462F6-8CA8-E346-8DB6-C152DABFE844}" destId="{72A4BA46-0CA4-0445-A855-6658A5369A4C}" srcOrd="0" destOrd="0" presId="urn:microsoft.com/office/officeart/2005/8/layout/radial4"/>
    <dgm:cxn modelId="{F6750253-8FC3-0848-9865-12B507D3910D}" type="presOf" srcId="{2F1A7316-33AE-9545-BAA7-85F11AD18868}" destId="{63FFA03F-1F5B-B24C-8AD2-0EEAF2E0A797}" srcOrd="0" destOrd="0" presId="urn:microsoft.com/office/officeart/2005/8/layout/radial4"/>
    <dgm:cxn modelId="{56B3388D-FCC4-9F42-A42A-AE86A6D55F97}" type="presOf" srcId="{7B0D8210-A114-0E46-9AB8-4D4B42A26F8E}" destId="{78321B55-A39F-784F-A38A-9569134919AC}" srcOrd="0" destOrd="0" presId="urn:microsoft.com/office/officeart/2005/8/layout/radial4"/>
    <dgm:cxn modelId="{1E0B4398-7B0C-284A-8321-69E6182FFCAB}" srcId="{64FC9BF7-8570-084B-9026-34C7D6B1047B}" destId="{DD79A215-A24C-5041-9441-0459BB9CBC54}" srcOrd="0" destOrd="0" parTransId="{4CC2F697-3A9F-AE49-BCC6-E335333D4607}" sibTransId="{345FE673-272E-F74F-AB6B-20F24C920A60}"/>
    <dgm:cxn modelId="{28D13D9B-1DE4-5D4C-820D-F991E3EFD7C7}" type="presOf" srcId="{8CC2A6BF-1E05-E744-A481-3AB22B1FD934}" destId="{4D929049-5345-B94A-B682-7CD97E2363EA}" srcOrd="0" destOrd="0" presId="urn:microsoft.com/office/officeart/2005/8/layout/radial4"/>
    <dgm:cxn modelId="{46906D9B-AA88-3140-BC22-D79D7BCEC206}" type="presOf" srcId="{C7064ED4-C867-7642-81F2-6B6B130229F0}" destId="{6C108E2B-8C2A-D546-8445-EAE4E5BDB5D6}" srcOrd="0" destOrd="0" presId="urn:microsoft.com/office/officeart/2005/8/layout/radial4"/>
    <dgm:cxn modelId="{CD3B15B6-4A53-2E48-A29D-D8D2CC0021DB}" type="presOf" srcId="{9D6E8982-0D28-B04E-958B-F555BB516611}" destId="{91212D7B-A217-564A-A5D1-0D7D1BF8FE4A}" srcOrd="0" destOrd="0" presId="urn:microsoft.com/office/officeart/2005/8/layout/radial4"/>
    <dgm:cxn modelId="{10C93BCD-A7B9-C04B-B9A9-93353A91538D}" srcId="{DD79A215-A24C-5041-9441-0459BB9CBC54}" destId="{95F39C85-732A-1849-ABCF-3132A33B8A91}" srcOrd="0" destOrd="0" parTransId="{C7064ED4-C867-7642-81F2-6B6B130229F0}" sibTransId="{16C932C5-F655-0F41-B2CD-A6A81BBBE3B5}"/>
    <dgm:cxn modelId="{74B11EE0-4E25-4645-8E16-90491BA4D6C2}" type="presOf" srcId="{64FC9BF7-8570-084B-9026-34C7D6B1047B}" destId="{82F1288A-3B00-904D-9177-B71D4A73A36F}" srcOrd="0" destOrd="0" presId="urn:microsoft.com/office/officeart/2005/8/layout/radial4"/>
    <dgm:cxn modelId="{75CA67FF-D3B7-E64F-BA88-7CEA05DB09A2}" srcId="{DD79A215-A24C-5041-9441-0459BB9CBC54}" destId="{2F1A7316-33AE-9545-BAA7-85F11AD18868}" srcOrd="1" destOrd="0" parTransId="{081462F6-8CA8-E346-8DB6-C152DABFE844}" sibTransId="{919F4DD3-1A0A-5C4B-AAE0-938C345CA180}"/>
    <dgm:cxn modelId="{F01EBAA9-A61A-4B4C-BC83-7BE7EA5E7660}" type="presParOf" srcId="{82F1288A-3B00-904D-9177-B71D4A73A36F}" destId="{55B6557B-70F8-154A-A45E-802B53D96E17}" srcOrd="0" destOrd="0" presId="urn:microsoft.com/office/officeart/2005/8/layout/radial4"/>
    <dgm:cxn modelId="{22FAFB88-CEB7-D14F-A60E-B1AC9C24358F}" type="presParOf" srcId="{82F1288A-3B00-904D-9177-B71D4A73A36F}" destId="{6C108E2B-8C2A-D546-8445-EAE4E5BDB5D6}" srcOrd="1" destOrd="0" presId="urn:microsoft.com/office/officeart/2005/8/layout/radial4"/>
    <dgm:cxn modelId="{469105EB-8696-C445-B4F6-D84EA9BBCDAF}" type="presParOf" srcId="{82F1288A-3B00-904D-9177-B71D4A73A36F}" destId="{F6F3BAC9-E96D-9341-B55E-062A275B6ABB}" srcOrd="2" destOrd="0" presId="urn:microsoft.com/office/officeart/2005/8/layout/radial4"/>
    <dgm:cxn modelId="{3FE327D6-FE53-3540-9056-6276DB3FEED7}" type="presParOf" srcId="{82F1288A-3B00-904D-9177-B71D4A73A36F}" destId="{72A4BA46-0CA4-0445-A855-6658A5369A4C}" srcOrd="3" destOrd="0" presId="urn:microsoft.com/office/officeart/2005/8/layout/radial4"/>
    <dgm:cxn modelId="{BEA594D3-3F32-E24A-9A3F-9EC9C6834882}" type="presParOf" srcId="{82F1288A-3B00-904D-9177-B71D4A73A36F}" destId="{63FFA03F-1F5B-B24C-8AD2-0EEAF2E0A797}" srcOrd="4" destOrd="0" presId="urn:microsoft.com/office/officeart/2005/8/layout/radial4"/>
    <dgm:cxn modelId="{88AFA70A-16AA-3F4A-AE61-74176A1DD905}" type="presParOf" srcId="{82F1288A-3B00-904D-9177-B71D4A73A36F}" destId="{43AA80FD-7B21-294D-8A3D-5FFB25F71BB0}" srcOrd="5" destOrd="0" presId="urn:microsoft.com/office/officeart/2005/8/layout/radial4"/>
    <dgm:cxn modelId="{67CA3B5B-3BC0-D943-9118-0C41C32F5011}" type="presParOf" srcId="{82F1288A-3B00-904D-9177-B71D4A73A36F}" destId="{78321B55-A39F-784F-A38A-9569134919AC}" srcOrd="6" destOrd="0" presId="urn:microsoft.com/office/officeart/2005/8/layout/radial4"/>
    <dgm:cxn modelId="{3CDC76C5-92EF-FA40-A6F5-52C08FCE26B0}" type="presParOf" srcId="{82F1288A-3B00-904D-9177-B71D4A73A36F}" destId="{91212D7B-A217-564A-A5D1-0D7D1BF8FE4A}" srcOrd="7" destOrd="0" presId="urn:microsoft.com/office/officeart/2005/8/layout/radial4"/>
    <dgm:cxn modelId="{E6F6C369-F944-754B-AEC3-184E6570AAD8}" type="presParOf" srcId="{82F1288A-3B00-904D-9177-B71D4A73A36F}" destId="{4D929049-5345-B94A-B682-7CD97E2363EA}"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4FC9BF7-8570-084B-9026-34C7D6B1047B}"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DD79A215-A24C-5041-9441-0459BB9CBC54}">
      <dgm:prSet/>
      <dgm:spPr>
        <a:solidFill>
          <a:schemeClr val="tx2"/>
        </a:solidFill>
      </dgm:spPr>
      <dgm:t>
        <a:bodyPr/>
        <a:lstStyle/>
        <a:p>
          <a:pPr rtl="0"/>
          <a:r>
            <a:rPr lang="ar-LB" b="1" dirty="0"/>
            <a:t>العنف القائم على النوع الاجتماعي</a:t>
          </a:r>
          <a:endParaRPr lang="en-GB" dirty="0"/>
        </a:p>
      </dgm:t>
    </dgm:pt>
    <dgm:pt modelId="{4CC2F697-3A9F-AE49-BCC6-E335333D4607}" type="parTrans" cxnId="{1E0B4398-7B0C-284A-8321-69E6182FFCAB}">
      <dgm:prSet/>
      <dgm:spPr/>
      <dgm:t>
        <a:bodyPr/>
        <a:lstStyle/>
        <a:p>
          <a:endParaRPr lang="en-US"/>
        </a:p>
      </dgm:t>
    </dgm:pt>
    <dgm:pt modelId="{345FE673-272E-F74F-AB6B-20F24C920A60}" type="sibTrans" cxnId="{1E0B4398-7B0C-284A-8321-69E6182FFCAB}">
      <dgm:prSet/>
      <dgm:spPr/>
      <dgm:t>
        <a:bodyPr/>
        <a:lstStyle/>
        <a:p>
          <a:endParaRPr lang="en-US"/>
        </a:p>
      </dgm:t>
    </dgm:pt>
    <dgm:pt modelId="{95F39C85-732A-1849-ABCF-3132A33B8A91}">
      <dgm:prSet/>
      <dgm:spPr>
        <a:solidFill>
          <a:srgbClr val="36B0E3"/>
        </a:solidFill>
      </dgm:spPr>
      <dgm:t>
        <a:bodyPr/>
        <a:lstStyle/>
        <a:p>
          <a:pPr rtl="0"/>
          <a:r>
            <a:rPr lang="ar-LB" dirty="0"/>
            <a:t>عاملو الرعاية الصحية</a:t>
          </a:r>
          <a:endParaRPr lang="en-GB" dirty="0"/>
        </a:p>
      </dgm:t>
    </dgm:pt>
    <dgm:pt modelId="{C7064ED4-C867-7642-81F2-6B6B130229F0}" type="parTrans" cxnId="{10C93BCD-A7B9-C04B-B9A9-93353A91538D}">
      <dgm:prSet/>
      <dgm:spPr>
        <a:solidFill>
          <a:schemeClr val="bg2"/>
        </a:solidFill>
      </dgm:spPr>
      <dgm:t>
        <a:bodyPr/>
        <a:lstStyle/>
        <a:p>
          <a:endParaRPr lang="en-US"/>
        </a:p>
      </dgm:t>
    </dgm:pt>
    <dgm:pt modelId="{16C932C5-F655-0F41-B2CD-A6A81BBBE3B5}" type="sibTrans" cxnId="{10C93BCD-A7B9-C04B-B9A9-93353A91538D}">
      <dgm:prSet/>
      <dgm:spPr/>
      <dgm:t>
        <a:bodyPr/>
        <a:lstStyle/>
        <a:p>
          <a:endParaRPr lang="en-US"/>
        </a:p>
      </dgm:t>
    </dgm:pt>
    <dgm:pt modelId="{2F1A7316-33AE-9545-BAA7-85F11AD18868}">
      <dgm:prSet/>
      <dgm:spPr>
        <a:solidFill>
          <a:schemeClr val="bg2"/>
        </a:solidFill>
      </dgm:spPr>
      <dgm:t>
        <a:bodyPr/>
        <a:lstStyle/>
        <a:p>
          <a:pPr rtl="0"/>
          <a:r>
            <a:rPr lang="ar-LB" dirty="0"/>
            <a:t>المعلمون والمعلمات</a:t>
          </a:r>
          <a:endParaRPr lang="en-GB" dirty="0"/>
        </a:p>
      </dgm:t>
    </dgm:pt>
    <dgm:pt modelId="{081462F6-8CA8-E346-8DB6-C152DABFE844}" type="parTrans" cxnId="{75CA67FF-D3B7-E64F-BA88-7CEA05DB09A2}">
      <dgm:prSet/>
      <dgm:spPr>
        <a:solidFill>
          <a:schemeClr val="tx1"/>
        </a:solidFill>
      </dgm:spPr>
      <dgm:t>
        <a:bodyPr/>
        <a:lstStyle/>
        <a:p>
          <a:endParaRPr lang="en-US"/>
        </a:p>
      </dgm:t>
    </dgm:pt>
    <dgm:pt modelId="{919F4DD3-1A0A-5C4B-AAE0-938C345CA180}" type="sibTrans" cxnId="{75CA67FF-D3B7-E64F-BA88-7CEA05DB09A2}">
      <dgm:prSet/>
      <dgm:spPr/>
      <dgm:t>
        <a:bodyPr/>
        <a:lstStyle/>
        <a:p>
          <a:endParaRPr lang="en-US"/>
        </a:p>
      </dgm:t>
    </dgm:pt>
    <dgm:pt modelId="{7B0D8210-A114-0E46-9AB8-4D4B42A26F8E}">
      <dgm:prSet/>
      <dgm:spPr>
        <a:solidFill>
          <a:srgbClr val="36B0E3"/>
        </a:solidFill>
      </dgm:spPr>
      <dgm:t>
        <a:bodyPr/>
        <a:lstStyle/>
        <a:p>
          <a:pPr rtl="0"/>
          <a:r>
            <a:rPr lang="ar-LB" dirty="0"/>
            <a:t>الزوج أو العشير</a:t>
          </a:r>
          <a:endParaRPr lang="en-GB" dirty="0"/>
        </a:p>
      </dgm:t>
    </dgm:pt>
    <dgm:pt modelId="{819F2DA2-0B7F-0A44-AA0E-CD504DEA4C2B}" type="parTrans" cxnId="{6065E62D-A242-8D46-B706-A5AADC2B76F8}">
      <dgm:prSet/>
      <dgm:spPr>
        <a:solidFill>
          <a:schemeClr val="bg2"/>
        </a:solidFill>
      </dgm:spPr>
      <dgm:t>
        <a:bodyPr/>
        <a:lstStyle/>
        <a:p>
          <a:endParaRPr lang="en-US"/>
        </a:p>
      </dgm:t>
    </dgm:pt>
    <dgm:pt modelId="{FDEE9495-4BB4-AF4A-9937-CA699A0E44B8}" type="sibTrans" cxnId="{6065E62D-A242-8D46-B706-A5AADC2B76F8}">
      <dgm:prSet/>
      <dgm:spPr/>
      <dgm:t>
        <a:bodyPr/>
        <a:lstStyle/>
        <a:p>
          <a:endParaRPr lang="en-US"/>
        </a:p>
      </dgm:t>
    </dgm:pt>
    <dgm:pt modelId="{8CC2A6BF-1E05-E744-A481-3AB22B1FD934}">
      <dgm:prSet/>
      <dgm:spPr>
        <a:solidFill>
          <a:schemeClr val="bg2"/>
        </a:solidFill>
      </dgm:spPr>
      <dgm:t>
        <a:bodyPr/>
        <a:lstStyle/>
        <a:p>
          <a:pPr rtl="0"/>
          <a:r>
            <a:rPr lang="ar-LB" dirty="0"/>
            <a:t>أحد أفراد الأسرة</a:t>
          </a:r>
          <a:r>
            <a:rPr lang="en-GB" dirty="0"/>
            <a:t> </a:t>
          </a:r>
        </a:p>
      </dgm:t>
    </dgm:pt>
    <dgm:pt modelId="{9D6E8982-0D28-B04E-958B-F555BB516611}" type="parTrans" cxnId="{29913547-6F8A-5F4C-BEFC-8C135EAC239B}">
      <dgm:prSet/>
      <dgm:spPr>
        <a:solidFill>
          <a:schemeClr val="tx1"/>
        </a:solidFill>
      </dgm:spPr>
      <dgm:t>
        <a:bodyPr/>
        <a:lstStyle/>
        <a:p>
          <a:endParaRPr lang="en-US"/>
        </a:p>
      </dgm:t>
    </dgm:pt>
    <dgm:pt modelId="{751EAD5C-42D8-374B-9649-A17C15BE3445}" type="sibTrans" cxnId="{29913547-6F8A-5F4C-BEFC-8C135EAC239B}">
      <dgm:prSet/>
      <dgm:spPr/>
      <dgm:t>
        <a:bodyPr/>
        <a:lstStyle/>
        <a:p>
          <a:endParaRPr lang="en-US"/>
        </a:p>
      </dgm:t>
    </dgm:pt>
    <dgm:pt modelId="{1E9946AB-6408-6243-B231-F7EC2015EC5C}">
      <dgm:prSet/>
      <dgm:spPr>
        <a:solidFill>
          <a:srgbClr val="2EA0DC"/>
        </a:solidFill>
      </dgm:spPr>
      <dgm:t>
        <a:bodyPr/>
        <a:lstStyle/>
        <a:p>
          <a:pPr rtl="0"/>
          <a:r>
            <a:rPr lang="ar-LB" dirty="0"/>
            <a:t>رجال الشرطة</a:t>
          </a:r>
          <a:endParaRPr lang="en-GB" dirty="0"/>
        </a:p>
      </dgm:t>
    </dgm:pt>
    <dgm:pt modelId="{898F91C4-4A16-0E4C-97BA-D86EF1611987}" type="parTrans" cxnId="{E1D73A69-B983-C64F-A6FB-B291304947F8}">
      <dgm:prSet/>
      <dgm:spPr>
        <a:solidFill>
          <a:srgbClr val="DD1065"/>
        </a:solidFill>
      </dgm:spPr>
      <dgm:t>
        <a:bodyPr/>
        <a:lstStyle/>
        <a:p>
          <a:endParaRPr lang="en-US"/>
        </a:p>
      </dgm:t>
    </dgm:pt>
    <dgm:pt modelId="{27C3A1B5-62B4-A140-8004-6C6F1C8F5E0B}" type="sibTrans" cxnId="{E1D73A69-B983-C64F-A6FB-B291304947F8}">
      <dgm:prSet/>
      <dgm:spPr/>
      <dgm:t>
        <a:bodyPr/>
        <a:lstStyle/>
        <a:p>
          <a:endParaRPr lang="en-US"/>
        </a:p>
      </dgm:t>
    </dgm:pt>
    <dgm:pt modelId="{FBA9BE64-795C-0849-893E-C98FCBB02FF5}">
      <dgm:prSet/>
      <dgm:spPr>
        <a:solidFill>
          <a:schemeClr val="bg2"/>
        </a:solidFill>
      </dgm:spPr>
      <dgm:t>
        <a:bodyPr/>
        <a:lstStyle/>
        <a:p>
          <a:pPr rtl="0"/>
          <a:r>
            <a:rPr lang="ar-LB" dirty="0"/>
            <a:t>الجنود</a:t>
          </a:r>
          <a:endParaRPr lang="en-GB" dirty="0"/>
        </a:p>
      </dgm:t>
    </dgm:pt>
    <dgm:pt modelId="{A8F8D81A-EB40-2B44-AD80-574E3E924F8B}" type="parTrans" cxnId="{C0D6BC79-E8AE-6142-805A-72BCCEBB0FD5}">
      <dgm:prSet/>
      <dgm:spPr>
        <a:solidFill>
          <a:srgbClr val="2EA0DC"/>
        </a:solidFill>
      </dgm:spPr>
      <dgm:t>
        <a:bodyPr/>
        <a:lstStyle/>
        <a:p>
          <a:endParaRPr lang="en-US"/>
        </a:p>
      </dgm:t>
    </dgm:pt>
    <dgm:pt modelId="{6AA35097-EEBA-6B47-89E6-5FD7719AD6BF}" type="sibTrans" cxnId="{C0D6BC79-E8AE-6142-805A-72BCCEBB0FD5}">
      <dgm:prSet/>
      <dgm:spPr/>
      <dgm:t>
        <a:bodyPr/>
        <a:lstStyle/>
        <a:p>
          <a:endParaRPr lang="en-US"/>
        </a:p>
      </dgm:t>
    </dgm:pt>
    <dgm:pt modelId="{085AF19F-EE44-BE4B-90C7-4D825845E31A}">
      <dgm:prSet/>
      <dgm:spPr>
        <a:solidFill>
          <a:srgbClr val="2EA0DC"/>
        </a:solidFill>
      </dgm:spPr>
      <dgm:t>
        <a:bodyPr/>
        <a:lstStyle/>
        <a:p>
          <a:pPr rtl="0"/>
          <a:r>
            <a:rPr lang="ar-LB" dirty="0"/>
            <a:t>الأصدقاء</a:t>
          </a:r>
          <a:endParaRPr lang="en-GB" dirty="0"/>
        </a:p>
      </dgm:t>
    </dgm:pt>
    <dgm:pt modelId="{698A176B-5ECE-814A-93AE-05C089C90323}" type="parTrans" cxnId="{33F6D458-0CED-874A-80FE-917D930FBF07}">
      <dgm:prSet/>
      <dgm:spPr>
        <a:solidFill>
          <a:srgbClr val="DD1065"/>
        </a:solidFill>
      </dgm:spPr>
      <dgm:t>
        <a:bodyPr/>
        <a:lstStyle/>
        <a:p>
          <a:endParaRPr lang="en-US"/>
        </a:p>
      </dgm:t>
    </dgm:pt>
    <dgm:pt modelId="{649A334D-D4B0-FD40-979E-174838A3E121}" type="sibTrans" cxnId="{33F6D458-0CED-874A-80FE-917D930FBF07}">
      <dgm:prSet/>
      <dgm:spPr/>
      <dgm:t>
        <a:bodyPr/>
        <a:lstStyle/>
        <a:p>
          <a:endParaRPr lang="en-US"/>
        </a:p>
      </dgm:t>
    </dgm:pt>
    <dgm:pt modelId="{B7FEF902-F2D2-0342-BFF4-E9B7FB8A0DAA}">
      <dgm:prSet/>
      <dgm:spPr>
        <a:solidFill>
          <a:schemeClr val="bg2"/>
        </a:solidFill>
      </dgm:spPr>
      <dgm:t>
        <a:bodyPr/>
        <a:lstStyle/>
        <a:p>
          <a:pPr rtl="0"/>
          <a:r>
            <a:rPr lang="ar-LB" dirty="0"/>
            <a:t>الجيران</a:t>
          </a:r>
          <a:endParaRPr lang="en-GB" dirty="0"/>
        </a:p>
      </dgm:t>
    </dgm:pt>
    <dgm:pt modelId="{956EDC45-803E-6A46-9D64-995C9C75B9CB}" type="parTrans" cxnId="{B709C1E0-30A6-384E-ABF4-5EFA968F5323}">
      <dgm:prSet/>
      <dgm:spPr>
        <a:solidFill>
          <a:srgbClr val="2EA0DC"/>
        </a:solidFill>
      </dgm:spPr>
      <dgm:t>
        <a:bodyPr/>
        <a:lstStyle/>
        <a:p>
          <a:endParaRPr lang="en-US"/>
        </a:p>
      </dgm:t>
    </dgm:pt>
    <dgm:pt modelId="{B9658E8B-E47B-7C4C-BB93-6B264C6167AB}" type="sibTrans" cxnId="{B709C1E0-30A6-384E-ABF4-5EFA968F5323}">
      <dgm:prSet/>
      <dgm:spPr/>
      <dgm:t>
        <a:bodyPr/>
        <a:lstStyle/>
        <a:p>
          <a:endParaRPr lang="en-US"/>
        </a:p>
      </dgm:t>
    </dgm:pt>
    <dgm:pt modelId="{5925FAF8-9C7E-9346-AC10-6621DAF8F273}">
      <dgm:prSet/>
      <dgm:spPr>
        <a:solidFill>
          <a:srgbClr val="2EA0DC"/>
        </a:solidFill>
      </dgm:spPr>
      <dgm:t>
        <a:bodyPr/>
        <a:lstStyle/>
        <a:p>
          <a:pPr rtl="0"/>
          <a:r>
            <a:rPr lang="ar-LB" dirty="0"/>
            <a:t>المسؤولون الحكوميون</a:t>
          </a:r>
          <a:endParaRPr lang="en-GB" dirty="0"/>
        </a:p>
      </dgm:t>
    </dgm:pt>
    <dgm:pt modelId="{080B0076-E3B7-0342-8323-52347205A4F9}" type="parTrans" cxnId="{B1EDAE5C-0857-9A40-BB2E-183595BAFD2A}">
      <dgm:prSet/>
      <dgm:spPr>
        <a:solidFill>
          <a:srgbClr val="DD1065"/>
        </a:solidFill>
      </dgm:spPr>
      <dgm:t>
        <a:bodyPr/>
        <a:lstStyle/>
        <a:p>
          <a:endParaRPr lang="en-US"/>
        </a:p>
      </dgm:t>
    </dgm:pt>
    <dgm:pt modelId="{0799ACB2-3753-B14B-92EC-8E93B27ED96B}" type="sibTrans" cxnId="{B1EDAE5C-0857-9A40-BB2E-183595BAFD2A}">
      <dgm:prSet/>
      <dgm:spPr/>
      <dgm:t>
        <a:bodyPr/>
        <a:lstStyle/>
        <a:p>
          <a:endParaRPr lang="en-US"/>
        </a:p>
      </dgm:t>
    </dgm:pt>
    <dgm:pt modelId="{82F1288A-3B00-904D-9177-B71D4A73A36F}" type="pres">
      <dgm:prSet presAssocID="{64FC9BF7-8570-084B-9026-34C7D6B1047B}" presName="cycle" presStyleCnt="0">
        <dgm:presLayoutVars>
          <dgm:chMax val="1"/>
          <dgm:dir/>
          <dgm:animLvl val="ctr"/>
          <dgm:resizeHandles val="exact"/>
        </dgm:presLayoutVars>
      </dgm:prSet>
      <dgm:spPr/>
    </dgm:pt>
    <dgm:pt modelId="{55B6557B-70F8-154A-A45E-802B53D96E17}" type="pres">
      <dgm:prSet presAssocID="{DD79A215-A24C-5041-9441-0459BB9CBC54}" presName="centerShape" presStyleLbl="node0" presStyleIdx="0" presStyleCnt="1"/>
      <dgm:spPr/>
    </dgm:pt>
    <dgm:pt modelId="{6C108E2B-8C2A-D546-8445-EAE4E5BDB5D6}" type="pres">
      <dgm:prSet presAssocID="{C7064ED4-C867-7642-81F2-6B6B130229F0}" presName="parTrans" presStyleLbl="bgSibTrans2D1" presStyleIdx="0" presStyleCnt="9"/>
      <dgm:spPr/>
    </dgm:pt>
    <dgm:pt modelId="{F6F3BAC9-E96D-9341-B55E-062A275B6ABB}" type="pres">
      <dgm:prSet presAssocID="{95F39C85-732A-1849-ABCF-3132A33B8A91}" presName="node" presStyleLbl="node1" presStyleIdx="0" presStyleCnt="9" custScaleX="143817" custRadScaleRad="102702" custRadScaleInc="-900000">
        <dgm:presLayoutVars>
          <dgm:bulletEnabled val="1"/>
        </dgm:presLayoutVars>
      </dgm:prSet>
      <dgm:spPr/>
    </dgm:pt>
    <dgm:pt modelId="{72A4BA46-0CA4-0445-A855-6658A5369A4C}" type="pres">
      <dgm:prSet presAssocID="{081462F6-8CA8-E346-8DB6-C152DABFE844}" presName="parTrans" presStyleLbl="bgSibTrans2D1" presStyleIdx="1" presStyleCnt="9"/>
      <dgm:spPr/>
    </dgm:pt>
    <dgm:pt modelId="{63FFA03F-1F5B-B24C-8AD2-0EEAF2E0A797}" type="pres">
      <dgm:prSet presAssocID="{2F1A7316-33AE-9545-BAA7-85F11AD18868}" presName="node" presStyleLbl="node1" presStyleIdx="1" presStyleCnt="9" custScaleX="141577" custRadScaleRad="105622" custRadScaleInc="681289">
        <dgm:presLayoutVars>
          <dgm:bulletEnabled val="1"/>
        </dgm:presLayoutVars>
      </dgm:prSet>
      <dgm:spPr/>
    </dgm:pt>
    <dgm:pt modelId="{43AA80FD-7B21-294D-8A3D-5FFB25F71BB0}" type="pres">
      <dgm:prSet presAssocID="{819F2DA2-0B7F-0A44-AA0E-CD504DEA4C2B}" presName="parTrans" presStyleLbl="bgSibTrans2D1" presStyleIdx="2" presStyleCnt="9"/>
      <dgm:spPr/>
    </dgm:pt>
    <dgm:pt modelId="{78321B55-A39F-784F-A38A-9569134919AC}" type="pres">
      <dgm:prSet presAssocID="{7B0D8210-A114-0E46-9AB8-4D4B42A26F8E}" presName="node" presStyleLbl="node1" presStyleIdx="2" presStyleCnt="9" custScaleX="147754" custRadScaleRad="97500" custRadScaleInc="463303">
        <dgm:presLayoutVars>
          <dgm:bulletEnabled val="1"/>
        </dgm:presLayoutVars>
      </dgm:prSet>
      <dgm:spPr/>
    </dgm:pt>
    <dgm:pt modelId="{91212D7B-A217-564A-A5D1-0D7D1BF8FE4A}" type="pres">
      <dgm:prSet presAssocID="{9D6E8982-0D28-B04E-958B-F555BB516611}" presName="parTrans" presStyleLbl="bgSibTrans2D1" presStyleIdx="3" presStyleCnt="9"/>
      <dgm:spPr/>
    </dgm:pt>
    <dgm:pt modelId="{4D929049-5345-B94A-B682-7CD97E2363EA}" type="pres">
      <dgm:prSet presAssocID="{8CC2A6BF-1E05-E744-A481-3AB22B1FD934}" presName="node" presStyleLbl="node1" presStyleIdx="3" presStyleCnt="9" custScaleX="135681" custRadScaleRad="101974" custRadScaleInc="239561">
        <dgm:presLayoutVars>
          <dgm:bulletEnabled val="1"/>
        </dgm:presLayoutVars>
      </dgm:prSet>
      <dgm:spPr/>
    </dgm:pt>
    <dgm:pt modelId="{8E155C2C-F775-314E-8E11-6819051BB891}" type="pres">
      <dgm:prSet presAssocID="{898F91C4-4A16-0E4C-97BA-D86EF1611987}" presName="parTrans" presStyleLbl="bgSibTrans2D1" presStyleIdx="4" presStyleCnt="9"/>
      <dgm:spPr/>
    </dgm:pt>
    <dgm:pt modelId="{A31A20D0-03C9-A64C-950A-E564C670F25C}" type="pres">
      <dgm:prSet presAssocID="{1E9946AB-6408-6243-B231-F7EC2015EC5C}" presName="node" presStyleLbl="node1" presStyleIdx="4" presStyleCnt="9" custScaleX="133802" custRadScaleRad="99225" custRadScaleInc="-1248">
        <dgm:presLayoutVars>
          <dgm:bulletEnabled val="1"/>
        </dgm:presLayoutVars>
      </dgm:prSet>
      <dgm:spPr/>
    </dgm:pt>
    <dgm:pt modelId="{629A6F54-FDF1-DD45-A6FA-6B71BCC6B414}" type="pres">
      <dgm:prSet presAssocID="{A8F8D81A-EB40-2B44-AD80-574E3E924F8B}" presName="parTrans" presStyleLbl="bgSibTrans2D1" presStyleIdx="5" presStyleCnt="9"/>
      <dgm:spPr/>
    </dgm:pt>
    <dgm:pt modelId="{0D2CF150-EE33-2448-8608-58E84BEE17D3}" type="pres">
      <dgm:prSet presAssocID="{FBA9BE64-795C-0849-893E-C98FCBB02FF5}" presName="node" presStyleLbl="node1" presStyleIdx="5" presStyleCnt="9" custScaleX="129282" custRadScaleRad="102295" custRadScaleInc="-239624">
        <dgm:presLayoutVars>
          <dgm:bulletEnabled val="1"/>
        </dgm:presLayoutVars>
      </dgm:prSet>
      <dgm:spPr/>
    </dgm:pt>
    <dgm:pt modelId="{EE89E9DD-F2AE-A34A-9E5B-7FFC0117BA55}" type="pres">
      <dgm:prSet presAssocID="{698A176B-5ECE-814A-93AE-05C089C90323}" presName="parTrans" presStyleLbl="bgSibTrans2D1" presStyleIdx="6" presStyleCnt="9"/>
      <dgm:spPr/>
    </dgm:pt>
    <dgm:pt modelId="{FC4D9358-A0B1-3043-B472-37553E3B7B47}" type="pres">
      <dgm:prSet presAssocID="{085AF19F-EE44-BE4B-90C7-4D825845E31A}" presName="node" presStyleLbl="node1" presStyleIdx="6" presStyleCnt="9" custScaleX="133767" custRadScaleRad="95892" custRadScaleInc="-458892">
        <dgm:presLayoutVars>
          <dgm:bulletEnabled val="1"/>
        </dgm:presLayoutVars>
      </dgm:prSet>
      <dgm:spPr/>
    </dgm:pt>
    <dgm:pt modelId="{07F3B1B8-E947-964A-A760-FF43D3B7D4F2}" type="pres">
      <dgm:prSet presAssocID="{956EDC45-803E-6A46-9D64-995C9C75B9CB}" presName="parTrans" presStyleLbl="bgSibTrans2D1" presStyleIdx="7" presStyleCnt="9"/>
      <dgm:spPr/>
    </dgm:pt>
    <dgm:pt modelId="{1BC8B844-2072-6F40-B7EE-B5C8657E25DC}" type="pres">
      <dgm:prSet presAssocID="{B7FEF902-F2D2-0342-BFF4-E9B7FB8A0DAA}" presName="node" presStyleLbl="node1" presStyleIdx="7" presStyleCnt="9" custScaleX="116422" custRadScaleRad="103935" custRadScaleInc="-679478">
        <dgm:presLayoutVars>
          <dgm:bulletEnabled val="1"/>
        </dgm:presLayoutVars>
      </dgm:prSet>
      <dgm:spPr/>
    </dgm:pt>
    <dgm:pt modelId="{7FBE2834-6BB8-3347-8EFF-5129D2FBCBDC}" type="pres">
      <dgm:prSet presAssocID="{080B0076-E3B7-0342-8323-52347205A4F9}" presName="parTrans" presStyleLbl="bgSibTrans2D1" presStyleIdx="8" presStyleCnt="9"/>
      <dgm:spPr/>
    </dgm:pt>
    <dgm:pt modelId="{B1237740-F39C-4D4E-AFC8-0F45F5F8A9C4}" type="pres">
      <dgm:prSet presAssocID="{5925FAF8-9C7E-9346-AC10-6621DAF8F273}" presName="node" presStyleLbl="node1" presStyleIdx="8" presStyleCnt="9" custScaleX="139387" custRadScaleRad="101956" custRadScaleInc="900000">
        <dgm:presLayoutVars>
          <dgm:bulletEnabled val="1"/>
        </dgm:presLayoutVars>
      </dgm:prSet>
      <dgm:spPr/>
    </dgm:pt>
  </dgm:ptLst>
  <dgm:cxnLst>
    <dgm:cxn modelId="{91ED2702-7BE9-3745-A789-4193FB9C5318}" type="presOf" srcId="{819F2DA2-0B7F-0A44-AA0E-CD504DEA4C2B}" destId="{43AA80FD-7B21-294D-8A3D-5FFB25F71BB0}" srcOrd="0" destOrd="0" presId="urn:microsoft.com/office/officeart/2005/8/layout/radial4"/>
    <dgm:cxn modelId="{AD624A09-4D09-7B4E-AA98-E61EF1FBA6BF}" type="presOf" srcId="{8CC2A6BF-1E05-E744-A481-3AB22B1FD934}" destId="{4D929049-5345-B94A-B682-7CD97E2363EA}" srcOrd="0" destOrd="0" presId="urn:microsoft.com/office/officeart/2005/8/layout/radial4"/>
    <dgm:cxn modelId="{4FEF5C0C-D512-3644-88FF-55189C542BD3}" type="presOf" srcId="{7B0D8210-A114-0E46-9AB8-4D4B42A26F8E}" destId="{78321B55-A39F-784F-A38A-9569134919AC}" srcOrd="0" destOrd="0" presId="urn:microsoft.com/office/officeart/2005/8/layout/radial4"/>
    <dgm:cxn modelId="{192F8B0E-4D67-0749-8410-D07A97565329}" type="presOf" srcId="{085AF19F-EE44-BE4B-90C7-4D825845E31A}" destId="{FC4D9358-A0B1-3043-B472-37553E3B7B47}" srcOrd="0" destOrd="0" presId="urn:microsoft.com/office/officeart/2005/8/layout/radial4"/>
    <dgm:cxn modelId="{673FC11D-6E94-8A43-8CFA-3132184A9FE7}" type="presOf" srcId="{898F91C4-4A16-0E4C-97BA-D86EF1611987}" destId="{8E155C2C-F775-314E-8E11-6819051BB891}" srcOrd="0" destOrd="0" presId="urn:microsoft.com/office/officeart/2005/8/layout/radial4"/>
    <dgm:cxn modelId="{56C44E1E-D674-C546-8503-34A6494C7EDB}" type="presOf" srcId="{64FC9BF7-8570-084B-9026-34C7D6B1047B}" destId="{82F1288A-3B00-904D-9177-B71D4A73A36F}" srcOrd="0" destOrd="0" presId="urn:microsoft.com/office/officeart/2005/8/layout/radial4"/>
    <dgm:cxn modelId="{6065E62D-A242-8D46-B706-A5AADC2B76F8}" srcId="{DD79A215-A24C-5041-9441-0459BB9CBC54}" destId="{7B0D8210-A114-0E46-9AB8-4D4B42A26F8E}" srcOrd="2" destOrd="0" parTransId="{819F2DA2-0B7F-0A44-AA0E-CD504DEA4C2B}" sibTransId="{FDEE9495-4BB4-AF4A-9937-CA699A0E44B8}"/>
    <dgm:cxn modelId="{8F831932-BF56-C44A-8AA3-944DE208D4E4}" type="presOf" srcId="{698A176B-5ECE-814A-93AE-05C089C90323}" destId="{EE89E9DD-F2AE-A34A-9E5B-7FFC0117BA55}" srcOrd="0" destOrd="0" presId="urn:microsoft.com/office/officeart/2005/8/layout/radial4"/>
    <dgm:cxn modelId="{B1EDAE5C-0857-9A40-BB2E-183595BAFD2A}" srcId="{DD79A215-A24C-5041-9441-0459BB9CBC54}" destId="{5925FAF8-9C7E-9346-AC10-6621DAF8F273}" srcOrd="8" destOrd="0" parTransId="{080B0076-E3B7-0342-8323-52347205A4F9}" sibTransId="{0799ACB2-3753-B14B-92EC-8E93B27ED96B}"/>
    <dgm:cxn modelId="{29913547-6F8A-5F4C-BEFC-8C135EAC239B}" srcId="{DD79A215-A24C-5041-9441-0459BB9CBC54}" destId="{8CC2A6BF-1E05-E744-A481-3AB22B1FD934}" srcOrd="3" destOrd="0" parTransId="{9D6E8982-0D28-B04E-958B-F555BB516611}" sibTransId="{751EAD5C-42D8-374B-9649-A17C15BE3445}"/>
    <dgm:cxn modelId="{B65D1B49-B5E6-D04E-8BBC-BFB2725D1AA6}" type="presOf" srcId="{DD79A215-A24C-5041-9441-0459BB9CBC54}" destId="{55B6557B-70F8-154A-A45E-802B53D96E17}" srcOrd="0" destOrd="0" presId="urn:microsoft.com/office/officeart/2005/8/layout/radial4"/>
    <dgm:cxn modelId="{E1D73A69-B983-C64F-A6FB-B291304947F8}" srcId="{DD79A215-A24C-5041-9441-0459BB9CBC54}" destId="{1E9946AB-6408-6243-B231-F7EC2015EC5C}" srcOrd="4" destOrd="0" parTransId="{898F91C4-4A16-0E4C-97BA-D86EF1611987}" sibTransId="{27C3A1B5-62B4-A140-8004-6C6F1C8F5E0B}"/>
    <dgm:cxn modelId="{663FB669-BB24-244E-98D6-59218BCE383B}" type="presOf" srcId="{081462F6-8CA8-E346-8DB6-C152DABFE844}" destId="{72A4BA46-0CA4-0445-A855-6658A5369A4C}" srcOrd="0" destOrd="0" presId="urn:microsoft.com/office/officeart/2005/8/layout/radial4"/>
    <dgm:cxn modelId="{F4913F6C-D6B1-5844-B2C0-775F8A92BC68}" type="presOf" srcId="{B7FEF902-F2D2-0342-BFF4-E9B7FB8A0DAA}" destId="{1BC8B844-2072-6F40-B7EE-B5C8657E25DC}" srcOrd="0" destOrd="0" presId="urn:microsoft.com/office/officeart/2005/8/layout/radial4"/>
    <dgm:cxn modelId="{33F6D458-0CED-874A-80FE-917D930FBF07}" srcId="{DD79A215-A24C-5041-9441-0459BB9CBC54}" destId="{085AF19F-EE44-BE4B-90C7-4D825845E31A}" srcOrd="6" destOrd="0" parTransId="{698A176B-5ECE-814A-93AE-05C089C90323}" sibTransId="{649A334D-D4B0-FD40-979E-174838A3E121}"/>
    <dgm:cxn modelId="{C0D6BC79-E8AE-6142-805A-72BCCEBB0FD5}" srcId="{DD79A215-A24C-5041-9441-0459BB9CBC54}" destId="{FBA9BE64-795C-0849-893E-C98FCBB02FF5}" srcOrd="5" destOrd="0" parTransId="{A8F8D81A-EB40-2B44-AD80-574E3E924F8B}" sibTransId="{6AA35097-EEBA-6B47-89E6-5FD7719AD6BF}"/>
    <dgm:cxn modelId="{0CF5D38D-D5B5-CC4B-9966-83BC9E071C3E}" type="presOf" srcId="{956EDC45-803E-6A46-9D64-995C9C75B9CB}" destId="{07F3B1B8-E947-964A-A760-FF43D3B7D4F2}" srcOrd="0" destOrd="0" presId="urn:microsoft.com/office/officeart/2005/8/layout/radial4"/>
    <dgm:cxn modelId="{1E0B4398-7B0C-284A-8321-69E6182FFCAB}" srcId="{64FC9BF7-8570-084B-9026-34C7D6B1047B}" destId="{DD79A215-A24C-5041-9441-0459BB9CBC54}" srcOrd="0" destOrd="0" parTransId="{4CC2F697-3A9F-AE49-BCC6-E335333D4607}" sibTransId="{345FE673-272E-F74F-AB6B-20F24C920A60}"/>
    <dgm:cxn modelId="{878BFEA0-B433-084F-BC19-A90CA8974F0C}" type="presOf" srcId="{5925FAF8-9C7E-9346-AC10-6621DAF8F273}" destId="{B1237740-F39C-4D4E-AFC8-0F45F5F8A9C4}" srcOrd="0" destOrd="0" presId="urn:microsoft.com/office/officeart/2005/8/layout/radial4"/>
    <dgm:cxn modelId="{8985E4A9-89EE-4B4B-BFB1-E5B332623A98}" type="presOf" srcId="{2F1A7316-33AE-9545-BAA7-85F11AD18868}" destId="{63FFA03F-1F5B-B24C-8AD2-0EEAF2E0A797}" srcOrd="0" destOrd="0" presId="urn:microsoft.com/office/officeart/2005/8/layout/radial4"/>
    <dgm:cxn modelId="{CBACB9BF-CB02-D24B-9271-12AEA71D3BDF}" type="presOf" srcId="{FBA9BE64-795C-0849-893E-C98FCBB02FF5}" destId="{0D2CF150-EE33-2448-8608-58E84BEE17D3}" srcOrd="0" destOrd="0" presId="urn:microsoft.com/office/officeart/2005/8/layout/radial4"/>
    <dgm:cxn modelId="{8E7C81C3-53A3-7946-8698-BFCBBFBA4B97}" type="presOf" srcId="{080B0076-E3B7-0342-8323-52347205A4F9}" destId="{7FBE2834-6BB8-3347-8EFF-5129D2FBCBDC}" srcOrd="0" destOrd="0" presId="urn:microsoft.com/office/officeart/2005/8/layout/radial4"/>
    <dgm:cxn modelId="{10C93BCD-A7B9-C04B-B9A9-93353A91538D}" srcId="{DD79A215-A24C-5041-9441-0459BB9CBC54}" destId="{95F39C85-732A-1849-ABCF-3132A33B8A91}" srcOrd="0" destOrd="0" parTransId="{C7064ED4-C867-7642-81F2-6B6B130229F0}" sibTransId="{16C932C5-F655-0F41-B2CD-A6A81BBBE3B5}"/>
    <dgm:cxn modelId="{436A74DB-97C8-A34F-939E-1041C94629FE}" type="presOf" srcId="{95F39C85-732A-1849-ABCF-3132A33B8A91}" destId="{F6F3BAC9-E96D-9341-B55E-062A275B6ABB}" srcOrd="0" destOrd="0" presId="urn:microsoft.com/office/officeart/2005/8/layout/radial4"/>
    <dgm:cxn modelId="{8DB394E0-9A19-C040-9D14-C54FFCF6862B}" type="presOf" srcId="{A8F8D81A-EB40-2B44-AD80-574E3E924F8B}" destId="{629A6F54-FDF1-DD45-A6FA-6B71BCC6B414}" srcOrd="0" destOrd="0" presId="urn:microsoft.com/office/officeart/2005/8/layout/radial4"/>
    <dgm:cxn modelId="{B709C1E0-30A6-384E-ABF4-5EFA968F5323}" srcId="{DD79A215-A24C-5041-9441-0459BB9CBC54}" destId="{B7FEF902-F2D2-0342-BFF4-E9B7FB8A0DAA}" srcOrd="7" destOrd="0" parTransId="{956EDC45-803E-6A46-9D64-995C9C75B9CB}" sibTransId="{B9658E8B-E47B-7C4C-BB93-6B264C6167AB}"/>
    <dgm:cxn modelId="{4709E7E4-EB5C-BF4D-90F5-9F4DB4F3F7ED}" type="presOf" srcId="{1E9946AB-6408-6243-B231-F7EC2015EC5C}" destId="{A31A20D0-03C9-A64C-950A-E564C670F25C}" srcOrd="0" destOrd="0" presId="urn:microsoft.com/office/officeart/2005/8/layout/radial4"/>
    <dgm:cxn modelId="{087CE3F5-4D80-3C44-89BF-08CA0D5F4022}" type="presOf" srcId="{C7064ED4-C867-7642-81F2-6B6B130229F0}" destId="{6C108E2B-8C2A-D546-8445-EAE4E5BDB5D6}" srcOrd="0" destOrd="0" presId="urn:microsoft.com/office/officeart/2005/8/layout/radial4"/>
    <dgm:cxn modelId="{386435F9-A44C-604E-8027-2E2CD694C419}" type="presOf" srcId="{9D6E8982-0D28-B04E-958B-F555BB516611}" destId="{91212D7B-A217-564A-A5D1-0D7D1BF8FE4A}" srcOrd="0" destOrd="0" presId="urn:microsoft.com/office/officeart/2005/8/layout/radial4"/>
    <dgm:cxn modelId="{75CA67FF-D3B7-E64F-BA88-7CEA05DB09A2}" srcId="{DD79A215-A24C-5041-9441-0459BB9CBC54}" destId="{2F1A7316-33AE-9545-BAA7-85F11AD18868}" srcOrd="1" destOrd="0" parTransId="{081462F6-8CA8-E346-8DB6-C152DABFE844}" sibTransId="{919F4DD3-1A0A-5C4B-AAE0-938C345CA180}"/>
    <dgm:cxn modelId="{794751FD-C90C-F64F-82D1-3A7F45FDE4DF}" type="presParOf" srcId="{82F1288A-3B00-904D-9177-B71D4A73A36F}" destId="{55B6557B-70F8-154A-A45E-802B53D96E17}" srcOrd="0" destOrd="0" presId="urn:microsoft.com/office/officeart/2005/8/layout/radial4"/>
    <dgm:cxn modelId="{14949017-561C-7840-8962-4BCDE23696C3}" type="presParOf" srcId="{82F1288A-3B00-904D-9177-B71D4A73A36F}" destId="{6C108E2B-8C2A-D546-8445-EAE4E5BDB5D6}" srcOrd="1" destOrd="0" presId="urn:microsoft.com/office/officeart/2005/8/layout/radial4"/>
    <dgm:cxn modelId="{4E79A389-EEE6-C04E-AA07-43C00D373C52}" type="presParOf" srcId="{82F1288A-3B00-904D-9177-B71D4A73A36F}" destId="{F6F3BAC9-E96D-9341-B55E-062A275B6ABB}" srcOrd="2" destOrd="0" presId="urn:microsoft.com/office/officeart/2005/8/layout/radial4"/>
    <dgm:cxn modelId="{DC52DA48-69A6-8B43-80B1-3F560A954C0D}" type="presParOf" srcId="{82F1288A-3B00-904D-9177-B71D4A73A36F}" destId="{72A4BA46-0CA4-0445-A855-6658A5369A4C}" srcOrd="3" destOrd="0" presId="urn:microsoft.com/office/officeart/2005/8/layout/radial4"/>
    <dgm:cxn modelId="{C613BC9E-A157-4E4C-A984-76294590DC26}" type="presParOf" srcId="{82F1288A-3B00-904D-9177-B71D4A73A36F}" destId="{63FFA03F-1F5B-B24C-8AD2-0EEAF2E0A797}" srcOrd="4" destOrd="0" presId="urn:microsoft.com/office/officeart/2005/8/layout/radial4"/>
    <dgm:cxn modelId="{E7062BF1-0EB5-BB43-A5FF-C58C38C509BB}" type="presParOf" srcId="{82F1288A-3B00-904D-9177-B71D4A73A36F}" destId="{43AA80FD-7B21-294D-8A3D-5FFB25F71BB0}" srcOrd="5" destOrd="0" presId="urn:microsoft.com/office/officeart/2005/8/layout/radial4"/>
    <dgm:cxn modelId="{0FB79E3A-7D7D-0242-8C02-B87790260970}" type="presParOf" srcId="{82F1288A-3B00-904D-9177-B71D4A73A36F}" destId="{78321B55-A39F-784F-A38A-9569134919AC}" srcOrd="6" destOrd="0" presId="urn:microsoft.com/office/officeart/2005/8/layout/radial4"/>
    <dgm:cxn modelId="{E266901D-DCD7-0144-AAB8-F53944C35CBE}" type="presParOf" srcId="{82F1288A-3B00-904D-9177-B71D4A73A36F}" destId="{91212D7B-A217-564A-A5D1-0D7D1BF8FE4A}" srcOrd="7" destOrd="0" presId="urn:microsoft.com/office/officeart/2005/8/layout/radial4"/>
    <dgm:cxn modelId="{6FBD88ED-F402-3E41-B959-2B61C3A44763}" type="presParOf" srcId="{82F1288A-3B00-904D-9177-B71D4A73A36F}" destId="{4D929049-5345-B94A-B682-7CD97E2363EA}" srcOrd="8" destOrd="0" presId="urn:microsoft.com/office/officeart/2005/8/layout/radial4"/>
    <dgm:cxn modelId="{11C90B55-3FE2-AB41-ACF3-EEAE7C77143D}" type="presParOf" srcId="{82F1288A-3B00-904D-9177-B71D4A73A36F}" destId="{8E155C2C-F775-314E-8E11-6819051BB891}" srcOrd="9" destOrd="0" presId="urn:microsoft.com/office/officeart/2005/8/layout/radial4"/>
    <dgm:cxn modelId="{EFDC9A13-891D-2646-A0A4-7EA5327735D9}" type="presParOf" srcId="{82F1288A-3B00-904D-9177-B71D4A73A36F}" destId="{A31A20D0-03C9-A64C-950A-E564C670F25C}" srcOrd="10" destOrd="0" presId="urn:microsoft.com/office/officeart/2005/8/layout/radial4"/>
    <dgm:cxn modelId="{63C9E48B-1B8A-9840-8118-6B8B38308E70}" type="presParOf" srcId="{82F1288A-3B00-904D-9177-B71D4A73A36F}" destId="{629A6F54-FDF1-DD45-A6FA-6B71BCC6B414}" srcOrd="11" destOrd="0" presId="urn:microsoft.com/office/officeart/2005/8/layout/radial4"/>
    <dgm:cxn modelId="{812E3E71-4A5E-CD41-8E1D-3A083AC4DADA}" type="presParOf" srcId="{82F1288A-3B00-904D-9177-B71D4A73A36F}" destId="{0D2CF150-EE33-2448-8608-58E84BEE17D3}" srcOrd="12" destOrd="0" presId="urn:microsoft.com/office/officeart/2005/8/layout/radial4"/>
    <dgm:cxn modelId="{B2F50E7C-31FE-4E44-AAFD-9586913B3D72}" type="presParOf" srcId="{82F1288A-3B00-904D-9177-B71D4A73A36F}" destId="{EE89E9DD-F2AE-A34A-9E5B-7FFC0117BA55}" srcOrd="13" destOrd="0" presId="urn:microsoft.com/office/officeart/2005/8/layout/radial4"/>
    <dgm:cxn modelId="{FEAB1910-44D0-3C4A-AFAC-7929E1B981B0}" type="presParOf" srcId="{82F1288A-3B00-904D-9177-B71D4A73A36F}" destId="{FC4D9358-A0B1-3043-B472-37553E3B7B47}" srcOrd="14" destOrd="0" presId="urn:microsoft.com/office/officeart/2005/8/layout/radial4"/>
    <dgm:cxn modelId="{CC13AC26-B317-C640-AE21-A6C87721FC70}" type="presParOf" srcId="{82F1288A-3B00-904D-9177-B71D4A73A36F}" destId="{07F3B1B8-E947-964A-A760-FF43D3B7D4F2}" srcOrd="15" destOrd="0" presId="urn:microsoft.com/office/officeart/2005/8/layout/radial4"/>
    <dgm:cxn modelId="{97DED19F-94CB-D44F-BF04-027FF99F42B9}" type="presParOf" srcId="{82F1288A-3B00-904D-9177-B71D4A73A36F}" destId="{1BC8B844-2072-6F40-B7EE-B5C8657E25DC}" srcOrd="16" destOrd="0" presId="urn:microsoft.com/office/officeart/2005/8/layout/radial4"/>
    <dgm:cxn modelId="{13F3EAAC-4AA4-A644-8559-A35E65E235D7}" type="presParOf" srcId="{82F1288A-3B00-904D-9177-B71D4A73A36F}" destId="{7FBE2834-6BB8-3347-8EFF-5129D2FBCBDC}" srcOrd="17" destOrd="0" presId="urn:microsoft.com/office/officeart/2005/8/layout/radial4"/>
    <dgm:cxn modelId="{79E366D4-E5BE-5342-892F-E7A36A12006C}" type="presParOf" srcId="{82F1288A-3B00-904D-9177-B71D4A73A36F}" destId="{B1237740-F39C-4D4E-AFC8-0F45F5F8A9C4}"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9AB7A44-B1D2-4DC2-9655-0C74FF66022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1B9F9E5-8948-8A40-B89D-46B81B789829}">
      <dgm:prSet phldrT="[Text]" custT="1"/>
      <dgm:spPr>
        <a:solidFill>
          <a:srgbClr val="23844E"/>
        </a:solidFill>
      </dgm:spPr>
      <dgm:t>
        <a:bodyPr/>
        <a:lstStyle/>
        <a:p>
          <a:pPr marL="0" algn="r" rtl="1">
            <a:lnSpc>
              <a:spcPct val="90000"/>
            </a:lnSpc>
          </a:pPr>
          <a:r>
            <a:rPr lang="x-none" sz="2200" b="1" kern="1200" dirty="0">
              <a:latin typeface="Arial Black"/>
              <a:cs typeface="Arial Black"/>
            </a:rPr>
            <a:t>تكرس مؤتمرات حقوق الإنسان الدولية ومنصاتها، والمعاهدات الخاصة بها مبدأ التمييز والعنف القائمين على النوع الاجتماعي. </a:t>
          </a:r>
          <a:endParaRPr lang="ar-LB" sz="2200" b="1" kern="1200" dirty="0">
            <a:latin typeface="Arial Black"/>
            <a:cs typeface="Arial Black"/>
          </a:endParaRPr>
        </a:p>
        <a:p>
          <a:pPr marL="0" algn="r" rtl="1">
            <a:lnSpc>
              <a:spcPct val="90000"/>
            </a:lnSpc>
          </a:pPr>
          <a:r>
            <a:rPr lang="en-US" sz="2200" b="0" kern="1200" dirty="0">
              <a:latin typeface="Arial Black"/>
              <a:cs typeface="Arial Black"/>
            </a:rPr>
            <a:t>• </a:t>
          </a:r>
          <a:r>
            <a:rPr lang="ar-LB" sz="2200" b="0" kern="1200" dirty="0">
              <a:latin typeface="Arial Black"/>
              <a:cs typeface="Arial Black"/>
            </a:rPr>
            <a:t>الإعلان العالمي لحقوق الإنسان</a:t>
          </a:r>
          <a:endParaRPr lang="en-US" sz="2200" b="0" u="none" kern="1200" baseline="0" dirty="0">
            <a:solidFill>
              <a:schemeClr val="bg1"/>
            </a:solidFill>
            <a:effectLst/>
            <a:latin typeface="Arial Black"/>
            <a:ea typeface="+mn-ea"/>
            <a:cs typeface="Arial Black"/>
          </a:endParaRPr>
        </a:p>
        <a:p>
          <a:pPr marL="0" indent="0" algn="r" rtl="1">
            <a:lnSpc>
              <a:spcPct val="90000"/>
            </a:lnSpc>
            <a:tabLst>
              <a:tab pos="298450" algn="l"/>
            </a:tabLst>
          </a:pPr>
          <a:r>
            <a:rPr lang="en-US" sz="2200" b="0" u="none" kern="1200" baseline="0" dirty="0">
              <a:solidFill>
                <a:schemeClr val="bg1"/>
              </a:solidFill>
              <a:effectLst/>
              <a:latin typeface="Arial Black"/>
              <a:ea typeface="+mn-ea"/>
              <a:cs typeface="Arial Black"/>
            </a:rPr>
            <a:t>• </a:t>
          </a:r>
          <a:r>
            <a:rPr lang="ar-LB" sz="2200" b="0" kern="1200" dirty="0">
              <a:latin typeface="Arial Black"/>
              <a:cs typeface="Arial Black"/>
            </a:rPr>
            <a:t>اتفاقية القضاء على جميع أشكال التمييز ضد المرأة، والمعروفة أيضاً باسم </a:t>
          </a:r>
          <a:endParaRPr lang="en-US" sz="2200" b="0" kern="1200" dirty="0">
            <a:latin typeface="Arial Black"/>
            <a:cs typeface="Arial Black"/>
          </a:endParaRPr>
        </a:p>
        <a:p>
          <a:pPr marL="0" indent="0" algn="r" rtl="1">
            <a:lnSpc>
              <a:spcPct val="90000"/>
            </a:lnSpc>
            <a:tabLst>
              <a:tab pos="298450" algn="l"/>
            </a:tabLst>
          </a:pPr>
          <a:r>
            <a:rPr lang="en-US" sz="2200" b="0" kern="1200" dirty="0">
              <a:latin typeface="Arial Black"/>
              <a:cs typeface="Arial Black"/>
            </a:rPr>
            <a:t>  </a:t>
          </a:r>
          <a:r>
            <a:rPr lang="ar-LB" sz="2200" b="0" kern="1200" dirty="0">
              <a:latin typeface="Arial Black"/>
              <a:cs typeface="Arial Black"/>
            </a:rPr>
            <a:t>الشرعة الدولية لحقوق المرأة</a:t>
          </a:r>
        </a:p>
        <a:p>
          <a:pPr marL="0" indent="0" algn="r" rtl="1">
            <a:lnSpc>
              <a:spcPct val="90000"/>
            </a:lnSpc>
            <a:tabLst>
              <a:tab pos="298450" algn="l"/>
            </a:tabLst>
          </a:pPr>
          <a:r>
            <a:rPr lang="en-US" sz="2200" b="0" kern="1200" dirty="0">
              <a:latin typeface="Arial Black"/>
              <a:cs typeface="Arial Black"/>
            </a:rPr>
            <a:t>• </a:t>
          </a:r>
          <a:r>
            <a:rPr lang="ar-LB" sz="2200" b="0" kern="1200" dirty="0">
              <a:latin typeface="Arial Black"/>
              <a:cs typeface="Arial Black"/>
            </a:rPr>
            <a:t>علان ومنهاج عمل بكين</a:t>
          </a:r>
          <a:endParaRPr lang="en-US" sz="2200" b="0" u="none" kern="1200" baseline="0" dirty="0">
            <a:solidFill>
              <a:schemeClr val="bg1"/>
            </a:solidFill>
            <a:effectLst/>
            <a:latin typeface="Arial Black"/>
            <a:ea typeface="+mn-ea"/>
            <a:cs typeface="Arial Black"/>
          </a:endParaRPr>
        </a:p>
        <a:p>
          <a:pPr marL="0" indent="0" algn="r" rtl="1">
            <a:lnSpc>
              <a:spcPct val="90000"/>
            </a:lnSpc>
            <a:tabLst>
              <a:tab pos="211138" algn="l"/>
            </a:tabLst>
          </a:pPr>
          <a:r>
            <a:rPr lang="en-US" sz="2200" b="0" kern="1200" dirty="0">
              <a:latin typeface="Arial Black"/>
              <a:cs typeface="Arial Black"/>
            </a:rPr>
            <a:t>• </a:t>
          </a:r>
          <a:r>
            <a:rPr lang="ar-LB" sz="2200" b="0" kern="1200" dirty="0">
              <a:latin typeface="Arial Black"/>
              <a:cs typeface="Arial Black"/>
            </a:rPr>
            <a:t>إعلان القضاء على العنف ضد المرأة</a:t>
          </a:r>
        </a:p>
        <a:p>
          <a:pPr marL="0" indent="0" algn="r" rtl="1">
            <a:lnSpc>
              <a:spcPct val="90000"/>
            </a:lnSpc>
            <a:tabLst>
              <a:tab pos="211138" algn="l"/>
            </a:tabLst>
          </a:pPr>
          <a:r>
            <a:rPr lang="en-US" sz="2200" b="0" kern="1200" dirty="0">
              <a:latin typeface="Arial Black"/>
              <a:cs typeface="Arial Black"/>
            </a:rPr>
            <a:t>• </a:t>
          </a:r>
          <a:r>
            <a:rPr lang="ar-LB" sz="2200" b="0" kern="1200" dirty="0">
              <a:latin typeface="Arial Black"/>
              <a:cs typeface="Arial Black"/>
            </a:rPr>
            <a:t>أهداف التنمية المستدامة الخمس: تحقيق المساواة القائمة على النوع الاجتماعي </a:t>
          </a:r>
          <a:endParaRPr lang="en-US" sz="2200" b="0" kern="1200" dirty="0">
            <a:latin typeface="Arial Black"/>
            <a:cs typeface="Arial Black"/>
          </a:endParaRPr>
        </a:p>
        <a:p>
          <a:pPr marL="0" indent="0" algn="r" rtl="1">
            <a:lnSpc>
              <a:spcPct val="90000"/>
            </a:lnSpc>
            <a:tabLst>
              <a:tab pos="211138" algn="l"/>
            </a:tabLst>
          </a:pPr>
          <a:r>
            <a:rPr lang="en-US" sz="2200" b="0" kern="1200" dirty="0">
              <a:latin typeface="Arial Black"/>
              <a:cs typeface="Arial Black"/>
            </a:rPr>
            <a:t>  </a:t>
          </a:r>
          <a:r>
            <a:rPr lang="ar-LB" sz="2200" b="0" kern="1200" dirty="0">
              <a:latin typeface="Arial Black"/>
              <a:cs typeface="Arial Black"/>
            </a:rPr>
            <a:t>وتمكين كل النساء والفتيات</a:t>
          </a:r>
        </a:p>
        <a:p>
          <a:pPr marL="0" indent="0" algn="r" rtl="1">
            <a:lnSpc>
              <a:spcPct val="90000"/>
            </a:lnSpc>
            <a:tabLst>
              <a:tab pos="211138" algn="l"/>
            </a:tabLst>
          </a:pPr>
          <a:r>
            <a:rPr lang="en-US" sz="2200" b="0" u="none" kern="1200" baseline="0" dirty="0">
              <a:solidFill>
                <a:schemeClr val="bg1"/>
              </a:solidFill>
              <a:effectLst/>
              <a:latin typeface="Arial Black"/>
              <a:ea typeface="+mn-ea"/>
              <a:cs typeface="Arial Black"/>
            </a:rPr>
            <a:t>• </a:t>
          </a:r>
          <a:r>
            <a:rPr lang="ar-LB" sz="2200" b="0" i="0" kern="1200" dirty="0">
              <a:latin typeface="Arial Black"/>
              <a:cs typeface="Arial Black"/>
            </a:rPr>
            <a:t>مبادئ جوغجاكرتا</a:t>
          </a:r>
          <a:r>
            <a:rPr lang="en-US" sz="2200" b="0" u="none" kern="1200" baseline="0" dirty="0">
              <a:solidFill>
                <a:schemeClr val="bg1"/>
              </a:solidFill>
              <a:effectLst/>
              <a:latin typeface="Arial Black"/>
              <a:ea typeface="+mn-ea"/>
              <a:cs typeface="Arial Black"/>
            </a:rPr>
            <a:t>-</a:t>
          </a:r>
          <a:endParaRPr lang="ar-LB" sz="2200" b="0" u="none" kern="1200" baseline="0" dirty="0">
            <a:solidFill>
              <a:schemeClr val="bg1"/>
            </a:solidFill>
            <a:effectLst/>
            <a:latin typeface="Arial Black"/>
            <a:ea typeface="+mn-ea"/>
            <a:cs typeface="Arial Black"/>
          </a:endParaRPr>
        </a:p>
        <a:p>
          <a:pPr marL="0" indent="0" algn="r" rtl="1">
            <a:lnSpc>
              <a:spcPct val="90000"/>
            </a:lnSpc>
            <a:tabLst>
              <a:tab pos="211138" algn="l"/>
            </a:tabLst>
          </a:pPr>
          <a:r>
            <a:rPr lang="en-US" sz="2200" b="0" u="none" kern="1200" baseline="0" dirty="0">
              <a:solidFill>
                <a:schemeClr val="bg1"/>
              </a:solidFill>
              <a:effectLst/>
              <a:latin typeface="Arial Black"/>
              <a:ea typeface="+mn-ea"/>
              <a:cs typeface="Arial Black"/>
            </a:rPr>
            <a:t>• </a:t>
          </a:r>
          <a:r>
            <a:rPr lang="ar-LB" sz="2200" b="0" u="none" kern="1200" baseline="0" dirty="0">
              <a:solidFill>
                <a:schemeClr val="bg1"/>
              </a:solidFill>
              <a:effectLst/>
              <a:latin typeface="Arial Black"/>
              <a:ea typeface="+mn-ea"/>
              <a:cs typeface="Arial Black"/>
            </a:rPr>
            <a:t>المعاهدات الإقليمية</a:t>
          </a:r>
          <a:endParaRPr lang="en-US" sz="2200" b="0" u="none" kern="1200" baseline="0" dirty="0">
            <a:solidFill>
              <a:schemeClr val="bg1"/>
            </a:solidFill>
            <a:effectLst/>
            <a:latin typeface="Arial Black"/>
            <a:ea typeface="+mn-ea"/>
            <a:cs typeface="Arial Black"/>
          </a:endParaRPr>
        </a:p>
        <a:p>
          <a:pPr marL="0" algn="r" rtl="1">
            <a:lnSpc>
              <a:spcPct val="90000"/>
            </a:lnSpc>
          </a:pPr>
          <a:r>
            <a:rPr lang="en-US" sz="2200" b="0" u="none" kern="1200" baseline="0" dirty="0">
              <a:solidFill>
                <a:schemeClr val="bg1"/>
              </a:solidFill>
              <a:effectLst/>
              <a:latin typeface="Arial Black"/>
              <a:ea typeface="+mn-ea"/>
              <a:cs typeface="Arial Black"/>
            </a:rPr>
            <a:t>• </a:t>
          </a:r>
          <a:r>
            <a:rPr lang="ar-LB" sz="2200" b="0" u="none" kern="1200" baseline="0" dirty="0">
              <a:solidFill>
                <a:schemeClr val="bg1"/>
              </a:solidFill>
              <a:effectLst/>
              <a:latin typeface="Arial Black"/>
              <a:ea typeface="+mn-ea"/>
              <a:cs typeface="Arial Black"/>
            </a:rPr>
            <a:t>القوانين المحلية</a:t>
          </a:r>
          <a:endParaRPr lang="en-US" sz="2200" b="0" u="none" kern="1200" baseline="0" dirty="0">
            <a:solidFill>
              <a:schemeClr val="bg1"/>
            </a:solidFill>
            <a:effectLst/>
            <a:latin typeface="Arial Black"/>
            <a:ea typeface="+mn-ea"/>
            <a:cs typeface="Arial Black"/>
          </a:endParaRPr>
        </a:p>
      </dgm:t>
    </dgm:pt>
    <dgm:pt modelId="{6DA4FAD3-D41A-A149-9236-AC107F11B9E2}" type="parTrans" cxnId="{1A6184D4-44F5-B445-925D-F570ECF5D23A}">
      <dgm:prSet/>
      <dgm:spPr/>
      <dgm:t>
        <a:bodyPr/>
        <a:lstStyle/>
        <a:p>
          <a:endParaRPr lang="en-US"/>
        </a:p>
      </dgm:t>
    </dgm:pt>
    <dgm:pt modelId="{032CFED5-0A02-6447-8FA1-C9AE19C66308}" type="sibTrans" cxnId="{1A6184D4-44F5-B445-925D-F570ECF5D23A}">
      <dgm:prSet/>
      <dgm:spPr/>
      <dgm:t>
        <a:bodyPr/>
        <a:lstStyle/>
        <a:p>
          <a:endParaRPr lang="en-US"/>
        </a:p>
      </dgm:t>
    </dgm:pt>
    <dgm:pt modelId="{68D84E5E-7AD2-46C4-8FD8-F62AC52913FD}" type="pres">
      <dgm:prSet presAssocID="{49AB7A44-B1D2-4DC2-9655-0C74FF66022D}" presName="diagram" presStyleCnt="0">
        <dgm:presLayoutVars>
          <dgm:dir/>
          <dgm:resizeHandles val="exact"/>
        </dgm:presLayoutVars>
      </dgm:prSet>
      <dgm:spPr/>
    </dgm:pt>
    <dgm:pt modelId="{8ACD1565-82A8-4445-8160-6BADAF7F7DDB}" type="pres">
      <dgm:prSet presAssocID="{D1B9F9E5-8948-8A40-B89D-46B81B789829}" presName="node" presStyleLbl="node1" presStyleIdx="0" presStyleCnt="1" custScaleX="100000" custScaleY="90200" custLinFactNeighborY="-316">
        <dgm:presLayoutVars>
          <dgm:bulletEnabled val="1"/>
        </dgm:presLayoutVars>
      </dgm:prSet>
      <dgm:spPr/>
    </dgm:pt>
  </dgm:ptLst>
  <dgm:cxnLst>
    <dgm:cxn modelId="{B1D11136-C7D1-D348-8AFF-804947A52D51}" type="presOf" srcId="{D1B9F9E5-8948-8A40-B89D-46B81B789829}" destId="{8ACD1565-82A8-4445-8160-6BADAF7F7DDB}" srcOrd="0" destOrd="0" presId="urn:microsoft.com/office/officeart/2005/8/layout/default"/>
    <dgm:cxn modelId="{857B2993-12EB-DE4A-986A-8F4F6123EAC2}" type="presOf" srcId="{49AB7A44-B1D2-4DC2-9655-0C74FF66022D}" destId="{68D84E5E-7AD2-46C4-8FD8-F62AC52913FD}" srcOrd="0" destOrd="0" presId="urn:microsoft.com/office/officeart/2005/8/layout/default"/>
    <dgm:cxn modelId="{1A6184D4-44F5-B445-925D-F570ECF5D23A}" srcId="{49AB7A44-B1D2-4DC2-9655-0C74FF66022D}" destId="{D1B9F9E5-8948-8A40-B89D-46B81B789829}" srcOrd="0" destOrd="0" parTransId="{6DA4FAD3-D41A-A149-9236-AC107F11B9E2}" sibTransId="{032CFED5-0A02-6447-8FA1-C9AE19C66308}"/>
    <dgm:cxn modelId="{25E79287-506E-F248-80D1-F2B03092886F}" type="presParOf" srcId="{68D84E5E-7AD2-46C4-8FD8-F62AC52913FD}" destId="{8ACD1565-82A8-4445-8160-6BADAF7F7DDB}"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AB7A44-B1D2-4DC2-9655-0C74FF66022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BC54FA8-B93B-FB47-9D20-5E967F6AB5FA}">
      <dgm:prSet custT="1"/>
      <dgm:spPr>
        <a:solidFill>
          <a:srgbClr val="FFFFFF"/>
        </a:solidFill>
        <a:ln>
          <a:noFill/>
        </a:ln>
      </dgm:spPr>
      <dgm:t>
        <a:bodyPr/>
        <a:lstStyle/>
        <a:p>
          <a:endParaRPr lang="en-US" sz="1600">
            <a:solidFill>
              <a:srgbClr val="000000"/>
            </a:solidFill>
          </a:endParaRPr>
        </a:p>
      </dgm:t>
    </dgm:pt>
    <dgm:pt modelId="{FE0255D2-5217-DD47-922B-5D1D171991CE}" type="parTrans" cxnId="{8C0DAB4B-495A-144F-8E7E-CDBA2E53EB5A}">
      <dgm:prSet/>
      <dgm:spPr/>
      <dgm:t>
        <a:bodyPr/>
        <a:lstStyle/>
        <a:p>
          <a:endParaRPr lang="en-US"/>
        </a:p>
      </dgm:t>
    </dgm:pt>
    <dgm:pt modelId="{EBE0DFE2-C74B-1D4E-9FEC-86670C1A90A9}" type="sibTrans" cxnId="{8C0DAB4B-495A-144F-8E7E-CDBA2E53EB5A}">
      <dgm:prSet/>
      <dgm:spPr/>
      <dgm:t>
        <a:bodyPr/>
        <a:lstStyle/>
        <a:p>
          <a:endParaRPr lang="en-US"/>
        </a:p>
      </dgm:t>
    </dgm:pt>
    <dgm:pt modelId="{1B3DD3D0-0B94-ED44-91D8-0534A2453824}">
      <dgm:prSet/>
      <dgm:spPr>
        <a:solidFill>
          <a:srgbClr val="FFFFFF"/>
        </a:solidFill>
        <a:ln>
          <a:noFill/>
        </a:ln>
      </dgm:spPr>
      <dgm:t>
        <a:bodyPr/>
        <a:lstStyle/>
        <a:p>
          <a:endParaRPr lang="en-US" sz="800"/>
        </a:p>
      </dgm:t>
    </dgm:pt>
    <dgm:pt modelId="{DDB15E98-C49E-2741-B307-B69ACDA2ACA5}" type="parTrans" cxnId="{8B19D56C-12A1-1F4D-8ED9-066F347A1563}">
      <dgm:prSet/>
      <dgm:spPr/>
      <dgm:t>
        <a:bodyPr/>
        <a:lstStyle/>
        <a:p>
          <a:endParaRPr lang="en-US"/>
        </a:p>
      </dgm:t>
    </dgm:pt>
    <dgm:pt modelId="{3C6C3717-BB70-514A-B47F-ADF1637EAF7A}" type="sibTrans" cxnId="{8B19D56C-12A1-1F4D-8ED9-066F347A1563}">
      <dgm:prSet/>
      <dgm:spPr/>
      <dgm:t>
        <a:bodyPr/>
        <a:lstStyle/>
        <a:p>
          <a:endParaRPr lang="en-US"/>
        </a:p>
      </dgm:t>
    </dgm:pt>
    <dgm:pt modelId="{89AA40A4-64BB-A34D-9904-202FD9F37451}">
      <dgm:prSet custT="1"/>
      <dgm:spPr>
        <a:solidFill>
          <a:srgbClr val="FFFFFF"/>
        </a:solidFill>
      </dgm:spPr>
      <dgm:t>
        <a:bodyPr/>
        <a:lstStyle/>
        <a:p>
          <a:endParaRPr lang="en-US" sz="1600" b="1">
            <a:solidFill>
              <a:srgbClr val="000000"/>
            </a:solidFill>
          </a:endParaRPr>
        </a:p>
      </dgm:t>
    </dgm:pt>
    <dgm:pt modelId="{6D248E5D-3324-8B4F-B10A-19F9B671D1CA}" type="parTrans" cxnId="{EB9708A5-9334-FD41-8070-8AAF63E6D718}">
      <dgm:prSet/>
      <dgm:spPr/>
      <dgm:t>
        <a:bodyPr/>
        <a:lstStyle/>
        <a:p>
          <a:endParaRPr lang="en-US"/>
        </a:p>
      </dgm:t>
    </dgm:pt>
    <dgm:pt modelId="{30BF0002-82CA-4C4E-BF64-E4282A02BE9E}" type="sibTrans" cxnId="{EB9708A5-9334-FD41-8070-8AAF63E6D718}">
      <dgm:prSet/>
      <dgm:spPr/>
      <dgm:t>
        <a:bodyPr/>
        <a:lstStyle/>
        <a:p>
          <a:endParaRPr lang="en-US"/>
        </a:p>
      </dgm:t>
    </dgm:pt>
    <dgm:pt modelId="{E7C3D628-E107-1C4E-BC06-E92E3A157E37}">
      <dgm:prSet custT="1"/>
      <dgm:spPr>
        <a:solidFill>
          <a:srgbClr val="E62F79"/>
        </a:solidFill>
      </dgm:spPr>
      <dgm:t>
        <a:bodyPr/>
        <a:lstStyle/>
        <a:p>
          <a:pPr>
            <a:lnSpc>
              <a:spcPct val="100000"/>
            </a:lnSpc>
          </a:pPr>
          <a:r>
            <a:rPr lang="ar-LB" sz="2200" dirty="0">
              <a:latin typeface="AXtGIHAneLight"/>
              <a:cs typeface="AXtGIHAneLight"/>
            </a:rPr>
            <a:t>الغاية </a:t>
          </a:r>
          <a:r>
            <a:rPr lang="ar-LB" sz="2200" b="0" i="0" dirty="0">
              <a:latin typeface="+mn-lt"/>
              <a:cs typeface="CaLIBRI"/>
            </a:rPr>
            <a:t>5</a:t>
          </a:r>
          <a:r>
            <a:rPr lang="ar-LB" sz="1800" dirty="0">
              <a:latin typeface="AXtGIHAneLight"/>
              <a:cs typeface="AXtGIHAneLight"/>
            </a:rPr>
            <a:t> </a:t>
          </a:r>
          <a:r>
            <a:rPr lang="ar-LB" sz="2200" dirty="0">
              <a:latin typeface="AXtGIHAneLight"/>
              <a:cs typeface="AXtGIHAneLight"/>
            </a:rPr>
            <a:t>أ- القيام بإصلاحات لمنح المرأة حقوقًا متساوية في الموارد الاقتصادية، مع إمكانية حصولها على حق الملكية والتصرّف في الأراضي وغيرها من الممتلكات، وعلى الخدمات المالية، والميراث والموارد الطبيعية، وفقًا للقوانين الوطنية.</a:t>
          </a:r>
          <a:endParaRPr lang="en-US" sz="2200" dirty="0">
            <a:latin typeface="AXtGIHAneLight"/>
            <a:cs typeface="AXtGIHAneLight"/>
          </a:endParaRPr>
        </a:p>
      </dgm:t>
    </dgm:pt>
    <dgm:pt modelId="{03049594-AF01-B744-8EE4-E29E84749EF6}" type="parTrans" cxnId="{B48809AB-D1BA-F743-ACB7-9A539E193F41}">
      <dgm:prSet/>
      <dgm:spPr/>
      <dgm:t>
        <a:bodyPr/>
        <a:lstStyle/>
        <a:p>
          <a:endParaRPr lang="en-US"/>
        </a:p>
      </dgm:t>
    </dgm:pt>
    <dgm:pt modelId="{CCB7726E-1855-804F-B38C-55B4DCC92D17}" type="sibTrans" cxnId="{B48809AB-D1BA-F743-ACB7-9A539E193F41}">
      <dgm:prSet/>
      <dgm:spPr/>
      <dgm:t>
        <a:bodyPr/>
        <a:lstStyle/>
        <a:p>
          <a:endParaRPr lang="en-US"/>
        </a:p>
      </dgm:t>
    </dgm:pt>
    <dgm:pt modelId="{60DB2394-3887-4D4B-BB07-1289C3C424E1}">
      <dgm:prSet custT="1"/>
      <dgm:spPr>
        <a:solidFill>
          <a:srgbClr val="36B0E3"/>
        </a:solidFill>
      </dgm:spPr>
      <dgm:t>
        <a:bodyPr/>
        <a:lstStyle/>
        <a:p>
          <a:pPr>
            <a:lnSpc>
              <a:spcPct val="100000"/>
            </a:lnSpc>
          </a:pPr>
          <a:r>
            <a:rPr lang="ar-LB" sz="2200" dirty="0">
              <a:latin typeface="AXtGIHAneLight"/>
              <a:cs typeface="AXtGIHAneLight"/>
            </a:rPr>
            <a:t>الغاية </a:t>
          </a:r>
          <a:r>
            <a:rPr lang="ar-LB" sz="2200" b="0" i="0" dirty="0">
              <a:latin typeface="+mn-lt"/>
              <a:cs typeface="CaLIBRI"/>
            </a:rPr>
            <a:t>5</a:t>
          </a:r>
          <a:r>
            <a:rPr lang="ar-LB" sz="2200" dirty="0">
              <a:latin typeface="AXtGIHAneLight"/>
              <a:cs typeface="AXtGIHAneLight"/>
            </a:rPr>
            <a:t> ب- تعزيز استخدام التكنولوجيا التمكينية، وبخاصة تكنولوجيا المعلومات والاتصالات، من أجل تعزيز تمكين المرأة.</a:t>
          </a:r>
          <a:endParaRPr lang="en-US" sz="2200" dirty="0">
            <a:latin typeface="AXtGIHAneLight"/>
            <a:cs typeface="AXtGIHAneLight"/>
          </a:endParaRPr>
        </a:p>
      </dgm:t>
    </dgm:pt>
    <dgm:pt modelId="{830A4326-B765-F24C-ACA3-A20AE44BC165}" type="parTrans" cxnId="{E5074910-9CA0-9A44-9017-DAA150A8B825}">
      <dgm:prSet/>
      <dgm:spPr/>
      <dgm:t>
        <a:bodyPr/>
        <a:lstStyle/>
        <a:p>
          <a:endParaRPr lang="en-US"/>
        </a:p>
      </dgm:t>
    </dgm:pt>
    <dgm:pt modelId="{CA3DFB4E-78B4-9B44-B479-598A0CF05F18}" type="sibTrans" cxnId="{E5074910-9CA0-9A44-9017-DAA150A8B825}">
      <dgm:prSet/>
      <dgm:spPr/>
      <dgm:t>
        <a:bodyPr/>
        <a:lstStyle/>
        <a:p>
          <a:endParaRPr lang="en-US"/>
        </a:p>
      </dgm:t>
    </dgm:pt>
    <dgm:pt modelId="{C27A0A80-AD66-F842-8ED9-E8D3A875EF4B}">
      <dgm:prSet custT="1"/>
      <dgm:spPr>
        <a:solidFill>
          <a:srgbClr val="23844E"/>
        </a:solidFill>
      </dgm:spPr>
      <dgm:t>
        <a:bodyPr/>
        <a:lstStyle/>
        <a:p>
          <a:pPr>
            <a:lnSpc>
              <a:spcPct val="100000"/>
            </a:lnSpc>
          </a:pPr>
          <a:r>
            <a:rPr lang="ar-LB" sz="2200" dirty="0">
              <a:latin typeface="AXtGIHAneLight"/>
              <a:cs typeface="AXtGIHAneLight"/>
            </a:rPr>
            <a:t>الغاية </a:t>
          </a:r>
          <a:r>
            <a:rPr lang="ar-LB" sz="2200" b="0" i="0" dirty="0">
              <a:latin typeface="+mn-lt"/>
              <a:cs typeface="CaLIBRI"/>
            </a:rPr>
            <a:t>5</a:t>
          </a:r>
          <a:r>
            <a:rPr lang="ar-LB" sz="2200" dirty="0">
              <a:latin typeface="AXtGIHAneLight"/>
              <a:cs typeface="AXtGIHAneLight"/>
            </a:rPr>
            <a:t> ج- اعتماد سياسات سليمة وتشريعات قابلة للإنفاذ وتعزيزها للنهوض بالمساواة القائمة على النوع الاجتماعي وتمكين كل النساء والفتيات على جميع المستويات.</a:t>
          </a:r>
          <a:endParaRPr lang="en-US" sz="2200" dirty="0">
            <a:latin typeface="AXtGIHAneLight"/>
            <a:cs typeface="AXtGIHAneLight"/>
          </a:endParaRPr>
        </a:p>
      </dgm:t>
    </dgm:pt>
    <dgm:pt modelId="{CAC625B3-6D56-9340-B0A5-F007787D062C}" type="parTrans" cxnId="{144E0024-6CDD-A349-BE94-62D3EDF2F679}">
      <dgm:prSet/>
      <dgm:spPr/>
      <dgm:t>
        <a:bodyPr/>
        <a:lstStyle/>
        <a:p>
          <a:endParaRPr lang="en-US"/>
        </a:p>
      </dgm:t>
    </dgm:pt>
    <dgm:pt modelId="{B42EC52A-1366-9F48-8CB1-3F7A5FEFA3FF}" type="sibTrans" cxnId="{144E0024-6CDD-A349-BE94-62D3EDF2F679}">
      <dgm:prSet/>
      <dgm:spPr/>
      <dgm:t>
        <a:bodyPr/>
        <a:lstStyle/>
        <a:p>
          <a:endParaRPr lang="en-US"/>
        </a:p>
      </dgm:t>
    </dgm:pt>
    <dgm:pt modelId="{68D84E5E-7AD2-46C4-8FD8-F62AC52913FD}" type="pres">
      <dgm:prSet presAssocID="{49AB7A44-B1D2-4DC2-9655-0C74FF66022D}" presName="diagram" presStyleCnt="0">
        <dgm:presLayoutVars>
          <dgm:dir/>
          <dgm:resizeHandles val="exact"/>
        </dgm:presLayoutVars>
      </dgm:prSet>
      <dgm:spPr/>
    </dgm:pt>
    <dgm:pt modelId="{8295A502-5B43-6D4F-9A26-388691B26F26}" type="pres">
      <dgm:prSet presAssocID="{6BC54FA8-B93B-FB47-9D20-5E967F6AB5FA}" presName="node" presStyleLbl="node1" presStyleIdx="0" presStyleCnt="5">
        <dgm:presLayoutVars>
          <dgm:bulletEnabled val="1"/>
        </dgm:presLayoutVars>
      </dgm:prSet>
      <dgm:spPr/>
    </dgm:pt>
    <dgm:pt modelId="{DC6BB2F0-18D0-DE40-97A4-2F05C46AD4CF}" type="pres">
      <dgm:prSet presAssocID="{EBE0DFE2-C74B-1D4E-9FEC-86670C1A90A9}" presName="sibTrans" presStyleCnt="0"/>
      <dgm:spPr/>
    </dgm:pt>
    <dgm:pt modelId="{924A0ACF-6A3F-D945-B007-B0C0F975BE93}" type="pres">
      <dgm:prSet presAssocID="{89AA40A4-64BB-A34D-9904-202FD9F37451}" presName="node" presStyleLbl="node1" presStyleIdx="1" presStyleCnt="5" custLinFactX="-128108" custLinFactY="15542" custLinFactNeighborX="-200000" custLinFactNeighborY="100000">
        <dgm:presLayoutVars>
          <dgm:bulletEnabled val="1"/>
        </dgm:presLayoutVars>
      </dgm:prSet>
      <dgm:spPr/>
    </dgm:pt>
    <dgm:pt modelId="{35E2A592-884B-6145-9ECE-C06C50BB8314}" type="pres">
      <dgm:prSet presAssocID="{30BF0002-82CA-4C4E-BF64-E4282A02BE9E}" presName="sibTrans" presStyleCnt="0"/>
      <dgm:spPr/>
    </dgm:pt>
    <dgm:pt modelId="{55DC5671-08E3-D84C-861E-2A07ED2DF600}" type="pres">
      <dgm:prSet presAssocID="{E7C3D628-E107-1C4E-BC06-E92E3A157E37}" presName="node" presStyleLbl="node1" presStyleIdx="2" presStyleCnt="5" custScaleY="113813" custLinFactNeighborX="-786" custLinFactNeighborY="-15176">
        <dgm:presLayoutVars>
          <dgm:bulletEnabled val="1"/>
        </dgm:presLayoutVars>
      </dgm:prSet>
      <dgm:spPr/>
    </dgm:pt>
    <dgm:pt modelId="{B3A9F2D9-404C-CC4D-8EE7-CF98DE46C4BE}" type="pres">
      <dgm:prSet presAssocID="{CCB7726E-1855-804F-B38C-55B4DCC92D17}" presName="sibTrans" presStyleCnt="0"/>
      <dgm:spPr/>
    </dgm:pt>
    <dgm:pt modelId="{BF4AB692-42C1-9C4E-9506-C5A29DCA148A}" type="pres">
      <dgm:prSet presAssocID="{60DB2394-3887-4D4B-BB07-1289C3C424E1}" presName="node" presStyleLbl="node1" presStyleIdx="3" presStyleCnt="5" custScaleX="109022" custScaleY="105734" custLinFactNeighborX="61304" custLinFactNeighborY="-62394">
        <dgm:presLayoutVars>
          <dgm:bulletEnabled val="1"/>
        </dgm:presLayoutVars>
      </dgm:prSet>
      <dgm:spPr/>
    </dgm:pt>
    <dgm:pt modelId="{063AECDF-7825-3F4D-907D-6A58B4EFB9EE}" type="pres">
      <dgm:prSet presAssocID="{CA3DFB4E-78B4-9B44-B479-598A0CF05F18}" presName="sibTrans" presStyleCnt="0"/>
      <dgm:spPr/>
    </dgm:pt>
    <dgm:pt modelId="{FDCAFB5A-C5AB-C54A-A9F5-6BADD0081391}" type="pres">
      <dgm:prSet presAssocID="{C27A0A80-AD66-F842-8ED9-E8D3A875EF4B}" presName="node" presStyleLbl="node1" presStyleIdx="4" presStyleCnt="5" custScaleX="106968" custScaleY="113433" custLinFactX="-67651" custLinFactNeighborX="-100000" custLinFactNeighborY="15176">
        <dgm:presLayoutVars>
          <dgm:bulletEnabled val="1"/>
        </dgm:presLayoutVars>
      </dgm:prSet>
      <dgm:spPr/>
    </dgm:pt>
  </dgm:ptLst>
  <dgm:cxnLst>
    <dgm:cxn modelId="{9A3EFB0B-1AF9-D543-AF56-04F4AD2FF955}" type="presOf" srcId="{89AA40A4-64BB-A34D-9904-202FD9F37451}" destId="{924A0ACF-6A3F-D945-B007-B0C0F975BE93}" srcOrd="0" destOrd="0" presId="urn:microsoft.com/office/officeart/2005/8/layout/default"/>
    <dgm:cxn modelId="{E5074910-9CA0-9A44-9017-DAA150A8B825}" srcId="{49AB7A44-B1D2-4DC2-9655-0C74FF66022D}" destId="{60DB2394-3887-4D4B-BB07-1289C3C424E1}" srcOrd="3" destOrd="0" parTransId="{830A4326-B765-F24C-ACA3-A20AE44BC165}" sibTransId="{CA3DFB4E-78B4-9B44-B479-598A0CF05F18}"/>
    <dgm:cxn modelId="{E628581B-8960-694B-8682-7E19D2023347}" type="presOf" srcId="{6BC54FA8-B93B-FB47-9D20-5E967F6AB5FA}" destId="{8295A502-5B43-6D4F-9A26-388691B26F26}" srcOrd="0" destOrd="0" presId="urn:microsoft.com/office/officeart/2005/8/layout/default"/>
    <dgm:cxn modelId="{144E0024-6CDD-A349-BE94-62D3EDF2F679}" srcId="{49AB7A44-B1D2-4DC2-9655-0C74FF66022D}" destId="{C27A0A80-AD66-F842-8ED9-E8D3A875EF4B}" srcOrd="4" destOrd="0" parTransId="{CAC625B3-6D56-9340-B0A5-F007787D062C}" sibTransId="{B42EC52A-1366-9F48-8CB1-3F7A5FEFA3FF}"/>
    <dgm:cxn modelId="{8C0DAB4B-495A-144F-8E7E-CDBA2E53EB5A}" srcId="{49AB7A44-B1D2-4DC2-9655-0C74FF66022D}" destId="{6BC54FA8-B93B-FB47-9D20-5E967F6AB5FA}" srcOrd="0" destOrd="0" parTransId="{FE0255D2-5217-DD47-922B-5D1D171991CE}" sibTransId="{EBE0DFE2-C74B-1D4E-9FEC-86670C1A90A9}"/>
    <dgm:cxn modelId="{8B19D56C-12A1-1F4D-8ED9-066F347A1563}" srcId="{6BC54FA8-B93B-FB47-9D20-5E967F6AB5FA}" destId="{1B3DD3D0-0B94-ED44-91D8-0534A2453824}" srcOrd="0" destOrd="0" parTransId="{DDB15E98-C49E-2741-B307-B69ACDA2ACA5}" sibTransId="{3C6C3717-BB70-514A-B47F-ADF1637EAF7A}"/>
    <dgm:cxn modelId="{6DD70376-14DF-AF49-8B48-5580C5F10E3F}" type="presOf" srcId="{1B3DD3D0-0B94-ED44-91D8-0534A2453824}" destId="{8295A502-5B43-6D4F-9A26-388691B26F26}" srcOrd="0" destOrd="1" presId="urn:microsoft.com/office/officeart/2005/8/layout/default"/>
    <dgm:cxn modelId="{0B657A76-EDFF-844C-A332-8455BCB594F0}" type="presOf" srcId="{49AB7A44-B1D2-4DC2-9655-0C74FF66022D}" destId="{68D84E5E-7AD2-46C4-8FD8-F62AC52913FD}" srcOrd="0" destOrd="0" presId="urn:microsoft.com/office/officeart/2005/8/layout/default"/>
    <dgm:cxn modelId="{9ECA0196-FC74-8943-A00D-A1E1B0DB80DF}" type="presOf" srcId="{E7C3D628-E107-1C4E-BC06-E92E3A157E37}" destId="{55DC5671-08E3-D84C-861E-2A07ED2DF600}" srcOrd="0" destOrd="0" presId="urn:microsoft.com/office/officeart/2005/8/layout/default"/>
    <dgm:cxn modelId="{EB9708A5-9334-FD41-8070-8AAF63E6D718}" srcId="{49AB7A44-B1D2-4DC2-9655-0C74FF66022D}" destId="{89AA40A4-64BB-A34D-9904-202FD9F37451}" srcOrd="1" destOrd="0" parTransId="{6D248E5D-3324-8B4F-B10A-19F9B671D1CA}" sibTransId="{30BF0002-82CA-4C4E-BF64-E4282A02BE9E}"/>
    <dgm:cxn modelId="{B48809AB-D1BA-F743-ACB7-9A539E193F41}" srcId="{49AB7A44-B1D2-4DC2-9655-0C74FF66022D}" destId="{E7C3D628-E107-1C4E-BC06-E92E3A157E37}" srcOrd="2" destOrd="0" parTransId="{03049594-AF01-B744-8EE4-E29E84749EF6}" sibTransId="{CCB7726E-1855-804F-B38C-55B4DCC92D17}"/>
    <dgm:cxn modelId="{6DFB3CC9-CA8A-1149-86BB-0D85D7CFC664}" type="presOf" srcId="{60DB2394-3887-4D4B-BB07-1289C3C424E1}" destId="{BF4AB692-42C1-9C4E-9506-C5A29DCA148A}" srcOrd="0" destOrd="0" presId="urn:microsoft.com/office/officeart/2005/8/layout/default"/>
    <dgm:cxn modelId="{ECCF27F3-A571-4145-A6AA-96FDE5CB2E2E}" type="presOf" srcId="{C27A0A80-AD66-F842-8ED9-E8D3A875EF4B}" destId="{FDCAFB5A-C5AB-C54A-A9F5-6BADD0081391}" srcOrd="0" destOrd="0" presId="urn:microsoft.com/office/officeart/2005/8/layout/default"/>
    <dgm:cxn modelId="{720F4643-25B8-6B4F-AEE7-50864F6747BF}" type="presParOf" srcId="{68D84E5E-7AD2-46C4-8FD8-F62AC52913FD}" destId="{8295A502-5B43-6D4F-9A26-388691B26F26}" srcOrd="0" destOrd="0" presId="urn:microsoft.com/office/officeart/2005/8/layout/default"/>
    <dgm:cxn modelId="{9B41A33B-BFF1-8B45-8836-CB6BEB3900FE}" type="presParOf" srcId="{68D84E5E-7AD2-46C4-8FD8-F62AC52913FD}" destId="{DC6BB2F0-18D0-DE40-97A4-2F05C46AD4CF}" srcOrd="1" destOrd="0" presId="urn:microsoft.com/office/officeart/2005/8/layout/default"/>
    <dgm:cxn modelId="{32C1FFF6-A7A5-2441-BED6-48BF3823D7C2}" type="presParOf" srcId="{68D84E5E-7AD2-46C4-8FD8-F62AC52913FD}" destId="{924A0ACF-6A3F-D945-B007-B0C0F975BE93}" srcOrd="2" destOrd="0" presId="urn:microsoft.com/office/officeart/2005/8/layout/default"/>
    <dgm:cxn modelId="{D40059DC-C2CB-DE4D-B224-4A5D04815D6B}" type="presParOf" srcId="{68D84E5E-7AD2-46C4-8FD8-F62AC52913FD}" destId="{35E2A592-884B-6145-9ECE-C06C50BB8314}" srcOrd="3" destOrd="0" presId="urn:microsoft.com/office/officeart/2005/8/layout/default"/>
    <dgm:cxn modelId="{E5B0A9EA-D714-BD4D-B141-6BCCFA2960F4}" type="presParOf" srcId="{68D84E5E-7AD2-46C4-8FD8-F62AC52913FD}" destId="{55DC5671-08E3-D84C-861E-2A07ED2DF600}" srcOrd="4" destOrd="0" presId="urn:microsoft.com/office/officeart/2005/8/layout/default"/>
    <dgm:cxn modelId="{280B5AFA-4BC4-BB4D-B439-A3E31337DCDC}" type="presParOf" srcId="{68D84E5E-7AD2-46C4-8FD8-F62AC52913FD}" destId="{B3A9F2D9-404C-CC4D-8EE7-CF98DE46C4BE}" srcOrd="5" destOrd="0" presId="urn:microsoft.com/office/officeart/2005/8/layout/default"/>
    <dgm:cxn modelId="{EFE744B8-EC4F-3D4E-9D46-F75E75BCCD4C}" type="presParOf" srcId="{68D84E5E-7AD2-46C4-8FD8-F62AC52913FD}" destId="{BF4AB692-42C1-9C4E-9506-C5A29DCA148A}" srcOrd="6" destOrd="0" presId="urn:microsoft.com/office/officeart/2005/8/layout/default"/>
    <dgm:cxn modelId="{8F798CCE-7317-B542-BDDF-21D438A8B298}" type="presParOf" srcId="{68D84E5E-7AD2-46C4-8FD8-F62AC52913FD}" destId="{063AECDF-7825-3F4D-907D-6A58B4EFB9EE}" srcOrd="7" destOrd="0" presId="urn:microsoft.com/office/officeart/2005/8/layout/default"/>
    <dgm:cxn modelId="{4BEC2676-A713-D549-8F4B-51A4604B73A6}" type="presParOf" srcId="{68D84E5E-7AD2-46C4-8FD8-F62AC52913FD}" destId="{FDCAFB5A-C5AB-C54A-A9F5-6BADD008139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3DE83E-6DD9-49E0-B59E-7D2C7B9A759B}" type="doc">
      <dgm:prSet loTypeId="urn:microsoft.com/office/officeart/2005/8/layout/vList2" loCatId="process" qsTypeId="urn:microsoft.com/office/officeart/2005/8/quickstyle/simple1" qsCatId="simple" csTypeId="urn:microsoft.com/office/officeart/2005/8/colors/colorful1" csCatId="colorful" phldr="1"/>
      <dgm:spPr/>
      <dgm:t>
        <a:bodyPr/>
        <a:lstStyle/>
        <a:p>
          <a:endParaRPr lang="en-US"/>
        </a:p>
      </dgm:t>
    </dgm:pt>
    <dgm:pt modelId="{6839F845-462F-4E24-9F48-4F6A22B6AD24}">
      <dgm:prSet/>
      <dgm:spPr>
        <a:solidFill>
          <a:srgbClr val="36B0E3"/>
        </a:solidFill>
      </dgm:spPr>
      <dgm:t>
        <a:bodyPr/>
        <a:lstStyle/>
        <a:p>
          <a:pPr rtl="1"/>
          <a:r>
            <a:rPr lang="ar-LB" b="1" dirty="0"/>
            <a:t>الخدمات الصحية والطبية لمكافحة العنف القائم على النوع الاجتماعي</a:t>
          </a:r>
          <a:endParaRPr lang="en-US" b="1" i="0" dirty="0">
            <a:solidFill>
              <a:schemeClr val="bg1"/>
            </a:solidFill>
            <a:latin typeface="Arial" panose="020B0604020202020204" pitchFamily="34" charset="0"/>
            <a:cs typeface="Arial" panose="020B0604020202020204" pitchFamily="34" charset="0"/>
          </a:endParaRPr>
        </a:p>
      </dgm:t>
    </dgm:pt>
    <dgm:pt modelId="{651A7642-F402-408C-AF2F-3640482943AD}" type="parTrans" cxnId="{A093A4F8-6CDD-4682-A33E-9D5C95582381}">
      <dgm:prSet/>
      <dgm:spPr/>
      <dgm:t>
        <a:bodyPr/>
        <a:lstStyle/>
        <a:p>
          <a:endParaRPr lang="en-US"/>
        </a:p>
      </dgm:t>
    </dgm:pt>
    <dgm:pt modelId="{630E0C54-E188-447D-9A89-CD89131517A5}" type="sibTrans" cxnId="{A093A4F8-6CDD-4682-A33E-9D5C95582381}">
      <dgm:prSet/>
      <dgm:spPr/>
      <dgm:t>
        <a:bodyPr/>
        <a:lstStyle/>
        <a:p>
          <a:endParaRPr lang="en-US"/>
        </a:p>
      </dgm:t>
    </dgm:pt>
    <dgm:pt modelId="{7E39D88D-C080-D148-ADE2-FA9FCE925E9D}">
      <dgm:prSet/>
      <dgm:spPr>
        <a:solidFill>
          <a:srgbClr val="1F743D"/>
        </a:solidFill>
      </dgm:spPr>
      <dgm:t>
        <a:bodyPr/>
        <a:lstStyle/>
        <a:p>
          <a:pPr rtl="1"/>
          <a:r>
            <a:rPr lang="ar-LB" b="1" dirty="0"/>
            <a:t>الخدمات النفسية والاجتماعية</a:t>
          </a:r>
          <a:endParaRPr lang="en-US" b="1" dirty="0">
            <a:solidFill>
              <a:schemeClr val="bg1"/>
            </a:solidFill>
          </a:endParaRPr>
        </a:p>
      </dgm:t>
    </dgm:pt>
    <dgm:pt modelId="{1CE4FB6A-ACD6-8147-961F-5BD9FDD651C2}" type="sibTrans" cxnId="{7D5AB81B-FA5A-7E4B-B8DA-84912490FC9D}">
      <dgm:prSet/>
      <dgm:spPr/>
      <dgm:t>
        <a:bodyPr/>
        <a:lstStyle/>
        <a:p>
          <a:endParaRPr lang="en-US"/>
        </a:p>
      </dgm:t>
    </dgm:pt>
    <dgm:pt modelId="{50097921-14EF-B842-A65C-21C4F8114BA4}" type="parTrans" cxnId="{7D5AB81B-FA5A-7E4B-B8DA-84912490FC9D}">
      <dgm:prSet/>
      <dgm:spPr/>
      <dgm:t>
        <a:bodyPr/>
        <a:lstStyle/>
        <a:p>
          <a:endParaRPr lang="en-US"/>
        </a:p>
      </dgm:t>
    </dgm:pt>
    <dgm:pt modelId="{FBCB8222-DBC4-E44D-BB3C-247C088CE272}">
      <dgm:prSet/>
      <dgm:spPr>
        <a:solidFill>
          <a:schemeClr val="bg2"/>
        </a:solidFill>
      </dgm:spPr>
      <dgm:t>
        <a:bodyPr/>
        <a:lstStyle/>
        <a:p>
          <a:pPr rtl="1"/>
          <a:r>
            <a:rPr lang="ar-LB" b="1" dirty="0"/>
            <a:t>البيت الآمن / الملجأ</a:t>
          </a:r>
          <a:endParaRPr lang="en-US" b="1" dirty="0">
            <a:solidFill>
              <a:schemeClr val="bg1"/>
            </a:solidFill>
          </a:endParaRPr>
        </a:p>
      </dgm:t>
    </dgm:pt>
    <dgm:pt modelId="{4A27D40D-208A-3C49-8455-9B6F73E286EA}" type="sibTrans" cxnId="{B710586E-692E-4741-996E-889CE3B1D474}">
      <dgm:prSet/>
      <dgm:spPr/>
      <dgm:t>
        <a:bodyPr/>
        <a:lstStyle/>
        <a:p>
          <a:endParaRPr lang="en-GB"/>
        </a:p>
      </dgm:t>
    </dgm:pt>
    <dgm:pt modelId="{E95B63A7-E243-8B46-B6B4-8F284D0E7511}" type="parTrans" cxnId="{B710586E-692E-4741-996E-889CE3B1D474}">
      <dgm:prSet/>
      <dgm:spPr/>
      <dgm:t>
        <a:bodyPr/>
        <a:lstStyle/>
        <a:p>
          <a:endParaRPr lang="en-GB"/>
        </a:p>
      </dgm:t>
    </dgm:pt>
    <dgm:pt modelId="{4F208856-769D-AF4A-9C7E-8646059313A5}">
      <dgm:prSet/>
      <dgm:spPr>
        <a:solidFill>
          <a:schemeClr val="tx1"/>
        </a:solidFill>
      </dgm:spPr>
      <dgm:t>
        <a:bodyPr/>
        <a:lstStyle/>
        <a:p>
          <a:pPr rtl="1"/>
          <a:r>
            <a:rPr lang="ar-LB" b="1" dirty="0"/>
            <a:t>الدعم القانوني</a:t>
          </a:r>
          <a:endParaRPr lang="en-US" b="1" dirty="0">
            <a:solidFill>
              <a:schemeClr val="bg1"/>
            </a:solidFill>
          </a:endParaRPr>
        </a:p>
      </dgm:t>
    </dgm:pt>
    <dgm:pt modelId="{7671CF77-9A6A-3240-ACC4-716556411BFF}" type="sibTrans" cxnId="{76752FE9-48B2-7744-83E1-2EE7385DE2D9}">
      <dgm:prSet/>
      <dgm:spPr/>
      <dgm:t>
        <a:bodyPr/>
        <a:lstStyle/>
        <a:p>
          <a:endParaRPr lang="en-US"/>
        </a:p>
      </dgm:t>
    </dgm:pt>
    <dgm:pt modelId="{8A2EC18F-B9C4-A94F-B8B9-D114D41F4517}" type="parTrans" cxnId="{76752FE9-48B2-7744-83E1-2EE7385DE2D9}">
      <dgm:prSet/>
      <dgm:spPr/>
      <dgm:t>
        <a:bodyPr/>
        <a:lstStyle/>
        <a:p>
          <a:endParaRPr lang="en-US"/>
        </a:p>
      </dgm:t>
    </dgm:pt>
    <dgm:pt modelId="{8D64A802-2C1F-F043-A2DC-C6C21F51DDB9}">
      <dgm:prSet/>
      <dgm:spPr>
        <a:solidFill>
          <a:schemeClr val="tx2"/>
        </a:solidFill>
      </dgm:spPr>
      <dgm:t>
        <a:bodyPr/>
        <a:lstStyle/>
        <a:p>
          <a:pPr rtl="1"/>
          <a:r>
            <a:rPr lang="ar-LB" b="1" dirty="0"/>
            <a:t>جهات تأمين المعيشة</a:t>
          </a:r>
          <a:endParaRPr lang="en-US" b="1" dirty="0">
            <a:solidFill>
              <a:schemeClr val="bg1"/>
            </a:solidFill>
          </a:endParaRPr>
        </a:p>
      </dgm:t>
    </dgm:pt>
    <dgm:pt modelId="{289D1A4A-EE6B-8348-943D-3F282E109D61}" type="sibTrans" cxnId="{7E70B227-CB29-3446-A76F-E55DEFFF43A2}">
      <dgm:prSet/>
      <dgm:spPr/>
      <dgm:t>
        <a:bodyPr/>
        <a:lstStyle/>
        <a:p>
          <a:endParaRPr lang="en-GB"/>
        </a:p>
      </dgm:t>
    </dgm:pt>
    <dgm:pt modelId="{45A09385-9E15-4442-BD1A-ED70D048609A}" type="parTrans" cxnId="{7E70B227-CB29-3446-A76F-E55DEFFF43A2}">
      <dgm:prSet/>
      <dgm:spPr/>
      <dgm:t>
        <a:bodyPr/>
        <a:lstStyle/>
        <a:p>
          <a:endParaRPr lang="en-GB"/>
        </a:p>
      </dgm:t>
    </dgm:pt>
    <dgm:pt modelId="{F283A521-EDAD-B14B-BB1D-48B7BDEB23E5}">
      <dgm:prSet/>
      <dgm:spPr>
        <a:solidFill>
          <a:schemeClr val="bg2"/>
        </a:solidFill>
      </dgm:spPr>
      <dgm:t>
        <a:bodyPr/>
        <a:lstStyle/>
        <a:p>
          <a:pPr rtl="1"/>
          <a:r>
            <a:rPr lang="en-US" dirty="0">
              <a:solidFill>
                <a:schemeClr val="bg1"/>
              </a:solidFill>
            </a:rPr>
            <a:t>Livelihood services</a:t>
          </a:r>
        </a:p>
      </dgm:t>
    </dgm:pt>
    <dgm:pt modelId="{6FEE2DE4-08D5-6C45-ACCB-AAC9A664F0BF}" type="sibTrans" cxnId="{83ECED64-22F3-8442-AEEB-0FCB8436AF71}">
      <dgm:prSet/>
      <dgm:spPr/>
      <dgm:t>
        <a:bodyPr/>
        <a:lstStyle/>
        <a:p>
          <a:endParaRPr lang="en-US"/>
        </a:p>
      </dgm:t>
    </dgm:pt>
    <dgm:pt modelId="{B4AEFC37-3A6D-234C-87F1-7FB4FB3BD5AD}" type="parTrans" cxnId="{83ECED64-22F3-8442-AEEB-0FCB8436AF71}">
      <dgm:prSet/>
      <dgm:spPr/>
      <dgm:t>
        <a:bodyPr/>
        <a:lstStyle/>
        <a:p>
          <a:endParaRPr lang="en-US"/>
        </a:p>
      </dgm:t>
    </dgm:pt>
    <dgm:pt modelId="{E6E05FF8-C92E-174C-84B3-BD97B095C7B5}" type="pres">
      <dgm:prSet presAssocID="{113DE83E-6DD9-49E0-B59E-7D2C7B9A759B}" presName="linear" presStyleCnt="0">
        <dgm:presLayoutVars>
          <dgm:animLvl val="lvl"/>
          <dgm:resizeHandles val="exact"/>
        </dgm:presLayoutVars>
      </dgm:prSet>
      <dgm:spPr/>
    </dgm:pt>
    <dgm:pt modelId="{25A4A4EA-E8A5-A84E-81A6-C086A45D96CB}" type="pres">
      <dgm:prSet presAssocID="{6839F845-462F-4E24-9F48-4F6A22B6AD24}" presName="parentText" presStyleLbl="node1" presStyleIdx="0" presStyleCnt="6" custLinFactNeighborX="-10344" custLinFactNeighborY="-41187">
        <dgm:presLayoutVars>
          <dgm:chMax val="0"/>
          <dgm:bulletEnabled val="1"/>
        </dgm:presLayoutVars>
      </dgm:prSet>
      <dgm:spPr/>
    </dgm:pt>
    <dgm:pt modelId="{F95C09C2-B8DD-5B42-BBF7-143F2FFC905B}" type="pres">
      <dgm:prSet presAssocID="{630E0C54-E188-447D-9A89-CD89131517A5}" presName="spacer" presStyleCnt="0"/>
      <dgm:spPr/>
    </dgm:pt>
    <dgm:pt modelId="{B7EA9A32-CA2B-8744-9243-503F938E233E}" type="pres">
      <dgm:prSet presAssocID="{7E39D88D-C080-D148-ADE2-FA9FCE925E9D}" presName="parentText" presStyleLbl="node1" presStyleIdx="1" presStyleCnt="6">
        <dgm:presLayoutVars>
          <dgm:chMax val="0"/>
          <dgm:bulletEnabled val="1"/>
        </dgm:presLayoutVars>
      </dgm:prSet>
      <dgm:spPr/>
    </dgm:pt>
    <dgm:pt modelId="{6FF44708-D4A8-F84B-91AA-7358750F2586}" type="pres">
      <dgm:prSet presAssocID="{1CE4FB6A-ACD6-8147-961F-5BD9FDD651C2}" presName="spacer" presStyleCnt="0"/>
      <dgm:spPr/>
    </dgm:pt>
    <dgm:pt modelId="{1CEB4F19-96F0-6044-9EBE-EB83136D2913}" type="pres">
      <dgm:prSet presAssocID="{FBCB8222-DBC4-E44D-BB3C-247C088CE272}" presName="parentText" presStyleLbl="node1" presStyleIdx="2" presStyleCnt="6">
        <dgm:presLayoutVars>
          <dgm:chMax val="0"/>
          <dgm:bulletEnabled val="1"/>
        </dgm:presLayoutVars>
      </dgm:prSet>
      <dgm:spPr/>
    </dgm:pt>
    <dgm:pt modelId="{F374ED33-30E4-E747-8C7E-77A8AFF329B6}" type="pres">
      <dgm:prSet presAssocID="{4A27D40D-208A-3C49-8455-9B6F73E286EA}" presName="spacer" presStyleCnt="0"/>
      <dgm:spPr/>
    </dgm:pt>
    <dgm:pt modelId="{5B1157F7-6FD9-344A-8947-01B821C821E7}" type="pres">
      <dgm:prSet presAssocID="{4F208856-769D-AF4A-9C7E-8646059313A5}" presName="parentText" presStyleLbl="node1" presStyleIdx="3" presStyleCnt="6">
        <dgm:presLayoutVars>
          <dgm:chMax val="0"/>
          <dgm:bulletEnabled val="1"/>
        </dgm:presLayoutVars>
      </dgm:prSet>
      <dgm:spPr/>
    </dgm:pt>
    <dgm:pt modelId="{9F1102EF-D438-6E4D-BB63-5C7AEB5596A2}" type="pres">
      <dgm:prSet presAssocID="{7671CF77-9A6A-3240-ACC4-716556411BFF}" presName="spacer" presStyleCnt="0"/>
      <dgm:spPr/>
    </dgm:pt>
    <dgm:pt modelId="{687C0DF9-AEB2-F94C-930B-71059E2EF98D}" type="pres">
      <dgm:prSet presAssocID="{8D64A802-2C1F-F043-A2DC-C6C21F51DDB9}" presName="parentText" presStyleLbl="node1" presStyleIdx="4" presStyleCnt="6">
        <dgm:presLayoutVars>
          <dgm:chMax val="0"/>
          <dgm:bulletEnabled val="1"/>
        </dgm:presLayoutVars>
      </dgm:prSet>
      <dgm:spPr/>
    </dgm:pt>
    <dgm:pt modelId="{B56FEC4D-BE58-B745-AC81-3E6D5400A6B9}" type="pres">
      <dgm:prSet presAssocID="{289D1A4A-EE6B-8348-943D-3F282E109D61}" presName="spacer" presStyleCnt="0"/>
      <dgm:spPr/>
    </dgm:pt>
    <dgm:pt modelId="{7F574A57-763E-C947-8F43-67E3107CE9CE}" type="pres">
      <dgm:prSet presAssocID="{F283A521-EDAD-B14B-BB1D-48B7BDEB23E5}" presName="parentText" presStyleLbl="node1" presStyleIdx="5" presStyleCnt="6">
        <dgm:presLayoutVars>
          <dgm:chMax val="0"/>
          <dgm:bulletEnabled val="1"/>
        </dgm:presLayoutVars>
      </dgm:prSet>
      <dgm:spPr/>
    </dgm:pt>
  </dgm:ptLst>
  <dgm:cxnLst>
    <dgm:cxn modelId="{8FF1B004-FD20-BA43-BFE3-F00F02922D16}" type="presOf" srcId="{7E39D88D-C080-D148-ADE2-FA9FCE925E9D}" destId="{B7EA9A32-CA2B-8744-9243-503F938E233E}" srcOrd="0" destOrd="0" presId="urn:microsoft.com/office/officeart/2005/8/layout/vList2"/>
    <dgm:cxn modelId="{CDDC6513-3A05-4340-8CD9-046B6076FFB2}" type="presOf" srcId="{F283A521-EDAD-B14B-BB1D-48B7BDEB23E5}" destId="{7F574A57-763E-C947-8F43-67E3107CE9CE}" srcOrd="0" destOrd="0" presId="urn:microsoft.com/office/officeart/2005/8/layout/vList2"/>
    <dgm:cxn modelId="{7D5AB81B-FA5A-7E4B-B8DA-84912490FC9D}" srcId="{113DE83E-6DD9-49E0-B59E-7D2C7B9A759B}" destId="{7E39D88D-C080-D148-ADE2-FA9FCE925E9D}" srcOrd="1" destOrd="0" parTransId="{50097921-14EF-B842-A65C-21C4F8114BA4}" sibTransId="{1CE4FB6A-ACD6-8147-961F-5BD9FDD651C2}"/>
    <dgm:cxn modelId="{7E70B227-CB29-3446-A76F-E55DEFFF43A2}" srcId="{113DE83E-6DD9-49E0-B59E-7D2C7B9A759B}" destId="{8D64A802-2C1F-F043-A2DC-C6C21F51DDB9}" srcOrd="4" destOrd="0" parTransId="{45A09385-9E15-4442-BD1A-ED70D048609A}" sibTransId="{289D1A4A-EE6B-8348-943D-3F282E109D61}"/>
    <dgm:cxn modelId="{D512E960-26BE-F346-8CBC-E56D33002179}" type="presOf" srcId="{4F208856-769D-AF4A-9C7E-8646059313A5}" destId="{5B1157F7-6FD9-344A-8947-01B821C821E7}" srcOrd="0" destOrd="0" presId="urn:microsoft.com/office/officeart/2005/8/layout/vList2"/>
    <dgm:cxn modelId="{1FDDC561-84B0-E149-A41C-BD6F71DF3D3B}" type="presOf" srcId="{8D64A802-2C1F-F043-A2DC-C6C21F51DDB9}" destId="{687C0DF9-AEB2-F94C-930B-71059E2EF98D}" srcOrd="0" destOrd="0" presId="urn:microsoft.com/office/officeart/2005/8/layout/vList2"/>
    <dgm:cxn modelId="{83ECED64-22F3-8442-AEEB-0FCB8436AF71}" srcId="{113DE83E-6DD9-49E0-B59E-7D2C7B9A759B}" destId="{F283A521-EDAD-B14B-BB1D-48B7BDEB23E5}" srcOrd="5" destOrd="0" parTransId="{B4AEFC37-3A6D-234C-87F1-7FB4FB3BD5AD}" sibTransId="{6FEE2DE4-08D5-6C45-ACCB-AAC9A664F0BF}"/>
    <dgm:cxn modelId="{B710586E-692E-4741-996E-889CE3B1D474}" srcId="{113DE83E-6DD9-49E0-B59E-7D2C7B9A759B}" destId="{FBCB8222-DBC4-E44D-BB3C-247C088CE272}" srcOrd="2" destOrd="0" parTransId="{E95B63A7-E243-8B46-B6B4-8F284D0E7511}" sibTransId="{4A27D40D-208A-3C49-8455-9B6F73E286EA}"/>
    <dgm:cxn modelId="{8F38A6D7-51D5-7549-B561-E02275092C0D}" type="presOf" srcId="{6839F845-462F-4E24-9F48-4F6A22B6AD24}" destId="{25A4A4EA-E8A5-A84E-81A6-C086A45D96CB}" srcOrd="0" destOrd="0" presId="urn:microsoft.com/office/officeart/2005/8/layout/vList2"/>
    <dgm:cxn modelId="{6B48BBDD-A365-384A-8DA2-30C8430C5DBA}" type="presOf" srcId="{FBCB8222-DBC4-E44D-BB3C-247C088CE272}" destId="{1CEB4F19-96F0-6044-9EBE-EB83136D2913}" srcOrd="0" destOrd="0" presId="urn:microsoft.com/office/officeart/2005/8/layout/vList2"/>
    <dgm:cxn modelId="{76752FE9-48B2-7744-83E1-2EE7385DE2D9}" srcId="{113DE83E-6DD9-49E0-B59E-7D2C7B9A759B}" destId="{4F208856-769D-AF4A-9C7E-8646059313A5}" srcOrd="3" destOrd="0" parTransId="{8A2EC18F-B9C4-A94F-B8B9-D114D41F4517}" sibTransId="{7671CF77-9A6A-3240-ACC4-716556411BFF}"/>
    <dgm:cxn modelId="{201A74F5-CA31-C34E-9117-2786DD1C70CF}" type="presOf" srcId="{113DE83E-6DD9-49E0-B59E-7D2C7B9A759B}" destId="{E6E05FF8-C92E-174C-84B3-BD97B095C7B5}" srcOrd="0" destOrd="0" presId="urn:microsoft.com/office/officeart/2005/8/layout/vList2"/>
    <dgm:cxn modelId="{A093A4F8-6CDD-4682-A33E-9D5C95582381}" srcId="{113DE83E-6DD9-49E0-B59E-7D2C7B9A759B}" destId="{6839F845-462F-4E24-9F48-4F6A22B6AD24}" srcOrd="0" destOrd="0" parTransId="{651A7642-F402-408C-AF2F-3640482943AD}" sibTransId="{630E0C54-E188-447D-9A89-CD89131517A5}"/>
    <dgm:cxn modelId="{B1492D10-8A26-884A-9305-8AEBD5448E25}" type="presParOf" srcId="{E6E05FF8-C92E-174C-84B3-BD97B095C7B5}" destId="{25A4A4EA-E8A5-A84E-81A6-C086A45D96CB}" srcOrd="0" destOrd="0" presId="urn:microsoft.com/office/officeart/2005/8/layout/vList2"/>
    <dgm:cxn modelId="{7666248E-0DD0-F147-90AA-C9F442B981A2}" type="presParOf" srcId="{E6E05FF8-C92E-174C-84B3-BD97B095C7B5}" destId="{F95C09C2-B8DD-5B42-BBF7-143F2FFC905B}" srcOrd="1" destOrd="0" presId="urn:microsoft.com/office/officeart/2005/8/layout/vList2"/>
    <dgm:cxn modelId="{367E876F-EAA4-E441-8042-4095D23545E2}" type="presParOf" srcId="{E6E05FF8-C92E-174C-84B3-BD97B095C7B5}" destId="{B7EA9A32-CA2B-8744-9243-503F938E233E}" srcOrd="2" destOrd="0" presId="urn:microsoft.com/office/officeart/2005/8/layout/vList2"/>
    <dgm:cxn modelId="{1644F29A-6764-9548-8418-9B67C580436D}" type="presParOf" srcId="{E6E05FF8-C92E-174C-84B3-BD97B095C7B5}" destId="{6FF44708-D4A8-F84B-91AA-7358750F2586}" srcOrd="3" destOrd="0" presId="urn:microsoft.com/office/officeart/2005/8/layout/vList2"/>
    <dgm:cxn modelId="{062E2DF3-5245-E44C-9290-596F3CDB6FF1}" type="presParOf" srcId="{E6E05FF8-C92E-174C-84B3-BD97B095C7B5}" destId="{1CEB4F19-96F0-6044-9EBE-EB83136D2913}" srcOrd="4" destOrd="0" presId="urn:microsoft.com/office/officeart/2005/8/layout/vList2"/>
    <dgm:cxn modelId="{97939ABE-3BB8-F94E-9047-4619977487C2}" type="presParOf" srcId="{E6E05FF8-C92E-174C-84B3-BD97B095C7B5}" destId="{F374ED33-30E4-E747-8C7E-77A8AFF329B6}" srcOrd="5" destOrd="0" presId="urn:microsoft.com/office/officeart/2005/8/layout/vList2"/>
    <dgm:cxn modelId="{ABEB37CE-B6C4-E64E-95E3-68D3E95D4561}" type="presParOf" srcId="{E6E05FF8-C92E-174C-84B3-BD97B095C7B5}" destId="{5B1157F7-6FD9-344A-8947-01B821C821E7}" srcOrd="6" destOrd="0" presId="urn:microsoft.com/office/officeart/2005/8/layout/vList2"/>
    <dgm:cxn modelId="{CC99DDFA-E949-CF45-AEC3-59EB12EF4A4F}" type="presParOf" srcId="{E6E05FF8-C92E-174C-84B3-BD97B095C7B5}" destId="{9F1102EF-D438-6E4D-BB63-5C7AEB5596A2}" srcOrd="7" destOrd="0" presId="urn:microsoft.com/office/officeart/2005/8/layout/vList2"/>
    <dgm:cxn modelId="{4A700709-34DF-C44A-91CD-52352902DE15}" type="presParOf" srcId="{E6E05FF8-C92E-174C-84B3-BD97B095C7B5}" destId="{687C0DF9-AEB2-F94C-930B-71059E2EF98D}" srcOrd="8" destOrd="0" presId="urn:microsoft.com/office/officeart/2005/8/layout/vList2"/>
    <dgm:cxn modelId="{1A7C8AA3-18A0-0249-8E40-02EDB7A52C0F}" type="presParOf" srcId="{E6E05FF8-C92E-174C-84B3-BD97B095C7B5}" destId="{B56FEC4D-BE58-B745-AC81-3E6D5400A6B9}" srcOrd="9" destOrd="0" presId="urn:microsoft.com/office/officeart/2005/8/layout/vList2"/>
    <dgm:cxn modelId="{50C7E4C3-E459-0B4B-88FD-6C7873A2897B}" type="presParOf" srcId="{E6E05FF8-C92E-174C-84B3-BD97B095C7B5}" destId="{7F574A57-763E-C947-8F43-67E3107CE9C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B56E5B-5564-446C-A97B-C0DD5978A37C}"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en-US"/>
        </a:p>
      </dgm:t>
    </dgm:pt>
    <dgm:pt modelId="{686E386B-4374-490D-9050-2DF65A2EE00F}">
      <dgm:prSet phldrT="[Text]" custT="1"/>
      <dgm:spPr>
        <a:solidFill>
          <a:srgbClr val="DD1065"/>
        </a:solidFill>
        <a:ln>
          <a:noFill/>
        </a:ln>
      </dgm:spPr>
      <dgm:t>
        <a:bodyPr/>
        <a:lstStyle/>
        <a:p>
          <a:r>
            <a:rPr lang="ar-LB" sz="2400" b="1" dirty="0">
              <a:solidFill>
                <a:schemeClr val="bg1"/>
              </a:solidFill>
            </a:rPr>
            <a:t>عدم إلحاق الأذى</a:t>
          </a:r>
          <a:endParaRPr lang="en-US" sz="2400" b="1" dirty="0">
            <a:solidFill>
              <a:schemeClr val="bg1"/>
            </a:solidFill>
          </a:endParaRPr>
        </a:p>
      </dgm:t>
    </dgm:pt>
    <dgm:pt modelId="{89EE6CAB-9E0E-45F4-BE2F-E70AB7ACF4E1}" type="parTrans" cxnId="{A64FDCEB-43C3-4223-9C3F-D0B072D5BD22}">
      <dgm:prSet/>
      <dgm:spPr/>
      <dgm:t>
        <a:bodyPr/>
        <a:lstStyle/>
        <a:p>
          <a:endParaRPr lang="en-US"/>
        </a:p>
      </dgm:t>
    </dgm:pt>
    <dgm:pt modelId="{3F11103D-37CD-410D-90ED-875F0E5C2EAE}" type="sibTrans" cxnId="{A64FDCEB-43C3-4223-9C3F-D0B072D5BD22}">
      <dgm:prSet/>
      <dgm:spPr/>
      <dgm:t>
        <a:bodyPr/>
        <a:lstStyle/>
        <a:p>
          <a:endParaRPr lang="en-US"/>
        </a:p>
      </dgm:t>
    </dgm:pt>
    <dgm:pt modelId="{6E5D6B2F-49EE-4CAD-9381-C5689D6EBD9C}">
      <dgm:prSet phldrT="[Text]" custT="1"/>
      <dgm:spPr>
        <a:solidFill>
          <a:srgbClr val="36B0E3"/>
        </a:solidFill>
        <a:ln>
          <a:noFill/>
        </a:ln>
      </dgm:spPr>
      <dgm:t>
        <a:bodyPr/>
        <a:lstStyle/>
        <a:p>
          <a:r>
            <a:rPr lang="ar-LB" sz="2400" b="1" dirty="0">
              <a:solidFill>
                <a:schemeClr val="bg1"/>
              </a:solidFill>
            </a:rPr>
            <a:t>الموافقة والحفاظ على السرية</a:t>
          </a:r>
          <a:endParaRPr lang="en-US" sz="2400" b="1" dirty="0">
            <a:solidFill>
              <a:schemeClr val="bg1"/>
            </a:solidFill>
          </a:endParaRPr>
        </a:p>
      </dgm:t>
    </dgm:pt>
    <dgm:pt modelId="{1C07BF11-7645-4E44-BBBC-9A123484C041}" type="parTrans" cxnId="{58FDD391-A823-4872-9FD6-51ECA646DB66}">
      <dgm:prSet/>
      <dgm:spPr/>
      <dgm:t>
        <a:bodyPr/>
        <a:lstStyle/>
        <a:p>
          <a:endParaRPr lang="en-US"/>
        </a:p>
      </dgm:t>
    </dgm:pt>
    <dgm:pt modelId="{E130D182-E5EC-48F1-97E5-23B16928EE91}" type="sibTrans" cxnId="{58FDD391-A823-4872-9FD6-51ECA646DB66}">
      <dgm:prSet/>
      <dgm:spPr/>
      <dgm:t>
        <a:bodyPr/>
        <a:lstStyle/>
        <a:p>
          <a:endParaRPr lang="en-US"/>
        </a:p>
      </dgm:t>
    </dgm:pt>
    <dgm:pt modelId="{A482AA22-F7F6-4A2F-95D7-9D26E610CC2D}">
      <dgm:prSet phldrT="[Text]" custT="1"/>
      <dgm:spPr>
        <a:solidFill>
          <a:srgbClr val="23844E"/>
        </a:solidFill>
        <a:ln>
          <a:noFill/>
        </a:ln>
      </dgm:spPr>
      <dgm:t>
        <a:bodyPr/>
        <a:lstStyle/>
        <a:p>
          <a:r>
            <a:rPr lang="ar-LB" sz="2400" b="1" dirty="0">
              <a:solidFill>
                <a:schemeClr val="bg1"/>
              </a:solidFill>
            </a:rPr>
            <a:t>الشفافية</a:t>
          </a:r>
          <a:endParaRPr lang="en-US" sz="2400" b="1" dirty="0">
            <a:solidFill>
              <a:schemeClr val="bg1"/>
            </a:solidFill>
          </a:endParaRPr>
        </a:p>
      </dgm:t>
    </dgm:pt>
    <dgm:pt modelId="{DE816DD6-427E-4C20-892B-B54CB6289270}" type="parTrans" cxnId="{0618FD81-66CE-469D-A6A0-CE862D85C8C4}">
      <dgm:prSet/>
      <dgm:spPr/>
      <dgm:t>
        <a:bodyPr/>
        <a:lstStyle/>
        <a:p>
          <a:endParaRPr lang="en-US"/>
        </a:p>
      </dgm:t>
    </dgm:pt>
    <dgm:pt modelId="{A119840E-8538-4B6B-A7D3-CA3F67225E30}" type="sibTrans" cxnId="{0618FD81-66CE-469D-A6A0-CE862D85C8C4}">
      <dgm:prSet/>
      <dgm:spPr/>
      <dgm:t>
        <a:bodyPr/>
        <a:lstStyle/>
        <a:p>
          <a:endParaRPr lang="en-US"/>
        </a:p>
      </dgm:t>
    </dgm:pt>
    <dgm:pt modelId="{44835532-C6B9-48F2-B4CD-8F65248BB464}">
      <dgm:prSet phldrT="[Text]" custT="1"/>
      <dgm:spPr>
        <a:solidFill>
          <a:schemeClr val="bg2"/>
        </a:solidFill>
        <a:ln>
          <a:noFill/>
        </a:ln>
      </dgm:spPr>
      <dgm:t>
        <a:bodyPr/>
        <a:lstStyle/>
        <a:p>
          <a:r>
            <a:rPr lang="ar-LB" sz="2400" b="1" dirty="0">
              <a:solidFill>
                <a:schemeClr val="bg1"/>
              </a:solidFill>
            </a:rPr>
            <a:t>الأمن</a:t>
          </a:r>
          <a:endParaRPr lang="en-US" sz="2400" b="1" dirty="0">
            <a:solidFill>
              <a:schemeClr val="bg1"/>
            </a:solidFill>
          </a:endParaRPr>
        </a:p>
      </dgm:t>
    </dgm:pt>
    <dgm:pt modelId="{19332C13-8DF8-45FC-BA0E-CBBE99F4AE70}" type="parTrans" cxnId="{5F7B8576-6D2E-47F1-AF46-0C62BDC929CB}">
      <dgm:prSet/>
      <dgm:spPr/>
      <dgm:t>
        <a:bodyPr/>
        <a:lstStyle/>
        <a:p>
          <a:endParaRPr lang="en-US"/>
        </a:p>
      </dgm:t>
    </dgm:pt>
    <dgm:pt modelId="{444302B0-468F-47D7-9C54-57DF92E67958}" type="sibTrans" cxnId="{5F7B8576-6D2E-47F1-AF46-0C62BDC929CB}">
      <dgm:prSet/>
      <dgm:spPr/>
      <dgm:t>
        <a:bodyPr/>
        <a:lstStyle/>
        <a:p>
          <a:endParaRPr lang="en-US"/>
        </a:p>
      </dgm:t>
    </dgm:pt>
    <dgm:pt modelId="{AD8ABF0A-9A21-4A3E-916C-CA38E35EA73C}">
      <dgm:prSet phldrT="[Text]" custT="1"/>
      <dgm:spPr>
        <a:solidFill>
          <a:schemeClr val="tx1"/>
        </a:solidFill>
        <a:ln>
          <a:noFill/>
        </a:ln>
      </dgm:spPr>
      <dgm:t>
        <a:bodyPr/>
        <a:lstStyle/>
        <a:p>
          <a:r>
            <a:rPr lang="ar-LB" sz="2400" b="1" i="0" dirty="0">
              <a:solidFill>
                <a:schemeClr val="bg1"/>
              </a:solidFill>
            </a:rPr>
            <a:t>الدقّة</a:t>
          </a:r>
          <a:r>
            <a:rPr lang="en-GB" sz="1500" b="1" i="0" dirty="0">
              <a:solidFill>
                <a:schemeClr val="bg1"/>
              </a:solidFill>
            </a:rPr>
            <a:t> </a:t>
          </a:r>
          <a:endParaRPr lang="en-US" sz="1500" b="1" i="0" dirty="0">
            <a:solidFill>
              <a:schemeClr val="bg1"/>
            </a:solidFill>
          </a:endParaRPr>
        </a:p>
      </dgm:t>
    </dgm:pt>
    <dgm:pt modelId="{4902F4C2-3AE6-4428-ABE6-1DDC69F38908}" type="parTrans" cxnId="{4CA60CF8-6F14-4E3F-BC1C-7BC5799DCDED}">
      <dgm:prSet/>
      <dgm:spPr/>
      <dgm:t>
        <a:bodyPr/>
        <a:lstStyle/>
        <a:p>
          <a:endParaRPr lang="en-US"/>
        </a:p>
      </dgm:t>
    </dgm:pt>
    <dgm:pt modelId="{1498AF39-3E2A-4CF1-A827-5D824000304D}" type="sibTrans" cxnId="{4CA60CF8-6F14-4E3F-BC1C-7BC5799DCDED}">
      <dgm:prSet/>
      <dgm:spPr/>
      <dgm:t>
        <a:bodyPr/>
        <a:lstStyle/>
        <a:p>
          <a:endParaRPr lang="en-US"/>
        </a:p>
      </dgm:t>
    </dgm:pt>
    <dgm:pt modelId="{933225AA-268A-4EBF-B250-9883E7EEA94A}">
      <dgm:prSet phldrT="[Text]" custT="1"/>
      <dgm:spPr>
        <a:solidFill>
          <a:srgbClr val="23844E"/>
        </a:solidFill>
        <a:ln>
          <a:noFill/>
        </a:ln>
      </dgm:spPr>
      <dgm:t>
        <a:bodyPr/>
        <a:lstStyle/>
        <a:p>
          <a:r>
            <a:rPr lang="ar-LB" sz="2400" b="1" i="0" dirty="0">
              <a:solidFill>
                <a:schemeClr val="bg1"/>
              </a:solidFill>
            </a:rPr>
            <a:t>النزاهة</a:t>
          </a:r>
          <a:endParaRPr lang="en-US" sz="2400" b="1" i="0" dirty="0">
            <a:solidFill>
              <a:schemeClr val="bg1"/>
            </a:solidFill>
          </a:endParaRPr>
        </a:p>
      </dgm:t>
    </dgm:pt>
    <dgm:pt modelId="{EBF3E8BE-8603-454A-BF5C-F171CADB5513}" type="parTrans" cxnId="{AA89AF1E-E5A5-4259-9EDE-F1199EAB75B3}">
      <dgm:prSet/>
      <dgm:spPr/>
      <dgm:t>
        <a:bodyPr/>
        <a:lstStyle/>
        <a:p>
          <a:endParaRPr lang="en-US"/>
        </a:p>
      </dgm:t>
    </dgm:pt>
    <dgm:pt modelId="{DD62E75B-56AC-490B-9204-8D47BDFCB64E}" type="sibTrans" cxnId="{AA89AF1E-E5A5-4259-9EDE-F1199EAB75B3}">
      <dgm:prSet/>
      <dgm:spPr/>
      <dgm:t>
        <a:bodyPr/>
        <a:lstStyle/>
        <a:p>
          <a:endParaRPr lang="en-US"/>
        </a:p>
      </dgm:t>
    </dgm:pt>
    <dgm:pt modelId="{7266FEA5-1383-D241-BD38-9E788DEBC622}">
      <dgm:prSet phldrT="[Text]" custT="1"/>
      <dgm:spPr>
        <a:solidFill>
          <a:schemeClr val="bg2">
            <a:alpha val="90000"/>
          </a:schemeClr>
        </a:solidFill>
        <a:ln>
          <a:noFill/>
        </a:ln>
      </dgm:spPr>
      <dgm:t>
        <a:bodyPr/>
        <a:lstStyle/>
        <a:p>
          <a:r>
            <a:rPr lang="ar-LB" sz="2400" b="1" dirty="0">
              <a:solidFill>
                <a:schemeClr val="bg1"/>
              </a:solidFill>
            </a:rPr>
            <a:t>الحساسية تجاه النوع الاجتماعي</a:t>
          </a:r>
          <a:endParaRPr lang="en-US" sz="2400" b="1" dirty="0">
            <a:solidFill>
              <a:schemeClr val="bg1"/>
            </a:solidFill>
          </a:endParaRPr>
        </a:p>
      </dgm:t>
    </dgm:pt>
    <dgm:pt modelId="{D24C3B19-3F28-274B-BB2A-13EBB060A23C}" type="parTrans" cxnId="{2DBA5477-6776-C04E-B07B-23618329448E}">
      <dgm:prSet/>
      <dgm:spPr/>
      <dgm:t>
        <a:bodyPr/>
        <a:lstStyle/>
        <a:p>
          <a:endParaRPr lang="en-US"/>
        </a:p>
      </dgm:t>
    </dgm:pt>
    <dgm:pt modelId="{26FD886D-6453-EA4F-BFC5-8D05288E6426}" type="sibTrans" cxnId="{2DBA5477-6776-C04E-B07B-23618329448E}">
      <dgm:prSet/>
      <dgm:spPr/>
      <dgm:t>
        <a:bodyPr/>
        <a:lstStyle/>
        <a:p>
          <a:endParaRPr lang="en-US"/>
        </a:p>
      </dgm:t>
    </dgm:pt>
    <dgm:pt modelId="{32A42513-DA2C-F444-AFC6-733F71106E5A}">
      <dgm:prSet phldrT="[Text]" custT="1"/>
      <dgm:spPr>
        <a:solidFill>
          <a:schemeClr val="tx2">
            <a:alpha val="90000"/>
          </a:schemeClr>
        </a:solidFill>
        <a:ln>
          <a:noFill/>
        </a:ln>
      </dgm:spPr>
      <dgm:t>
        <a:bodyPr/>
        <a:lstStyle/>
        <a:p>
          <a:r>
            <a:rPr lang="ar-LB" sz="2400" b="1" dirty="0">
              <a:solidFill>
                <a:schemeClr val="bg1"/>
              </a:solidFill>
            </a:rPr>
            <a:t>الحساسية تجاه الثقافة</a:t>
          </a:r>
          <a:endParaRPr lang="en-US" sz="2400" b="1" dirty="0">
            <a:solidFill>
              <a:schemeClr val="bg1"/>
            </a:solidFill>
          </a:endParaRPr>
        </a:p>
      </dgm:t>
    </dgm:pt>
    <dgm:pt modelId="{0C80412A-7565-9A48-AA4C-63FA84656B95}" type="sibTrans" cxnId="{9A24B48D-68C1-7343-9825-FBFCB87614B7}">
      <dgm:prSet/>
      <dgm:spPr/>
      <dgm:t>
        <a:bodyPr/>
        <a:lstStyle/>
        <a:p>
          <a:endParaRPr lang="en-GB"/>
        </a:p>
      </dgm:t>
    </dgm:pt>
    <dgm:pt modelId="{6A5B1F82-ED93-F648-BB0C-E7503831E5A2}" type="parTrans" cxnId="{9A24B48D-68C1-7343-9825-FBFCB87614B7}">
      <dgm:prSet/>
      <dgm:spPr/>
      <dgm:t>
        <a:bodyPr/>
        <a:lstStyle/>
        <a:p>
          <a:endParaRPr lang="en-GB"/>
        </a:p>
      </dgm:t>
    </dgm:pt>
    <dgm:pt modelId="{56942990-F491-0548-8302-5910C8C3AA1C}" type="pres">
      <dgm:prSet presAssocID="{F4B56E5B-5564-446C-A97B-C0DD5978A37C}" presName="Name0" presStyleCnt="0">
        <dgm:presLayoutVars>
          <dgm:chPref val="1"/>
          <dgm:dir/>
          <dgm:animOne val="branch"/>
          <dgm:animLvl val="lvl"/>
          <dgm:resizeHandles/>
        </dgm:presLayoutVars>
      </dgm:prSet>
      <dgm:spPr/>
    </dgm:pt>
    <dgm:pt modelId="{BAF0B990-28A3-EB46-A06C-DAED1B6BC3CC}" type="pres">
      <dgm:prSet presAssocID="{32A42513-DA2C-F444-AFC6-733F71106E5A}" presName="vertOne" presStyleCnt="0"/>
      <dgm:spPr/>
    </dgm:pt>
    <dgm:pt modelId="{D2A37E58-75E0-944C-A13D-FE7748DE4C3F}" type="pres">
      <dgm:prSet presAssocID="{32A42513-DA2C-F444-AFC6-733F71106E5A}" presName="txOne" presStyleLbl="node0" presStyleIdx="0" presStyleCnt="8" custScaleX="148364">
        <dgm:presLayoutVars>
          <dgm:chPref val="3"/>
        </dgm:presLayoutVars>
      </dgm:prSet>
      <dgm:spPr/>
    </dgm:pt>
    <dgm:pt modelId="{D3A34322-18A0-6D4F-9C64-1FD793ED43D8}" type="pres">
      <dgm:prSet presAssocID="{32A42513-DA2C-F444-AFC6-733F71106E5A}" presName="horzOne" presStyleCnt="0"/>
      <dgm:spPr/>
    </dgm:pt>
    <dgm:pt modelId="{EAE4FC42-5707-9F4C-B1D2-66EEA1366186}" type="pres">
      <dgm:prSet presAssocID="{0C80412A-7565-9A48-AA4C-63FA84656B95}" presName="sibSpaceOne" presStyleCnt="0"/>
      <dgm:spPr/>
    </dgm:pt>
    <dgm:pt modelId="{A2E31C64-C3D2-FB4B-9309-64D715B0FB59}" type="pres">
      <dgm:prSet presAssocID="{7266FEA5-1383-D241-BD38-9E788DEBC622}" presName="vertOne" presStyleCnt="0"/>
      <dgm:spPr/>
    </dgm:pt>
    <dgm:pt modelId="{2B2B3651-0968-A547-A72E-CCC2E7C3B15B}" type="pres">
      <dgm:prSet presAssocID="{7266FEA5-1383-D241-BD38-9E788DEBC622}" presName="txOne" presStyleLbl="node0" presStyleIdx="1" presStyleCnt="8" custScaleX="167660">
        <dgm:presLayoutVars>
          <dgm:chPref val="3"/>
        </dgm:presLayoutVars>
      </dgm:prSet>
      <dgm:spPr/>
    </dgm:pt>
    <dgm:pt modelId="{77147C48-7251-914C-8DA0-1D43699E8198}" type="pres">
      <dgm:prSet presAssocID="{7266FEA5-1383-D241-BD38-9E788DEBC622}" presName="horzOne" presStyleCnt="0"/>
      <dgm:spPr/>
    </dgm:pt>
    <dgm:pt modelId="{5A74277B-732F-6F4C-91E4-9F665195BE83}" type="pres">
      <dgm:prSet presAssocID="{26FD886D-6453-EA4F-BFC5-8D05288E6426}" presName="sibSpaceOne" presStyleCnt="0"/>
      <dgm:spPr/>
    </dgm:pt>
    <dgm:pt modelId="{7061D3CD-CAD8-FF48-8CAC-DC9621372C22}" type="pres">
      <dgm:prSet presAssocID="{933225AA-268A-4EBF-B250-9883E7EEA94A}" presName="vertOne" presStyleCnt="0"/>
      <dgm:spPr/>
    </dgm:pt>
    <dgm:pt modelId="{FF8037FB-C717-1D41-92C3-4935F008866F}" type="pres">
      <dgm:prSet presAssocID="{933225AA-268A-4EBF-B250-9883E7EEA94A}" presName="txOne" presStyleLbl="node0" presStyleIdx="2" presStyleCnt="8" custScaleX="140455">
        <dgm:presLayoutVars>
          <dgm:chPref val="3"/>
        </dgm:presLayoutVars>
      </dgm:prSet>
      <dgm:spPr/>
    </dgm:pt>
    <dgm:pt modelId="{A5159EC4-AB09-1546-AFFE-D5FB3C1C0790}" type="pres">
      <dgm:prSet presAssocID="{933225AA-268A-4EBF-B250-9883E7EEA94A}" presName="horzOne" presStyleCnt="0"/>
      <dgm:spPr/>
    </dgm:pt>
    <dgm:pt modelId="{6E38B2B8-DA5D-4D4E-BF0C-19D9931D30F3}" type="pres">
      <dgm:prSet presAssocID="{DD62E75B-56AC-490B-9204-8D47BDFCB64E}" presName="sibSpaceOne" presStyleCnt="0"/>
      <dgm:spPr/>
    </dgm:pt>
    <dgm:pt modelId="{DDDB58C1-E9FC-AF4E-8C3F-35007C341854}" type="pres">
      <dgm:prSet presAssocID="{AD8ABF0A-9A21-4A3E-916C-CA38E35EA73C}" presName="vertOne" presStyleCnt="0"/>
      <dgm:spPr/>
    </dgm:pt>
    <dgm:pt modelId="{6E2642EC-307A-9249-BD4E-8E9EBBD21CF8}" type="pres">
      <dgm:prSet presAssocID="{AD8ABF0A-9A21-4A3E-916C-CA38E35EA73C}" presName="txOne" presStyleLbl="node0" presStyleIdx="3" presStyleCnt="8" custScaleX="130139">
        <dgm:presLayoutVars>
          <dgm:chPref val="3"/>
        </dgm:presLayoutVars>
      </dgm:prSet>
      <dgm:spPr/>
    </dgm:pt>
    <dgm:pt modelId="{27584858-2C3B-BC4B-BA68-F6B2B4617F91}" type="pres">
      <dgm:prSet presAssocID="{AD8ABF0A-9A21-4A3E-916C-CA38E35EA73C}" presName="horzOne" presStyleCnt="0"/>
      <dgm:spPr/>
    </dgm:pt>
    <dgm:pt modelId="{929063B4-3624-4242-9DE0-A50C61226C26}" type="pres">
      <dgm:prSet presAssocID="{1498AF39-3E2A-4CF1-A827-5D824000304D}" presName="sibSpaceOne" presStyleCnt="0"/>
      <dgm:spPr/>
    </dgm:pt>
    <dgm:pt modelId="{FBF5891B-D74F-0D43-85F2-F4371A56C668}" type="pres">
      <dgm:prSet presAssocID="{44835532-C6B9-48F2-B4CD-8F65248BB464}" presName="vertOne" presStyleCnt="0"/>
      <dgm:spPr/>
    </dgm:pt>
    <dgm:pt modelId="{1E392EE3-C718-2F4B-B25A-71A5E3666DB3}" type="pres">
      <dgm:prSet presAssocID="{44835532-C6B9-48F2-B4CD-8F65248BB464}" presName="txOne" presStyleLbl="node0" presStyleIdx="4" presStyleCnt="8" custScaleX="130139">
        <dgm:presLayoutVars>
          <dgm:chPref val="3"/>
        </dgm:presLayoutVars>
      </dgm:prSet>
      <dgm:spPr/>
    </dgm:pt>
    <dgm:pt modelId="{A05E8290-3C0A-F54C-9F88-D183FB80BED3}" type="pres">
      <dgm:prSet presAssocID="{44835532-C6B9-48F2-B4CD-8F65248BB464}" presName="horzOne" presStyleCnt="0"/>
      <dgm:spPr/>
    </dgm:pt>
    <dgm:pt modelId="{9BAEB140-3EEB-7F4A-AB92-D006BE8C117C}" type="pres">
      <dgm:prSet presAssocID="{444302B0-468F-47D7-9C54-57DF92E67958}" presName="sibSpaceOne" presStyleCnt="0"/>
      <dgm:spPr/>
    </dgm:pt>
    <dgm:pt modelId="{87452FC9-5E59-2848-BABC-3F7EA49301FE}" type="pres">
      <dgm:prSet presAssocID="{A482AA22-F7F6-4A2F-95D7-9D26E610CC2D}" presName="vertOne" presStyleCnt="0"/>
      <dgm:spPr/>
    </dgm:pt>
    <dgm:pt modelId="{D2CB5812-55F8-F141-B14B-28A91E69BDC7}" type="pres">
      <dgm:prSet presAssocID="{A482AA22-F7F6-4A2F-95D7-9D26E610CC2D}" presName="txOne" presStyleLbl="node0" presStyleIdx="5" presStyleCnt="8" custScaleX="158433">
        <dgm:presLayoutVars>
          <dgm:chPref val="3"/>
        </dgm:presLayoutVars>
      </dgm:prSet>
      <dgm:spPr/>
    </dgm:pt>
    <dgm:pt modelId="{D3CA992C-2E85-AA4B-9F0C-1160F038944B}" type="pres">
      <dgm:prSet presAssocID="{A482AA22-F7F6-4A2F-95D7-9D26E610CC2D}" presName="horzOne" presStyleCnt="0"/>
      <dgm:spPr/>
    </dgm:pt>
    <dgm:pt modelId="{22523200-6536-7248-B1FE-C55E948BA71C}" type="pres">
      <dgm:prSet presAssocID="{A119840E-8538-4B6B-A7D3-CA3F67225E30}" presName="sibSpaceOne" presStyleCnt="0"/>
      <dgm:spPr/>
    </dgm:pt>
    <dgm:pt modelId="{390EF702-AB96-B44B-BD15-752BFA1389E7}" type="pres">
      <dgm:prSet presAssocID="{6E5D6B2F-49EE-4CAD-9381-C5689D6EBD9C}" presName="vertOne" presStyleCnt="0"/>
      <dgm:spPr/>
    </dgm:pt>
    <dgm:pt modelId="{FEF2F717-A13E-CF4D-912F-94189109127F}" type="pres">
      <dgm:prSet presAssocID="{6E5D6B2F-49EE-4CAD-9381-C5689D6EBD9C}" presName="txOne" presStyleLbl="node0" presStyleIdx="6" presStyleCnt="8" custScaleX="168755">
        <dgm:presLayoutVars>
          <dgm:chPref val="3"/>
        </dgm:presLayoutVars>
      </dgm:prSet>
      <dgm:spPr/>
    </dgm:pt>
    <dgm:pt modelId="{FE338A25-0590-8140-BD37-1ECD196DEF3E}" type="pres">
      <dgm:prSet presAssocID="{6E5D6B2F-49EE-4CAD-9381-C5689D6EBD9C}" presName="horzOne" presStyleCnt="0"/>
      <dgm:spPr/>
    </dgm:pt>
    <dgm:pt modelId="{21E22407-CBC5-4E48-A963-37408AAF8046}" type="pres">
      <dgm:prSet presAssocID="{E130D182-E5EC-48F1-97E5-23B16928EE91}" presName="sibSpaceOne" presStyleCnt="0"/>
      <dgm:spPr/>
    </dgm:pt>
    <dgm:pt modelId="{7C046197-4DEF-CC45-84CE-C82ABE3A63EC}" type="pres">
      <dgm:prSet presAssocID="{686E386B-4374-490D-9050-2DF65A2EE00F}" presName="vertOne" presStyleCnt="0"/>
      <dgm:spPr/>
    </dgm:pt>
    <dgm:pt modelId="{46633289-FED1-A74B-A97E-F7BA23DF02EC}" type="pres">
      <dgm:prSet presAssocID="{686E386B-4374-490D-9050-2DF65A2EE00F}" presName="txOne" presStyleLbl="node0" presStyleIdx="7" presStyleCnt="8" custScaleX="130139">
        <dgm:presLayoutVars>
          <dgm:chPref val="3"/>
        </dgm:presLayoutVars>
      </dgm:prSet>
      <dgm:spPr/>
    </dgm:pt>
    <dgm:pt modelId="{8273A700-F09C-864E-B38C-D94A611B4F39}" type="pres">
      <dgm:prSet presAssocID="{686E386B-4374-490D-9050-2DF65A2EE00F}" presName="horzOne" presStyleCnt="0"/>
      <dgm:spPr/>
    </dgm:pt>
  </dgm:ptLst>
  <dgm:cxnLst>
    <dgm:cxn modelId="{AA89AF1E-E5A5-4259-9EDE-F1199EAB75B3}" srcId="{F4B56E5B-5564-446C-A97B-C0DD5978A37C}" destId="{933225AA-268A-4EBF-B250-9883E7EEA94A}" srcOrd="2" destOrd="0" parTransId="{EBF3E8BE-8603-454A-BF5C-F171CADB5513}" sibTransId="{DD62E75B-56AC-490B-9204-8D47BDFCB64E}"/>
    <dgm:cxn modelId="{61280821-3EDF-9548-A441-BC0B20C08CFA}" type="presOf" srcId="{7266FEA5-1383-D241-BD38-9E788DEBC622}" destId="{2B2B3651-0968-A547-A72E-CCC2E7C3B15B}" srcOrd="0" destOrd="0" presId="urn:microsoft.com/office/officeart/2005/8/layout/hierarchy4"/>
    <dgm:cxn modelId="{746C413F-E281-0E46-A34C-8183EF9C6727}" type="presOf" srcId="{AD8ABF0A-9A21-4A3E-916C-CA38E35EA73C}" destId="{6E2642EC-307A-9249-BD4E-8E9EBBD21CF8}" srcOrd="0" destOrd="0" presId="urn:microsoft.com/office/officeart/2005/8/layout/hierarchy4"/>
    <dgm:cxn modelId="{76B35E5F-064B-3F49-BF6E-712A84281654}" type="presOf" srcId="{686E386B-4374-490D-9050-2DF65A2EE00F}" destId="{46633289-FED1-A74B-A97E-F7BA23DF02EC}" srcOrd="0" destOrd="0" presId="urn:microsoft.com/office/officeart/2005/8/layout/hierarchy4"/>
    <dgm:cxn modelId="{BB183B76-5699-7647-AB13-D964DB93EDF0}" type="presOf" srcId="{F4B56E5B-5564-446C-A97B-C0DD5978A37C}" destId="{56942990-F491-0548-8302-5910C8C3AA1C}" srcOrd="0" destOrd="0" presId="urn:microsoft.com/office/officeart/2005/8/layout/hierarchy4"/>
    <dgm:cxn modelId="{5F7B8576-6D2E-47F1-AF46-0C62BDC929CB}" srcId="{F4B56E5B-5564-446C-A97B-C0DD5978A37C}" destId="{44835532-C6B9-48F2-B4CD-8F65248BB464}" srcOrd="4" destOrd="0" parTransId="{19332C13-8DF8-45FC-BA0E-CBBE99F4AE70}" sibTransId="{444302B0-468F-47D7-9C54-57DF92E67958}"/>
    <dgm:cxn modelId="{2DBA5477-6776-C04E-B07B-23618329448E}" srcId="{F4B56E5B-5564-446C-A97B-C0DD5978A37C}" destId="{7266FEA5-1383-D241-BD38-9E788DEBC622}" srcOrd="1" destOrd="0" parTransId="{D24C3B19-3F28-274B-BB2A-13EBB060A23C}" sibTransId="{26FD886D-6453-EA4F-BFC5-8D05288E6426}"/>
    <dgm:cxn modelId="{C8E0F67D-B07A-DD43-80AF-7249A94F2DC9}" type="presOf" srcId="{32A42513-DA2C-F444-AFC6-733F71106E5A}" destId="{D2A37E58-75E0-944C-A13D-FE7748DE4C3F}" srcOrd="0" destOrd="0" presId="urn:microsoft.com/office/officeart/2005/8/layout/hierarchy4"/>
    <dgm:cxn modelId="{0618FD81-66CE-469D-A6A0-CE862D85C8C4}" srcId="{F4B56E5B-5564-446C-A97B-C0DD5978A37C}" destId="{A482AA22-F7F6-4A2F-95D7-9D26E610CC2D}" srcOrd="5" destOrd="0" parTransId="{DE816DD6-427E-4C20-892B-B54CB6289270}" sibTransId="{A119840E-8538-4B6B-A7D3-CA3F67225E30}"/>
    <dgm:cxn modelId="{9A24B48D-68C1-7343-9825-FBFCB87614B7}" srcId="{F4B56E5B-5564-446C-A97B-C0DD5978A37C}" destId="{32A42513-DA2C-F444-AFC6-733F71106E5A}" srcOrd="0" destOrd="0" parTransId="{6A5B1F82-ED93-F648-BB0C-E7503831E5A2}" sibTransId="{0C80412A-7565-9A48-AA4C-63FA84656B95}"/>
    <dgm:cxn modelId="{58FDD391-A823-4872-9FD6-51ECA646DB66}" srcId="{F4B56E5B-5564-446C-A97B-C0DD5978A37C}" destId="{6E5D6B2F-49EE-4CAD-9381-C5689D6EBD9C}" srcOrd="6" destOrd="0" parTransId="{1C07BF11-7645-4E44-BBBC-9A123484C041}" sibTransId="{E130D182-E5EC-48F1-97E5-23B16928EE91}"/>
    <dgm:cxn modelId="{35B3FEBC-C047-554D-AA13-FC13E63A48AC}" type="presOf" srcId="{933225AA-268A-4EBF-B250-9883E7EEA94A}" destId="{FF8037FB-C717-1D41-92C3-4935F008866F}" srcOrd="0" destOrd="0" presId="urn:microsoft.com/office/officeart/2005/8/layout/hierarchy4"/>
    <dgm:cxn modelId="{E1A9FEC2-AC3B-5042-8D51-85A657AB2A01}" type="presOf" srcId="{44835532-C6B9-48F2-B4CD-8F65248BB464}" destId="{1E392EE3-C718-2F4B-B25A-71A5E3666DB3}" srcOrd="0" destOrd="0" presId="urn:microsoft.com/office/officeart/2005/8/layout/hierarchy4"/>
    <dgm:cxn modelId="{3C11CECD-9AF5-3C4C-889F-DC0A802DB2B8}" type="presOf" srcId="{6E5D6B2F-49EE-4CAD-9381-C5689D6EBD9C}" destId="{FEF2F717-A13E-CF4D-912F-94189109127F}" srcOrd="0" destOrd="0" presId="urn:microsoft.com/office/officeart/2005/8/layout/hierarchy4"/>
    <dgm:cxn modelId="{1C6C0BDB-FDA5-BC4D-BAE1-72D7F0DA5A24}" type="presOf" srcId="{A482AA22-F7F6-4A2F-95D7-9D26E610CC2D}" destId="{D2CB5812-55F8-F141-B14B-28A91E69BDC7}" srcOrd="0" destOrd="0" presId="urn:microsoft.com/office/officeart/2005/8/layout/hierarchy4"/>
    <dgm:cxn modelId="{A64FDCEB-43C3-4223-9C3F-D0B072D5BD22}" srcId="{F4B56E5B-5564-446C-A97B-C0DD5978A37C}" destId="{686E386B-4374-490D-9050-2DF65A2EE00F}" srcOrd="7" destOrd="0" parTransId="{89EE6CAB-9E0E-45F4-BE2F-E70AB7ACF4E1}" sibTransId="{3F11103D-37CD-410D-90ED-875F0E5C2EAE}"/>
    <dgm:cxn modelId="{4CA60CF8-6F14-4E3F-BC1C-7BC5799DCDED}" srcId="{F4B56E5B-5564-446C-A97B-C0DD5978A37C}" destId="{AD8ABF0A-9A21-4A3E-916C-CA38E35EA73C}" srcOrd="3" destOrd="0" parTransId="{4902F4C2-3AE6-4428-ABE6-1DDC69F38908}" sibTransId="{1498AF39-3E2A-4CF1-A827-5D824000304D}"/>
    <dgm:cxn modelId="{8AA5B02A-D4B2-574A-BD02-430B813874F7}" type="presParOf" srcId="{56942990-F491-0548-8302-5910C8C3AA1C}" destId="{BAF0B990-28A3-EB46-A06C-DAED1B6BC3CC}" srcOrd="0" destOrd="0" presId="urn:microsoft.com/office/officeart/2005/8/layout/hierarchy4"/>
    <dgm:cxn modelId="{81E3B5FC-B036-4645-949D-B657761A119E}" type="presParOf" srcId="{BAF0B990-28A3-EB46-A06C-DAED1B6BC3CC}" destId="{D2A37E58-75E0-944C-A13D-FE7748DE4C3F}" srcOrd="0" destOrd="0" presId="urn:microsoft.com/office/officeart/2005/8/layout/hierarchy4"/>
    <dgm:cxn modelId="{ED849544-C3E2-774C-9746-1EE69C8400D8}" type="presParOf" srcId="{BAF0B990-28A3-EB46-A06C-DAED1B6BC3CC}" destId="{D3A34322-18A0-6D4F-9C64-1FD793ED43D8}" srcOrd="1" destOrd="0" presId="urn:microsoft.com/office/officeart/2005/8/layout/hierarchy4"/>
    <dgm:cxn modelId="{CB8A109E-DF25-324B-8D65-8CEF5ABF3233}" type="presParOf" srcId="{56942990-F491-0548-8302-5910C8C3AA1C}" destId="{EAE4FC42-5707-9F4C-B1D2-66EEA1366186}" srcOrd="1" destOrd="0" presId="urn:microsoft.com/office/officeart/2005/8/layout/hierarchy4"/>
    <dgm:cxn modelId="{D164DABB-06BB-C54F-9174-2059D2FE49BA}" type="presParOf" srcId="{56942990-F491-0548-8302-5910C8C3AA1C}" destId="{A2E31C64-C3D2-FB4B-9309-64D715B0FB59}" srcOrd="2" destOrd="0" presId="urn:microsoft.com/office/officeart/2005/8/layout/hierarchy4"/>
    <dgm:cxn modelId="{44320455-B668-6246-8AE9-5FDFBC8147FD}" type="presParOf" srcId="{A2E31C64-C3D2-FB4B-9309-64D715B0FB59}" destId="{2B2B3651-0968-A547-A72E-CCC2E7C3B15B}" srcOrd="0" destOrd="0" presId="urn:microsoft.com/office/officeart/2005/8/layout/hierarchy4"/>
    <dgm:cxn modelId="{DEA4B4A7-6A77-844D-BE0D-1C92FDFE2FB4}" type="presParOf" srcId="{A2E31C64-C3D2-FB4B-9309-64D715B0FB59}" destId="{77147C48-7251-914C-8DA0-1D43699E8198}" srcOrd="1" destOrd="0" presId="urn:microsoft.com/office/officeart/2005/8/layout/hierarchy4"/>
    <dgm:cxn modelId="{601BB584-FB76-494A-AD4D-8E089B3DCB3F}" type="presParOf" srcId="{56942990-F491-0548-8302-5910C8C3AA1C}" destId="{5A74277B-732F-6F4C-91E4-9F665195BE83}" srcOrd="3" destOrd="0" presId="urn:microsoft.com/office/officeart/2005/8/layout/hierarchy4"/>
    <dgm:cxn modelId="{37D8FDA1-89C5-F547-807F-229BCADA7C99}" type="presParOf" srcId="{56942990-F491-0548-8302-5910C8C3AA1C}" destId="{7061D3CD-CAD8-FF48-8CAC-DC9621372C22}" srcOrd="4" destOrd="0" presId="urn:microsoft.com/office/officeart/2005/8/layout/hierarchy4"/>
    <dgm:cxn modelId="{88293147-2408-6D49-AEE0-8B70974DA998}" type="presParOf" srcId="{7061D3CD-CAD8-FF48-8CAC-DC9621372C22}" destId="{FF8037FB-C717-1D41-92C3-4935F008866F}" srcOrd="0" destOrd="0" presId="urn:microsoft.com/office/officeart/2005/8/layout/hierarchy4"/>
    <dgm:cxn modelId="{A6C8A099-D5EA-954D-8FA5-005B1D036953}" type="presParOf" srcId="{7061D3CD-CAD8-FF48-8CAC-DC9621372C22}" destId="{A5159EC4-AB09-1546-AFFE-D5FB3C1C0790}" srcOrd="1" destOrd="0" presId="urn:microsoft.com/office/officeart/2005/8/layout/hierarchy4"/>
    <dgm:cxn modelId="{F3F2D752-84F0-BD48-BDF3-072AA0C10439}" type="presParOf" srcId="{56942990-F491-0548-8302-5910C8C3AA1C}" destId="{6E38B2B8-DA5D-4D4E-BF0C-19D9931D30F3}" srcOrd="5" destOrd="0" presId="urn:microsoft.com/office/officeart/2005/8/layout/hierarchy4"/>
    <dgm:cxn modelId="{310F7EFA-A65A-DA4E-B47C-721ECF5BFAF5}" type="presParOf" srcId="{56942990-F491-0548-8302-5910C8C3AA1C}" destId="{DDDB58C1-E9FC-AF4E-8C3F-35007C341854}" srcOrd="6" destOrd="0" presId="urn:microsoft.com/office/officeart/2005/8/layout/hierarchy4"/>
    <dgm:cxn modelId="{6A45FBBE-B20E-7248-B7C6-CA1B0E238783}" type="presParOf" srcId="{DDDB58C1-E9FC-AF4E-8C3F-35007C341854}" destId="{6E2642EC-307A-9249-BD4E-8E9EBBD21CF8}" srcOrd="0" destOrd="0" presId="urn:microsoft.com/office/officeart/2005/8/layout/hierarchy4"/>
    <dgm:cxn modelId="{B56B7547-9B2A-4C44-84FC-8FF70C22B41C}" type="presParOf" srcId="{DDDB58C1-E9FC-AF4E-8C3F-35007C341854}" destId="{27584858-2C3B-BC4B-BA68-F6B2B4617F91}" srcOrd="1" destOrd="0" presId="urn:microsoft.com/office/officeart/2005/8/layout/hierarchy4"/>
    <dgm:cxn modelId="{50E738C7-A462-0F41-9B78-4CFAF84B82E5}" type="presParOf" srcId="{56942990-F491-0548-8302-5910C8C3AA1C}" destId="{929063B4-3624-4242-9DE0-A50C61226C26}" srcOrd="7" destOrd="0" presId="urn:microsoft.com/office/officeart/2005/8/layout/hierarchy4"/>
    <dgm:cxn modelId="{B0A19B0D-3592-2F4E-B8F7-02AAABF7BC28}" type="presParOf" srcId="{56942990-F491-0548-8302-5910C8C3AA1C}" destId="{FBF5891B-D74F-0D43-85F2-F4371A56C668}" srcOrd="8" destOrd="0" presId="urn:microsoft.com/office/officeart/2005/8/layout/hierarchy4"/>
    <dgm:cxn modelId="{568BD858-6557-FE46-885C-1527B307502E}" type="presParOf" srcId="{FBF5891B-D74F-0D43-85F2-F4371A56C668}" destId="{1E392EE3-C718-2F4B-B25A-71A5E3666DB3}" srcOrd="0" destOrd="0" presId="urn:microsoft.com/office/officeart/2005/8/layout/hierarchy4"/>
    <dgm:cxn modelId="{8457CF77-13BB-274B-8DDD-61565473DEDA}" type="presParOf" srcId="{FBF5891B-D74F-0D43-85F2-F4371A56C668}" destId="{A05E8290-3C0A-F54C-9F88-D183FB80BED3}" srcOrd="1" destOrd="0" presId="urn:microsoft.com/office/officeart/2005/8/layout/hierarchy4"/>
    <dgm:cxn modelId="{8AE49CF2-03C0-B34D-9247-28C4D7279C8D}" type="presParOf" srcId="{56942990-F491-0548-8302-5910C8C3AA1C}" destId="{9BAEB140-3EEB-7F4A-AB92-D006BE8C117C}" srcOrd="9" destOrd="0" presId="urn:microsoft.com/office/officeart/2005/8/layout/hierarchy4"/>
    <dgm:cxn modelId="{BC36C311-6946-EA4D-A664-F704AD8336D3}" type="presParOf" srcId="{56942990-F491-0548-8302-5910C8C3AA1C}" destId="{87452FC9-5E59-2848-BABC-3F7EA49301FE}" srcOrd="10" destOrd="0" presId="urn:microsoft.com/office/officeart/2005/8/layout/hierarchy4"/>
    <dgm:cxn modelId="{030D754D-CA94-A24D-9CE7-2B781E3710A2}" type="presParOf" srcId="{87452FC9-5E59-2848-BABC-3F7EA49301FE}" destId="{D2CB5812-55F8-F141-B14B-28A91E69BDC7}" srcOrd="0" destOrd="0" presId="urn:microsoft.com/office/officeart/2005/8/layout/hierarchy4"/>
    <dgm:cxn modelId="{F75B784A-B25C-0043-BDEF-557B83F98483}" type="presParOf" srcId="{87452FC9-5E59-2848-BABC-3F7EA49301FE}" destId="{D3CA992C-2E85-AA4B-9F0C-1160F038944B}" srcOrd="1" destOrd="0" presId="urn:microsoft.com/office/officeart/2005/8/layout/hierarchy4"/>
    <dgm:cxn modelId="{BD15098A-8931-2944-B72C-63363A90E453}" type="presParOf" srcId="{56942990-F491-0548-8302-5910C8C3AA1C}" destId="{22523200-6536-7248-B1FE-C55E948BA71C}" srcOrd="11" destOrd="0" presId="urn:microsoft.com/office/officeart/2005/8/layout/hierarchy4"/>
    <dgm:cxn modelId="{F8C06AC7-21B7-F44B-8003-3556264BC42C}" type="presParOf" srcId="{56942990-F491-0548-8302-5910C8C3AA1C}" destId="{390EF702-AB96-B44B-BD15-752BFA1389E7}" srcOrd="12" destOrd="0" presId="urn:microsoft.com/office/officeart/2005/8/layout/hierarchy4"/>
    <dgm:cxn modelId="{2B266F03-3E65-B042-A9EC-5BA3291ABED5}" type="presParOf" srcId="{390EF702-AB96-B44B-BD15-752BFA1389E7}" destId="{FEF2F717-A13E-CF4D-912F-94189109127F}" srcOrd="0" destOrd="0" presId="urn:microsoft.com/office/officeart/2005/8/layout/hierarchy4"/>
    <dgm:cxn modelId="{E2F88B17-9ADE-F942-94C1-4F98F4EA8CC3}" type="presParOf" srcId="{390EF702-AB96-B44B-BD15-752BFA1389E7}" destId="{FE338A25-0590-8140-BD37-1ECD196DEF3E}" srcOrd="1" destOrd="0" presId="urn:microsoft.com/office/officeart/2005/8/layout/hierarchy4"/>
    <dgm:cxn modelId="{3F406084-BD40-FB4D-8391-34B4C9F3974C}" type="presParOf" srcId="{56942990-F491-0548-8302-5910C8C3AA1C}" destId="{21E22407-CBC5-4E48-A963-37408AAF8046}" srcOrd="13" destOrd="0" presId="urn:microsoft.com/office/officeart/2005/8/layout/hierarchy4"/>
    <dgm:cxn modelId="{18166881-D230-7148-9731-6064A9237E1D}" type="presParOf" srcId="{56942990-F491-0548-8302-5910C8C3AA1C}" destId="{7C046197-4DEF-CC45-84CE-C82ABE3A63EC}" srcOrd="14" destOrd="0" presId="urn:microsoft.com/office/officeart/2005/8/layout/hierarchy4"/>
    <dgm:cxn modelId="{3480CE60-7329-0244-93C3-543C7FF6ACCA}" type="presParOf" srcId="{7C046197-4DEF-CC45-84CE-C82ABE3A63EC}" destId="{46633289-FED1-A74B-A97E-F7BA23DF02EC}" srcOrd="0" destOrd="0" presId="urn:microsoft.com/office/officeart/2005/8/layout/hierarchy4"/>
    <dgm:cxn modelId="{AA9C1E2D-805D-7643-92F1-52702D8641A3}" type="presParOf" srcId="{7C046197-4DEF-CC45-84CE-C82ABE3A63EC}" destId="{8273A700-F09C-864E-B38C-D94A611B4F3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3DE83E-6DD9-49E0-B59E-7D2C7B9A759B}" type="doc">
      <dgm:prSet loTypeId="urn:microsoft.com/office/officeart/2005/8/layout/vList2" loCatId="process" qsTypeId="urn:microsoft.com/office/officeart/2005/8/quickstyle/simple1" qsCatId="simple" csTypeId="urn:microsoft.com/office/officeart/2005/8/colors/colorful1" csCatId="colorful" phldr="1"/>
      <dgm:spPr/>
      <dgm:t>
        <a:bodyPr/>
        <a:lstStyle/>
        <a:p>
          <a:endParaRPr lang="en-US"/>
        </a:p>
      </dgm:t>
    </dgm:pt>
    <dgm:pt modelId="{6839F845-462F-4E24-9F48-4F6A22B6AD24}">
      <dgm:prSet custT="1"/>
      <dgm:spPr>
        <a:solidFill>
          <a:srgbClr val="36B0E3"/>
        </a:solidFill>
      </dgm:spPr>
      <dgm:t>
        <a:bodyPr/>
        <a:lstStyle/>
        <a:p>
          <a:pPr rtl="1"/>
          <a:r>
            <a:rPr lang="x-none" sz="2400" b="1" dirty="0"/>
            <a:t>يمكن للمقابلات المتعددة حول حادثة عنف قائم على النوع الاجتماعي أن تؤدي إلى إصابة الناجي بصدمة من جديد.</a:t>
          </a:r>
          <a:endParaRPr lang="en-US" sz="2400" b="1" i="0" dirty="0">
            <a:solidFill>
              <a:schemeClr val="bg1"/>
            </a:solidFill>
            <a:latin typeface="Arial" panose="020B0604020202020204" pitchFamily="34" charset="0"/>
            <a:cs typeface="Arial" panose="020B0604020202020204" pitchFamily="34" charset="0"/>
          </a:endParaRPr>
        </a:p>
      </dgm:t>
    </dgm:pt>
    <dgm:pt modelId="{651A7642-F402-408C-AF2F-3640482943AD}" type="parTrans" cxnId="{A093A4F8-6CDD-4682-A33E-9D5C95582381}">
      <dgm:prSet/>
      <dgm:spPr/>
      <dgm:t>
        <a:bodyPr/>
        <a:lstStyle/>
        <a:p>
          <a:endParaRPr lang="en-US"/>
        </a:p>
      </dgm:t>
    </dgm:pt>
    <dgm:pt modelId="{630E0C54-E188-447D-9A89-CD89131517A5}" type="sibTrans" cxnId="{A093A4F8-6CDD-4682-A33E-9D5C95582381}">
      <dgm:prSet/>
      <dgm:spPr/>
      <dgm:t>
        <a:bodyPr/>
        <a:lstStyle/>
        <a:p>
          <a:endParaRPr lang="en-US"/>
        </a:p>
      </dgm:t>
    </dgm:pt>
    <dgm:pt modelId="{99E3FDA6-E0A3-8B44-B32B-942369095D1B}">
      <dgm:prSet custT="1"/>
      <dgm:spPr>
        <a:solidFill>
          <a:schemeClr val="bg2"/>
        </a:solidFill>
      </dgm:spPr>
      <dgm:t>
        <a:bodyPr anchor="ctr"/>
        <a:lstStyle/>
        <a:p>
          <a:pPr rtl="1"/>
          <a:r>
            <a:rPr lang="x-none" sz="2400" b="1" dirty="0"/>
            <a:t>إن إجراء المقابلة ليس شرطاً لدعم الناجين والسماح لهم بالوصول إلى الخدمات.</a:t>
          </a:r>
          <a:endParaRPr lang="en-US" sz="1900" dirty="0">
            <a:solidFill>
              <a:schemeClr val="bg1"/>
            </a:solidFill>
          </a:endParaRPr>
        </a:p>
      </dgm:t>
    </dgm:pt>
    <dgm:pt modelId="{1127431A-D1CF-A24C-A886-42DF25D70285}" type="parTrans" cxnId="{854C8501-A226-7C43-A2B6-7D0250CBA511}">
      <dgm:prSet/>
      <dgm:spPr/>
      <dgm:t>
        <a:bodyPr/>
        <a:lstStyle/>
        <a:p>
          <a:endParaRPr lang="en-US"/>
        </a:p>
      </dgm:t>
    </dgm:pt>
    <dgm:pt modelId="{48F4A016-30BA-0742-8B6D-3FFD6CE34A4F}" type="sibTrans" cxnId="{854C8501-A226-7C43-A2B6-7D0250CBA511}">
      <dgm:prSet/>
      <dgm:spPr/>
      <dgm:t>
        <a:bodyPr/>
        <a:lstStyle/>
        <a:p>
          <a:endParaRPr lang="en-US"/>
        </a:p>
      </dgm:t>
    </dgm:pt>
    <dgm:pt modelId="{7B3941F2-8C34-5442-89EF-DFDEBA6D3808}">
      <dgm:prSet custT="1"/>
      <dgm:spPr>
        <a:solidFill>
          <a:schemeClr val="bg2"/>
        </a:solidFill>
      </dgm:spPr>
      <dgm:t>
        <a:bodyPr/>
        <a:lstStyle/>
        <a:p>
          <a:pPr rtl="1"/>
          <a:r>
            <a:rPr lang="x-none" sz="2400" b="1" dirty="0"/>
            <a:t>السلامة والرفاهية أولويتان</a:t>
          </a:r>
          <a:endParaRPr lang="en-US" sz="2400" b="1" i="0" dirty="0">
            <a:solidFill>
              <a:schemeClr val="bg1"/>
            </a:solidFill>
            <a:latin typeface="Arial" panose="020B0604020202020204" pitchFamily="34" charset="0"/>
            <a:cs typeface="Arial" panose="020B0604020202020204" pitchFamily="34" charset="0"/>
          </a:endParaRPr>
        </a:p>
      </dgm:t>
    </dgm:pt>
    <dgm:pt modelId="{92E57AD7-AD91-4544-A663-BA6E4288449E}" type="parTrans" cxnId="{1A2E809A-51E5-1940-8D50-44AC152268AE}">
      <dgm:prSet/>
      <dgm:spPr/>
      <dgm:t>
        <a:bodyPr/>
        <a:lstStyle/>
        <a:p>
          <a:endParaRPr lang="en-US"/>
        </a:p>
      </dgm:t>
    </dgm:pt>
    <dgm:pt modelId="{3F673595-9292-2742-8941-367AA60CC831}" type="sibTrans" cxnId="{1A2E809A-51E5-1940-8D50-44AC152268AE}">
      <dgm:prSet/>
      <dgm:spPr/>
      <dgm:t>
        <a:bodyPr/>
        <a:lstStyle/>
        <a:p>
          <a:endParaRPr lang="en-US"/>
        </a:p>
      </dgm:t>
    </dgm:pt>
    <dgm:pt modelId="{A128BF60-6A92-4242-A07C-9DA0B8980D02}">
      <dgm:prSet custT="1"/>
      <dgm:spPr>
        <a:solidFill>
          <a:srgbClr val="1F743D"/>
        </a:solidFill>
      </dgm:spPr>
      <dgm:t>
        <a:bodyPr/>
        <a:lstStyle/>
        <a:p>
          <a:pPr rtl="1"/>
          <a:r>
            <a:rPr lang="x-none" sz="2400" b="1" dirty="0"/>
            <a:t>اسألوا العميل إن كان يشعر براحة أكثر عند التحدث إلى شخص من نفس نوعه الاجتماعي أو من نوع اجتماعي مختلف</a:t>
          </a:r>
          <a:r>
            <a:rPr lang="fr-CA" sz="2400" b="1" dirty="0"/>
            <a:t>.</a:t>
          </a:r>
          <a:endParaRPr lang="en-US" sz="2400" b="1" i="0" dirty="0">
            <a:solidFill>
              <a:schemeClr val="bg1"/>
            </a:solidFill>
            <a:latin typeface="Arial" panose="020B0604020202020204" pitchFamily="34" charset="0"/>
            <a:cs typeface="Arial" panose="020B0604020202020204" pitchFamily="34" charset="0"/>
          </a:endParaRPr>
        </a:p>
      </dgm:t>
    </dgm:pt>
    <dgm:pt modelId="{E964FC33-086E-8B4B-9F6B-BE591AC155F4}" type="parTrans" cxnId="{8C7E028C-F004-CD41-8AB8-A0B9B2ABF9DC}">
      <dgm:prSet/>
      <dgm:spPr/>
      <dgm:t>
        <a:bodyPr/>
        <a:lstStyle/>
        <a:p>
          <a:endParaRPr lang="en-US"/>
        </a:p>
      </dgm:t>
    </dgm:pt>
    <dgm:pt modelId="{42F01151-3E54-7F4F-B74A-A5CE237A2C3E}" type="sibTrans" cxnId="{8C7E028C-F004-CD41-8AB8-A0B9B2ABF9DC}">
      <dgm:prSet/>
      <dgm:spPr/>
      <dgm:t>
        <a:bodyPr/>
        <a:lstStyle/>
        <a:p>
          <a:endParaRPr lang="en-US"/>
        </a:p>
      </dgm:t>
    </dgm:pt>
    <dgm:pt modelId="{E6E05FF8-C92E-174C-84B3-BD97B095C7B5}" type="pres">
      <dgm:prSet presAssocID="{113DE83E-6DD9-49E0-B59E-7D2C7B9A759B}" presName="linear" presStyleCnt="0">
        <dgm:presLayoutVars>
          <dgm:animLvl val="lvl"/>
          <dgm:resizeHandles val="exact"/>
        </dgm:presLayoutVars>
      </dgm:prSet>
      <dgm:spPr/>
    </dgm:pt>
    <dgm:pt modelId="{804683A4-C40B-C046-BD72-92C6072E6D38}" type="pres">
      <dgm:prSet presAssocID="{7B3941F2-8C34-5442-89EF-DFDEBA6D3808}" presName="parentText" presStyleLbl="node1" presStyleIdx="0" presStyleCnt="4">
        <dgm:presLayoutVars>
          <dgm:chMax val="0"/>
          <dgm:bulletEnabled val="1"/>
        </dgm:presLayoutVars>
      </dgm:prSet>
      <dgm:spPr/>
    </dgm:pt>
    <dgm:pt modelId="{5D4B2819-6B46-A14A-96B0-25A1E859EEDB}" type="pres">
      <dgm:prSet presAssocID="{3F673595-9292-2742-8941-367AA60CC831}" presName="spacer" presStyleCnt="0"/>
      <dgm:spPr/>
    </dgm:pt>
    <dgm:pt modelId="{79AA2C20-2825-E040-AD79-84BD899A6F08}" type="pres">
      <dgm:prSet presAssocID="{A128BF60-6A92-4242-A07C-9DA0B8980D02}" presName="parentText" presStyleLbl="node1" presStyleIdx="1" presStyleCnt="4">
        <dgm:presLayoutVars>
          <dgm:chMax val="0"/>
          <dgm:bulletEnabled val="1"/>
        </dgm:presLayoutVars>
      </dgm:prSet>
      <dgm:spPr/>
    </dgm:pt>
    <dgm:pt modelId="{3D2D25B0-FB16-B449-BC16-D0D2C14CD956}" type="pres">
      <dgm:prSet presAssocID="{42F01151-3E54-7F4F-B74A-A5CE237A2C3E}" presName="spacer" presStyleCnt="0"/>
      <dgm:spPr/>
    </dgm:pt>
    <dgm:pt modelId="{25A4A4EA-E8A5-A84E-81A6-C086A45D96CB}" type="pres">
      <dgm:prSet presAssocID="{6839F845-462F-4E24-9F48-4F6A22B6AD24}" presName="parentText" presStyleLbl="node1" presStyleIdx="2" presStyleCnt="4">
        <dgm:presLayoutVars>
          <dgm:chMax val="0"/>
          <dgm:bulletEnabled val="1"/>
        </dgm:presLayoutVars>
      </dgm:prSet>
      <dgm:spPr/>
    </dgm:pt>
    <dgm:pt modelId="{F95C09C2-B8DD-5B42-BBF7-143F2FFC905B}" type="pres">
      <dgm:prSet presAssocID="{630E0C54-E188-447D-9A89-CD89131517A5}" presName="spacer" presStyleCnt="0"/>
      <dgm:spPr/>
    </dgm:pt>
    <dgm:pt modelId="{855A5CDB-C037-D444-9E3C-4C17B683D8FC}" type="pres">
      <dgm:prSet presAssocID="{99E3FDA6-E0A3-8B44-B32B-942369095D1B}" presName="parentText" presStyleLbl="node1" presStyleIdx="3" presStyleCnt="4" custLinFactY="9119" custLinFactNeighborX="273" custLinFactNeighborY="100000">
        <dgm:presLayoutVars>
          <dgm:chMax val="0"/>
          <dgm:bulletEnabled val="1"/>
        </dgm:presLayoutVars>
      </dgm:prSet>
      <dgm:spPr/>
    </dgm:pt>
  </dgm:ptLst>
  <dgm:cxnLst>
    <dgm:cxn modelId="{854C8501-A226-7C43-A2B6-7D0250CBA511}" srcId="{113DE83E-6DD9-49E0-B59E-7D2C7B9A759B}" destId="{99E3FDA6-E0A3-8B44-B32B-942369095D1B}" srcOrd="3" destOrd="0" parTransId="{1127431A-D1CF-A24C-A886-42DF25D70285}" sibTransId="{48F4A016-30BA-0742-8B6D-3FFD6CE34A4F}"/>
    <dgm:cxn modelId="{C537E82E-153C-0041-9329-411B1B7A00CC}" type="presOf" srcId="{99E3FDA6-E0A3-8B44-B32B-942369095D1B}" destId="{855A5CDB-C037-D444-9E3C-4C17B683D8FC}" srcOrd="0" destOrd="0" presId="urn:microsoft.com/office/officeart/2005/8/layout/vList2"/>
    <dgm:cxn modelId="{73717757-EA8E-2345-A857-C95F360DF881}" type="presOf" srcId="{A128BF60-6A92-4242-A07C-9DA0B8980D02}" destId="{79AA2C20-2825-E040-AD79-84BD899A6F08}" srcOrd="0" destOrd="0" presId="urn:microsoft.com/office/officeart/2005/8/layout/vList2"/>
    <dgm:cxn modelId="{8C7E028C-F004-CD41-8AB8-A0B9B2ABF9DC}" srcId="{113DE83E-6DD9-49E0-B59E-7D2C7B9A759B}" destId="{A128BF60-6A92-4242-A07C-9DA0B8980D02}" srcOrd="1" destOrd="0" parTransId="{E964FC33-086E-8B4B-9F6B-BE591AC155F4}" sibTransId="{42F01151-3E54-7F4F-B74A-A5CE237A2C3E}"/>
    <dgm:cxn modelId="{1A2E809A-51E5-1940-8D50-44AC152268AE}" srcId="{113DE83E-6DD9-49E0-B59E-7D2C7B9A759B}" destId="{7B3941F2-8C34-5442-89EF-DFDEBA6D3808}" srcOrd="0" destOrd="0" parTransId="{92E57AD7-AD91-4544-A663-BA6E4288449E}" sibTransId="{3F673595-9292-2742-8941-367AA60CC831}"/>
    <dgm:cxn modelId="{A92E86A3-0359-0645-8E0B-875E6A0E51ED}" type="presOf" srcId="{6839F845-462F-4E24-9F48-4F6A22B6AD24}" destId="{25A4A4EA-E8A5-A84E-81A6-C086A45D96CB}" srcOrd="0" destOrd="0" presId="urn:microsoft.com/office/officeart/2005/8/layout/vList2"/>
    <dgm:cxn modelId="{7ECF11A5-0E36-2F46-B31C-28BF688E2883}" type="presOf" srcId="{7B3941F2-8C34-5442-89EF-DFDEBA6D3808}" destId="{804683A4-C40B-C046-BD72-92C6072E6D38}" srcOrd="0" destOrd="0" presId="urn:microsoft.com/office/officeart/2005/8/layout/vList2"/>
    <dgm:cxn modelId="{00B8D0AF-E87B-5549-9179-AEB49A6F12A1}" type="presOf" srcId="{113DE83E-6DD9-49E0-B59E-7D2C7B9A759B}" destId="{E6E05FF8-C92E-174C-84B3-BD97B095C7B5}" srcOrd="0" destOrd="0" presId="urn:microsoft.com/office/officeart/2005/8/layout/vList2"/>
    <dgm:cxn modelId="{A093A4F8-6CDD-4682-A33E-9D5C95582381}" srcId="{113DE83E-6DD9-49E0-B59E-7D2C7B9A759B}" destId="{6839F845-462F-4E24-9F48-4F6A22B6AD24}" srcOrd="2" destOrd="0" parTransId="{651A7642-F402-408C-AF2F-3640482943AD}" sibTransId="{630E0C54-E188-447D-9A89-CD89131517A5}"/>
    <dgm:cxn modelId="{A518131F-7F25-A941-A9A8-B0842BD993C9}" type="presParOf" srcId="{E6E05FF8-C92E-174C-84B3-BD97B095C7B5}" destId="{804683A4-C40B-C046-BD72-92C6072E6D38}" srcOrd="0" destOrd="0" presId="urn:microsoft.com/office/officeart/2005/8/layout/vList2"/>
    <dgm:cxn modelId="{495AC655-1129-4E41-A802-0BBEBCBA6D6F}" type="presParOf" srcId="{E6E05FF8-C92E-174C-84B3-BD97B095C7B5}" destId="{5D4B2819-6B46-A14A-96B0-25A1E859EEDB}" srcOrd="1" destOrd="0" presId="urn:microsoft.com/office/officeart/2005/8/layout/vList2"/>
    <dgm:cxn modelId="{32FE3DD7-DE7F-B648-A29A-5862F42B2415}" type="presParOf" srcId="{E6E05FF8-C92E-174C-84B3-BD97B095C7B5}" destId="{79AA2C20-2825-E040-AD79-84BD899A6F08}" srcOrd="2" destOrd="0" presId="urn:microsoft.com/office/officeart/2005/8/layout/vList2"/>
    <dgm:cxn modelId="{6F715275-8EB3-DF4B-B939-81904B8978E4}" type="presParOf" srcId="{E6E05FF8-C92E-174C-84B3-BD97B095C7B5}" destId="{3D2D25B0-FB16-B449-BC16-D0D2C14CD956}" srcOrd="3" destOrd="0" presId="urn:microsoft.com/office/officeart/2005/8/layout/vList2"/>
    <dgm:cxn modelId="{E81B0F1A-C2BE-7740-8858-8629BD876573}" type="presParOf" srcId="{E6E05FF8-C92E-174C-84B3-BD97B095C7B5}" destId="{25A4A4EA-E8A5-A84E-81A6-C086A45D96CB}" srcOrd="4" destOrd="0" presId="urn:microsoft.com/office/officeart/2005/8/layout/vList2"/>
    <dgm:cxn modelId="{2A936010-071C-A448-AD8E-F6DEC7FDECB3}" type="presParOf" srcId="{E6E05FF8-C92E-174C-84B3-BD97B095C7B5}" destId="{F95C09C2-B8DD-5B42-BBF7-143F2FFC905B}" srcOrd="5" destOrd="0" presId="urn:microsoft.com/office/officeart/2005/8/layout/vList2"/>
    <dgm:cxn modelId="{58D152D4-1F31-414A-A066-6EE9032A341A}" type="presParOf" srcId="{E6E05FF8-C92E-174C-84B3-BD97B095C7B5}" destId="{855A5CDB-C037-D444-9E3C-4C17B683D8F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6557B-70F8-154A-A45E-802B53D96E17}">
      <dsp:nvSpPr>
        <dsp:cNvPr id="0" name=""/>
        <dsp:cNvSpPr/>
      </dsp:nvSpPr>
      <dsp:spPr>
        <a:xfrm>
          <a:off x="3299378" y="2463844"/>
          <a:ext cx="2353332" cy="2353332"/>
        </a:xfrm>
        <a:prstGeom prst="ellipse">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GB" sz="6500" kern="1200" dirty="0"/>
        </a:p>
      </dsp:txBody>
      <dsp:txXfrm>
        <a:off x="3644015" y="2808481"/>
        <a:ext cx="1664058" cy="1664058"/>
      </dsp:txXfrm>
    </dsp:sp>
    <dsp:sp modelId="{6C108E2B-8C2A-D546-8445-EAE4E5BDB5D6}">
      <dsp:nvSpPr>
        <dsp:cNvPr id="0" name=""/>
        <dsp:cNvSpPr/>
      </dsp:nvSpPr>
      <dsp:spPr>
        <a:xfrm rot="21344643">
          <a:off x="5712128" y="3051710"/>
          <a:ext cx="1145868" cy="670699"/>
        </a:xfrm>
        <a:prstGeom prst="lef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sp>
    <dsp:sp modelId="{F6F3BAC9-E96D-9341-B55E-062A275B6ABB}">
      <dsp:nvSpPr>
        <dsp:cNvPr id="0" name=""/>
        <dsp:cNvSpPr/>
      </dsp:nvSpPr>
      <dsp:spPr>
        <a:xfrm>
          <a:off x="6716422" y="2496335"/>
          <a:ext cx="2235666" cy="1788532"/>
        </a:xfrm>
        <a:prstGeom prst="roundRect">
          <a:avLst>
            <a:gd name="adj" fmla="val 10000"/>
          </a:avLst>
        </a:prstGeom>
        <a:solidFill>
          <a:srgbClr val="36B0E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rtl="0">
            <a:lnSpc>
              <a:spcPct val="90000"/>
            </a:lnSpc>
            <a:spcBef>
              <a:spcPct val="0"/>
            </a:spcBef>
            <a:spcAft>
              <a:spcPct val="35000"/>
            </a:spcAft>
            <a:buNone/>
          </a:pPr>
          <a:r>
            <a:rPr lang="ar-LB" sz="3600" b="1" kern="1200" dirty="0"/>
            <a:t>جسدي</a:t>
          </a:r>
          <a:endParaRPr lang="en-GB" sz="3600" b="1" kern="1200" dirty="0"/>
        </a:p>
      </dsp:txBody>
      <dsp:txXfrm>
        <a:off x="6768806" y="2548719"/>
        <a:ext cx="2130898" cy="1683764"/>
      </dsp:txXfrm>
    </dsp:sp>
    <dsp:sp modelId="{72A4BA46-0CA4-0445-A855-6658A5369A4C}">
      <dsp:nvSpPr>
        <dsp:cNvPr id="0" name=""/>
        <dsp:cNvSpPr/>
      </dsp:nvSpPr>
      <dsp:spPr>
        <a:xfrm rot="18523477">
          <a:off x="4878184" y="1422766"/>
          <a:ext cx="2214541" cy="670699"/>
        </a:xfrm>
        <a:prstGeom prst="lef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sp>
    <dsp:sp modelId="{63FFA03F-1F5B-B24C-8AD2-0EEAF2E0A797}">
      <dsp:nvSpPr>
        <dsp:cNvPr id="0" name=""/>
        <dsp:cNvSpPr/>
      </dsp:nvSpPr>
      <dsp:spPr>
        <a:xfrm>
          <a:off x="5560305" y="0"/>
          <a:ext cx="2235666" cy="1788532"/>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rtl="0">
            <a:lnSpc>
              <a:spcPct val="90000"/>
            </a:lnSpc>
            <a:spcBef>
              <a:spcPct val="0"/>
            </a:spcBef>
            <a:spcAft>
              <a:spcPct val="35000"/>
            </a:spcAft>
            <a:buNone/>
          </a:pPr>
          <a:r>
            <a:rPr lang="ar-LB" sz="3600" b="1" kern="1200" dirty="0"/>
            <a:t>جنسي</a:t>
          </a:r>
          <a:endParaRPr lang="en-GB" sz="3600" b="1" kern="1200" dirty="0"/>
        </a:p>
      </dsp:txBody>
      <dsp:txXfrm>
        <a:off x="5612689" y="52384"/>
        <a:ext cx="2130898" cy="1683764"/>
      </dsp:txXfrm>
    </dsp:sp>
    <dsp:sp modelId="{43AA80FD-7B21-294D-8A3D-5FFB25F71BB0}">
      <dsp:nvSpPr>
        <dsp:cNvPr id="0" name=""/>
        <dsp:cNvSpPr/>
      </dsp:nvSpPr>
      <dsp:spPr>
        <a:xfrm rot="14373871">
          <a:off x="2394271" y="1377155"/>
          <a:ext cx="1898025" cy="670699"/>
        </a:xfrm>
        <a:prstGeom prst="leftArrow">
          <a:avLst>
            <a:gd name="adj1" fmla="val 60000"/>
            <a:gd name="adj2" fmla="val 50000"/>
          </a:avLst>
        </a:prstGeom>
        <a:solidFill>
          <a:srgbClr val="FFFFFF"/>
        </a:solidFill>
        <a:ln>
          <a:noFill/>
        </a:ln>
        <a:effectLst/>
      </dsp:spPr>
      <dsp:style>
        <a:lnRef idx="0">
          <a:scrgbClr r="0" g="0" b="0"/>
        </a:lnRef>
        <a:fillRef idx="3">
          <a:scrgbClr r="0" g="0" b="0"/>
        </a:fillRef>
        <a:effectRef idx="2">
          <a:scrgbClr r="0" g="0" b="0"/>
        </a:effectRef>
        <a:fontRef idx="minor">
          <a:schemeClr val="lt1"/>
        </a:fontRef>
      </dsp:style>
    </dsp:sp>
    <dsp:sp modelId="{78321B55-A39F-784F-A38A-9569134919AC}">
      <dsp:nvSpPr>
        <dsp:cNvPr id="0" name=""/>
        <dsp:cNvSpPr/>
      </dsp:nvSpPr>
      <dsp:spPr>
        <a:xfrm>
          <a:off x="1744712" y="0"/>
          <a:ext cx="2235666" cy="1788532"/>
        </a:xfrm>
        <a:prstGeom prst="roundRect">
          <a:avLst>
            <a:gd name="adj" fmla="val 10000"/>
          </a:avLst>
        </a:prstGeom>
        <a:solidFill>
          <a:srgbClr val="36B0E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1600200" rtl="0">
            <a:lnSpc>
              <a:spcPct val="90000"/>
            </a:lnSpc>
            <a:spcBef>
              <a:spcPct val="0"/>
            </a:spcBef>
            <a:spcAft>
              <a:spcPct val="35000"/>
            </a:spcAft>
            <a:buNone/>
          </a:pPr>
          <a:r>
            <a:rPr lang="ar-LB" sz="3600" b="1" kern="1200" dirty="0"/>
            <a:t>نفسي </a:t>
          </a:r>
          <a:endParaRPr lang="en-US" sz="3600" b="1" kern="1200" dirty="0"/>
        </a:p>
        <a:p>
          <a:pPr marL="0" lvl="0" indent="0" algn="ctr" defTabSz="1600200" rtl="0">
            <a:lnSpc>
              <a:spcPct val="90000"/>
            </a:lnSpc>
            <a:spcBef>
              <a:spcPct val="0"/>
            </a:spcBef>
            <a:spcAft>
              <a:spcPct val="35000"/>
            </a:spcAft>
            <a:buNone/>
          </a:pPr>
          <a:r>
            <a:rPr lang="ar-LB" sz="3600" b="1" kern="1200" dirty="0"/>
            <a:t>أو عاطفي</a:t>
          </a:r>
          <a:endParaRPr lang="en-GB" sz="3600" b="1" kern="1200" dirty="0"/>
        </a:p>
      </dsp:txBody>
      <dsp:txXfrm>
        <a:off x="1797096" y="52384"/>
        <a:ext cx="2130898" cy="1683764"/>
      </dsp:txXfrm>
    </dsp:sp>
    <dsp:sp modelId="{91212D7B-A217-564A-A5D1-0D7D1BF8FE4A}">
      <dsp:nvSpPr>
        <dsp:cNvPr id="0" name=""/>
        <dsp:cNvSpPr/>
      </dsp:nvSpPr>
      <dsp:spPr>
        <a:xfrm rot="11055331">
          <a:off x="1582419" y="3132091"/>
          <a:ext cx="2070333" cy="670699"/>
        </a:xfrm>
        <a:prstGeom prst="lef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sp>
    <dsp:sp modelId="{4D929049-5345-B94A-B682-7CD97E2363EA}">
      <dsp:nvSpPr>
        <dsp:cNvPr id="0" name=""/>
        <dsp:cNvSpPr/>
      </dsp:nvSpPr>
      <dsp:spPr>
        <a:xfrm>
          <a:off x="0" y="2496361"/>
          <a:ext cx="2235666" cy="1788532"/>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rtl="0">
            <a:lnSpc>
              <a:spcPct val="90000"/>
            </a:lnSpc>
            <a:spcBef>
              <a:spcPct val="0"/>
            </a:spcBef>
            <a:spcAft>
              <a:spcPct val="35000"/>
            </a:spcAft>
            <a:buNone/>
          </a:pPr>
          <a:r>
            <a:rPr lang="ar-LB" sz="3600" b="1" kern="1200" dirty="0"/>
            <a:t>اقتصادي</a:t>
          </a:r>
          <a:endParaRPr lang="en-GB" sz="3600" b="1" kern="1200" dirty="0"/>
        </a:p>
      </dsp:txBody>
      <dsp:txXfrm>
        <a:off x="52384" y="2548745"/>
        <a:ext cx="2130898" cy="1683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6557B-70F8-154A-A45E-802B53D96E17}">
      <dsp:nvSpPr>
        <dsp:cNvPr id="0" name=""/>
        <dsp:cNvSpPr/>
      </dsp:nvSpPr>
      <dsp:spPr>
        <a:xfrm>
          <a:off x="3691390" y="3246383"/>
          <a:ext cx="1530599" cy="1530599"/>
        </a:xfrm>
        <a:prstGeom prst="ellipse">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ar-LB" sz="2200" b="1" kern="1200" dirty="0"/>
            <a:t>العنف القائم على النوع الاجتماعي</a:t>
          </a:r>
          <a:endParaRPr lang="en-GB" sz="2200" kern="1200" dirty="0"/>
        </a:p>
      </dsp:txBody>
      <dsp:txXfrm>
        <a:off x="3915541" y="3470534"/>
        <a:ext cx="1082297" cy="1082297"/>
      </dsp:txXfrm>
    </dsp:sp>
    <dsp:sp modelId="{6C108E2B-8C2A-D546-8445-EAE4E5BDB5D6}">
      <dsp:nvSpPr>
        <dsp:cNvPr id="0" name=""/>
        <dsp:cNvSpPr/>
      </dsp:nvSpPr>
      <dsp:spPr>
        <a:xfrm>
          <a:off x="5381337" y="3793572"/>
          <a:ext cx="2737869" cy="436220"/>
        </a:xfrm>
        <a:prstGeom prst="leftArrow">
          <a:avLst>
            <a:gd name="adj1" fmla="val 60000"/>
            <a:gd name="adj2" fmla="val 5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sp>
    <dsp:sp modelId="{F6F3BAC9-E96D-9341-B55E-062A275B6ABB}">
      <dsp:nvSpPr>
        <dsp:cNvPr id="0" name=""/>
        <dsp:cNvSpPr/>
      </dsp:nvSpPr>
      <dsp:spPr>
        <a:xfrm>
          <a:off x="7348765" y="3583115"/>
          <a:ext cx="1540883" cy="857135"/>
        </a:xfrm>
        <a:prstGeom prst="roundRect">
          <a:avLst>
            <a:gd name="adj" fmla="val 10000"/>
          </a:avLst>
        </a:prstGeom>
        <a:solidFill>
          <a:srgbClr val="36B0E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عاملو الرعاية الصحية</a:t>
          </a:r>
          <a:endParaRPr lang="en-GB" sz="2500" kern="1200" dirty="0"/>
        </a:p>
      </dsp:txBody>
      <dsp:txXfrm>
        <a:off x="7373870" y="3608220"/>
        <a:ext cx="1490673" cy="806925"/>
      </dsp:txXfrm>
    </dsp:sp>
    <dsp:sp modelId="{72A4BA46-0CA4-0445-A855-6658A5369A4C}">
      <dsp:nvSpPr>
        <dsp:cNvPr id="0" name=""/>
        <dsp:cNvSpPr/>
      </dsp:nvSpPr>
      <dsp:spPr>
        <a:xfrm rot="20325468">
          <a:off x="5227795" y="2939735"/>
          <a:ext cx="2850837" cy="436220"/>
        </a:xfrm>
        <a:prstGeom prst="leftArrow">
          <a:avLst>
            <a:gd name="adj1" fmla="val 60000"/>
            <a:gd name="adj2" fmla="val 5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sp>
    <dsp:sp modelId="{63FFA03F-1F5B-B24C-8AD2-0EEAF2E0A797}">
      <dsp:nvSpPr>
        <dsp:cNvPr id="0" name=""/>
        <dsp:cNvSpPr/>
      </dsp:nvSpPr>
      <dsp:spPr>
        <a:xfrm>
          <a:off x="7223343" y="2212833"/>
          <a:ext cx="1516883" cy="857135"/>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المعلمون والمعلمات</a:t>
          </a:r>
          <a:endParaRPr lang="en-GB" sz="2500" kern="1200" dirty="0"/>
        </a:p>
      </dsp:txBody>
      <dsp:txXfrm>
        <a:off x="7248448" y="2237938"/>
        <a:ext cx="1466673" cy="806925"/>
      </dsp:txXfrm>
    </dsp:sp>
    <dsp:sp modelId="{43AA80FD-7B21-294D-8A3D-5FFB25F71BB0}">
      <dsp:nvSpPr>
        <dsp:cNvPr id="0" name=""/>
        <dsp:cNvSpPr/>
      </dsp:nvSpPr>
      <dsp:spPr>
        <a:xfrm rot="19059636">
          <a:off x="4797244" y="2309652"/>
          <a:ext cx="2576004" cy="436220"/>
        </a:xfrm>
        <a:prstGeom prst="leftArrow">
          <a:avLst>
            <a:gd name="adj1" fmla="val 60000"/>
            <a:gd name="adj2" fmla="val 5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sp>
    <dsp:sp modelId="{78321B55-A39F-784F-A38A-9569134919AC}">
      <dsp:nvSpPr>
        <dsp:cNvPr id="0" name=""/>
        <dsp:cNvSpPr/>
      </dsp:nvSpPr>
      <dsp:spPr>
        <a:xfrm>
          <a:off x="6245763" y="1231698"/>
          <a:ext cx="1583065" cy="857135"/>
        </a:xfrm>
        <a:prstGeom prst="roundRect">
          <a:avLst>
            <a:gd name="adj" fmla="val 10000"/>
          </a:avLst>
        </a:prstGeom>
        <a:solidFill>
          <a:srgbClr val="36B0E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الزوج أو العشير</a:t>
          </a:r>
          <a:endParaRPr lang="en-GB" sz="2500" kern="1200" dirty="0"/>
        </a:p>
      </dsp:txBody>
      <dsp:txXfrm>
        <a:off x="6270868" y="1256803"/>
        <a:ext cx="1532855" cy="806925"/>
      </dsp:txXfrm>
    </dsp:sp>
    <dsp:sp modelId="{91212D7B-A217-564A-A5D1-0D7D1BF8FE4A}">
      <dsp:nvSpPr>
        <dsp:cNvPr id="0" name=""/>
        <dsp:cNvSpPr/>
      </dsp:nvSpPr>
      <dsp:spPr>
        <a:xfrm rot="17724732">
          <a:off x="4074722" y="1727189"/>
          <a:ext cx="2727395" cy="436220"/>
        </a:xfrm>
        <a:prstGeom prst="leftArrow">
          <a:avLst>
            <a:gd name="adj1" fmla="val 60000"/>
            <a:gd name="adj2" fmla="val 5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sp>
    <dsp:sp modelId="{4D929049-5345-B94A-B682-7CD97E2363EA}">
      <dsp:nvSpPr>
        <dsp:cNvPr id="0" name=""/>
        <dsp:cNvSpPr/>
      </dsp:nvSpPr>
      <dsp:spPr>
        <a:xfrm>
          <a:off x="5296764" y="284980"/>
          <a:ext cx="1453713" cy="857135"/>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أحد أفراد الأسرة</a:t>
          </a:r>
          <a:r>
            <a:rPr lang="en-GB" sz="2500" kern="1200" dirty="0"/>
            <a:t> </a:t>
          </a:r>
        </a:p>
      </dsp:txBody>
      <dsp:txXfrm>
        <a:off x="5321869" y="310085"/>
        <a:ext cx="1403503" cy="806925"/>
      </dsp:txXfrm>
    </dsp:sp>
    <dsp:sp modelId="{8E155C2C-F775-314E-8E11-6819051BB891}">
      <dsp:nvSpPr>
        <dsp:cNvPr id="0" name=""/>
        <dsp:cNvSpPr/>
      </dsp:nvSpPr>
      <dsp:spPr>
        <a:xfrm rot="16185024">
          <a:off x="3129763" y="1557783"/>
          <a:ext cx="2634375" cy="436220"/>
        </a:xfrm>
        <a:prstGeom prst="leftArrow">
          <a:avLst>
            <a:gd name="adj1" fmla="val 60000"/>
            <a:gd name="adj2" fmla="val 50000"/>
          </a:avLst>
        </a:prstGeom>
        <a:solidFill>
          <a:srgbClr val="DD1065"/>
        </a:solidFill>
        <a:ln>
          <a:noFill/>
        </a:ln>
        <a:effectLst/>
      </dsp:spPr>
      <dsp:style>
        <a:lnRef idx="0">
          <a:scrgbClr r="0" g="0" b="0"/>
        </a:lnRef>
        <a:fillRef idx="3">
          <a:scrgbClr r="0" g="0" b="0"/>
        </a:fillRef>
        <a:effectRef idx="2">
          <a:scrgbClr r="0" g="0" b="0"/>
        </a:effectRef>
        <a:fontRef idx="minor">
          <a:schemeClr val="lt1"/>
        </a:fontRef>
      </dsp:style>
    </dsp:sp>
    <dsp:sp modelId="{A31A20D0-03C9-A64C-950A-E564C670F25C}">
      <dsp:nvSpPr>
        <dsp:cNvPr id="0" name=""/>
        <dsp:cNvSpPr/>
      </dsp:nvSpPr>
      <dsp:spPr>
        <a:xfrm>
          <a:off x="3724421" y="30150"/>
          <a:ext cx="1433581" cy="857135"/>
        </a:xfrm>
        <a:prstGeom prst="roundRect">
          <a:avLst>
            <a:gd name="adj" fmla="val 10000"/>
          </a:avLst>
        </a:prstGeom>
        <a:solidFill>
          <a:srgbClr val="2EA0D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رجال الشرطة</a:t>
          </a:r>
          <a:endParaRPr lang="en-GB" sz="2500" kern="1200" dirty="0"/>
        </a:p>
      </dsp:txBody>
      <dsp:txXfrm>
        <a:off x="3749526" y="55255"/>
        <a:ext cx="1383371" cy="806925"/>
      </dsp:txXfrm>
    </dsp:sp>
    <dsp:sp modelId="{629A6F54-FDF1-DD45-A6FA-6B71BCC6B414}">
      <dsp:nvSpPr>
        <dsp:cNvPr id="0" name=""/>
        <dsp:cNvSpPr/>
      </dsp:nvSpPr>
      <dsp:spPr>
        <a:xfrm rot="14674512">
          <a:off x="2102774" y="1721929"/>
          <a:ext cx="2738257" cy="436220"/>
        </a:xfrm>
        <a:prstGeom prst="leftArrow">
          <a:avLst>
            <a:gd name="adj1" fmla="val 60000"/>
            <a:gd name="adj2" fmla="val 50000"/>
          </a:avLst>
        </a:prstGeom>
        <a:solidFill>
          <a:srgbClr val="2EA0DC"/>
        </a:solidFill>
        <a:ln>
          <a:noFill/>
        </a:ln>
        <a:effectLst/>
      </dsp:spPr>
      <dsp:style>
        <a:lnRef idx="0">
          <a:scrgbClr r="0" g="0" b="0"/>
        </a:lnRef>
        <a:fillRef idx="3">
          <a:scrgbClr r="0" g="0" b="0"/>
        </a:fillRef>
        <a:effectRef idx="2">
          <a:scrgbClr r="0" g="0" b="0"/>
        </a:effectRef>
        <a:fontRef idx="minor">
          <a:schemeClr val="lt1"/>
        </a:fontRef>
      </dsp:style>
    </dsp:sp>
    <dsp:sp modelId="{0D2CF150-EE33-2448-8608-58E84BEE17D3}">
      <dsp:nvSpPr>
        <dsp:cNvPr id="0" name=""/>
        <dsp:cNvSpPr/>
      </dsp:nvSpPr>
      <dsp:spPr>
        <a:xfrm>
          <a:off x="2191523" y="274944"/>
          <a:ext cx="1385152" cy="857135"/>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الجنود</a:t>
          </a:r>
          <a:endParaRPr lang="en-GB" sz="2500" kern="1200" dirty="0"/>
        </a:p>
      </dsp:txBody>
      <dsp:txXfrm>
        <a:off x="2216628" y="300049"/>
        <a:ext cx="1334942" cy="806925"/>
      </dsp:txXfrm>
    </dsp:sp>
    <dsp:sp modelId="{EE89E9DD-F2AE-A34A-9E5B-7FFC0117BA55}">
      <dsp:nvSpPr>
        <dsp:cNvPr id="0" name=""/>
        <dsp:cNvSpPr/>
      </dsp:nvSpPr>
      <dsp:spPr>
        <a:xfrm rot="13393296">
          <a:off x="1612511" y="2305553"/>
          <a:ext cx="2521592" cy="436220"/>
        </a:xfrm>
        <a:prstGeom prst="leftArrow">
          <a:avLst>
            <a:gd name="adj1" fmla="val 60000"/>
            <a:gd name="adj2" fmla="val 50000"/>
          </a:avLst>
        </a:prstGeom>
        <a:solidFill>
          <a:srgbClr val="DD1065"/>
        </a:solidFill>
        <a:ln>
          <a:noFill/>
        </a:ln>
        <a:effectLst/>
      </dsp:spPr>
      <dsp:style>
        <a:lnRef idx="0">
          <a:scrgbClr r="0" g="0" b="0"/>
        </a:lnRef>
        <a:fillRef idx="3">
          <a:scrgbClr r="0" g="0" b="0"/>
        </a:fillRef>
        <a:effectRef idx="2">
          <a:scrgbClr r="0" g="0" b="0"/>
        </a:effectRef>
        <a:fontRef idx="minor">
          <a:schemeClr val="lt1"/>
        </a:fontRef>
      </dsp:style>
    </dsp:sp>
    <dsp:sp modelId="{FC4D9358-A0B1-3043-B472-37553E3B7B47}">
      <dsp:nvSpPr>
        <dsp:cNvPr id="0" name=""/>
        <dsp:cNvSpPr/>
      </dsp:nvSpPr>
      <dsp:spPr>
        <a:xfrm>
          <a:off x="1237949" y="1231675"/>
          <a:ext cx="1433206" cy="857135"/>
        </a:xfrm>
        <a:prstGeom prst="roundRect">
          <a:avLst>
            <a:gd name="adj" fmla="val 10000"/>
          </a:avLst>
        </a:prstGeom>
        <a:solidFill>
          <a:srgbClr val="2EA0D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الأصدقاء</a:t>
          </a:r>
          <a:endParaRPr lang="en-GB" sz="2500" kern="1200" dirty="0"/>
        </a:p>
      </dsp:txBody>
      <dsp:txXfrm>
        <a:off x="1263054" y="1256780"/>
        <a:ext cx="1382996" cy="806925"/>
      </dsp:txXfrm>
    </dsp:sp>
    <dsp:sp modelId="{07F3B1B8-E947-964A-A760-FF43D3B7D4F2}">
      <dsp:nvSpPr>
        <dsp:cNvPr id="0" name=""/>
        <dsp:cNvSpPr/>
      </dsp:nvSpPr>
      <dsp:spPr>
        <a:xfrm rot="12096264">
          <a:off x="898358" y="2937599"/>
          <a:ext cx="2793752" cy="436220"/>
        </a:xfrm>
        <a:prstGeom prst="leftArrow">
          <a:avLst>
            <a:gd name="adj1" fmla="val 60000"/>
            <a:gd name="adj2" fmla="val 50000"/>
          </a:avLst>
        </a:prstGeom>
        <a:solidFill>
          <a:srgbClr val="2EA0DC"/>
        </a:solidFill>
        <a:ln>
          <a:noFill/>
        </a:ln>
        <a:effectLst/>
      </dsp:spPr>
      <dsp:style>
        <a:lnRef idx="0">
          <a:scrgbClr r="0" g="0" b="0"/>
        </a:lnRef>
        <a:fillRef idx="3">
          <a:scrgbClr r="0" g="0" b="0"/>
        </a:fillRef>
        <a:effectRef idx="2">
          <a:scrgbClr r="0" g="0" b="0"/>
        </a:effectRef>
        <a:fontRef idx="minor">
          <a:schemeClr val="lt1"/>
        </a:fontRef>
      </dsp:style>
    </dsp:sp>
    <dsp:sp modelId="{1BC8B844-2072-6F40-B7EE-B5C8657E25DC}">
      <dsp:nvSpPr>
        <dsp:cNvPr id="0" name=""/>
        <dsp:cNvSpPr/>
      </dsp:nvSpPr>
      <dsp:spPr>
        <a:xfrm>
          <a:off x="372807" y="2212818"/>
          <a:ext cx="1247368" cy="857135"/>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الجيران</a:t>
          </a:r>
          <a:endParaRPr lang="en-GB" sz="2500" kern="1200" dirty="0"/>
        </a:p>
      </dsp:txBody>
      <dsp:txXfrm>
        <a:off x="397912" y="2237923"/>
        <a:ext cx="1197158" cy="806925"/>
      </dsp:txXfrm>
    </dsp:sp>
    <dsp:sp modelId="{7FBE2834-6BB8-3347-8EFF-5129D2FBCBDC}">
      <dsp:nvSpPr>
        <dsp:cNvPr id="0" name=""/>
        <dsp:cNvSpPr/>
      </dsp:nvSpPr>
      <dsp:spPr>
        <a:xfrm rot="10800000">
          <a:off x="805901" y="3793572"/>
          <a:ext cx="2726786" cy="436220"/>
        </a:xfrm>
        <a:prstGeom prst="leftArrow">
          <a:avLst>
            <a:gd name="adj1" fmla="val 60000"/>
            <a:gd name="adj2" fmla="val 50000"/>
          </a:avLst>
        </a:prstGeom>
        <a:solidFill>
          <a:srgbClr val="DD1065"/>
        </a:solidFill>
        <a:ln>
          <a:noFill/>
        </a:ln>
        <a:effectLst/>
      </dsp:spPr>
      <dsp:style>
        <a:lnRef idx="0">
          <a:scrgbClr r="0" g="0" b="0"/>
        </a:lnRef>
        <a:fillRef idx="3">
          <a:scrgbClr r="0" g="0" b="0"/>
        </a:fillRef>
        <a:effectRef idx="2">
          <a:scrgbClr r="0" g="0" b="0"/>
        </a:effectRef>
        <a:fontRef idx="minor">
          <a:schemeClr val="lt1"/>
        </a:fontRef>
      </dsp:style>
    </dsp:sp>
    <dsp:sp modelId="{B1237740-F39C-4D4E-AFC8-0F45F5F8A9C4}">
      <dsp:nvSpPr>
        <dsp:cNvPr id="0" name=""/>
        <dsp:cNvSpPr/>
      </dsp:nvSpPr>
      <dsp:spPr>
        <a:xfrm>
          <a:off x="59192" y="3583115"/>
          <a:ext cx="1493419" cy="857135"/>
        </a:xfrm>
        <a:prstGeom prst="roundRect">
          <a:avLst>
            <a:gd name="adj" fmla="val 10000"/>
          </a:avLst>
        </a:prstGeom>
        <a:solidFill>
          <a:srgbClr val="2EA0D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ar-LB" sz="2500" kern="1200" dirty="0"/>
            <a:t>المسؤولون الحكوميون</a:t>
          </a:r>
          <a:endParaRPr lang="en-GB" sz="2500" kern="1200" dirty="0"/>
        </a:p>
      </dsp:txBody>
      <dsp:txXfrm>
        <a:off x="84297" y="3608220"/>
        <a:ext cx="1443209" cy="806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D1565-82A8-4445-8160-6BADAF7F7DDB}">
      <dsp:nvSpPr>
        <dsp:cNvPr id="0" name=""/>
        <dsp:cNvSpPr/>
      </dsp:nvSpPr>
      <dsp:spPr>
        <a:xfrm>
          <a:off x="4816" y="24148"/>
          <a:ext cx="9854035" cy="5333004"/>
        </a:xfrm>
        <a:prstGeom prst="rect">
          <a:avLst/>
        </a:prstGeom>
        <a:solidFill>
          <a:srgbClr val="2384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algn="r" defTabSz="977900" rtl="1">
            <a:lnSpc>
              <a:spcPct val="90000"/>
            </a:lnSpc>
            <a:spcBef>
              <a:spcPct val="0"/>
            </a:spcBef>
            <a:spcAft>
              <a:spcPct val="35000"/>
            </a:spcAft>
            <a:buNone/>
          </a:pPr>
          <a:r>
            <a:rPr lang="x-none" sz="2200" b="1" kern="1200" dirty="0">
              <a:latin typeface="Arial Black"/>
              <a:cs typeface="Arial Black"/>
            </a:rPr>
            <a:t>تكرس مؤتمرات حقوق الإنسان الدولية ومنصاتها، والمعاهدات الخاصة بها مبدأ التمييز والعنف القائمين على النوع الاجتماعي. </a:t>
          </a:r>
          <a:endParaRPr lang="ar-LB" sz="2200" b="1" kern="1200" dirty="0">
            <a:latin typeface="Arial Black"/>
            <a:cs typeface="Arial Black"/>
          </a:endParaRPr>
        </a:p>
        <a:p>
          <a:pPr marL="0" lvl="0" algn="r" defTabSz="977900" rtl="1">
            <a:lnSpc>
              <a:spcPct val="90000"/>
            </a:lnSpc>
            <a:spcBef>
              <a:spcPct val="0"/>
            </a:spcBef>
            <a:spcAft>
              <a:spcPct val="35000"/>
            </a:spcAft>
            <a:buNone/>
          </a:pPr>
          <a:r>
            <a:rPr lang="en-US" sz="2200" b="0" kern="1200" dirty="0">
              <a:latin typeface="Arial Black"/>
              <a:cs typeface="Arial Black"/>
            </a:rPr>
            <a:t>• </a:t>
          </a:r>
          <a:r>
            <a:rPr lang="ar-LB" sz="2200" b="0" kern="1200" dirty="0">
              <a:latin typeface="Arial Black"/>
              <a:cs typeface="Arial Black"/>
            </a:rPr>
            <a:t>الإعلان العالمي لحقوق الإنسان</a:t>
          </a:r>
          <a:endParaRPr lang="en-US" sz="2200" b="0" u="none" kern="1200" baseline="0" dirty="0">
            <a:solidFill>
              <a:schemeClr val="bg1"/>
            </a:solidFill>
            <a:effectLst/>
            <a:latin typeface="Arial Black"/>
            <a:ea typeface="+mn-ea"/>
            <a:cs typeface="Arial Black"/>
          </a:endParaRPr>
        </a:p>
        <a:p>
          <a:pPr marL="0" lvl="0" indent="0" algn="r" defTabSz="977900" rtl="1">
            <a:lnSpc>
              <a:spcPct val="90000"/>
            </a:lnSpc>
            <a:spcBef>
              <a:spcPct val="0"/>
            </a:spcBef>
            <a:spcAft>
              <a:spcPct val="35000"/>
            </a:spcAft>
            <a:buNone/>
            <a:tabLst>
              <a:tab pos="298450" algn="l"/>
            </a:tabLst>
          </a:pPr>
          <a:r>
            <a:rPr lang="en-US" sz="2200" b="0" u="none" kern="1200" baseline="0" dirty="0">
              <a:solidFill>
                <a:schemeClr val="bg1"/>
              </a:solidFill>
              <a:effectLst/>
              <a:latin typeface="Arial Black"/>
              <a:ea typeface="+mn-ea"/>
              <a:cs typeface="Arial Black"/>
            </a:rPr>
            <a:t>• </a:t>
          </a:r>
          <a:r>
            <a:rPr lang="ar-LB" sz="2200" b="0" kern="1200" dirty="0">
              <a:latin typeface="Arial Black"/>
              <a:cs typeface="Arial Black"/>
            </a:rPr>
            <a:t>اتفاقية القضاء على جميع أشكال التمييز ضد المرأة، والمعروفة أيضاً باسم </a:t>
          </a:r>
          <a:endParaRPr lang="en-US" sz="2200" b="0" kern="1200" dirty="0">
            <a:latin typeface="Arial Black"/>
            <a:cs typeface="Arial Black"/>
          </a:endParaRPr>
        </a:p>
        <a:p>
          <a:pPr marL="0" lvl="0" indent="0" algn="r" defTabSz="977900" rtl="1">
            <a:lnSpc>
              <a:spcPct val="90000"/>
            </a:lnSpc>
            <a:spcBef>
              <a:spcPct val="0"/>
            </a:spcBef>
            <a:spcAft>
              <a:spcPct val="35000"/>
            </a:spcAft>
            <a:buNone/>
            <a:tabLst>
              <a:tab pos="298450" algn="l"/>
            </a:tabLst>
          </a:pPr>
          <a:r>
            <a:rPr lang="en-US" sz="2200" b="0" kern="1200" dirty="0">
              <a:latin typeface="Arial Black"/>
              <a:cs typeface="Arial Black"/>
            </a:rPr>
            <a:t>  </a:t>
          </a:r>
          <a:r>
            <a:rPr lang="ar-LB" sz="2200" b="0" kern="1200" dirty="0">
              <a:latin typeface="Arial Black"/>
              <a:cs typeface="Arial Black"/>
            </a:rPr>
            <a:t>الشرعة الدولية لحقوق المرأة</a:t>
          </a:r>
        </a:p>
        <a:p>
          <a:pPr marL="0" lvl="0" indent="0" algn="r" defTabSz="977900" rtl="1">
            <a:lnSpc>
              <a:spcPct val="90000"/>
            </a:lnSpc>
            <a:spcBef>
              <a:spcPct val="0"/>
            </a:spcBef>
            <a:spcAft>
              <a:spcPct val="35000"/>
            </a:spcAft>
            <a:buNone/>
            <a:tabLst>
              <a:tab pos="298450" algn="l"/>
            </a:tabLst>
          </a:pPr>
          <a:r>
            <a:rPr lang="en-US" sz="2200" b="0" kern="1200" dirty="0">
              <a:latin typeface="Arial Black"/>
              <a:cs typeface="Arial Black"/>
            </a:rPr>
            <a:t>• </a:t>
          </a:r>
          <a:r>
            <a:rPr lang="ar-LB" sz="2200" b="0" kern="1200" dirty="0">
              <a:latin typeface="Arial Black"/>
              <a:cs typeface="Arial Black"/>
            </a:rPr>
            <a:t>علان ومنهاج عمل بكين</a:t>
          </a:r>
          <a:endParaRPr lang="en-US" sz="2200" b="0" u="none" kern="1200" baseline="0" dirty="0">
            <a:solidFill>
              <a:schemeClr val="bg1"/>
            </a:solidFill>
            <a:effectLst/>
            <a:latin typeface="Arial Black"/>
            <a:ea typeface="+mn-ea"/>
            <a:cs typeface="Arial Black"/>
          </a:endParaRPr>
        </a:p>
        <a:p>
          <a:pPr marL="0" lvl="0" indent="0" algn="r" defTabSz="977900" rtl="1">
            <a:lnSpc>
              <a:spcPct val="90000"/>
            </a:lnSpc>
            <a:spcBef>
              <a:spcPct val="0"/>
            </a:spcBef>
            <a:spcAft>
              <a:spcPct val="35000"/>
            </a:spcAft>
            <a:buNone/>
            <a:tabLst>
              <a:tab pos="211138" algn="l"/>
            </a:tabLst>
          </a:pPr>
          <a:r>
            <a:rPr lang="en-US" sz="2200" b="0" kern="1200" dirty="0">
              <a:latin typeface="Arial Black"/>
              <a:cs typeface="Arial Black"/>
            </a:rPr>
            <a:t>• </a:t>
          </a:r>
          <a:r>
            <a:rPr lang="ar-LB" sz="2200" b="0" kern="1200" dirty="0">
              <a:latin typeface="Arial Black"/>
              <a:cs typeface="Arial Black"/>
            </a:rPr>
            <a:t>إعلان القضاء على العنف ضد المرأة</a:t>
          </a:r>
        </a:p>
        <a:p>
          <a:pPr marL="0" lvl="0" indent="0" algn="r" defTabSz="977900" rtl="1">
            <a:lnSpc>
              <a:spcPct val="90000"/>
            </a:lnSpc>
            <a:spcBef>
              <a:spcPct val="0"/>
            </a:spcBef>
            <a:spcAft>
              <a:spcPct val="35000"/>
            </a:spcAft>
            <a:buNone/>
            <a:tabLst>
              <a:tab pos="211138" algn="l"/>
            </a:tabLst>
          </a:pPr>
          <a:r>
            <a:rPr lang="en-US" sz="2200" b="0" kern="1200" dirty="0">
              <a:latin typeface="Arial Black"/>
              <a:cs typeface="Arial Black"/>
            </a:rPr>
            <a:t>• </a:t>
          </a:r>
          <a:r>
            <a:rPr lang="ar-LB" sz="2200" b="0" kern="1200" dirty="0">
              <a:latin typeface="Arial Black"/>
              <a:cs typeface="Arial Black"/>
            </a:rPr>
            <a:t>أهداف التنمية المستدامة الخمس: تحقيق المساواة القائمة على النوع الاجتماعي </a:t>
          </a:r>
          <a:endParaRPr lang="en-US" sz="2200" b="0" kern="1200" dirty="0">
            <a:latin typeface="Arial Black"/>
            <a:cs typeface="Arial Black"/>
          </a:endParaRPr>
        </a:p>
        <a:p>
          <a:pPr marL="0" lvl="0" indent="0" algn="r" defTabSz="977900" rtl="1">
            <a:lnSpc>
              <a:spcPct val="90000"/>
            </a:lnSpc>
            <a:spcBef>
              <a:spcPct val="0"/>
            </a:spcBef>
            <a:spcAft>
              <a:spcPct val="35000"/>
            </a:spcAft>
            <a:buNone/>
            <a:tabLst>
              <a:tab pos="211138" algn="l"/>
            </a:tabLst>
          </a:pPr>
          <a:r>
            <a:rPr lang="en-US" sz="2200" b="0" kern="1200" dirty="0">
              <a:latin typeface="Arial Black"/>
              <a:cs typeface="Arial Black"/>
            </a:rPr>
            <a:t>  </a:t>
          </a:r>
          <a:r>
            <a:rPr lang="ar-LB" sz="2200" b="0" kern="1200" dirty="0">
              <a:latin typeface="Arial Black"/>
              <a:cs typeface="Arial Black"/>
            </a:rPr>
            <a:t>وتمكين كل النساء والفتيات</a:t>
          </a:r>
        </a:p>
        <a:p>
          <a:pPr marL="0" lvl="0" indent="0" algn="r" defTabSz="977900" rtl="1">
            <a:lnSpc>
              <a:spcPct val="90000"/>
            </a:lnSpc>
            <a:spcBef>
              <a:spcPct val="0"/>
            </a:spcBef>
            <a:spcAft>
              <a:spcPct val="35000"/>
            </a:spcAft>
            <a:buNone/>
            <a:tabLst>
              <a:tab pos="211138" algn="l"/>
            </a:tabLst>
          </a:pPr>
          <a:r>
            <a:rPr lang="en-US" sz="2200" b="0" u="none" kern="1200" baseline="0" dirty="0">
              <a:solidFill>
                <a:schemeClr val="bg1"/>
              </a:solidFill>
              <a:effectLst/>
              <a:latin typeface="Arial Black"/>
              <a:ea typeface="+mn-ea"/>
              <a:cs typeface="Arial Black"/>
            </a:rPr>
            <a:t>• </a:t>
          </a:r>
          <a:r>
            <a:rPr lang="ar-LB" sz="2200" b="0" i="0" kern="1200" dirty="0">
              <a:latin typeface="Arial Black"/>
              <a:cs typeface="Arial Black"/>
            </a:rPr>
            <a:t>مبادئ جوغجاكرتا</a:t>
          </a:r>
          <a:r>
            <a:rPr lang="en-US" sz="2200" b="0" u="none" kern="1200" baseline="0" dirty="0">
              <a:solidFill>
                <a:schemeClr val="bg1"/>
              </a:solidFill>
              <a:effectLst/>
              <a:latin typeface="Arial Black"/>
              <a:ea typeface="+mn-ea"/>
              <a:cs typeface="Arial Black"/>
            </a:rPr>
            <a:t>-</a:t>
          </a:r>
          <a:endParaRPr lang="ar-LB" sz="2200" b="0" u="none" kern="1200" baseline="0" dirty="0">
            <a:solidFill>
              <a:schemeClr val="bg1"/>
            </a:solidFill>
            <a:effectLst/>
            <a:latin typeface="Arial Black"/>
            <a:ea typeface="+mn-ea"/>
            <a:cs typeface="Arial Black"/>
          </a:endParaRPr>
        </a:p>
        <a:p>
          <a:pPr marL="0" lvl="0" indent="0" algn="r" defTabSz="977900" rtl="1">
            <a:lnSpc>
              <a:spcPct val="90000"/>
            </a:lnSpc>
            <a:spcBef>
              <a:spcPct val="0"/>
            </a:spcBef>
            <a:spcAft>
              <a:spcPct val="35000"/>
            </a:spcAft>
            <a:buNone/>
            <a:tabLst>
              <a:tab pos="211138" algn="l"/>
            </a:tabLst>
          </a:pPr>
          <a:r>
            <a:rPr lang="en-US" sz="2200" b="0" u="none" kern="1200" baseline="0" dirty="0">
              <a:solidFill>
                <a:schemeClr val="bg1"/>
              </a:solidFill>
              <a:effectLst/>
              <a:latin typeface="Arial Black"/>
              <a:ea typeface="+mn-ea"/>
              <a:cs typeface="Arial Black"/>
            </a:rPr>
            <a:t>• </a:t>
          </a:r>
          <a:r>
            <a:rPr lang="ar-LB" sz="2200" b="0" u="none" kern="1200" baseline="0" dirty="0">
              <a:solidFill>
                <a:schemeClr val="bg1"/>
              </a:solidFill>
              <a:effectLst/>
              <a:latin typeface="Arial Black"/>
              <a:ea typeface="+mn-ea"/>
              <a:cs typeface="Arial Black"/>
            </a:rPr>
            <a:t>المعاهدات الإقليمية</a:t>
          </a:r>
          <a:endParaRPr lang="en-US" sz="2200" b="0" u="none" kern="1200" baseline="0" dirty="0">
            <a:solidFill>
              <a:schemeClr val="bg1"/>
            </a:solidFill>
            <a:effectLst/>
            <a:latin typeface="Arial Black"/>
            <a:ea typeface="+mn-ea"/>
            <a:cs typeface="Arial Black"/>
          </a:endParaRPr>
        </a:p>
        <a:p>
          <a:pPr marL="0" lvl="0" algn="r" defTabSz="977900" rtl="1">
            <a:lnSpc>
              <a:spcPct val="90000"/>
            </a:lnSpc>
            <a:spcBef>
              <a:spcPct val="0"/>
            </a:spcBef>
            <a:spcAft>
              <a:spcPct val="35000"/>
            </a:spcAft>
            <a:buNone/>
          </a:pPr>
          <a:r>
            <a:rPr lang="en-US" sz="2200" b="0" u="none" kern="1200" baseline="0" dirty="0">
              <a:solidFill>
                <a:schemeClr val="bg1"/>
              </a:solidFill>
              <a:effectLst/>
              <a:latin typeface="Arial Black"/>
              <a:ea typeface="+mn-ea"/>
              <a:cs typeface="Arial Black"/>
            </a:rPr>
            <a:t>• </a:t>
          </a:r>
          <a:r>
            <a:rPr lang="ar-LB" sz="2200" b="0" u="none" kern="1200" baseline="0" dirty="0">
              <a:solidFill>
                <a:schemeClr val="bg1"/>
              </a:solidFill>
              <a:effectLst/>
              <a:latin typeface="Arial Black"/>
              <a:ea typeface="+mn-ea"/>
              <a:cs typeface="Arial Black"/>
            </a:rPr>
            <a:t>القوانين المحلية</a:t>
          </a:r>
          <a:endParaRPr lang="en-US" sz="2200" b="0" u="none" kern="1200" baseline="0" dirty="0">
            <a:solidFill>
              <a:schemeClr val="bg1"/>
            </a:solidFill>
            <a:effectLst/>
            <a:latin typeface="Arial Black"/>
            <a:ea typeface="+mn-ea"/>
            <a:cs typeface="Arial Black"/>
          </a:endParaRPr>
        </a:p>
      </dsp:txBody>
      <dsp:txXfrm>
        <a:off x="4816" y="24148"/>
        <a:ext cx="9854035" cy="5333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5A502-5B43-6D4F-9A26-388691B26F26}">
      <dsp:nvSpPr>
        <dsp:cNvPr id="0" name=""/>
        <dsp:cNvSpPr/>
      </dsp:nvSpPr>
      <dsp:spPr>
        <a:xfrm>
          <a:off x="0" y="328303"/>
          <a:ext cx="3605549" cy="2163329"/>
        </a:xfrm>
        <a:prstGeom prst="rect">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a:solidFill>
              <a:srgbClr val="000000"/>
            </a:solidFill>
          </a:endParaRPr>
        </a:p>
        <a:p>
          <a:pPr marL="57150" lvl="1" indent="-57150" algn="l" defTabSz="355600">
            <a:lnSpc>
              <a:spcPct val="90000"/>
            </a:lnSpc>
            <a:spcBef>
              <a:spcPct val="0"/>
            </a:spcBef>
            <a:spcAft>
              <a:spcPct val="15000"/>
            </a:spcAft>
            <a:buChar char="•"/>
          </a:pPr>
          <a:endParaRPr lang="en-US" sz="800" kern="1200"/>
        </a:p>
      </dsp:txBody>
      <dsp:txXfrm>
        <a:off x="0" y="328303"/>
        <a:ext cx="3605549" cy="2163329"/>
      </dsp:txXfrm>
    </dsp:sp>
    <dsp:sp modelId="{924A0ACF-6A3F-D945-B007-B0C0F975BE93}">
      <dsp:nvSpPr>
        <dsp:cNvPr id="0" name=""/>
        <dsp:cNvSpPr/>
      </dsp:nvSpPr>
      <dsp:spPr>
        <a:xfrm>
          <a:off x="0" y="2827857"/>
          <a:ext cx="3605549" cy="2163329"/>
        </a:xfrm>
        <a:prstGeom prst="rect">
          <a:avLst/>
        </a:prstGeom>
        <a:solidFill>
          <a:srgbClr val="FF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0000"/>
            </a:solidFill>
          </a:endParaRPr>
        </a:p>
      </dsp:txBody>
      <dsp:txXfrm>
        <a:off x="0" y="2827857"/>
        <a:ext cx="3605549" cy="2163329"/>
      </dsp:txXfrm>
    </dsp:sp>
    <dsp:sp modelId="{55DC5671-08E3-D84C-861E-2A07ED2DF600}">
      <dsp:nvSpPr>
        <dsp:cNvPr id="0" name=""/>
        <dsp:cNvSpPr/>
      </dsp:nvSpPr>
      <dsp:spPr>
        <a:xfrm>
          <a:off x="7903868" y="0"/>
          <a:ext cx="3605549" cy="2462150"/>
        </a:xfrm>
        <a:prstGeom prst="rect">
          <a:avLst/>
        </a:prstGeom>
        <a:solidFill>
          <a:srgbClr val="E62F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ar-LB" sz="2200" kern="1200" dirty="0">
              <a:latin typeface="AXtGIHAneLight"/>
              <a:cs typeface="AXtGIHAneLight"/>
            </a:rPr>
            <a:t>الغاية </a:t>
          </a:r>
          <a:r>
            <a:rPr lang="ar-LB" sz="2200" b="0" i="0" kern="1200" dirty="0">
              <a:latin typeface="+mn-lt"/>
              <a:cs typeface="CaLIBRI"/>
            </a:rPr>
            <a:t>5</a:t>
          </a:r>
          <a:r>
            <a:rPr lang="ar-LB" sz="1800" kern="1200" dirty="0">
              <a:latin typeface="AXtGIHAneLight"/>
              <a:cs typeface="AXtGIHAneLight"/>
            </a:rPr>
            <a:t> </a:t>
          </a:r>
          <a:r>
            <a:rPr lang="ar-LB" sz="2200" kern="1200" dirty="0">
              <a:latin typeface="AXtGIHAneLight"/>
              <a:cs typeface="AXtGIHAneLight"/>
            </a:rPr>
            <a:t>أ- القيام بإصلاحات لمنح المرأة حقوقًا متساوية في الموارد الاقتصادية، مع إمكانية حصولها على حق الملكية والتصرّف في الأراضي وغيرها من الممتلكات، وعلى الخدمات المالية، والميراث والموارد الطبيعية، وفقًا للقوانين الوطنية.</a:t>
          </a:r>
          <a:endParaRPr lang="en-US" sz="2200" kern="1200" dirty="0">
            <a:latin typeface="AXtGIHAneLight"/>
            <a:cs typeface="AXtGIHAneLight"/>
          </a:endParaRPr>
        </a:p>
      </dsp:txBody>
      <dsp:txXfrm>
        <a:off x="7903868" y="0"/>
        <a:ext cx="3605549" cy="2462150"/>
      </dsp:txXfrm>
    </dsp:sp>
    <dsp:sp modelId="{BF4AB692-42C1-9C4E-9506-C5A29DCA148A}">
      <dsp:nvSpPr>
        <dsp:cNvPr id="0" name=""/>
        <dsp:cNvSpPr/>
      </dsp:nvSpPr>
      <dsp:spPr>
        <a:xfrm>
          <a:off x="3905134" y="1735087"/>
          <a:ext cx="3930841" cy="2287374"/>
        </a:xfrm>
        <a:prstGeom prst="rect">
          <a:avLst/>
        </a:prstGeom>
        <a:solidFill>
          <a:srgbClr val="36B0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ar-LB" sz="2200" kern="1200" dirty="0">
              <a:latin typeface="AXtGIHAneLight"/>
              <a:cs typeface="AXtGIHAneLight"/>
            </a:rPr>
            <a:t>الغاية </a:t>
          </a:r>
          <a:r>
            <a:rPr lang="ar-LB" sz="2200" b="0" i="0" kern="1200" dirty="0">
              <a:latin typeface="+mn-lt"/>
              <a:cs typeface="CaLIBRI"/>
            </a:rPr>
            <a:t>5</a:t>
          </a:r>
          <a:r>
            <a:rPr lang="ar-LB" sz="2200" kern="1200" dirty="0">
              <a:latin typeface="AXtGIHAneLight"/>
              <a:cs typeface="AXtGIHAneLight"/>
            </a:rPr>
            <a:t> ب- تعزيز استخدام التكنولوجيا التمكينية، وبخاصة تكنولوجيا المعلومات والاتصالات، من أجل تعزيز تمكين المرأة.</a:t>
          </a:r>
          <a:endParaRPr lang="en-US" sz="2200" kern="1200" dirty="0">
            <a:latin typeface="AXtGIHAneLight"/>
            <a:cs typeface="AXtGIHAneLight"/>
          </a:endParaRPr>
        </a:p>
      </dsp:txBody>
      <dsp:txXfrm>
        <a:off x="3905134" y="1735087"/>
        <a:ext cx="3930841" cy="2287374"/>
      </dsp:txXfrm>
    </dsp:sp>
    <dsp:sp modelId="{FDCAFB5A-C5AB-C54A-A9F5-6BADD0081391}">
      <dsp:nvSpPr>
        <dsp:cNvPr id="0" name=""/>
        <dsp:cNvSpPr/>
      </dsp:nvSpPr>
      <dsp:spPr>
        <a:xfrm>
          <a:off x="0" y="3180491"/>
          <a:ext cx="3856783" cy="2453929"/>
        </a:xfrm>
        <a:prstGeom prst="rect">
          <a:avLst/>
        </a:prstGeom>
        <a:solidFill>
          <a:srgbClr val="2384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ar-LB" sz="2200" kern="1200" dirty="0">
              <a:latin typeface="AXtGIHAneLight"/>
              <a:cs typeface="AXtGIHAneLight"/>
            </a:rPr>
            <a:t>الغاية </a:t>
          </a:r>
          <a:r>
            <a:rPr lang="ar-LB" sz="2200" b="0" i="0" kern="1200" dirty="0">
              <a:latin typeface="+mn-lt"/>
              <a:cs typeface="CaLIBRI"/>
            </a:rPr>
            <a:t>5</a:t>
          </a:r>
          <a:r>
            <a:rPr lang="ar-LB" sz="2200" kern="1200" dirty="0">
              <a:latin typeface="AXtGIHAneLight"/>
              <a:cs typeface="AXtGIHAneLight"/>
            </a:rPr>
            <a:t> ج- اعتماد سياسات سليمة وتشريعات قابلة للإنفاذ وتعزيزها للنهوض بالمساواة القائمة على النوع الاجتماعي وتمكين كل النساء والفتيات على جميع المستويات.</a:t>
          </a:r>
          <a:endParaRPr lang="en-US" sz="2200" kern="1200" dirty="0">
            <a:latin typeface="AXtGIHAneLight"/>
            <a:cs typeface="AXtGIHAneLight"/>
          </a:endParaRPr>
        </a:p>
      </dsp:txBody>
      <dsp:txXfrm>
        <a:off x="0" y="3180491"/>
        <a:ext cx="3856783" cy="2453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4A4EA-E8A5-A84E-81A6-C086A45D96CB}">
      <dsp:nvSpPr>
        <dsp:cNvPr id="0" name=""/>
        <dsp:cNvSpPr/>
      </dsp:nvSpPr>
      <dsp:spPr>
        <a:xfrm>
          <a:off x="0" y="0"/>
          <a:ext cx="6833422" cy="530887"/>
        </a:xfrm>
        <a:prstGeom prst="roundRect">
          <a:avLst/>
        </a:prstGeom>
        <a:solidFill>
          <a:srgbClr val="36B0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LB" sz="2200" b="1" kern="1200" dirty="0"/>
            <a:t>الخدمات الصحية والطبية لمكافحة العنف القائم على النوع الاجتماعي</a:t>
          </a:r>
          <a:endParaRPr lang="en-US" sz="2200" b="1" i="0" kern="1200" dirty="0">
            <a:solidFill>
              <a:schemeClr val="bg1"/>
            </a:solidFill>
            <a:latin typeface="Arial" panose="020B0604020202020204" pitchFamily="34" charset="0"/>
            <a:cs typeface="Arial" panose="020B0604020202020204" pitchFamily="34" charset="0"/>
          </a:endParaRPr>
        </a:p>
      </dsp:txBody>
      <dsp:txXfrm>
        <a:off x="25916" y="25916"/>
        <a:ext cx="6781590" cy="479055"/>
      </dsp:txXfrm>
    </dsp:sp>
    <dsp:sp modelId="{B7EA9A32-CA2B-8744-9243-503F938E233E}">
      <dsp:nvSpPr>
        <dsp:cNvPr id="0" name=""/>
        <dsp:cNvSpPr/>
      </dsp:nvSpPr>
      <dsp:spPr>
        <a:xfrm>
          <a:off x="0" y="610690"/>
          <a:ext cx="6833422" cy="530887"/>
        </a:xfrm>
        <a:prstGeom prst="roundRect">
          <a:avLst/>
        </a:prstGeom>
        <a:solidFill>
          <a:srgbClr val="1F74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LB" sz="2200" b="1" kern="1200" dirty="0"/>
            <a:t>الخدمات النفسية والاجتماعية</a:t>
          </a:r>
          <a:endParaRPr lang="en-US" sz="2200" b="1" kern="1200" dirty="0">
            <a:solidFill>
              <a:schemeClr val="bg1"/>
            </a:solidFill>
          </a:endParaRPr>
        </a:p>
      </dsp:txBody>
      <dsp:txXfrm>
        <a:off x="25916" y="636606"/>
        <a:ext cx="6781590" cy="479055"/>
      </dsp:txXfrm>
    </dsp:sp>
    <dsp:sp modelId="{1CEB4F19-96F0-6044-9EBE-EB83136D2913}">
      <dsp:nvSpPr>
        <dsp:cNvPr id="0" name=""/>
        <dsp:cNvSpPr/>
      </dsp:nvSpPr>
      <dsp:spPr>
        <a:xfrm>
          <a:off x="0" y="1204938"/>
          <a:ext cx="6833422" cy="530887"/>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LB" sz="2200" b="1" kern="1200" dirty="0"/>
            <a:t>البيت الآمن / الملجأ</a:t>
          </a:r>
          <a:endParaRPr lang="en-US" sz="2200" b="1" kern="1200" dirty="0">
            <a:solidFill>
              <a:schemeClr val="bg1"/>
            </a:solidFill>
          </a:endParaRPr>
        </a:p>
      </dsp:txBody>
      <dsp:txXfrm>
        <a:off x="25916" y="1230854"/>
        <a:ext cx="6781590" cy="479055"/>
      </dsp:txXfrm>
    </dsp:sp>
    <dsp:sp modelId="{5B1157F7-6FD9-344A-8947-01B821C821E7}">
      <dsp:nvSpPr>
        <dsp:cNvPr id="0" name=""/>
        <dsp:cNvSpPr/>
      </dsp:nvSpPr>
      <dsp:spPr>
        <a:xfrm>
          <a:off x="0" y="1799185"/>
          <a:ext cx="6833422" cy="530887"/>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LB" sz="2200" b="1" kern="1200" dirty="0"/>
            <a:t>الدعم القانوني</a:t>
          </a:r>
          <a:endParaRPr lang="en-US" sz="2200" b="1" kern="1200" dirty="0">
            <a:solidFill>
              <a:schemeClr val="bg1"/>
            </a:solidFill>
          </a:endParaRPr>
        </a:p>
      </dsp:txBody>
      <dsp:txXfrm>
        <a:off x="25916" y="1825101"/>
        <a:ext cx="6781590" cy="479055"/>
      </dsp:txXfrm>
    </dsp:sp>
    <dsp:sp modelId="{687C0DF9-AEB2-F94C-930B-71059E2EF98D}">
      <dsp:nvSpPr>
        <dsp:cNvPr id="0" name=""/>
        <dsp:cNvSpPr/>
      </dsp:nvSpPr>
      <dsp:spPr>
        <a:xfrm>
          <a:off x="0" y="2393433"/>
          <a:ext cx="6833422" cy="530887"/>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LB" sz="2200" b="1" kern="1200" dirty="0"/>
            <a:t>جهات تأمين المعيشة</a:t>
          </a:r>
          <a:endParaRPr lang="en-US" sz="2200" b="1" kern="1200" dirty="0">
            <a:solidFill>
              <a:schemeClr val="bg1"/>
            </a:solidFill>
          </a:endParaRPr>
        </a:p>
      </dsp:txBody>
      <dsp:txXfrm>
        <a:off x="25916" y="2419349"/>
        <a:ext cx="6781590" cy="479055"/>
      </dsp:txXfrm>
    </dsp:sp>
    <dsp:sp modelId="{7F574A57-763E-C947-8F43-67E3107CE9CE}">
      <dsp:nvSpPr>
        <dsp:cNvPr id="0" name=""/>
        <dsp:cNvSpPr/>
      </dsp:nvSpPr>
      <dsp:spPr>
        <a:xfrm>
          <a:off x="0" y="2987681"/>
          <a:ext cx="6833422" cy="530887"/>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en-US" sz="2200" kern="1200" dirty="0">
              <a:solidFill>
                <a:schemeClr val="bg1"/>
              </a:solidFill>
            </a:rPr>
            <a:t>Livelihood services</a:t>
          </a:r>
        </a:p>
      </dsp:txBody>
      <dsp:txXfrm>
        <a:off x="25916" y="3013597"/>
        <a:ext cx="6781590" cy="4790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37E58-75E0-944C-A13D-FE7748DE4C3F}">
      <dsp:nvSpPr>
        <dsp:cNvPr id="0" name=""/>
        <dsp:cNvSpPr/>
      </dsp:nvSpPr>
      <dsp:spPr>
        <a:xfrm>
          <a:off x="1905" y="0"/>
          <a:ext cx="1316098" cy="3739660"/>
        </a:xfrm>
        <a:prstGeom prst="roundRect">
          <a:avLst>
            <a:gd name="adj" fmla="val 10000"/>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kern="1200" dirty="0">
              <a:solidFill>
                <a:schemeClr val="bg1"/>
              </a:solidFill>
            </a:rPr>
            <a:t>الحساسية تجاه الثقافة</a:t>
          </a:r>
          <a:endParaRPr lang="en-US" sz="2400" b="1" kern="1200" dirty="0">
            <a:solidFill>
              <a:schemeClr val="bg1"/>
            </a:solidFill>
          </a:endParaRPr>
        </a:p>
      </dsp:txBody>
      <dsp:txXfrm>
        <a:off x="40452" y="38547"/>
        <a:ext cx="1239004" cy="3662566"/>
      </dsp:txXfrm>
    </dsp:sp>
    <dsp:sp modelId="{2B2B3651-0968-A547-A72E-CCC2E7C3B15B}">
      <dsp:nvSpPr>
        <dsp:cNvPr id="0" name=""/>
        <dsp:cNvSpPr/>
      </dsp:nvSpPr>
      <dsp:spPr>
        <a:xfrm>
          <a:off x="1467032" y="0"/>
          <a:ext cx="1487268" cy="3739660"/>
        </a:xfrm>
        <a:prstGeom prst="roundRect">
          <a:avLst>
            <a:gd name="adj" fmla="val 10000"/>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kern="1200" dirty="0">
              <a:solidFill>
                <a:schemeClr val="bg1"/>
              </a:solidFill>
            </a:rPr>
            <a:t>الحساسية تجاه النوع الاجتماعي</a:t>
          </a:r>
          <a:endParaRPr lang="en-US" sz="2400" b="1" kern="1200" dirty="0">
            <a:solidFill>
              <a:schemeClr val="bg1"/>
            </a:solidFill>
          </a:endParaRPr>
        </a:p>
      </dsp:txBody>
      <dsp:txXfrm>
        <a:off x="1510593" y="43561"/>
        <a:ext cx="1400146" cy="3652538"/>
      </dsp:txXfrm>
    </dsp:sp>
    <dsp:sp modelId="{FF8037FB-C717-1D41-92C3-4935F008866F}">
      <dsp:nvSpPr>
        <dsp:cNvPr id="0" name=""/>
        <dsp:cNvSpPr/>
      </dsp:nvSpPr>
      <dsp:spPr>
        <a:xfrm>
          <a:off x="3103328" y="0"/>
          <a:ext cx="1245939" cy="3739660"/>
        </a:xfrm>
        <a:prstGeom prst="roundRect">
          <a:avLst>
            <a:gd name="adj" fmla="val 10000"/>
          </a:avLst>
        </a:prstGeom>
        <a:solidFill>
          <a:srgbClr val="23844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i="0" kern="1200" dirty="0">
              <a:solidFill>
                <a:schemeClr val="bg1"/>
              </a:solidFill>
            </a:rPr>
            <a:t>النزاهة</a:t>
          </a:r>
          <a:endParaRPr lang="en-US" sz="2400" b="1" i="0" kern="1200" dirty="0">
            <a:solidFill>
              <a:schemeClr val="bg1"/>
            </a:solidFill>
          </a:endParaRPr>
        </a:p>
      </dsp:txBody>
      <dsp:txXfrm>
        <a:off x="3139820" y="36492"/>
        <a:ext cx="1172955" cy="3666676"/>
      </dsp:txXfrm>
    </dsp:sp>
    <dsp:sp modelId="{6E2642EC-307A-9249-BD4E-8E9EBBD21CF8}">
      <dsp:nvSpPr>
        <dsp:cNvPr id="0" name=""/>
        <dsp:cNvSpPr/>
      </dsp:nvSpPr>
      <dsp:spPr>
        <a:xfrm>
          <a:off x="4498296" y="0"/>
          <a:ext cx="1154429" cy="3739660"/>
        </a:xfrm>
        <a:prstGeom prst="roundRect">
          <a:avLst>
            <a:gd name="adj" fmla="val 10000"/>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i="0" kern="1200" dirty="0">
              <a:solidFill>
                <a:schemeClr val="bg1"/>
              </a:solidFill>
            </a:rPr>
            <a:t>الدقّة</a:t>
          </a:r>
          <a:r>
            <a:rPr lang="en-GB" sz="1500" b="1" i="0" kern="1200" dirty="0">
              <a:solidFill>
                <a:schemeClr val="bg1"/>
              </a:solidFill>
            </a:rPr>
            <a:t> </a:t>
          </a:r>
          <a:endParaRPr lang="en-US" sz="1500" b="1" i="0" kern="1200" dirty="0">
            <a:solidFill>
              <a:schemeClr val="bg1"/>
            </a:solidFill>
          </a:endParaRPr>
        </a:p>
      </dsp:txBody>
      <dsp:txXfrm>
        <a:off x="4532108" y="33812"/>
        <a:ext cx="1086805" cy="3672036"/>
      </dsp:txXfrm>
    </dsp:sp>
    <dsp:sp modelId="{1E392EE3-C718-2F4B-B25A-71A5E3666DB3}">
      <dsp:nvSpPr>
        <dsp:cNvPr id="0" name=""/>
        <dsp:cNvSpPr/>
      </dsp:nvSpPr>
      <dsp:spPr>
        <a:xfrm>
          <a:off x="5801754" y="0"/>
          <a:ext cx="1154429" cy="3739660"/>
        </a:xfrm>
        <a:prstGeom prst="roundRect">
          <a:avLst>
            <a:gd name="adj" fmla="val 1000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kern="1200" dirty="0">
              <a:solidFill>
                <a:schemeClr val="bg1"/>
              </a:solidFill>
            </a:rPr>
            <a:t>الأمن</a:t>
          </a:r>
          <a:endParaRPr lang="en-US" sz="2400" b="1" kern="1200" dirty="0">
            <a:solidFill>
              <a:schemeClr val="bg1"/>
            </a:solidFill>
          </a:endParaRPr>
        </a:p>
      </dsp:txBody>
      <dsp:txXfrm>
        <a:off x="5835566" y="33812"/>
        <a:ext cx="1086805" cy="3672036"/>
      </dsp:txXfrm>
    </dsp:sp>
    <dsp:sp modelId="{D2CB5812-55F8-F141-B14B-28A91E69BDC7}">
      <dsp:nvSpPr>
        <dsp:cNvPr id="0" name=""/>
        <dsp:cNvSpPr/>
      </dsp:nvSpPr>
      <dsp:spPr>
        <a:xfrm>
          <a:off x="7105212" y="0"/>
          <a:ext cx="1405417" cy="3739660"/>
        </a:xfrm>
        <a:prstGeom prst="roundRect">
          <a:avLst>
            <a:gd name="adj" fmla="val 10000"/>
          </a:avLst>
        </a:prstGeom>
        <a:solidFill>
          <a:srgbClr val="23844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kern="1200" dirty="0">
              <a:solidFill>
                <a:schemeClr val="bg1"/>
              </a:solidFill>
            </a:rPr>
            <a:t>الشفافية</a:t>
          </a:r>
          <a:endParaRPr lang="en-US" sz="2400" b="1" kern="1200" dirty="0">
            <a:solidFill>
              <a:schemeClr val="bg1"/>
            </a:solidFill>
          </a:endParaRPr>
        </a:p>
      </dsp:txBody>
      <dsp:txXfrm>
        <a:off x="7146375" y="41163"/>
        <a:ext cx="1323091" cy="3657334"/>
      </dsp:txXfrm>
    </dsp:sp>
    <dsp:sp modelId="{FEF2F717-A13E-CF4D-912F-94189109127F}">
      <dsp:nvSpPr>
        <dsp:cNvPr id="0" name=""/>
        <dsp:cNvSpPr/>
      </dsp:nvSpPr>
      <dsp:spPr>
        <a:xfrm>
          <a:off x="8659658" y="0"/>
          <a:ext cx="1496981" cy="3739660"/>
        </a:xfrm>
        <a:prstGeom prst="roundRect">
          <a:avLst>
            <a:gd name="adj" fmla="val 10000"/>
          </a:avLst>
        </a:prstGeom>
        <a:solidFill>
          <a:srgbClr val="36B0E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kern="1200" dirty="0">
              <a:solidFill>
                <a:schemeClr val="bg1"/>
              </a:solidFill>
            </a:rPr>
            <a:t>الموافقة والحفاظ على السرية</a:t>
          </a:r>
          <a:endParaRPr lang="en-US" sz="2400" b="1" kern="1200" dirty="0">
            <a:solidFill>
              <a:schemeClr val="bg1"/>
            </a:solidFill>
          </a:endParaRPr>
        </a:p>
      </dsp:txBody>
      <dsp:txXfrm>
        <a:off x="8703503" y="43845"/>
        <a:ext cx="1409291" cy="3651970"/>
      </dsp:txXfrm>
    </dsp:sp>
    <dsp:sp modelId="{46633289-FED1-A74B-A97E-F7BA23DF02EC}">
      <dsp:nvSpPr>
        <dsp:cNvPr id="0" name=""/>
        <dsp:cNvSpPr/>
      </dsp:nvSpPr>
      <dsp:spPr>
        <a:xfrm>
          <a:off x="10305668" y="0"/>
          <a:ext cx="1154429" cy="3739660"/>
        </a:xfrm>
        <a:prstGeom prst="roundRect">
          <a:avLst>
            <a:gd name="adj" fmla="val 10000"/>
          </a:avLst>
        </a:prstGeom>
        <a:solidFill>
          <a:srgbClr val="DD10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LB" sz="2400" b="1" kern="1200" dirty="0">
              <a:solidFill>
                <a:schemeClr val="bg1"/>
              </a:solidFill>
            </a:rPr>
            <a:t>عدم إلحاق الأذى</a:t>
          </a:r>
          <a:endParaRPr lang="en-US" sz="2400" b="1" kern="1200" dirty="0">
            <a:solidFill>
              <a:schemeClr val="bg1"/>
            </a:solidFill>
          </a:endParaRPr>
        </a:p>
      </dsp:txBody>
      <dsp:txXfrm>
        <a:off x="10339480" y="33812"/>
        <a:ext cx="1086805" cy="36720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683A4-C40B-C046-BD72-92C6072E6D38}">
      <dsp:nvSpPr>
        <dsp:cNvPr id="0" name=""/>
        <dsp:cNvSpPr/>
      </dsp:nvSpPr>
      <dsp:spPr>
        <a:xfrm>
          <a:off x="0" y="1447"/>
          <a:ext cx="7706310" cy="95062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x-none" sz="2400" b="1" kern="1200" dirty="0"/>
            <a:t>السلامة والرفاهية أولويتان</a:t>
          </a:r>
          <a:endParaRPr lang="en-US" sz="2400" b="1" i="0" kern="1200" dirty="0">
            <a:solidFill>
              <a:schemeClr val="bg1"/>
            </a:solidFill>
            <a:latin typeface="Arial" panose="020B0604020202020204" pitchFamily="34" charset="0"/>
            <a:cs typeface="Arial" panose="020B0604020202020204" pitchFamily="34" charset="0"/>
          </a:endParaRPr>
        </a:p>
      </dsp:txBody>
      <dsp:txXfrm>
        <a:off x="46406" y="47853"/>
        <a:ext cx="7613498" cy="857813"/>
      </dsp:txXfrm>
    </dsp:sp>
    <dsp:sp modelId="{79AA2C20-2825-E040-AD79-84BD899A6F08}">
      <dsp:nvSpPr>
        <dsp:cNvPr id="0" name=""/>
        <dsp:cNvSpPr/>
      </dsp:nvSpPr>
      <dsp:spPr>
        <a:xfrm>
          <a:off x="0" y="1024072"/>
          <a:ext cx="7706310" cy="950625"/>
        </a:xfrm>
        <a:prstGeom prst="roundRect">
          <a:avLst/>
        </a:prstGeom>
        <a:solidFill>
          <a:srgbClr val="1F74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x-none" sz="2400" b="1" kern="1200" dirty="0"/>
            <a:t>اسألوا العميل إن كان يشعر براحة أكثر عند التحدث إلى شخص من نفس نوعه الاجتماعي أو من نوع اجتماعي مختلف</a:t>
          </a:r>
          <a:r>
            <a:rPr lang="fr-CA" sz="2400" b="1" kern="1200" dirty="0"/>
            <a:t>.</a:t>
          </a:r>
          <a:endParaRPr lang="en-US" sz="2400" b="1" i="0" kern="1200" dirty="0">
            <a:solidFill>
              <a:schemeClr val="bg1"/>
            </a:solidFill>
            <a:latin typeface="Arial" panose="020B0604020202020204" pitchFamily="34" charset="0"/>
            <a:cs typeface="Arial" panose="020B0604020202020204" pitchFamily="34" charset="0"/>
          </a:endParaRPr>
        </a:p>
      </dsp:txBody>
      <dsp:txXfrm>
        <a:off x="46406" y="1070478"/>
        <a:ext cx="7613498" cy="857813"/>
      </dsp:txXfrm>
    </dsp:sp>
    <dsp:sp modelId="{25A4A4EA-E8A5-A84E-81A6-C086A45D96CB}">
      <dsp:nvSpPr>
        <dsp:cNvPr id="0" name=""/>
        <dsp:cNvSpPr/>
      </dsp:nvSpPr>
      <dsp:spPr>
        <a:xfrm>
          <a:off x="0" y="2046698"/>
          <a:ext cx="7706310" cy="950625"/>
        </a:xfrm>
        <a:prstGeom prst="roundRect">
          <a:avLst/>
        </a:prstGeom>
        <a:solidFill>
          <a:srgbClr val="36B0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x-none" sz="2400" b="1" kern="1200" dirty="0"/>
            <a:t>يمكن للمقابلات المتعددة حول حادثة عنف قائم على النوع الاجتماعي أن تؤدي إلى إصابة الناجي بصدمة من جديد.</a:t>
          </a:r>
          <a:endParaRPr lang="en-US" sz="2400" b="1" i="0" kern="1200" dirty="0">
            <a:solidFill>
              <a:schemeClr val="bg1"/>
            </a:solidFill>
            <a:latin typeface="Arial" panose="020B0604020202020204" pitchFamily="34" charset="0"/>
            <a:cs typeface="Arial" panose="020B0604020202020204" pitchFamily="34" charset="0"/>
          </a:endParaRPr>
        </a:p>
      </dsp:txBody>
      <dsp:txXfrm>
        <a:off x="46406" y="2093104"/>
        <a:ext cx="7613498" cy="857813"/>
      </dsp:txXfrm>
    </dsp:sp>
    <dsp:sp modelId="{855A5CDB-C037-D444-9E3C-4C17B683D8FC}">
      <dsp:nvSpPr>
        <dsp:cNvPr id="0" name=""/>
        <dsp:cNvSpPr/>
      </dsp:nvSpPr>
      <dsp:spPr>
        <a:xfrm>
          <a:off x="0" y="3070770"/>
          <a:ext cx="7706310" cy="95062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x-none" sz="2400" b="1" kern="1200" dirty="0"/>
            <a:t>إن إجراء المقابلة ليس شرطاً لدعم الناجين والسماح لهم بالوصول إلى الخدمات.</a:t>
          </a:r>
          <a:endParaRPr lang="en-US" sz="1900" kern="1200" dirty="0">
            <a:solidFill>
              <a:schemeClr val="bg1"/>
            </a:solidFill>
          </a:endParaRPr>
        </a:p>
      </dsp:txBody>
      <dsp:txXfrm>
        <a:off x="46406" y="3117176"/>
        <a:ext cx="7613498" cy="85781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C43BB1-60F2-4D6F-B96E-A2ED699DDC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A27E83E-4F9B-4A9E-91E0-5AC7787ADB90}"/>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0CE60878-2C36-4A7F-B028-257C092370F5}" type="datetimeFigureOut">
              <a:rPr lang="en-US" altLang="en-US"/>
              <a:pPr>
                <a:defRPr/>
              </a:pPr>
              <a:t>8/27/2021</a:t>
            </a:fld>
            <a:endParaRPr lang="en-US" altLang="en-US"/>
          </a:p>
        </p:txBody>
      </p:sp>
      <p:sp>
        <p:nvSpPr>
          <p:cNvPr id="4" name="Footer Placeholder 3">
            <a:extLst>
              <a:ext uri="{FF2B5EF4-FFF2-40B4-BE49-F238E27FC236}">
                <a16:creationId xmlns:a16="http://schemas.microsoft.com/office/drawing/2014/main" id="{88F0A7DA-6499-4EF2-951F-0CDEBC8F16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D53092AC-D65C-4351-96DB-3073BF736C23}"/>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EEFE334-F292-4D39-BE74-D4197C8FBE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5D8516-EC63-42A7-9CDC-3C3FC8D5A6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C6038C59-7BD1-4DFE-A699-377901898B34}"/>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254A8436-6166-45F4-BF7B-9D74923301EA}" type="datetimeFigureOut">
              <a:rPr lang="en-GB" altLang="en-US"/>
              <a:pPr>
                <a:defRPr/>
              </a:pPr>
              <a:t>27/08/2021</a:t>
            </a:fld>
            <a:endParaRPr lang="en-GB" altLang="en-US"/>
          </a:p>
        </p:txBody>
      </p:sp>
      <p:sp>
        <p:nvSpPr>
          <p:cNvPr id="4" name="Slide Image Placeholder 3">
            <a:extLst>
              <a:ext uri="{FF2B5EF4-FFF2-40B4-BE49-F238E27FC236}">
                <a16:creationId xmlns:a16="http://schemas.microsoft.com/office/drawing/2014/main" id="{28A46F4B-E95F-4A50-87A7-43A99D57E0D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3D5FD984-4358-4C8F-AEE0-293A044A147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636DD14-D19A-4EC8-8F34-10D8A2624B0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2D447626-BD91-4CE5-97EF-FCCCB96053B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C1819AB-295B-4F59-A44C-A0FBB21B812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gbvims.com/wp/wp-content/uploads/GBVIMS-Facilitators-Guide.compressed.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698EEA7-84DD-4E71-BBAC-E4C8711D22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C4607D9-85B2-4EE8-AFF8-2B62AB07F6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بصفتكم مدرّبين، يفترض بكم أن تكونوا على اطلاع شامل على دليل المستخدمين الخاص ببرنامج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 وعلى الدليل الخاص بمنفذي البرنامج والعاملين عليه قبل البدء بتدريب الآخرين. </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32772" name="Slide Number Placeholder 3">
            <a:extLst>
              <a:ext uri="{FF2B5EF4-FFF2-40B4-BE49-F238E27FC236}">
                <a16:creationId xmlns:a16="http://schemas.microsoft.com/office/drawing/2014/main" id="{82422696-C94F-4B97-BDC6-DB2B211B88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21C691BD-34F1-4AD7-ABF4-E95EF1A13569}" type="slidenum">
              <a:rPr lang="en-GB" altLang="en-US"/>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14333D9-F92E-4336-86E6-84AA6CFC4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17D1B1B2-C246-4957-BF88-504F388ECB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اشرحوا للمشاركين بعض التعريفات الأساسية وأكدوا لهم بأن هذا الموضوع معقّد وغير سهل! ومن ثم طمئنوهم إلى أنكم ستشملون في شرحكم مختلف النقاط، وستتطرقون إليها خطوة خطوة، وبأن الشعور بالارتباك أو الانزعاج أمر طبيعي، ولاسيما إن كان بعض هذه المعلومات جديداً بالنسبة إليهم. ومن المهمّ أيضاً تذكير المشاركين بأهمية احترام الآخرين وخبراتهم.</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أكدوا في البداية على أن مفهوم الجنس والنوع الاجتماعي هي مسألة مستمرة لا ثنائية. لا بدّ وأن المشاركين يدركون بأن النوع الاجتماعي (كبنية اجتماعية) يتغير مع الوقت، ومن مكان إلى آخر، إلا أن بعض المشاركين قد لا يدركون بأن موضوع الجنس قابل لأن يتغيّر عبر استخدام الهرمونات والتدخلات الجراحية، وبأن هناك فئات أبعد من حدود رجل/أنثى. لذا، احرصوا على أن تؤكدوا بأن الكلام عن "الجنس البيولوجي" ليس دائماً ثابتاً وثنائياً. وحين نتحدث عن الخصائص البيولوجية للنساء والرجال، (كحين نقول بأن النساء تحيّض، وتحمل، وتلد الأطفال)، تذكروا بأن بعض عابري النوع الاجتماعي، أو ثنائيو النوع الاجتماعي، أو متعدّدو النوع الاجتماعي قد يتمتعون بالخصائص الجسدية التي تسمح لهم باختبار بعض هذه الحالات.</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أنظروا إلى الملاحظات المدرجة في شريحة العرض التالية رقم 12.</a:t>
            </a:r>
            <a:endParaRPr lang="en-US" altLang="en-US" sz="1800">
              <a:ea typeface="ヒラギノ角ゴ Pro W3" pitchFamily="-92" charset="-128"/>
              <a:cs typeface="Arial" panose="020B0604020202020204" pitchFamily="34" charset="0"/>
            </a:endParaRPr>
          </a:p>
          <a:p>
            <a:pPr marL="342900" indent="-342900" eaLnBrk="1" hangingPunct="1">
              <a:spcBef>
                <a:spcPct val="0"/>
              </a:spcBef>
              <a:buFontTx/>
              <a:buChar char="•"/>
            </a:pPr>
            <a:endParaRPr lang="en-US" altLang="en-US" i="1">
              <a:ea typeface="ヒラギノ角ゴ Pro W3" pitchFamily="-92" charset="-128"/>
            </a:endParaRPr>
          </a:p>
        </p:txBody>
      </p:sp>
      <p:sp>
        <p:nvSpPr>
          <p:cNvPr id="52228" name="Slide Number Placeholder 3">
            <a:extLst>
              <a:ext uri="{FF2B5EF4-FFF2-40B4-BE49-F238E27FC236}">
                <a16:creationId xmlns:a16="http://schemas.microsoft.com/office/drawing/2014/main" id="{A3475EB6-7275-4439-BCD3-0C1ED6FCF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12F12BDF-AC5E-4BAB-9994-1C2685ABD04D}" type="slidenum">
              <a:rPr lang="en-GB" altLang="en-US"/>
              <a:pPr/>
              <a:t>11</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41C016A1-22E8-4FE3-A879-880BF20699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54A08C2-B22B-453C-9093-B49F47973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صُممت شريحة العرض هذه بطريقة تجعلكم تستعرضون الفئات الأربع الأساسية (الجنس، النوع الاجتماعي، الميل الاجتماعي، والممارسات الجنسية).</a:t>
            </a:r>
          </a:p>
          <a:p>
            <a:pPr algn="r" rtl="1">
              <a:lnSpc>
                <a:spcPct val="107000"/>
              </a:lnSpc>
              <a:spcBef>
                <a:spcPct val="0"/>
              </a:spcBef>
              <a:spcAft>
                <a:spcPts val="800"/>
              </a:spcAft>
            </a:pP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نشاط: املأوا المصفوفة بالخيارات المناسبة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اطلبوا من المشاركين العمل ضمن مجموعات صغيرة وتعداد الخيارات التي يرون بأنها ملائمة لكل فئة من الفئات الأربع الأساسية، ومن ثم أنقروا على الخانات لإظهار اللوائح المندرجة أسفل كل خانة.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تأكدوا من أن المشاركين قد أدركوا جيداً مفاهيم الجنس، ومعايير النوع الاجتماعي، والهوية القائمة على النوع الاجتماعي، والنشاط الجنسي/الميول الجنسية.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ملاحظة حول الخانة الخاصة بالنوع الاجتماعي</a:t>
            </a: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 فوفق الهوية الأنثوية، هناك متوافقة النوع الاجتماعي، أو عابرة النوع الاجتماعي، وحرّة النوع الاجتماعي، والأشخاص اللواتي اعتبرن فتيات عند الولادة...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 وفق الهوية الذكورية، هناك متوافق النوع الاجتماعي، أو عابر النوع الاجتماعي، وحرّ النوع الاجتماعي، والأشخاص الذين اعتبروا فتياناً عند الولادة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 متعددو النوع الاجتماعي، أي عديمو النوع الاجتماعي، وثنائيو النوع الاجتماعي، أو الأشخاص الذين لا ينسبون أنفسهم إلى نوع اجتماعي معين.</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 يتداخل عابرو النوع الاجتماعي على صعيدي الطبيعة البيولوجية الجنسية والنوع الاجتماعي لأن التغييرات الطبية تغير الطبيعة البيولوجية للشخص عبر إحداث تغييرات أولية و/أو ثانوية في الخصائص الجنسية و/أو الهرمونات.</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احرصوا على حُسن إيصال الرسائل الأساسية المتعلقة بالجنس، النوع الاجتماعي والنشاط الجنسي/الميل الجنسي (المربع العاشر، ص. 31)</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كلمة </a:t>
            </a:r>
            <a:r>
              <a:rPr lang="ar-LB" altLang="en-US" sz="1800">
                <a:ea typeface="ヒラギノ角ゴ Pro W3" pitchFamily="-92" charset="-128"/>
                <a:cs typeface="Simplified Arabic" panose="02020603050405020304" pitchFamily="18" charset="-78"/>
              </a:rPr>
              <a:t>"</a:t>
            </a:r>
            <a:r>
              <a:rPr lang="ar-SA" altLang="en-US" sz="1800">
                <a:ea typeface="ヒラギノ角ゴ Pro W3" pitchFamily="-92" charset="-128"/>
                <a:cs typeface="Simplified Arabic" panose="02020603050405020304" pitchFamily="18" charset="-78"/>
              </a:rPr>
              <a:t>الجنس" هي تسمية تشير إلى الخصائص الجسدية، وتحديدًا الأعضاء التناسلية والهرمونات والاختلافات الجينية (الكروموسومات)، التي يولد بها الشخص وتتطوّر مع سنّ البلوغ.</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غالباً ما يتوقع الناس أن يتمّ تحديد هويتهم وفق الهوية القائمة على النوع الاجتماعي التي أسندت لهم وفقاً لمظهرهم الجسدي عند الولادة. وتخصّص المجتمعات أدواراً وسلوكيات ونشاطات وخصائص وفرص معينة تراها ملائمة لكلّ نوع من الانواع الاجتماعية. فعلى سبيل المثال، يُلقّن الفتيان كيفية التصرف بخشونة، فيما تُلقّن الفتيات التصرف بلطف ورعاية. وفي بعض الأحيان، لا تتوافق هذه التوقعات مع الطريقة التي ينظر فيها هذا الشخص إلى نفسه، وكيفية شعوره، وقد يعبرون عن أنفسهم بطريقة مغايرة عن المعايير، والتقاليد والأعراف القائمة ضمن المجتمع.</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تعزّز هذه الأدوار والسلوكيات خلال حياة الشخص، وبحسب الطريقة التي يتخالط فيها الفتيان والفتيات مع المجتمع فيكتسبون سمات "الأنوثة" أو "الرجولة" (أو يتعلمون التأقلم مع المعايير القائمة على النوع الاجتماعي" فيما يعرف باكتساب النوع الاجتماعي.</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تجدر الإشارة إلى أن الأدوار القائمة على النوع الاجتماعي والمعايير القائمة على النوع الاجتماعي ليست ثابتة. فالأدوار الخاصة بالرجل أو المرأة قابلة لأن تتغير من وقت إلى آخر، ومن ثقافة إلى أخرى، ومن ثقافة فرعية إلى ثقافة فرعية إلى أخرى.</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ومن المهم التمييز بين ما حدّده المجتمع وبناه من معايير لكل نوع اجتماعي من خلال الأدوار المتوقعة القائمة على النوع الاجتماعي، والتي تتأثر بالخصائص الجسدية أو البيولوجية؟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يشير مصطلح "الميول الجنسية" إلى الشخص الذي يشعر المرء بالانجذاب نحوه، كالأشخاص من نوع اجتماعي مغاير عن نوعهم (محبّ للجنس الآخر) أو إلى شخص من نفس نوعهم الاجتماعي (مثلية أو مثلي)، أو إلى أشخاص مزدوجي النوع الاجتماعي أو أكثر، وسواها من الميول الجنسية الأخرى. أما توقع انجذاب الرجال نحو النساء والنساء نحو الرجال فيطلق عليه تسمية </a:t>
            </a:r>
            <a:r>
              <a:rPr lang="ar-LB" altLang="en-US" sz="1800">
                <a:ea typeface="ヒラギノ角ゴ Pro W3" pitchFamily="-92" charset="-128"/>
                <a:cs typeface="Simplified Arabic" panose="02020603050405020304" pitchFamily="18" charset="-78"/>
              </a:rPr>
              <a:t>" اشتهاء النوع الاجتماعي المغاير".</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إن الهوية القائمة على النوع الاجتماعي هي إحساسنا الداخلي والطريقة التي نشعر بها حيال نوعنا الاجتماعي. فحين تكون الهوية القائمة على النوع الاجتماعي لشخص ما مطابقة للهوية التي أسندت له بناء إلى خصائصه الجنسية عند الولادة، يكون هؤلاء الأشخاص "متوافقو النوع الاجتماعي". أما حين يكون هناك اختلاف، فيكونون عابرين للنوع الاجتماعي. ومن هنا، فإن الهوية القائمة على النوع الاجتماعي عبارة عن طيف واسع النطاق يتخطى حدود ثنائية الأنثى والذكر ليشمل الأشخاص الذين لا يملكون نوعاً اجتماعياً معيناً وأولئك المتعددي النوع الاجتماعي. أما تعدّد النوع الاجتماعي فمصطلح شامل يتضمّن طائفة واسعة من الأشخاص ذوي الهويات المختلفة القائمة على النوع الاجتماعي.</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وغالبًا ما تلتبس الأمور ما بين عابري النوع الاجتماعي والمثليين، ولاسيما في المجتمعات حيث يعتبر عبور النوع الاجتماعي والمثلية غير قانونية. إلا أن، عبور النوع الاجتماعي لا يفترض التمتّع بميل جنسي معيّن- فبغض النظر عن هويتهم المبنية على النوع الاجتماعي، قد يكون الأشخاص محبّين للجنس الآخر، مثليين، مثليات، مزدوجي الجنس، أحرار النوع الاجتماعي أو عديمي النوع الاجتماعي، على سبيل الذكر لا الحصر.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وبشكل تدريجي، زاد الوعي لا حول الهوية القائمة  على النوع الاجتماعي فحسب، بل حول العلاقة الجنسية، على أنها قابلة للتحول عوضاً عن النظر إليها من منظار ثنائي فحسب (ضدان و/أو). والأمر عينه ينطبق على مفاهيم الجنس، والهوية القائمة  على النوع الاجتماعي، والتعبير عن النوع الاجتماعي التي أضحت جميعها متصلة.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تجدر الإشارة إلى أن موضوع الجنس قابل لأن يتغيّر عبر التدخل الطبي (العلاج بالهرمونات والتدخلات الجراحية الهادفة إلى تثبيت النوع الاجتماعي).</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والأمر سيّان بالنسبة إلى التوقعات المرتبطة بالسلوكيات والتفضيلات الجنسية (الميول) المنسوبة إلى الرجال والنساء، والتي باتت أكثر انسيابية من المعايير التي تنصّ على أنه يفترض بالرجال أن ينجذبوا جنسياً إلى النساء، وأنه يفترض بالنساء أن ينجذبن جنسياً إلى الرجال.</a:t>
            </a:r>
            <a:endParaRPr lang="en-US" altLang="en-US" sz="1800">
              <a:ea typeface="ヒラギノ角ゴ Pro W3" pitchFamily="-92" charset="-128"/>
              <a:cs typeface="Arial" panose="020B0604020202020204" pitchFamily="34" charset="0"/>
            </a:endParaRPr>
          </a:p>
          <a:p>
            <a:pPr algn="r"/>
            <a:r>
              <a:rPr lang="en-US" altLang="en-US" sz="1800">
                <a:latin typeface="Simplified Arabic" panose="02020603050405020304" pitchFamily="18" charset="-78"/>
                <a:ea typeface="ヒラギノ角ゴ Pro W3" pitchFamily="-92" charset="-128"/>
                <a:cs typeface="Calibri" panose="020F0502020204030204" pitchFamily="34" charset="0"/>
              </a:rPr>
              <a:t> </a:t>
            </a:r>
            <a:endParaRPr lang="ar-LB" altLang="en-US" sz="1800">
              <a:latin typeface="Simplified Arabic" panose="02020603050405020304" pitchFamily="18" charset="-78"/>
              <a:ea typeface="ヒラギノ角ゴ Pro W3" pitchFamily="-92" charset="-128"/>
              <a:cs typeface="Calibri" panose="020F0502020204030204" pitchFamily="34" charset="0"/>
            </a:endParaRPr>
          </a:p>
          <a:p>
            <a:pPr algn="r"/>
            <a:r>
              <a:rPr lang="ar-LB" altLang="en-US" sz="1800">
                <a:latin typeface="Simplified Arabic" panose="02020603050405020304" pitchFamily="18" charset="-78"/>
                <a:ea typeface="ヒラギノ角ゴ Pro W3" pitchFamily="-92" charset="-128"/>
                <a:cs typeface="Calibri" panose="020F0502020204030204" pitchFamily="34" charset="0"/>
              </a:rPr>
              <a:t>هناك مجموعة من الهويات القائمة على النوع الاجتماعي، والميول الجنسية والتعابير القائمة على النوع الاجتماعي. ومن هنا، يشير مصطلح النوع الاجتماعي بمعناه الشامل لا إلى الهوية القائمة على النوع الاجتماعي فحسب، بل أيضاً إلى المعايير والأدوار القائمة على النوع الاجتماعي، والتي تحدد العلاقة وديناميكيات القوى بين الناس، جراء الطريقة التي تعرّفهم بها مجتمعاتهم والطريقة التي يعرّفون بها على أنفسهم ويفهمون هويتهم القائمة على النوع الاجتماعي.</a:t>
            </a:r>
            <a:endParaRPr lang="en-US" altLang="en-US">
              <a:ea typeface="ヒラギノ角ゴ Pro W3" pitchFamily="-92" charset="-128"/>
            </a:endParaRPr>
          </a:p>
        </p:txBody>
      </p:sp>
      <p:sp>
        <p:nvSpPr>
          <p:cNvPr id="54276" name="Slide Number Placeholder 3">
            <a:extLst>
              <a:ext uri="{FF2B5EF4-FFF2-40B4-BE49-F238E27FC236}">
                <a16:creationId xmlns:a16="http://schemas.microsoft.com/office/drawing/2014/main" id="{C899EC1F-8DA5-4627-8331-4A0B3FCFEF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F6F9A84B-C98C-404C-9003-FC835C418385}" type="slidenum">
              <a:rPr lang="en-GB" altLang="en-US"/>
              <a:pPr/>
              <a:t>12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9CAA0D9-9C80-41B3-9E61-817A5D33C2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562435B2-FFBD-4F7A-9A59-951ECC52E4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اطلبوا من المشاركين تقديم تعريف لمفهوم المساواة القائمة على النوع الاجتماعي وإرفاق التعريف ببعض الأمثلة. وخلال المناقشة حول مفهوم المساواة القائمة على النوع الاجتماعي، </a:t>
            </a: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احرصوا على حُسن إيصال الرسائل الأساسية حول المساواة القائمة على النوع الاجتماعي (المربع 11، ص. 32):</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تعني </a:t>
            </a:r>
            <a:r>
              <a:rPr lang="ar-LB" altLang="en-US" sz="1800" b="1">
                <a:ea typeface="ヒラギノ角ゴ Pro W3" pitchFamily="-92" charset="-128"/>
                <a:cs typeface="Simplified Arabic" panose="02020603050405020304" pitchFamily="18" charset="-78"/>
              </a:rPr>
              <a:t>المساواة القائمة على النوع الاجتماعي </a:t>
            </a:r>
            <a:r>
              <a:rPr lang="ar-LB" altLang="en-US" sz="1800">
                <a:ea typeface="ヒラギノ角ゴ Pro W3" pitchFamily="-92" charset="-128"/>
                <a:cs typeface="Simplified Arabic" panose="02020603050405020304" pitchFamily="18" charset="-78"/>
              </a:rPr>
              <a:t>بأن الأولاد، والصغار، والبالغين، على اختلاف أعمارهم وميولهم الجنسية وهوياتهم القائمة على النوع الاجتماعي يتمتعون بالحقوق والفرص عينها.</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ونعني بذلك بأنهم يُقدّرون بشكل متساو، ويتمتعون بالقوة نفسها للقيام بالخيارات من غير أن يحدّهم نوعهم الاجتماعي. فعلى سبيل المثال: يمكن للفتيان والفتيات ومتعدّدي الأنواع الاجتماعية أن يرتادوا المدرسة بشكل متساو ويتوقعوا الحصول على جودة التعليم عينها والفرص التربوية نفسها.</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b="1">
                <a:ea typeface="ヒラギノ角ゴ Pro W3" pitchFamily="-92" charset="-128"/>
                <a:cs typeface="Simplified Arabic" panose="02020603050405020304" pitchFamily="18" charset="-78"/>
              </a:rPr>
              <a:t>المجتمعات التي تستفيد من المساواة القائمة على النوع الاجتماعي: </a:t>
            </a:r>
            <a:r>
              <a:rPr lang="ar-LB" altLang="en-US" sz="1800">
                <a:ea typeface="ヒラギノ角ゴ Pro W3" pitchFamily="-92" charset="-128"/>
                <a:cs typeface="Simplified Arabic" panose="02020603050405020304" pitchFamily="18" charset="-78"/>
              </a:rPr>
              <a:t>تعدّ المساواة القائمة على النوع الاجتماعي مهمة لأنها تساهم في تجنب التمييز، الوصمة الاجتماعية والعنف، وتجعل المجتمعات أكثر أماناً وصحة، حيث يعامل الناس، على اختلافهم، بكرامة، واحترام، وعدل.</a:t>
            </a:r>
          </a:p>
          <a:p>
            <a:pPr algn="r" rtl="1">
              <a:lnSpc>
                <a:spcPct val="107000"/>
              </a:lnSpc>
              <a:spcBef>
                <a:spcPct val="0"/>
              </a:spcBef>
              <a:spcAft>
                <a:spcPts val="800"/>
              </a:spcAft>
              <a:buFont typeface="Simplified Arabic" panose="02020603050405020304" pitchFamily="18" charset="-78"/>
              <a:buChar char="-"/>
            </a:pP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والآن، إطرحوا على المجموعة السؤال التالي: والآن وقد ناقشنا موضوع المساواة القائمة على النوع الاجتماعي، فهل يستطيع أحدهم أن يشرح لنا ما هو عدم المساواة القائمة على النوع الاجتماعي؟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وجهوا الأسئلة التالية:</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ما هي أبرز الطرق التي تتجلّى من خلالها عدم المساواة القائم على النوع الاجتماعي؟  </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ما هي الوظائف المصنّفة حكراً على الرجال، وتلك المصنّفة حكراً على النساء؟ وأي منها يحظى بأعلى المراتب، وبأعلى نسبة من الاحترام وبالرواتب العالية؟</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كيف توزّع الأدوار والمسؤوليات المنزلية ما بين الرجال والفتيان والنساء والفتيات؟ وما هو تأثيرها على الأشخاص على اختلاف نوعهم الاجتماعي وعلى قدراتهم على القيام بأمور معينة أو الامتناع عن ذلك؟</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كيف يمكن للديانة، والممارسات التقليدية والقوانين أن تؤثر على النساء، الرجال الأشخاص المتعددي النوع الاجتماعي؟</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الانتقال إلى شريحة العرض رقم 14 بعد أن تجيب المجموعة.</a:t>
            </a:r>
            <a:endParaRPr lang="en-US" altLang="en-US" sz="1800">
              <a:ea typeface="ヒラギノ角ゴ Pro W3" pitchFamily="-92" charset="-128"/>
              <a:cs typeface="Arial" panose="020B0604020202020204" pitchFamily="34" charset="0"/>
            </a:endParaRPr>
          </a:p>
          <a:p>
            <a:pPr eaLnBrk="1" hangingPunct="1">
              <a:spcBef>
                <a:spcPct val="0"/>
              </a:spcBef>
            </a:pPr>
            <a:endParaRPr lang="en-US" altLang="en-US">
              <a:ea typeface="ヒラギノ角ゴ Pro W3" pitchFamily="-92" charset="-128"/>
            </a:endParaRPr>
          </a:p>
        </p:txBody>
      </p:sp>
      <p:sp>
        <p:nvSpPr>
          <p:cNvPr id="56324" name="Slide Number Placeholder 3">
            <a:extLst>
              <a:ext uri="{FF2B5EF4-FFF2-40B4-BE49-F238E27FC236}">
                <a16:creationId xmlns:a16="http://schemas.microsoft.com/office/drawing/2014/main" id="{0CECC742-9B5C-4FD0-87F5-B572A7C690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B7322C79-EEFD-4A2F-B9B4-B79C81B564A1}" type="slidenum">
              <a:rPr lang="en-GB" altLang="en-US"/>
              <a:pPr/>
              <a:t>13</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CE265C5-32A6-4231-99AB-5E075FE73F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1BFE6408-C519-4BB6-8ECC-8EEC0D02A4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a:solidFill>
                  <a:srgbClr val="000000"/>
                </a:solidFill>
                <a:ea typeface="ヒラギノ角ゴ Pro W3" pitchFamily="-92" charset="-128"/>
                <a:cs typeface="Simplified Arabic" panose="02020603050405020304" pitchFamily="18" charset="-78"/>
              </a:rPr>
              <a:t>احرصوا على أن يدرك المشاركون بأن لعدم المساواة القائمة على النوع الاجتماعي آثاراً سلبية على الجميع، بما في ذلك الرجال والفتيان، بالرغم من أن التأثير السلبي الأكبر هو على النساء والفتيات، وعلى الأشخاص الذين لا يتماشون مع المعايير الجنسية/ معايير النوع الاجتماعي، بما في ذلك الأشخاص ذوي الميول الجنسية المتعددة، وذوي الهويات والتعابير القائمة على النوع الاجتماعي، والخصائص الجنسية القائمة على النوع الاجتماعي، والعاملات بالجنس والنساء اللواتي يتعاطين المخدرات.</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احرصوا على حُسن إيصال الرسائل الأساسية حول عدم المساواة القائمة على النوع الاجتماعي (المربع 12، ص. 33)</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يشير مصطلح عدم المساواة القائمة على النوع الاجتماعي إلى امتلاك بعض الأشخاص مزيداً من القوة، والقيمة والأهمية مقارنة بسواهم بسبب نوعهم الاجتماعي.</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إن النظام الذي يقدّر الرجل ويمنحه سلطة أكبر من سلطة المرأة هو النظام "الذكوري".</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تدعّم الذكورية من خلال البنى والمعايير التي تمنح الأفضلية للرجال على النساء: وتمنحهم مزيداً من السيطرة والقدرة على الوصول إلى الموارد، فيما ينظر باستخفاف إلى عمل المرأة (وجسدها).</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في المجتمع الذكوري، تحدُّ المعايير القائمة على النوع الاجتماعي، والتوقعات الاجتماعية، والمعتقدات التقليدية قدرة المرأة ودورها على صعيد اتخاذ القرارات، والإعراب عن رأيها، والمشاركة في الحياة العامة، والتأثير في حياتها الشخصية وحياة أولادها. </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فالأدوار القائمة على النوع الاجتماعي وانقسام الأعمال يبقي المرأة معتمدة على زوجها أو على أعضاء الأسرة الذكور. </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قد لا تستطيع المرأة اتخاذ قرارات حول جسمها أو صحتها (أو حول أولادها)، وقد تصبح ضحية ممارسات خطيرة أو غير صحية، كختان الإناث/تشويه الأعضاء التناسلية الأنثوية، أو زواج القاصرات المبكر أو التزويج القسري. وغالباً ما يُصار إلى اعتبار هذه الممارسات المؤذية والتمييزية طبيعية ومقبولة، ومحمية من قبل المجتمعات التي تعتبرها معايير ثقافية، ما يجعل تغييرها أمر غاية في الصعوبة. </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والأمر عينه ينطبق على الأشخاص الذين لا تتلائم هويتهم القائمة على النوع الاجتماعي و/أو ممارساتهم مع المعايير الاجتماعية، فيواجهون الإقصاء والتمييز.</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endParaRPr lang="ar-LB" altLang="en-US" sz="1800">
              <a:ea typeface="ヒラギノ角ゴ Pro W3" pitchFamily="-92" charset="-128"/>
              <a:cs typeface="Simplified Arabic" panose="02020603050405020304" pitchFamily="18" charset="-78"/>
            </a:endParaRPr>
          </a:p>
        </p:txBody>
      </p:sp>
      <p:sp>
        <p:nvSpPr>
          <p:cNvPr id="58372" name="Slide Number Placeholder 3">
            <a:extLst>
              <a:ext uri="{FF2B5EF4-FFF2-40B4-BE49-F238E27FC236}">
                <a16:creationId xmlns:a16="http://schemas.microsoft.com/office/drawing/2014/main" id="{73F98741-A48F-4BDF-AF78-163EC97954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6FCCF2E-3B82-4C1F-AB2B-4545AEDCE8FA}" type="slidenum">
              <a:rPr lang="en-GB" altLang="en-US"/>
              <a:pPr/>
              <a:t>14</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8EF323F-835A-4BD8-B963-6AF4D2ED7D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0E02B11-A16E-49DE-81A4-8DAA4CD4EA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Tx/>
              <a:buChar char="•"/>
              <a:tabLst>
                <a:tab pos="457200" algn="l"/>
              </a:tabLst>
            </a:pPr>
            <a:r>
              <a:rPr lang="ar-LB" altLang="en-US" sz="1800">
                <a:ea typeface="ヒラギノ角ゴ Pro W3" pitchFamily="-92" charset="-128"/>
                <a:cs typeface="Simplified Arabic" panose="02020603050405020304" pitchFamily="18" charset="-78"/>
              </a:rPr>
              <a:t>اطلبوا من المشاركين أن يتوزعوا ضمن مجموعات مؤلفة من شخصين أو ثلاثة أشخاص، وأن يفكروا في الحسنات والسيئات المحتملة للنظر إلى الأمور من منظار قائم على النوع الاجتماعي ضمن برنامج </a:t>
            </a:r>
            <a:r>
              <a:rPr lang="en-US" altLang="en-US" sz="1800">
                <a:latin typeface="Simplified Arabic" panose="02020603050405020304" pitchFamily="18" charset="-78"/>
                <a:ea typeface="ヒラギノ角ゴ Pro W3" pitchFamily="-92" charset="-128"/>
                <a:cs typeface="Calibri" panose="020F0502020204030204" pitchFamily="34" charset="0"/>
              </a:rPr>
              <a:t>REAct</a:t>
            </a:r>
            <a:r>
              <a:rPr lang="ar-LB" altLang="en-US" sz="1800">
                <a:ea typeface="ヒラギノ角ゴ Pro W3" pitchFamily="-92" charset="-128"/>
                <a:cs typeface="Simplified Arabic" panose="02020603050405020304" pitchFamily="18" charset="-78"/>
              </a:rPr>
              <a:t>.</a:t>
            </a:r>
            <a:endParaRPr lang="en-US" altLang="en-US" sz="1800">
              <a:ea typeface="ヒラギノ角ゴ Pro W3" pitchFamily="-92" charset="-128"/>
              <a:cs typeface="Simplified Arabic" panose="02020603050405020304" pitchFamily="18" charset="-78"/>
            </a:endParaRPr>
          </a:p>
          <a:p>
            <a:pPr marL="342900" indent="-342900" algn="r" rtl="1">
              <a:lnSpc>
                <a:spcPct val="107000"/>
              </a:lnSpc>
              <a:spcBef>
                <a:spcPct val="0"/>
              </a:spcBef>
              <a:spcAft>
                <a:spcPts val="800"/>
              </a:spcAft>
              <a:tabLst>
                <a:tab pos="457200" algn="l"/>
              </a:tabLst>
            </a:pPr>
            <a:endParaRPr lang="en-US" altLang="en-US" sz="1800">
              <a:ea typeface="ヒラギノ角ゴ Pro W3" pitchFamily="-92" charset="-128"/>
              <a:cs typeface="Calibri" panose="020F0502020204030204" pitchFamily="34" charset="0"/>
            </a:endParaRPr>
          </a:p>
          <a:p>
            <a:pPr marL="342900" indent="-342900" algn="r" rtl="1">
              <a:lnSpc>
                <a:spcPct val="107000"/>
              </a:lnSpc>
              <a:spcBef>
                <a:spcPct val="0"/>
              </a:spcBef>
              <a:spcAft>
                <a:spcPts val="800"/>
              </a:spcAft>
              <a:buFontTx/>
              <a:buChar char="•"/>
              <a:tabLst>
                <a:tab pos="457200" algn="l"/>
              </a:tabLst>
            </a:pPr>
            <a:r>
              <a:rPr lang="ar-LB" altLang="en-US" sz="1800">
                <a:ea typeface="ヒラギノ角ゴ Pro W3" pitchFamily="-92" charset="-128"/>
                <a:cs typeface="Simplified Arabic" panose="02020603050405020304" pitchFamily="18" charset="-78"/>
              </a:rPr>
              <a:t>ناقشوا الإجابات معاً ضمن جلسة عامة، وإن كانت الأفكار ملائمة، فأضيفوها إلى الجدول الثالث (شريحة العرض 16). اسألوا المشاركين عن السبل الأمثل لمواجهة التحديات التي قد تطرأ.</a:t>
            </a:r>
            <a:endParaRPr lang="en-US" altLang="en-US" sz="1800">
              <a:ea typeface="ヒラギノ角ゴ Pro W3" pitchFamily="-92" charset="-128"/>
              <a:cs typeface="Calibri" panose="020F0502020204030204" pitchFamily="34" charset="0"/>
            </a:endParaRPr>
          </a:p>
          <a:p>
            <a:pPr marL="342900" indent="-342900" algn="r" rtl="1" eaLnBrk="1" hangingPunct="1">
              <a:spcBef>
                <a:spcPct val="0"/>
              </a:spcBef>
              <a:tabLst>
                <a:tab pos="457200" algn="l"/>
              </a:tabLst>
            </a:pPr>
            <a:endParaRPr lang="en-US" altLang="en-US">
              <a:ea typeface="ヒラギノ角ゴ Pro W3" pitchFamily="-92" charset="-128"/>
            </a:endParaRPr>
          </a:p>
        </p:txBody>
      </p:sp>
      <p:sp>
        <p:nvSpPr>
          <p:cNvPr id="60420" name="Slide Number Placeholder 3">
            <a:extLst>
              <a:ext uri="{FF2B5EF4-FFF2-40B4-BE49-F238E27FC236}">
                <a16:creationId xmlns:a16="http://schemas.microsoft.com/office/drawing/2014/main" id="{E58A684D-C30A-4773-BEE5-2D633C9B1E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FCC6C5FD-3673-42C2-9362-3029D2F7F926}" type="slidenum">
              <a:rPr lang="en-GB" altLang="en-US"/>
              <a:pPr/>
              <a:t>15</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0ECED6B2-BB56-488C-B767-96A6F697BB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FBD8494-F674-4F26-B987-F970CE34AE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Tx/>
              <a:buChar char="•"/>
              <a:tabLst>
                <a:tab pos="457200" algn="l"/>
              </a:tabLst>
            </a:pPr>
            <a:r>
              <a:rPr lang="ar-SA" altLang="en-US" sz="1800">
                <a:ea typeface="ヒラギノ角ゴ Pro W3" pitchFamily="-92" charset="-128"/>
                <a:cs typeface="Simplified Arabic" panose="02020603050405020304" pitchFamily="18" charset="-78"/>
              </a:rPr>
              <a:t>بعد أن تقدم المجموعة أمثلة، اعرضوا شريحة العرض هذه وقدموا مزيداً من الأمثلة، في حال لم يتم التطرق إلى مثل هذه الأمثلة.</a:t>
            </a:r>
            <a:endParaRPr lang="en-US" altLang="en-US" sz="1800">
              <a:ea typeface="ヒラギノ角ゴ Pro W3" pitchFamily="-92" charset="-128"/>
              <a:cs typeface="Calibri" panose="020F0502020204030204" pitchFamily="34" charset="0"/>
            </a:endParaRPr>
          </a:p>
          <a:p>
            <a:pPr marL="342900" indent="-342900" algn="r" rtl="1">
              <a:lnSpc>
                <a:spcPct val="107000"/>
              </a:lnSpc>
              <a:spcBef>
                <a:spcPct val="0"/>
              </a:spcBef>
              <a:spcAft>
                <a:spcPts val="800"/>
              </a:spcAft>
              <a:buFontTx/>
              <a:buChar char="•"/>
              <a:tabLst>
                <a:tab pos="457200" algn="l"/>
              </a:tabLst>
            </a:pPr>
            <a:r>
              <a:rPr lang="ar-SA" altLang="en-US" sz="1800">
                <a:ea typeface="ヒラギノ角ゴ Pro W3" pitchFamily="-92" charset="-128"/>
                <a:cs typeface="Simplified Arabic" panose="02020603050405020304" pitchFamily="18" charset="-78"/>
              </a:rPr>
              <a:t>اطلبوا من المشاركين عرض أفكارهم حول سبل مواجهة التحديات والتصدي لها.</a:t>
            </a:r>
            <a:endParaRPr lang="en-US" altLang="en-US" sz="1800">
              <a:ea typeface="ヒラギノ角ゴ Pro W3" pitchFamily="-92" charset="-128"/>
              <a:cs typeface="Calibri" panose="020F0502020204030204" pitchFamily="34" charset="0"/>
            </a:endParaRPr>
          </a:p>
        </p:txBody>
      </p:sp>
      <p:sp>
        <p:nvSpPr>
          <p:cNvPr id="62468" name="Slide Number Placeholder 3">
            <a:extLst>
              <a:ext uri="{FF2B5EF4-FFF2-40B4-BE49-F238E27FC236}">
                <a16:creationId xmlns:a16="http://schemas.microsoft.com/office/drawing/2014/main" id="{00AF3F13-661D-4201-B3E2-636E0C4053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0DDD0B40-95D7-423E-B238-1FCF7F61863B}" type="slidenum">
              <a:rPr lang="en-GB" altLang="en-US"/>
              <a:pPr/>
              <a:t>16</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54A0A37-1546-4644-AF87-32566A9A5E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E86A5EAC-17D7-453F-9F50-A8E6D5F847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64516" name="Slide Number Placeholder 3">
            <a:extLst>
              <a:ext uri="{FF2B5EF4-FFF2-40B4-BE49-F238E27FC236}">
                <a16:creationId xmlns:a16="http://schemas.microsoft.com/office/drawing/2014/main" id="{F045834C-A421-402C-99A9-84E2B97189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CD7A4994-A813-439A-A208-649D4DD97476}" type="slidenum">
              <a:rPr lang="en-GB" altLang="en-US"/>
              <a:pPr/>
              <a:t>17</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407631B-CB82-4FDC-A527-7D4D6D6B5B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7C8A85F7-1C01-4D6B-85D8-28F906DBE0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تهدف هذه الجلسة إلى تأطير المساواة وعدم المساواة بين الجنسين في سياق الدولة من خلال مناقشة الأشكال الرئيسية وأسباب وتأثير التمييز والعنف القائم على النوع الاجتماعي ضمن المجتمعات المشاركة. خلال هذه الجلسة، يناقش المشاركون أيضًا التوصيات بشأن ما يجب تغييره وما يمكن لمنظماتهم القيام به للمشاركة في تعزيز المساواة بين الجنسين. </a:t>
            </a:r>
            <a:endParaRPr lang="en-US" altLang="en-US" sz="1800">
              <a:ea typeface="ヒラギノ角ゴ Pro W3" pitchFamily="-92" charset="-128"/>
              <a:cs typeface="Arial" panose="020B0604020202020204" pitchFamily="34" charset="0"/>
            </a:endParaRPr>
          </a:p>
          <a:p>
            <a:pPr>
              <a:lnSpc>
                <a:spcPct val="107000"/>
              </a:lnSpc>
              <a:spcBef>
                <a:spcPct val="0"/>
              </a:spcBef>
              <a:spcAft>
                <a:spcPts val="800"/>
              </a:spcAft>
            </a:pPr>
            <a:r>
              <a:rPr lang="en-US" altLang="en-US" sz="1800">
                <a:ea typeface="ヒラギノ角ゴ Pro W3" pitchFamily="-92" charset="-128"/>
                <a:cs typeface="Arial" panose="020B0604020202020204" pitchFamily="34" charset="0"/>
              </a:rPr>
              <a:t> </a:t>
            </a:r>
          </a:p>
          <a:p>
            <a:endParaRPr lang="en-US" altLang="en-US">
              <a:ea typeface="ヒラギノ角ゴ Pro W3" pitchFamily="-92" charset="-128"/>
            </a:endParaRPr>
          </a:p>
        </p:txBody>
      </p:sp>
      <p:sp>
        <p:nvSpPr>
          <p:cNvPr id="66564" name="Slide Number Placeholder 3">
            <a:extLst>
              <a:ext uri="{FF2B5EF4-FFF2-40B4-BE49-F238E27FC236}">
                <a16:creationId xmlns:a16="http://schemas.microsoft.com/office/drawing/2014/main" id="{32789329-4BB7-413C-9EBF-EC1C87FF9E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8186D43E-4106-4DAE-81E0-D13D4ABBFF15}" type="slidenum">
              <a:rPr lang="en-GB" altLang="en-US"/>
              <a:pPr/>
              <a:t>18</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7EA2A99-CB96-4A64-A3C6-1038597C45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80C4DDA-C0BA-40DC-9A25-69D2CBF0E3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اطلبوا من المشاركين العمل ضمن مجموعات صغيرة. يجب أن يكتبوا على اللوح الورقي القلاب تعريفًا للعنف القائم على النوع الاجتماعي. عليهم أن يضيفوا أدناه أعمدة تحمل العناوين التالية: " الفئة المعرضة للخطر" و " الفئة المرتكبة" و "الآثار".</a:t>
            </a:r>
            <a:endParaRPr lang="en-US" altLang="en-US" sz="1800">
              <a:ea typeface="ヒラギノ角ゴ Pro W3" pitchFamily="-92" charset="-128"/>
              <a:cs typeface="Simplified Arabic" panose="02020603050405020304" pitchFamily="18" charset="-78"/>
            </a:endParaRPr>
          </a:p>
          <a:p>
            <a:pPr marL="342900" indent="-342900" algn="r" rtl="1">
              <a:lnSpc>
                <a:spcPct val="107000"/>
              </a:lnSpc>
              <a:spcBef>
                <a:spcPct val="0"/>
              </a:spcBef>
              <a:buFont typeface="Symbol" panose="05050102010706020507" pitchFamily="18" charset="2"/>
              <a:buChar char=""/>
            </a:pP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بعد أن يتسنى للمجموعات مناقشة التعريفات وتبادل الأفكار، تفقدوا شرائح العرض من 20 إلى 23، واطرحوا الأسئلة وقدموا التوضيحات بحسب ما هو مطلوب.</a:t>
            </a:r>
            <a:endParaRPr lang="en-US" altLang="en-US" sz="1800">
              <a:ea typeface="ヒラギノ角ゴ Pro W3" pitchFamily="-92" charset="-128"/>
              <a:cs typeface="Simplified Arabic" panose="02020603050405020304" pitchFamily="18" charset="-78"/>
            </a:endParaRPr>
          </a:p>
          <a:p>
            <a:pPr marL="342900" indent="-342900" algn="r" rtl="1">
              <a:lnSpc>
                <a:spcPct val="107000"/>
              </a:lnSpc>
              <a:spcBef>
                <a:spcPct val="0"/>
              </a:spcBef>
              <a:buFont typeface="Symbol" panose="05050102010706020507" pitchFamily="18" charset="2"/>
              <a:buChar char=""/>
            </a:pPr>
            <a:endParaRPr lang="ar-LB"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اسألوا المشاركين: أهناك ما يفاجئكم؟ ماذا تخبرنا ردود أفعالنا عن الأفكار المسبقة المتعلقة بالنوع الاجتماعي؟ (مثلًا، يتّسم الرجال بالعنف "بشكل طبيعي"، ويتعين على النساء تحمّل العنف ضمن إطار العلاقة، إلخ.)</a:t>
            </a:r>
            <a:endParaRPr lang="en-US" altLang="en-US">
              <a:ea typeface="ヒラギノ角ゴ Pro W3" pitchFamily="-92" charset="-128"/>
            </a:endParaRPr>
          </a:p>
        </p:txBody>
      </p:sp>
      <p:sp>
        <p:nvSpPr>
          <p:cNvPr id="68612" name="Slide Number Placeholder 3">
            <a:extLst>
              <a:ext uri="{FF2B5EF4-FFF2-40B4-BE49-F238E27FC236}">
                <a16:creationId xmlns:a16="http://schemas.microsoft.com/office/drawing/2014/main" id="{0675425B-ADF4-42B4-863E-D13C9FA3BE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B6645F75-680F-4C85-A795-E97A8EE0F0B6}" type="slidenum">
              <a:rPr lang="en-GB" altLang="en-US"/>
              <a:pPr/>
              <a:t>19</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071A395-8C58-45BE-8EB9-ABB61CD1C8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6AC997D-02DE-4054-9E1A-4AC98F1B6C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احرصوا على حُسن إيصال الرسائل المتعلقة بالعنف القائم على النوع الاجتماعي (المربع 13، ص.36):</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يُعدّ </a:t>
            </a:r>
            <a:r>
              <a:rPr lang="ar-SA" altLang="en-US" sz="1800" b="1">
                <a:ea typeface="ヒラギノ角ゴ Pro W3" pitchFamily="-92" charset="-128"/>
                <a:cs typeface="Simplified Arabic" panose="02020603050405020304" pitchFamily="18" charset="-78"/>
              </a:rPr>
              <a:t>العنف القائم على النوع الاجتماعي</a:t>
            </a:r>
            <a:r>
              <a:rPr lang="ar-SA" altLang="en-US" sz="1800">
                <a:ea typeface="ヒラギノ角ゴ Pro W3" pitchFamily="-92" charset="-128"/>
                <a:cs typeface="Simplified Arabic" panose="02020603050405020304" pitchFamily="18" charset="-78"/>
              </a:rPr>
              <a:t> انتهاكًا لحقوق الإنسان وهو أي فعل ضار يُرتكب ضد إرادة الشخص بسبب جنسه أو هويته الجنسية، ويشمل الإساءة الجسدية والجنسية والعاطفية والنفسية، والحرمان من الموارد (أي سبل الرزق والتعليم) أو الوصول إلى الخدمات (أي الخدمات الصحية والقانونية).</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b="1">
                <a:ea typeface="ヒラギノ角ゴ Pro W3" pitchFamily="-92" charset="-128"/>
                <a:cs typeface="Simplified Arabic" panose="02020603050405020304" pitchFamily="18" charset="-78"/>
              </a:rPr>
              <a:t>العنف القائم على النوع الاجتماعي هو تعبير عن عدم المساواة</a:t>
            </a:r>
            <a:r>
              <a:rPr lang="ar-SA" altLang="en-US" sz="1800">
                <a:ea typeface="ヒラギノ角ゴ Pro W3" pitchFamily="-92" charset="-128"/>
                <a:cs typeface="Simplified Arabic" panose="02020603050405020304" pitchFamily="18" charset="-78"/>
              </a:rPr>
              <a:t> في علاقة قائمة على الاستقواء. نحن بحاجة إلى فهم علاقة الاستقواء بين الأنواع الاجتماعية للأشخاص المعنيين (الزوج/ الزوجة، العميل /العامل في مجال الجنس، العامل الصحي/المرأة، الرجل المتوافق جندريًا/ الرجل المتحول جنسيًا، مجموعة رجال/ نساء مثليات).</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نظرًا إلى أنّ عدم المساواة القائمة على النوع الاجتماعي يدعمها نظام من "القواعد" المجتمعية (معايير النوع الاجتماعي)، فإن العنف القائم على النوع الاجتماعي مُتسامَح معه على نطاق واسع، ومتغاض عنه أو مقبولًا - وطبيعيًا. في الدراسات الاستقصائية، يتفق الرجال والنساء على حد ّسواء على أن العنف ضد المرأة مقبولاً في بعض المواقف.</a:t>
            </a:r>
            <a:endParaRPr lang="ar-LB"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 تُستخدم </a:t>
            </a:r>
            <a:r>
              <a:rPr lang="ar-SA" altLang="en-US" sz="1800" b="1">
                <a:ea typeface="ヒラギノ角ゴ Pro W3" pitchFamily="-92" charset="-128"/>
                <a:cs typeface="Simplified Arabic" panose="02020603050405020304" pitchFamily="18" charset="-78"/>
              </a:rPr>
              <a:t>الأنظمة القانونية والاجتماعية</a:t>
            </a:r>
            <a:r>
              <a:rPr lang="ar-SA" altLang="en-US" sz="1800">
                <a:ea typeface="ヒラギノ角ゴ Pro W3" pitchFamily="-92" charset="-128"/>
                <a:cs typeface="Simplified Arabic" panose="02020603050405020304" pitchFamily="18" charset="-78"/>
              </a:rPr>
              <a:t> للسيطرة على أجساد النساء بشكل خاص ويمكن استخدامها لمعاقبة العنف. وتشمل هذه القوانين التي تجرّم جوانب العمل في مجال الجنس والعلاقات المثلية والإجهاض والقوانين حول سن الرشد. كما تعجز القوانين أيضًا عن الاعتراف ببعض أشكال العنف – إذ لا تعترف الأنظمة القانونية في العديد من البلدان بالاغتصاب الزوجي، وبالتالي تعجر عن الحماية منه.</a:t>
            </a:r>
            <a:endParaRPr lang="en-GB" altLang="en-US" b="1">
              <a:ea typeface="ヒラギノ角ゴ Pro W3" pitchFamily="-92" charset="-128"/>
            </a:endParaRPr>
          </a:p>
        </p:txBody>
      </p:sp>
      <p:sp>
        <p:nvSpPr>
          <p:cNvPr id="70660" name="Slide Number Placeholder 3">
            <a:extLst>
              <a:ext uri="{FF2B5EF4-FFF2-40B4-BE49-F238E27FC236}">
                <a16:creationId xmlns:a16="http://schemas.microsoft.com/office/drawing/2014/main" id="{72CE348A-C5E3-4280-A577-DF345AA5BF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2949242A-B40C-4BD3-BF03-52DFC56F532A}" type="slidenum">
              <a:rPr lang="en-GB" altLang="en-US"/>
              <a:pPr/>
              <a:t>20</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1676811-2E62-44D7-BAAF-BA3AE6BB77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EC5D2AF-B5D7-49F4-BADD-42C69DB8A4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نبذة عن الجلسة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تهدف هذه الجلسة إلى تعريف المشاركين إلى 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 وذلك لدفعهم للتفكير بهذا البرنامج لتحديد مدى فائدته لمنظماتهم ومجتمعاتهم. تذكروا، أنه، وقبل البدء بالدورة التدريبية، يفترض بالمشاركين أن يتلقوا دليل التدريب الشامل من </a:t>
            </a:r>
            <a:r>
              <a:rPr lang="en-US" altLang="en-US" sz="1800">
                <a:latin typeface="Simplified Arabic" panose="02020603050405020304" pitchFamily="18" charset="-78"/>
                <a:ea typeface="ヒラギノ角ゴ Pro W3" pitchFamily="-92" charset="-128"/>
                <a:cs typeface="Arial" panose="020B0604020202020204" pitchFamily="34" charset="0"/>
              </a:rPr>
              <a:t>REAct </a:t>
            </a:r>
            <a:r>
              <a:rPr lang="ar-LB" altLang="en-US" sz="1800">
                <a:latin typeface="Simplified Arabic" panose="02020603050405020304" pitchFamily="18" charset="-78"/>
                <a:ea typeface="ヒラギノ角ゴ Pro W3" pitchFamily="-92" charset="-128"/>
                <a:cs typeface="Arial" panose="020B0604020202020204" pitchFamily="34" charset="0"/>
              </a:rPr>
              <a:t>وأن يكونوا على اطلاع على دليل المستخدم الخاص ببرنامج </a:t>
            </a:r>
            <a:r>
              <a:rPr lang="en-US" altLang="en-US" sz="1800">
                <a:latin typeface="Simplified Arabic" panose="02020603050405020304" pitchFamily="18" charset="-78"/>
                <a:ea typeface="ヒラギノ角ゴ Pro W3" pitchFamily="-92" charset="-128"/>
                <a:cs typeface="Arial" panose="020B0604020202020204" pitchFamily="34" charset="0"/>
              </a:rPr>
              <a:t>REAct</a:t>
            </a:r>
            <a:r>
              <a:rPr lang="ar-LB" altLang="en-US" sz="1800">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34820" name="Slide Number Placeholder 3">
            <a:extLst>
              <a:ext uri="{FF2B5EF4-FFF2-40B4-BE49-F238E27FC236}">
                <a16:creationId xmlns:a16="http://schemas.microsoft.com/office/drawing/2014/main" id="{F07539ED-8014-4005-9E80-99D9CE3831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E5DEAB13-8CF9-4578-8D74-7863C011D6F4}" type="slidenum">
              <a:rPr lang="en-GB" altLang="en-US"/>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67FA1851-0B9B-4200-B188-D651D8005E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1206A768-D922-4C83-B324-69A8D1749B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400" b="1">
                <a:ea typeface="ヒラギノ角ゴ Pro W3" pitchFamily="-92" charset="-128"/>
                <a:cs typeface="Simplified Arabic" panose="02020603050405020304" pitchFamily="18" charset="-78"/>
              </a:rPr>
              <a:t>احرصوا على حُسن إيصال الرسائل المتعلقة بالفئة المعرضة لخطر العنف القائم على النوع الاجتماعي (المربع 13، ص. 36).</a:t>
            </a:r>
          </a:p>
          <a:p>
            <a:pPr algn="r" rtl="1">
              <a:lnSpc>
                <a:spcPct val="107000"/>
              </a:lnSpc>
              <a:spcBef>
                <a:spcPct val="0"/>
              </a:spcBef>
              <a:spcAft>
                <a:spcPts val="800"/>
              </a:spcAft>
            </a:pP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b="1">
                <a:ea typeface="ヒラギノ角ゴ Pro W3" pitchFamily="-92" charset="-128"/>
                <a:cs typeface="Simplified Arabic" panose="02020603050405020304" pitchFamily="18" charset="-78"/>
              </a:rPr>
              <a:t>تتأثّر النساء والفتيات أكثر من غيرهن بالعنف القائم على النوع الاجتماعي</a:t>
            </a:r>
            <a:r>
              <a:rPr lang="ar-SA" altLang="en-US" sz="1800">
                <a:ea typeface="ヒラギノ角ゴ Pro W3" pitchFamily="-92" charset="-128"/>
                <a:cs typeface="Simplified Arabic" panose="02020603050405020304" pitchFamily="18" charset="-78"/>
              </a:rPr>
              <a:t>، مما يعكس عدم تكافؤ بين النساء والرجال في علاقات الاستقواء. فالأولاد والرجال (بمعدل أقل من الفتيات والنساء)، والأشخاص ذوي الهويات والتعابير القائمة على النوع الاجتماعي والميول الجنسية، بما في ذلك المتحولين جنسياً، والعاملين في مجال الجنس من جميع الأنواع الاجتماعية يتعرضون للعنف القائم على النوع الاجتماعي.</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b="1">
                <a:ea typeface="ヒラギノ角ゴ Pro W3" pitchFamily="-92" charset="-128"/>
                <a:cs typeface="Simplified Arabic" panose="02020603050405020304" pitchFamily="18" charset="-78"/>
              </a:rPr>
              <a:t>قد يختلف نوع العنف ضدّ الأشخاص</a:t>
            </a:r>
            <a:r>
              <a:rPr lang="ar-SA" altLang="en-US" sz="1400">
                <a:ea typeface="ヒラギノ角ゴ Pro W3" pitchFamily="-92" charset="-128"/>
                <a:cs typeface="Simplified Arabic" panose="02020603050405020304" pitchFamily="18" charset="-78"/>
              </a:rPr>
              <a:t> بناءً على النوع الاجتماعي، والعمر، والميول الجنسية، والهويات والتعابير القائمة على النوع الاجتماعي، والعمل في مجال الجنس، و/أو الإصابة بفيروس نقص المناعة البشرية. فعلى سبيل المثال، قد تتعرض النساء المصابات بفيروس نقص المناعة البشرية </a:t>
            </a:r>
            <a:r>
              <a:rPr lang="fr-CA" altLang="en-US" sz="1400">
                <a:latin typeface="Simplified Arabic" panose="02020603050405020304" pitchFamily="18" charset="-78"/>
                <a:ea typeface="ヒラギノ角ゴ Pro W3" pitchFamily="-92" charset="-128"/>
                <a:cs typeface="Arial" panose="020B0604020202020204" pitchFamily="34" charset="0"/>
              </a:rPr>
              <a:t>(HIV)</a:t>
            </a:r>
            <a:r>
              <a:rPr lang="ar-SA" altLang="en-US" sz="1400">
                <a:ea typeface="ヒラギノ角ゴ Pro W3" pitchFamily="-92" charset="-128"/>
                <a:cs typeface="Simplified Arabic" panose="02020603050405020304" pitchFamily="18" charset="-78"/>
              </a:rPr>
              <a:t> أو النساء ذوات الإعاقة اللواتي تعرضن للإعقام القسري، والأمور التي لا تتعرض له المراهقات أو النساء بشكل عام.</a:t>
            </a: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في معظم المجتمعات، </a:t>
            </a:r>
            <a:r>
              <a:rPr lang="ar-SA" altLang="en-US" sz="1400" b="1">
                <a:ea typeface="ヒラギノ角ゴ Pro W3" pitchFamily="-92" charset="-128"/>
                <a:cs typeface="Simplified Arabic" panose="02020603050405020304" pitchFamily="18" charset="-78"/>
              </a:rPr>
              <a:t>تُستخدم القيم والمعايير الأبوية لتبرير العنف</a:t>
            </a:r>
            <a:r>
              <a:rPr lang="ar-SA" altLang="en-US" sz="1400">
                <a:ea typeface="ヒラギノ角ゴ Pro W3" pitchFamily="-92" charset="-128"/>
                <a:cs typeface="Simplified Arabic" panose="02020603050405020304" pitchFamily="18" charset="-78"/>
              </a:rPr>
              <a:t> وفرض القمع ضد النساء والفتيات.</a:t>
            </a: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b="1">
                <a:ea typeface="ヒラギノ角ゴ Pro W3" pitchFamily="-92" charset="-128"/>
                <a:cs typeface="Simplified Arabic" panose="02020603050405020304" pitchFamily="18" charset="-78"/>
              </a:rPr>
              <a:t>لا تزال حياة المرأة الجنسية مثلًا، من أكبر التهديدات للسلطة الأبوية</a:t>
            </a:r>
            <a:r>
              <a:rPr lang="ar-SA" altLang="en-US" sz="1400">
                <a:ea typeface="ヒラギノ角ゴ Pro W3" pitchFamily="-92" charset="-128"/>
                <a:cs typeface="Simplified Arabic" panose="02020603050405020304" pitchFamily="18" charset="-78"/>
              </a:rPr>
              <a:t>، لأنها تتحدى أساس الاعتقاد بأنّ الرجال يتحكمون بالنساء وأجسادهن. ففي هذه الحالة، يصبح العنف أداة للسيطرة على النساء وإسكاتهن.</a:t>
            </a: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غالبًا ما يكون العنف القائم على النوع الاجتماعي بمثابة</a:t>
            </a:r>
            <a:r>
              <a:rPr lang="ar-SA" altLang="en-US" sz="1400" b="1">
                <a:ea typeface="ヒラギノ角ゴ Pro W3" pitchFamily="-92" charset="-128"/>
                <a:cs typeface="Simplified Arabic" panose="02020603050405020304" pitchFamily="18" charset="-78"/>
              </a:rPr>
              <a:t> ردّ فعل من قبل المرتكبين نتيجة انتهاك الفرد</a:t>
            </a:r>
            <a:r>
              <a:rPr lang="ar-SA" altLang="en-US" sz="1400">
                <a:ea typeface="ヒラギノ角ゴ Pro W3" pitchFamily="-92" charset="-128"/>
                <a:cs typeface="Simplified Arabic" panose="02020603050405020304" pitchFamily="18" charset="-78"/>
              </a:rPr>
              <a:t> للمعايير الاجتماعية والدينية والجنسانية في المجتمع. يمكن أن تشمل أنواع الانتهاك الملابس/التعبير عن الأنوثة/الذكورية أو النشاط الجنسي:</a:t>
            </a:r>
            <a:endParaRPr lang="en-US" altLang="en-US" sz="1100">
              <a:ea typeface="ヒラギノ角ゴ Pro W3" pitchFamily="-92" charset="-128"/>
              <a:cs typeface="Arial" panose="020B0604020202020204" pitchFamily="34" charset="0"/>
            </a:endParaRPr>
          </a:p>
          <a:p>
            <a:pPr marL="742950" lvl="1" indent="-285750" algn="r" rtl="1">
              <a:lnSpc>
                <a:spcPct val="107000"/>
              </a:lnSpc>
              <a:spcBef>
                <a:spcPct val="0"/>
              </a:spcBef>
              <a:spcAft>
                <a:spcPts val="800"/>
              </a:spcAft>
              <a:buFont typeface="Courier New" panose="02070309020205020404" pitchFamily="49" charset="0"/>
              <a:buChar char="o"/>
            </a:pPr>
            <a:r>
              <a:rPr lang="ar-SA" altLang="en-US" sz="1400" b="1">
                <a:ea typeface="ヒラギノ角ゴ Pro W3" pitchFamily="-92" charset="-128"/>
                <a:cs typeface="Simplified Arabic" panose="02020603050405020304" pitchFamily="18" charset="-78"/>
              </a:rPr>
              <a:t>من المتوقع أن تكون الفتيات محتشمات</a:t>
            </a:r>
            <a:r>
              <a:rPr lang="ar-SA" altLang="en-US" sz="1400">
                <a:ea typeface="ヒラギノ角ゴ Pro W3" pitchFamily="-92" charset="-128"/>
                <a:cs typeface="Simplified Arabic" panose="02020603050405020304" pitchFamily="18" charset="-78"/>
              </a:rPr>
              <a:t> - وليس صريحات في تعبيرهن الجنسي، قد يُنظر إلى أولئك الذين يرتدون ملابس "استفزازية" على أنهنّ "يرغبن بذلك".</a:t>
            </a:r>
            <a:endParaRPr lang="en-US" altLang="en-US" sz="1100">
              <a:ea typeface="ヒラギノ角ゴ Pro W3" pitchFamily="-92" charset="-128"/>
              <a:cs typeface="Calibri" panose="020F0502020204030204" pitchFamily="34" charset="0"/>
            </a:endParaRPr>
          </a:p>
          <a:p>
            <a:pPr marL="742950" lvl="1" indent="-285750" algn="r" rtl="1">
              <a:lnSpc>
                <a:spcPct val="107000"/>
              </a:lnSpc>
              <a:spcBef>
                <a:spcPct val="0"/>
              </a:spcBef>
              <a:spcAft>
                <a:spcPts val="800"/>
              </a:spcAft>
              <a:buFont typeface="Courier New" panose="02070309020205020404" pitchFamily="49" charset="0"/>
              <a:buChar char="o"/>
            </a:pPr>
            <a:r>
              <a:rPr lang="ar-SA" altLang="en-US" sz="1400">
                <a:ea typeface="ヒラギノ角ゴ Pro W3" pitchFamily="-92" charset="-128"/>
                <a:cs typeface="Simplified Arabic" panose="02020603050405020304" pitchFamily="18" charset="-78"/>
              </a:rPr>
              <a:t>الأولاد التي تميل مظاهرهم إلى أنوثة أو الفتيات التي تميل مظاهرهم إلى ذكوريّة قد "يعاقبون" لعدم تعبيرهم عن الخصائص الجنسية المناسبة لنوعهم الاجتماعي.</a:t>
            </a:r>
            <a:endParaRPr lang="en-US" altLang="en-US" sz="1100">
              <a:ea typeface="ヒラギノ角ゴ Pro W3" pitchFamily="-92" charset="-128"/>
              <a:cs typeface="Calibri" panose="020F0502020204030204" pitchFamily="34" charset="0"/>
            </a:endParaRPr>
          </a:p>
          <a:p>
            <a:pPr marL="742950" lvl="1" indent="-285750" algn="r" rtl="1">
              <a:lnSpc>
                <a:spcPct val="107000"/>
              </a:lnSpc>
              <a:spcBef>
                <a:spcPct val="0"/>
              </a:spcBef>
              <a:spcAft>
                <a:spcPts val="800"/>
              </a:spcAft>
              <a:buFont typeface="Courier New" panose="02070309020205020404" pitchFamily="49" charset="0"/>
              <a:buChar char="o"/>
            </a:pPr>
            <a:r>
              <a:rPr lang="ar-SA" altLang="en-US" sz="1400">
                <a:ea typeface="ヒラギノ角ゴ Pro W3" pitchFamily="-92" charset="-128"/>
                <a:cs typeface="Simplified Arabic" panose="02020603050405020304" pitchFamily="18" charset="-78"/>
              </a:rPr>
              <a:t>إنّ الأشخاص عابري النوع الاجتماعي وغيرهم من الأشخاص المتعددو الأنواع الاجتماعية والهويات القائمة على النوع الاجتماعي أهدافًا متكررة للعنف القائم على النوع الاجتماعي، وغالباً ما يكون من أكثر أنواع العنف الأكثر تطرفاً. </a:t>
            </a:r>
            <a:endParaRPr lang="en-US" altLang="en-US" sz="1100">
              <a:ea typeface="ヒラギノ角ゴ Pro W3" pitchFamily="-92" charset="-128"/>
              <a:cs typeface="Calibri" panose="020F0502020204030204" pitchFamily="34" charset="0"/>
            </a:endParaRPr>
          </a:p>
          <a:p>
            <a:pPr marL="742950" lvl="1" indent="-285750" algn="r" rtl="1">
              <a:lnSpc>
                <a:spcPct val="107000"/>
              </a:lnSpc>
              <a:spcBef>
                <a:spcPct val="0"/>
              </a:spcBef>
              <a:spcAft>
                <a:spcPts val="800"/>
              </a:spcAft>
              <a:buFont typeface="Courier New" panose="02070309020205020404" pitchFamily="49" charset="0"/>
              <a:buChar char="o"/>
            </a:pPr>
            <a:r>
              <a:rPr lang="ar-SA" altLang="en-US" sz="1400">
                <a:ea typeface="ヒラギノ角ゴ Pro W3" pitchFamily="-92" charset="-128"/>
                <a:cs typeface="Simplified Arabic" panose="02020603050405020304" pitchFamily="18" charset="-78"/>
              </a:rPr>
              <a:t>غالبًا ما يتم وصم النساء اللواتي يتعاطين المخدرات أكثر من الرجال الذين يتعاطون المخدرات، فيعتبر تعاطي المخدرات مخالفًا لتوقعات المرأة في أن تكون حاضنة وحنونة، وفاعلة في سياق الأمومة بشكل خاص.</a:t>
            </a:r>
            <a:endParaRPr lang="en-US" altLang="en-US" sz="1100">
              <a:ea typeface="ヒラギノ角ゴ Pro W3" pitchFamily="-92" charset="-128"/>
              <a:cs typeface="Calibri" panose="020F0502020204030204" pitchFamily="34" charset="0"/>
            </a:endParaRPr>
          </a:p>
          <a:p>
            <a:pPr marL="742950" lvl="1" indent="-285750" algn="r" rtl="1">
              <a:lnSpc>
                <a:spcPct val="107000"/>
              </a:lnSpc>
              <a:spcBef>
                <a:spcPct val="0"/>
              </a:spcBef>
              <a:spcAft>
                <a:spcPts val="800"/>
              </a:spcAft>
              <a:buFont typeface="Courier New" panose="02070309020205020404" pitchFamily="49" charset="0"/>
              <a:buChar char="o"/>
            </a:pPr>
            <a:r>
              <a:rPr lang="ar-SA" altLang="en-US" sz="1400">
                <a:ea typeface="ヒラギノ角ゴ Pro W3" pitchFamily="-92" charset="-128"/>
                <a:cs typeface="Simplified Arabic" panose="02020603050405020304" pitchFamily="18" charset="-78"/>
              </a:rPr>
              <a:t>يعتبر العاملون في مجال الجنس والنساء الذين يتعاطون المخدرات أكثر عرضةً لمضايقات من قبل الشرطة، أو الابتزاز، أو الاعتقال التعسفي.</a:t>
            </a:r>
            <a:endParaRPr lang="en-US" altLang="en-US" sz="1100">
              <a:ea typeface="ヒラギノ角ゴ Pro W3" pitchFamily="-92" charset="-128"/>
              <a:cs typeface="Calibri" panose="020F0502020204030204" pitchFamily="34" charset="0"/>
            </a:endParaRPr>
          </a:p>
          <a:p>
            <a:pPr marL="742950" lvl="1" indent="-285750" algn="r" rtl="1">
              <a:lnSpc>
                <a:spcPct val="107000"/>
              </a:lnSpc>
              <a:spcBef>
                <a:spcPct val="0"/>
              </a:spcBef>
              <a:spcAft>
                <a:spcPts val="800"/>
              </a:spcAft>
              <a:buFont typeface="Courier New" panose="02070309020205020404" pitchFamily="49" charset="0"/>
              <a:buChar char="o"/>
            </a:pPr>
            <a:r>
              <a:rPr lang="ar-SA" altLang="en-US" sz="1400">
                <a:ea typeface="ヒラギノ角ゴ Pro W3" pitchFamily="-92" charset="-128"/>
                <a:cs typeface="Simplified Arabic" panose="02020603050405020304" pitchFamily="18" charset="-78"/>
              </a:rPr>
              <a:t>قد يكون الأطفال الذين يبيعون الجنس معرضين بشكل خاص لسوء المعاملة والعنف من القوادين والعملاء والشرطة وعامة الناس.</a:t>
            </a:r>
            <a:endParaRPr lang="en-US" altLang="en-US" sz="1100">
              <a:ea typeface="ヒラギノ角ゴ Pro W3" pitchFamily="-92" charset="-128"/>
              <a:cs typeface="Calibri" panose="020F0502020204030204" pitchFamily="34" charset="0"/>
            </a:endParaRPr>
          </a:p>
          <a:p>
            <a:pPr algn="r" rtl="1" eaLnBrk="1" hangingPunct="1">
              <a:spcBef>
                <a:spcPct val="0"/>
              </a:spcBef>
            </a:pPr>
            <a:endParaRPr lang="en-US" altLang="en-US">
              <a:ea typeface="ヒラギノ角ゴ Pro W3" pitchFamily="-92" charset="-128"/>
            </a:endParaRPr>
          </a:p>
        </p:txBody>
      </p:sp>
      <p:sp>
        <p:nvSpPr>
          <p:cNvPr id="72708" name="Slide Number Placeholder 3">
            <a:extLst>
              <a:ext uri="{FF2B5EF4-FFF2-40B4-BE49-F238E27FC236}">
                <a16:creationId xmlns:a16="http://schemas.microsoft.com/office/drawing/2014/main" id="{AB6EABAE-CC24-467C-B2FF-A8607ECCA1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D8898D1D-3D64-4356-9C10-5E74DFAD14E5}" type="slidenum">
              <a:rPr lang="en-GB" altLang="en-US"/>
              <a:pPr/>
              <a:t>21</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166E30C-F45D-48C3-A551-11B2EA84E4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9B3EDC0E-185D-4FA7-BAC9-6EAF25CFAE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احرصوا على حُسن إيصال الرسائل المتعلقة بالمرتكبين الأساسيين للعنف القائم على النوع الاجتماعي (المربع 13، ص. 37)</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يعكس العنف القائم على النوع الاجتماعي عدم المساواة في السلطة وعادةً ما يرتكبه أشخاص يشغلون مناصب في السلطة أو يتحكمون بالآخرين.</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في أغلب الحالات، قد يكون المرتكب شخصًا يعرفه الناجي، بما في ذلك الشريك (الزوج/ الشريك الجنسي)، وأفراد الأسرة، والأصدقاء، والجيران، والمعلمين، وقادة المجتمع، والعاملين في مجال الصحة، والشرطة/قوات حفظ السلام، والجيش، والمسؤولين الحكوميين، وغيرهم.</a:t>
            </a:r>
            <a:r>
              <a:rPr lang="ar-SA" altLang="en-US" sz="1800">
                <a:ea typeface="ヒラギノ角ゴ Pro W3" pitchFamily="-92" charset="-128"/>
                <a:cs typeface="Arial" panose="020B0604020202020204" pitchFamily="34" charset="0"/>
              </a:rPr>
              <a:t> </a:t>
            </a:r>
            <a:endParaRPr lang="en-US" altLang="en-US" sz="1800">
              <a:ea typeface="ヒラギノ角ゴ Pro W3" pitchFamily="-92" charset="-128"/>
              <a:cs typeface="Arial" panose="020B0604020202020204" pitchFamily="34" charset="0"/>
            </a:endParaRPr>
          </a:p>
          <a:p>
            <a:pPr algn="r" rtl="1" eaLnBrk="1" hangingPunct="1">
              <a:spcBef>
                <a:spcPct val="0"/>
              </a:spcBef>
            </a:pPr>
            <a:endParaRPr lang="en-US" altLang="en-US">
              <a:ea typeface="ヒラギノ角ゴ Pro W3" pitchFamily="-92" charset="-128"/>
            </a:endParaRPr>
          </a:p>
        </p:txBody>
      </p:sp>
      <p:sp>
        <p:nvSpPr>
          <p:cNvPr id="74756" name="Slide Number Placeholder 3">
            <a:extLst>
              <a:ext uri="{FF2B5EF4-FFF2-40B4-BE49-F238E27FC236}">
                <a16:creationId xmlns:a16="http://schemas.microsoft.com/office/drawing/2014/main" id="{3CC813DC-6302-4C5C-88AB-9E58D806A1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B8340CB-B070-4484-BED8-54EC0468F58E}" type="slidenum">
              <a:rPr lang="en-GB" altLang="en-US"/>
              <a:pPr/>
              <a:t>22</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0384DA6-C85E-4CED-B795-E660FB73EC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3E1253F2-34C7-46C4-A40B-107A39DA41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احرصوا على حُسن إيصال الرسائل المتعلقة بالآثار المترتبة عن العنف القائم على النوع الاجتماعي (المربع 13، ص. 37)</a:t>
            </a: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هناك عواقب عديدة للعنف القائم على النوع الاجتماعي</a:t>
            </a:r>
            <a:r>
              <a:rPr lang="ar-SA" altLang="en-US" sz="1800" b="1">
                <a:ea typeface="ヒラギノ角ゴ Pro W3" pitchFamily="-92" charset="-128"/>
                <a:cs typeface="Simplified Arabic" panose="02020603050405020304" pitchFamily="18" charset="-78"/>
              </a:rPr>
              <a:t>، </a:t>
            </a:r>
            <a:r>
              <a:rPr lang="ar-SA" altLang="en-US" sz="1800">
                <a:ea typeface="ヒラギノ角ゴ Pro W3" pitchFamily="-92" charset="-128"/>
                <a:cs typeface="Simplified Arabic" panose="02020603050405020304" pitchFamily="18" charset="-78"/>
              </a:rPr>
              <a:t>ومنها: التعرض للأمراض المنقولة جنسياً (بما في ذلك فيروس نقص المناعة البشرية)، والحمل غير المرغوب فيه، والاكتئاب، والخوف، والوصمة الاجتماعية، وسوء المعاملة من قبل أفراد الأسرة، والإصابات الجسدية التي قد تؤدي إلى الوفاة وتشملها.</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endParaRPr lang="ar-LB" altLang="en-US" sz="1800">
              <a:ea typeface="ヒラギノ角ゴ Pro W3" pitchFamily="-92" charset="-128"/>
              <a:cs typeface="Simplified Arabic" panose="02020603050405020304" pitchFamily="18" charset="-78"/>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يمكن للعنف القائم على النوع الاجتماعي أن يكون عائقًا يحول دون الحصول على الخدمات الصحية الضرورية.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endParaRPr lang="ar-LB" altLang="en-US" sz="1800">
              <a:ea typeface="ヒラギノ角ゴ Pro W3" pitchFamily="-92" charset="-128"/>
              <a:cs typeface="Simplified Arabic" panose="02020603050405020304" pitchFamily="18" charset="-78"/>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تضعف جميع الحقوق المتعلّقة بالصحة والأمن والكرامة نتيجة للعنف القائم على النوع الاجتماعي. ومن هنا، يقع على عاتق الدول واجب اتخاذ إجراءات إيجابية لمنع وحماية جميع الأشخاص - النساء، والمراهقات، وأعضاء مجتمع الميم، والعاملون في مجال الجنس من جميع الأنواع الاجتماعية، والأطفال الذين يبيعون الجنس، والنساء والفتيات اللواتي يتعاطين المخدرات، والنساء والفتيات المصابات بفيروس نقص المناعة البشرية، من العنف ومعاقبة مرتكبي أعمال العنف والتعويض على ضحايا العنف.</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endParaRPr lang="ar-LB" altLang="en-US" sz="1800">
              <a:ea typeface="ヒラギノ角ゴ Pro W3" pitchFamily="-92" charset="-128"/>
              <a:cs typeface="Simplified Arabic" panose="02020603050405020304" pitchFamily="18" charset="-78"/>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يشتمل الدعم للحد من تأثيرات هذا العنف على الإحالة إلى خدمات كالخدمات الصحية والطبية، والخدمات النفسية والاجتماعية، والمنزل/المأوى الآمن، والدعم القانوني، والشرطة أو غيرها من خدمات الأمن وسبل الرزق. سيتم مناقشة هذا الموضوع بمزيد من التفاصيل في جلسة لاحقة</a:t>
            </a:r>
            <a:r>
              <a:rPr lang="ar-SA" altLang="en-US" sz="1800" b="1">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a:p>
            <a:pPr eaLnBrk="1" hangingPunct="1">
              <a:spcBef>
                <a:spcPct val="0"/>
              </a:spcBef>
            </a:pPr>
            <a:endParaRPr lang="en-US" altLang="en-US">
              <a:ea typeface="ヒラギノ角ゴ Pro W3" pitchFamily="-92" charset="-128"/>
            </a:endParaRPr>
          </a:p>
        </p:txBody>
      </p:sp>
      <p:sp>
        <p:nvSpPr>
          <p:cNvPr id="76804" name="Slide Number Placeholder 3">
            <a:extLst>
              <a:ext uri="{FF2B5EF4-FFF2-40B4-BE49-F238E27FC236}">
                <a16:creationId xmlns:a16="http://schemas.microsoft.com/office/drawing/2014/main" id="{8CA165F3-9977-4BC1-AB8A-75F71D2740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001E029F-CC57-4C2A-B1CD-4238B40A1C38}" type="slidenum">
              <a:rPr lang="en-GB" altLang="en-US"/>
              <a:pPr/>
              <a:t>23</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F0E2241-80AD-49E7-957C-3C6931DF1A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C17C149D-8834-46BF-861B-0275E375BA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وجّهوا دعوة إلى خبير محلي في الأنواع الاجتماعية/حقوق الإنسان لتقديم تحليل للوضع حول الأنواع الاجتماعية والعنف القائم على النوع الاجتماعي في البلاد. يجب أن يتطرق العرض إلى النقاط الأربعة التالية.</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في حال لم يكن هناك من محاضرة من خبير محلي، يمكنم استخدام هذه النقاط لتحفيز المناقشة العامة أو ضمن مجموعات المشاركة في ورشات العمل.</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pPr>
            <a:endParaRPr lang="ar-LB" altLang="en-US" sz="1800">
              <a:ea typeface="ヒラギノ角ゴ Pro W3" pitchFamily="-92" charset="-128"/>
              <a:cs typeface="Simplified Arabic" panose="02020603050405020304" pitchFamily="18" charset="-78"/>
            </a:endParaRPr>
          </a:p>
          <a:p>
            <a:pPr marL="342900" indent="-342900" algn="just" rtl="1">
              <a:lnSpc>
                <a:spcPct val="107000"/>
              </a:lnSpc>
              <a:spcBef>
                <a:spcPct val="0"/>
              </a:spcBef>
            </a:pPr>
            <a:r>
              <a:rPr lang="ar-SA" altLang="en-US" sz="1800" b="1">
                <a:ea typeface="ヒラギノ角ゴ Pro W3" pitchFamily="-92" charset="-128"/>
                <a:cs typeface="Simplified Arabic" panose="02020603050405020304" pitchFamily="18" charset="-78"/>
              </a:rPr>
              <a:t>مناقشة عامة:</a:t>
            </a:r>
            <a:endParaRPr lang="en-US" altLang="en-US" sz="1800" b="1">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أديروا مناقشة عامة يتحدّث فيها المشاركون عن خبراتهم في العمل على قضايا التمييز والعنف القائمين على النوع الاجتماعي وأنواع العنف التي تواجهها المجتمعات التي يخدمونها. كيف يدعمون الأفراد؟ ما نوع الأدلة التي يرغبون في جمعها بمساعدة برنامج </a:t>
            </a:r>
            <a:r>
              <a:rPr lang="en-US" altLang="en-US" sz="1800">
                <a:latin typeface="Simplified Arabic" panose="02020603050405020304" pitchFamily="18" charset="-78"/>
                <a:ea typeface="ヒラギノ角ゴ Pro W3" pitchFamily="-92" charset="-128"/>
                <a:cs typeface="Arial" panose="020B0604020202020204" pitchFamily="34" charset="0"/>
              </a:rPr>
              <a:t>REAct</a:t>
            </a:r>
            <a:r>
              <a:rPr lang="ar-LB" altLang="en-US" sz="1800">
                <a:ea typeface="ヒラギノ角ゴ Pro W3" pitchFamily="-92" charset="-128"/>
                <a:cs typeface="Simplified Arabic" panose="02020603050405020304" pitchFamily="18" charset="-78"/>
              </a:rPr>
              <a:t>، و</a:t>
            </a:r>
            <a:r>
              <a:rPr lang="ar-SA" altLang="en-US" sz="1800">
                <a:ea typeface="ヒラギノ角ゴ Pro W3" pitchFamily="-92" charset="-128"/>
                <a:cs typeface="Simplified Arabic" panose="02020603050405020304" pitchFamily="18" charset="-78"/>
              </a:rPr>
              <a:t>التي يمكن استخدامها لتعزيز المساواة القائمة على النوع الاجتماعي ضمن البرامج والسياسات والقوانين؟</a:t>
            </a:r>
            <a:endParaRPr lang="en-US" altLang="en-US" sz="1800">
              <a:ea typeface="ヒラギノ角ゴ Pro W3" pitchFamily="-92" charset="-128"/>
              <a:cs typeface="Arial" panose="020B0604020202020204" pitchFamily="34" charset="0"/>
            </a:endParaRPr>
          </a:p>
          <a:p>
            <a:pPr marL="342900" indent="-342900" algn="r" rtl="1" eaLnBrk="1" hangingPunct="1">
              <a:spcBef>
                <a:spcPct val="0"/>
              </a:spcBef>
            </a:pPr>
            <a:endParaRPr lang="en-US" altLang="en-US">
              <a:ea typeface="ヒラギノ角ゴ Pro W3" pitchFamily="-92" charset="-128"/>
            </a:endParaRPr>
          </a:p>
        </p:txBody>
      </p:sp>
      <p:sp>
        <p:nvSpPr>
          <p:cNvPr id="78852" name="Slide Number Placeholder 3">
            <a:extLst>
              <a:ext uri="{FF2B5EF4-FFF2-40B4-BE49-F238E27FC236}">
                <a16:creationId xmlns:a16="http://schemas.microsoft.com/office/drawing/2014/main" id="{B4E63119-1278-42AE-9E75-6528E3F866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8EC40ABE-DE3C-4AB0-8431-C0F10801605A}" type="slidenum">
              <a:rPr lang="en-GB" altLang="en-US"/>
              <a:pPr/>
              <a:t>24</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8107C63-6E5F-4065-81C8-7BFABA4DFE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3950F54-EC38-4268-822C-0940D0B74AFB}" type="slidenum">
              <a:rPr lang="en-US" altLang="en-US"/>
              <a:pPr/>
              <a:t>25</a:t>
            </a:fld>
            <a:endParaRPr lang="en-US" altLang="en-US"/>
          </a:p>
        </p:txBody>
      </p:sp>
      <p:sp>
        <p:nvSpPr>
          <p:cNvPr id="80899" name="Rectangle 2">
            <a:extLst>
              <a:ext uri="{FF2B5EF4-FFF2-40B4-BE49-F238E27FC236}">
                <a16:creationId xmlns:a16="http://schemas.microsoft.com/office/drawing/2014/main" id="{233CD7F4-40C2-428F-9FAA-C3CC98786C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94F87E3B-8974-47DA-8E72-7B4675DBA4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400" b="1">
                <a:ea typeface="ヒラギノ角ゴ Pro W3" pitchFamily="-92" charset="-128"/>
                <a:cs typeface="Simplified Arabic" panose="02020603050405020304" pitchFamily="18" charset="-78"/>
              </a:rPr>
              <a:t>*تم تكييف نشاط شجرة العنف القائم على النوع الاجتماعي من الإدارة العيادية للعنف الجنسي لدى </a:t>
            </a:r>
            <a:r>
              <a:rPr lang="en-US" altLang="en-US" sz="1400" b="1">
                <a:latin typeface="Simplified Arabic" panose="02020603050405020304" pitchFamily="18" charset="-78"/>
                <a:ea typeface="ヒラギノ角ゴ Pro W3" pitchFamily="-92" charset="-128"/>
                <a:cs typeface="Arial" panose="020B0604020202020204" pitchFamily="34" charset="0"/>
              </a:rPr>
              <a:t>IAWG</a:t>
            </a:r>
            <a:r>
              <a:rPr lang="ar-LB" altLang="en-US" sz="1400" b="1">
                <a:ea typeface="ヒラギノ角ゴ Pro W3" pitchFamily="-92" charset="-128"/>
                <a:cs typeface="Simplified Arabic" panose="02020603050405020304" pitchFamily="18" charset="-78"/>
              </a:rPr>
              <a:t>: المفاهيم الأساسية للعنف الجنسي والعنف القائم على النوع الاجتماعي.</a:t>
            </a:r>
          </a:p>
          <a:p>
            <a:pPr algn="r" rtl="1">
              <a:lnSpc>
                <a:spcPct val="107000"/>
              </a:lnSpc>
              <a:spcBef>
                <a:spcPct val="0"/>
              </a:spcBef>
              <a:spcAft>
                <a:spcPts val="800"/>
              </a:spcAft>
            </a:pP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قسّموا المشاركين إلى مجموعات، واطلبوا منهم اختيار الفئة المهمشة التي يعتقدون أنّ التركيز عليها مناسب: النساء، والعاملين في مجال الجنس، والمراهقات، وأعضاء مجتمع الميم، واللاجئين وطالبي اللجوء، والأقليات العرقية والدينية، والأشخاص ذوي الإعاقة. وستُستخدم هذه الفئة في أمثلة خلال ورشة العمل.</a:t>
            </a: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اشرحوا شجرة العنف القائم على النوع الاجتماعي.</a:t>
            </a:r>
            <a:endParaRPr lang="en-US" altLang="en-US" sz="11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باستخدام شريحة العرض التي تحتوي على شجرة العنف القائم على النوع الاجتماعي كدليل، اطلبوا من المشاركين رسم شجرة كبيرة على ورقة وكتابة اسم الفئة التي اختاروها فوق الشجرة.</a:t>
            </a:r>
            <a:endParaRPr lang="en-US" altLang="en-US" sz="1100">
              <a:ea typeface="ヒラギノ角ゴ Pro W3" pitchFamily="-92" charset="-128"/>
              <a:cs typeface="Arial" panose="020B0604020202020204" pitchFamily="34" charset="0"/>
            </a:endParaRPr>
          </a:p>
          <a:p>
            <a:pPr marL="742950" lvl="1" indent="-285750" algn="just" rtl="1">
              <a:lnSpc>
                <a:spcPct val="107000"/>
              </a:lnSpc>
              <a:spcBef>
                <a:spcPct val="0"/>
              </a:spcBef>
              <a:buFont typeface="Courier New" panose="02070309020205020404" pitchFamily="49" charset="0"/>
              <a:buChar char="o"/>
            </a:pPr>
            <a:r>
              <a:rPr lang="ar-SA" altLang="en-US" sz="1400" b="1">
                <a:ea typeface="ヒラギノ角ゴ Pro W3" pitchFamily="-92" charset="-128"/>
                <a:cs typeface="Simplified Arabic" panose="02020603050405020304" pitchFamily="18" charset="-78"/>
              </a:rPr>
              <a:t>على الفروع</a:t>
            </a:r>
            <a:r>
              <a:rPr lang="ar-SA" altLang="en-US" sz="1400">
                <a:ea typeface="ヒラギノ角ゴ Pro W3" pitchFamily="-92" charset="-128"/>
                <a:cs typeface="Simplified Arabic" panose="02020603050405020304" pitchFamily="18" charset="-78"/>
              </a:rPr>
              <a:t>: اكتبوا أمثلة عن </a:t>
            </a:r>
            <a:r>
              <a:rPr lang="ar-SA" altLang="en-US" sz="1400" b="1">
                <a:ea typeface="ヒラギノ角ゴ Pro W3" pitchFamily="-92" charset="-128"/>
                <a:cs typeface="Simplified Arabic" panose="02020603050405020304" pitchFamily="18" charset="-78"/>
              </a:rPr>
              <a:t>العنف القائم على النوع الاجتماعي</a:t>
            </a:r>
            <a:r>
              <a:rPr lang="ar-SA" altLang="en-US" sz="1400">
                <a:ea typeface="ヒラギノ角ゴ Pro W3" pitchFamily="-92" charset="-128"/>
                <a:cs typeface="Simplified Arabic" panose="02020603050405020304" pitchFamily="18" charset="-78"/>
              </a:rPr>
              <a:t> الذي قد تتعرض له هذه الفئة (مثلًا، قد يتعرض العاملون في مجال الجنس للاعتداء الجنسي أو التحرش).</a:t>
            </a:r>
            <a:endParaRPr lang="en-US" altLang="en-US" sz="1100">
              <a:ea typeface="ヒラギノ角ゴ Pro W3" pitchFamily="-92" charset="-128"/>
              <a:cs typeface="Calibri" panose="020F0502020204030204" pitchFamily="34" charset="0"/>
            </a:endParaRPr>
          </a:p>
          <a:p>
            <a:pPr marL="742950" lvl="1" indent="-285750" algn="just" rtl="1">
              <a:lnSpc>
                <a:spcPct val="107000"/>
              </a:lnSpc>
              <a:spcBef>
                <a:spcPct val="0"/>
              </a:spcBef>
              <a:buFont typeface="Courier New" panose="02070309020205020404" pitchFamily="49" charset="0"/>
              <a:buChar char="o"/>
            </a:pPr>
            <a:r>
              <a:rPr lang="ar-SA" altLang="en-US" sz="1400" b="1">
                <a:ea typeface="ヒラギノ角ゴ Pro W3" pitchFamily="-92" charset="-128"/>
                <a:cs typeface="Simplified Arabic" panose="02020603050405020304" pitchFamily="18" charset="-78"/>
              </a:rPr>
              <a:t>على الجذع:</a:t>
            </a:r>
            <a:r>
              <a:rPr lang="ar-SA" altLang="en-US" sz="1400">
                <a:ea typeface="ヒラギノ角ゴ Pro W3" pitchFamily="-92" charset="-128"/>
                <a:cs typeface="Simplified Arabic" panose="02020603050405020304" pitchFamily="18" charset="-78"/>
              </a:rPr>
              <a:t> اكتبوا أي </a:t>
            </a:r>
            <a:r>
              <a:rPr lang="ar-SA" altLang="en-US" sz="1400" b="1">
                <a:ea typeface="ヒラギノ角ゴ Pro W3" pitchFamily="-92" charset="-128"/>
                <a:cs typeface="Simplified Arabic" panose="02020603050405020304" pitchFamily="18" charset="-78"/>
              </a:rPr>
              <a:t>عامل مساهم</a:t>
            </a:r>
            <a:r>
              <a:rPr lang="ar-SA" altLang="en-US" sz="1400">
                <a:ea typeface="ヒラギノ角ゴ Pro W3" pitchFamily="-92" charset="-128"/>
                <a:cs typeface="Simplified Arabic" panose="02020603050405020304" pitchFamily="18" charset="-78"/>
              </a:rPr>
              <a:t> تعتقدون أنّه قد يزيد من خطر العنف القائم على النوع الاجتماعي. فقدان سبل الرزق قد يساهم مثلاً في جرّ الأفراد إلى العمل في مجال الجنس ويعرضهم بالتالي لمواقف خطرة.</a:t>
            </a:r>
            <a:endParaRPr lang="en-US" altLang="en-US" sz="1100">
              <a:ea typeface="ヒラギノ角ゴ Pro W3" pitchFamily="-92" charset="-128"/>
              <a:cs typeface="Calibri" panose="020F0502020204030204" pitchFamily="34" charset="0"/>
            </a:endParaRPr>
          </a:p>
          <a:p>
            <a:pPr marL="742950" lvl="1" indent="-285750" algn="just" rtl="1">
              <a:lnSpc>
                <a:spcPct val="107000"/>
              </a:lnSpc>
              <a:spcBef>
                <a:spcPct val="0"/>
              </a:spcBef>
              <a:buFont typeface="Courier New" panose="02070309020205020404" pitchFamily="49" charset="0"/>
              <a:buChar char="o"/>
            </a:pPr>
            <a:r>
              <a:rPr lang="ar-SA" altLang="en-US" sz="1400" b="1">
                <a:ea typeface="ヒラギノ角ゴ Pro W3" pitchFamily="-92" charset="-128"/>
                <a:cs typeface="Simplified Arabic" panose="02020603050405020304" pitchFamily="18" charset="-78"/>
              </a:rPr>
              <a:t>على الجذور:</a:t>
            </a:r>
            <a:r>
              <a:rPr lang="ar-SA" altLang="en-US" sz="1400">
                <a:ea typeface="ヒラギノ角ゴ Pro W3" pitchFamily="-92" charset="-128"/>
                <a:cs typeface="Simplified Arabic" panose="02020603050405020304" pitchFamily="18" charset="-78"/>
              </a:rPr>
              <a:t> اكتبوا </a:t>
            </a:r>
            <a:r>
              <a:rPr lang="ar-SA" altLang="en-US" sz="1400" b="1">
                <a:ea typeface="ヒラギノ角ゴ Pro W3" pitchFamily="-92" charset="-128"/>
                <a:cs typeface="Simplified Arabic" panose="02020603050405020304" pitchFamily="18" charset="-78"/>
              </a:rPr>
              <a:t>الأسباب الجذرية</a:t>
            </a:r>
            <a:r>
              <a:rPr lang="ar-SA" altLang="en-US" sz="1400">
                <a:ea typeface="ヒラギノ角ゴ Pro W3" pitchFamily="-92" charset="-128"/>
                <a:cs typeface="Simplified Arabic" panose="02020603050405020304" pitchFamily="18" charset="-78"/>
              </a:rPr>
              <a:t> للعنف القائم على النوع الاجتماعي (أي إساءة استخدام السلطة)</a:t>
            </a:r>
            <a:endParaRPr lang="en-US" altLang="en-US" sz="1100">
              <a:ea typeface="ヒラギノ角ゴ Pro W3" pitchFamily="-92" charset="-128"/>
              <a:cs typeface="Calibri" panose="020F0502020204030204" pitchFamily="34" charset="0"/>
            </a:endParaRPr>
          </a:p>
          <a:p>
            <a:pPr marL="742950" lvl="1" indent="-285750" algn="just" rtl="1">
              <a:lnSpc>
                <a:spcPct val="107000"/>
              </a:lnSpc>
              <a:spcBef>
                <a:spcPct val="0"/>
              </a:spcBef>
              <a:buFont typeface="Courier New" panose="02070309020205020404" pitchFamily="49" charset="0"/>
              <a:buChar char="o"/>
            </a:pPr>
            <a:r>
              <a:rPr lang="ar-SA" altLang="en-US" sz="1400" b="1">
                <a:ea typeface="ヒラギノ角ゴ Pro W3" pitchFamily="-92" charset="-128"/>
                <a:cs typeface="Simplified Arabic" panose="02020603050405020304" pitchFamily="18" charset="-78"/>
              </a:rPr>
              <a:t>على الأوراق:</a:t>
            </a:r>
            <a:r>
              <a:rPr lang="ar-SA" altLang="en-US" sz="1400">
                <a:ea typeface="ヒラギノ角ゴ Pro W3" pitchFamily="-92" charset="-128"/>
                <a:cs typeface="Simplified Arabic" panose="02020603050405020304" pitchFamily="18" charset="-78"/>
              </a:rPr>
              <a:t> اكتبوا </a:t>
            </a:r>
            <a:r>
              <a:rPr lang="ar-SA" altLang="en-US" sz="1400" b="1">
                <a:ea typeface="ヒラギノ角ゴ Pro W3" pitchFamily="-92" charset="-128"/>
                <a:cs typeface="Simplified Arabic" panose="02020603050405020304" pitchFamily="18" charset="-78"/>
              </a:rPr>
              <a:t>عواقب</a:t>
            </a:r>
            <a:r>
              <a:rPr lang="ar-SA" altLang="en-US" sz="1400">
                <a:ea typeface="ヒラギノ角ゴ Pro W3" pitchFamily="-92" charset="-128"/>
                <a:cs typeface="Simplified Arabic" panose="02020603050405020304" pitchFamily="18" charset="-78"/>
              </a:rPr>
              <a:t> العنف القائم على النوع الاجتماعي للناجين وأسرهم والمجتمع</a:t>
            </a:r>
            <a:r>
              <a:rPr lang="fr-CA" altLang="en-US" sz="1400">
                <a:latin typeface="Simplified Arabic" panose="02020603050405020304" pitchFamily="18" charset="-78"/>
                <a:ea typeface="ヒラギノ角ゴ Pro W3" pitchFamily="-92" charset="-128"/>
                <a:cs typeface="Simplified Arabic" panose="02020603050405020304" pitchFamily="18" charset="-78"/>
              </a:rPr>
              <a:t>.</a:t>
            </a:r>
            <a:endParaRPr lang="en-US" altLang="en-US" sz="1100">
              <a:ea typeface="ヒラギノ角ゴ Pro W3" pitchFamily="-92" charset="-128"/>
              <a:cs typeface="Calibri" panose="020F0502020204030204" pitchFamily="34" charset="0"/>
            </a:endParaRPr>
          </a:p>
          <a:p>
            <a:pPr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اطلبوا من المجموعات تقديم أشجاره</a:t>
            </a:r>
            <a:r>
              <a:rPr lang="ar-LB" altLang="en-US" sz="1400">
                <a:ea typeface="ヒラギノ角ゴ Pro W3" pitchFamily="-92" charset="-128"/>
                <a:cs typeface="Simplified Arabic" panose="02020603050405020304" pitchFamily="18" charset="-78"/>
              </a:rPr>
              <a:t>ا</a:t>
            </a:r>
            <a:r>
              <a:rPr lang="ar-SA" altLang="en-US" sz="1400">
                <a:ea typeface="ヒラギノ角ゴ Pro W3" pitchFamily="-92" charset="-128"/>
                <a:cs typeface="Simplified Arabic" panose="02020603050405020304" pitchFamily="18" charset="-78"/>
              </a:rPr>
              <a:t> ودعوة الآخرين لاقتراح نقاط إضافية.</a:t>
            </a:r>
            <a:endParaRPr lang="en-US" altLang="en-US" sz="1100">
              <a:ea typeface="ヒラギノ角ゴ Pro W3" pitchFamily="-92" charset="-128"/>
              <a:cs typeface="Arial" panose="020B0604020202020204" pitchFamily="34" charset="0"/>
            </a:endParaRPr>
          </a:p>
          <a:p>
            <a:pPr eaLnBrk="1" hangingPunct="1">
              <a:spcBef>
                <a:spcPct val="0"/>
              </a:spcBef>
            </a:pPr>
            <a:endParaRPr lang="en-GB" altLang="en-US">
              <a:ea typeface="ヒラギノ角ゴ Pro W3" pitchFamily="-9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73854F0-2584-49BD-97A6-7CDF47484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E1E6ABD2-D0F3-41B2-83F3-53692AB4BF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قسموا المشاركين إلى مجموعات، واطلبوا منهم مناقشة النقاط التالية بناءً على إجاباتهم في النشاط السابق</a:t>
            </a:r>
            <a:r>
              <a:rPr lang="ar-LB" altLang="en-US" sz="1400">
                <a:latin typeface="Simplified Arabic" panose="02020603050405020304" pitchFamily="18" charset="-78"/>
                <a:ea typeface="ヒラギノ角ゴ Pro W3" pitchFamily="-92" charset="-128"/>
                <a:cs typeface="Arial" panose="020B0604020202020204" pitchFamily="34" charset="0"/>
              </a:rPr>
              <a:t>.</a:t>
            </a:r>
            <a:endParaRPr lang="en-US" altLang="en-US" sz="1100">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400">
                <a:ea typeface="ヒラギノ角ゴ Pro W3" pitchFamily="-92" charset="-128"/>
                <a:cs typeface="Simplified Arabic" panose="02020603050405020304" pitchFamily="18" charset="-78"/>
              </a:rPr>
              <a:t>اطلبوا من المجموعات تقديم التقييمات في المناقشة العامة.</a:t>
            </a:r>
            <a:endParaRPr lang="en-US" altLang="en-US" sz="1100">
              <a:ea typeface="ヒラギノ角ゴ Pro W3" pitchFamily="-92" charset="-128"/>
              <a:cs typeface="Arial" panose="020B0604020202020204" pitchFamily="34" charset="0"/>
            </a:endParaRPr>
          </a:p>
        </p:txBody>
      </p:sp>
      <p:sp>
        <p:nvSpPr>
          <p:cNvPr id="82948" name="Slide Number Placeholder 3">
            <a:extLst>
              <a:ext uri="{FF2B5EF4-FFF2-40B4-BE49-F238E27FC236}">
                <a16:creationId xmlns:a16="http://schemas.microsoft.com/office/drawing/2014/main" id="{5AC9D32A-99F1-4D97-8D11-5F18EC4A48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1E94A70-B7AA-4174-AE61-703489590368}" type="slidenum">
              <a:rPr lang="en-GB" altLang="en-US"/>
              <a:pPr/>
              <a:t>26</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20E3E0B5-775C-4539-A717-CB063FA572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569C98BA-7A05-40AB-BD0C-F3A84C64F6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دوّنوا على الألواح الورقية القلابة العناوين</a:t>
            </a:r>
            <a:r>
              <a:rPr lang="ar-LB" altLang="en-US" sz="1800">
                <a:ea typeface="ヒラギノ角ゴ Pro W3" pitchFamily="-92" charset="-128"/>
                <a:cs typeface="Simplified Arabic" panose="02020603050405020304" pitchFamily="18" charset="-78"/>
              </a:rPr>
              <a:t> المذكورة أعلاه.</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ألصقوا الأوراق على الجدران، أو ضعوها حول الغرفة على طاولات أو على الأرض</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ar-LB" altLang="en-US" sz="1800">
              <a:latin typeface="Simplified Arabic" panose="02020603050405020304" pitchFamily="18" charset="-78"/>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من خلال العمل في مجموعات ثنائية أو ثلاثية، يجب على المشاركين أن يدوّنوا على الملاحظات اللاصقة أي عامل يعتقدون أنه يزيد من خطر العنف ضدّ أي من المجموعات، وأن يلصقوا الملاحظات على الورقة ذات الصلة. عند انتهاء الجميع، اطلبوا منهم أن يذهبوا ويلقوا نظرة على جميع الأوراق. هل هناك بعض العوامل التي تنطبق على أكثر من مجموعة؟ ما هي العوامل التي قد تكون محصورة بمجموعة محدّدة؟</a:t>
            </a:r>
            <a:endParaRPr lang="ar-LB" altLang="en-US" sz="1800">
              <a:ea typeface="ヒラギノ角ゴ Pro W3" pitchFamily="-92" charset="-128"/>
              <a:cs typeface="Simplified Arabic" panose="02020603050405020304" pitchFamily="18" charset="-78"/>
            </a:endParaRPr>
          </a:p>
          <a:p>
            <a:pPr marL="342900" indent="-342900" algn="r" rtl="1">
              <a:lnSpc>
                <a:spcPct val="107000"/>
              </a:lnSpc>
              <a:spcBef>
                <a:spcPct val="0"/>
              </a:spcBef>
              <a:buFont typeface="Symbol" panose="05050102010706020507" pitchFamily="18" charset="2"/>
              <a:buChar char=""/>
            </a:pP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أطلبوا من المشاركين الاطلاع على دليل المستخدم الخاص ببرنامج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a:t>
            </a:r>
            <a:r>
              <a:rPr lang="ar-SA" altLang="en-US" sz="1800">
                <a:ea typeface="ヒラギノ角ゴ Pro W3" pitchFamily="-92" charset="-128"/>
                <a:cs typeface="Simplified Arabic" panose="02020603050405020304" pitchFamily="18" charset="-78"/>
              </a:rPr>
              <a:t> الوحدة الأولى، الجدول الأول، صفحة 14 وتصفح شرائح العرض</a:t>
            </a:r>
            <a:r>
              <a:rPr lang="ar-LB" altLang="en-US" sz="1800">
                <a:ea typeface="ヒラギノ角ゴ Pro W3" pitchFamily="-92" charset="-128"/>
                <a:cs typeface="Simplified Arabic" panose="02020603050405020304" pitchFamily="18" charset="-78"/>
              </a:rPr>
              <a:t> 28-30</a:t>
            </a:r>
            <a:r>
              <a:rPr lang="ar-SA" altLang="en-US" sz="1800">
                <a:ea typeface="ヒラギノ角ゴ Pro W3" pitchFamily="-92" charset="-128"/>
                <a:cs typeface="Simplified Arabic" panose="02020603050405020304" pitchFamily="18" charset="-78"/>
              </a:rPr>
              <a:t> للحصول على أمثلة حول العوامل التي تزيد من المخاطر.</a:t>
            </a:r>
            <a:endParaRPr lang="ar-LB" altLang="en-US" sz="1800">
              <a:ea typeface="ヒラギノ角ゴ Pro W3" pitchFamily="-92" charset="-128"/>
              <a:cs typeface="Simplified Arabic" panose="02020603050405020304" pitchFamily="18" charset="-78"/>
            </a:endParaRPr>
          </a:p>
          <a:p>
            <a:pPr marL="342900" indent="-342900" algn="r" rtl="1">
              <a:lnSpc>
                <a:spcPct val="107000"/>
              </a:lnSpc>
              <a:spcBef>
                <a:spcPct val="0"/>
              </a:spcBef>
              <a:buFont typeface="Symbol" panose="05050102010706020507" pitchFamily="18" charset="2"/>
              <a:buChar char=""/>
            </a:pPr>
            <a:endParaRPr lang="ar-LB"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تحققوا من حسن وصول الأفكار التي شرحتموها عبر الطلب من متطوعين من ضمن المشاركين أن بشرحوا بكلماتهم الخاصة كيف يؤثر التمييز والعنف القائمين على النوع الاجتماعي على مجتمعهم وعمل منظمتهم.</a:t>
            </a:r>
            <a:endParaRPr lang="en-US" altLang="en-US">
              <a:ea typeface="ヒラギノ角ゴ Pro W3" pitchFamily="-92" charset="-128"/>
            </a:endParaRPr>
          </a:p>
        </p:txBody>
      </p:sp>
      <p:sp>
        <p:nvSpPr>
          <p:cNvPr id="84996" name="Slide Number Placeholder 3">
            <a:extLst>
              <a:ext uri="{FF2B5EF4-FFF2-40B4-BE49-F238E27FC236}">
                <a16:creationId xmlns:a16="http://schemas.microsoft.com/office/drawing/2014/main" id="{D07A8C08-A0C6-4F1A-81E1-1329F37547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A8D93E8E-572B-482D-BBB6-4316ED20C544}" type="slidenum">
              <a:rPr lang="en-GB" altLang="en-US"/>
              <a:pPr/>
              <a:t>27</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1A75643-B58C-4E47-9646-F54782DD9D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7FAFCEAA-CCB7-48D1-929F-E79FDC2E9A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أبلغوا المشاركين بأن هناك كمية كبيرة من النصوص في شريحة العرض هذه وفي شريحتي العرض المقبلتين، وبأنهم ليسوا مجبرين على استيعاب كل هذه المفاهيم.</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أبلغوا المشاركين أيضاً بأن هذا ال</a:t>
            </a:r>
            <a:r>
              <a:rPr lang="ar-LB" altLang="en-US" sz="1800">
                <a:ea typeface="ヒラギノ角ゴ Pro W3" pitchFamily="-92" charset="-128"/>
                <a:cs typeface="Simplified Arabic" panose="02020603050405020304" pitchFamily="18" charset="-78"/>
              </a:rPr>
              <a:t>ج</a:t>
            </a:r>
            <a:r>
              <a:rPr lang="ar-SA" altLang="en-US" sz="1800">
                <a:ea typeface="ヒラギノ角ゴ Pro W3" pitchFamily="-92" charset="-128"/>
                <a:cs typeface="Simplified Arabic" panose="02020603050405020304" pitchFamily="18" charset="-78"/>
              </a:rPr>
              <a:t>دول وارد في دليل المستخدم الخاص ببرنامج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a:t>
            </a:r>
            <a:r>
              <a:rPr lang="ar-SA" altLang="en-US" sz="1800">
                <a:ea typeface="ヒラギノ角ゴ Pro W3" pitchFamily="-92" charset="-128"/>
                <a:cs typeface="Simplified Arabic" panose="02020603050405020304" pitchFamily="18" charset="-78"/>
              </a:rPr>
              <a:t> الوحدة الأولى، الجدول الأول</a:t>
            </a:r>
            <a:r>
              <a:rPr lang="ar-LB" altLang="en-US" sz="1800">
                <a:ea typeface="ヒラギノ角ゴ Pro W3" pitchFamily="-92" charset="-128"/>
                <a:cs typeface="Simplified Arabic" panose="02020603050405020304" pitchFamily="18" charset="-78"/>
              </a:rPr>
              <a:t>، ص. 14.</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87044" name="Slide Number Placeholder 3">
            <a:extLst>
              <a:ext uri="{FF2B5EF4-FFF2-40B4-BE49-F238E27FC236}">
                <a16:creationId xmlns:a16="http://schemas.microsoft.com/office/drawing/2014/main" id="{C861CC7B-3472-420C-8690-585A91873C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FF1F1E6A-8FE8-40DF-84D5-CE4FB6646C15}" type="slidenum">
              <a:rPr lang="en-GB" altLang="en-US"/>
              <a:pPr/>
              <a:t>28</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276B00C-4DAC-4D93-86DC-9464EF237F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7C1F1CC-6B41-46C0-A720-A9315A207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92" charset="-128"/>
            </a:endParaRPr>
          </a:p>
        </p:txBody>
      </p:sp>
      <p:sp>
        <p:nvSpPr>
          <p:cNvPr id="90116" name="Slide Number Placeholder 3">
            <a:extLst>
              <a:ext uri="{FF2B5EF4-FFF2-40B4-BE49-F238E27FC236}">
                <a16:creationId xmlns:a16="http://schemas.microsoft.com/office/drawing/2014/main" id="{318453A8-0D03-468F-B54B-E9F2494FEE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625B539A-D847-46BE-9B24-9EB06358EF42}" type="slidenum">
              <a:rPr lang="en-GB" altLang="en-US"/>
              <a:pPr/>
              <a:t>30</a:t>
            </a:fld>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28C2F43-3C35-4F75-9C1E-9FCEFE906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DC05A9A2-D873-4518-A155-B4BB5A26D9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pPr>
              <a:lnSpc>
                <a:spcPct val="107000"/>
              </a:lnSpc>
              <a:spcBef>
                <a:spcPct val="0"/>
              </a:spcBef>
              <a:spcAft>
                <a:spcPts val="800"/>
              </a:spcAft>
            </a:pPr>
            <a:r>
              <a:rPr lang="en-US" altLang="en-US" sz="1800">
                <a:ea typeface="ヒラギノ角ゴ Pro W3" pitchFamily="-92" charset="-128"/>
                <a:cs typeface="Arial" panose="020B0604020202020204" pitchFamily="34" charset="0"/>
              </a:rPr>
              <a:t> </a:t>
            </a:r>
          </a:p>
          <a:p>
            <a:endParaRPr lang="en-US" altLang="en-US">
              <a:ea typeface="ヒラギノ角ゴ Pro W3" pitchFamily="-92" charset="-128"/>
            </a:endParaRPr>
          </a:p>
        </p:txBody>
      </p:sp>
      <p:sp>
        <p:nvSpPr>
          <p:cNvPr id="93188" name="Slide Number Placeholder 3">
            <a:extLst>
              <a:ext uri="{FF2B5EF4-FFF2-40B4-BE49-F238E27FC236}">
                <a16:creationId xmlns:a16="http://schemas.microsoft.com/office/drawing/2014/main" id="{36752A9F-257A-47D7-9EA0-F3F789E62C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C247D4C-0A06-4A19-A5E8-D8611A37BB1F}" type="slidenum">
              <a:rPr lang="en-GB" altLang="en-US"/>
              <a:pPr/>
              <a:t>32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37F7E0A-0D59-409C-81C1-FB9CBA61BE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B5A8031D-716B-4D7E-9742-BE4DBA1FD3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رحّبوا بالمشاركين وعرّفوا بنفسكم، مع ذكر الضمير الذي</a:t>
            </a:r>
            <a:r>
              <a:rPr lang="ar-LB" altLang="en-US" sz="1800">
                <a:ea typeface="ヒラギノ角ゴ Pro W3" pitchFamily="-92" charset="-128"/>
                <a:cs typeface="Simplified Arabic" panose="02020603050405020304" pitchFamily="18" charset="-78"/>
              </a:rPr>
              <a:t> تفضلون أن يستخدمه المشاركون للتحدث إليكم، والاسم الذي تودّون أن ينادوكم به. عرّفوا بأي ضيف تستقبلونه بالطريقة عينها. </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LB" altLang="en-US" sz="1800">
                <a:ea typeface="ヒラギノ角ゴ Pro W3" pitchFamily="-92" charset="-128"/>
                <a:cs typeface="Simplified Arabic" panose="02020603050405020304" pitchFamily="18" charset="-78"/>
              </a:rPr>
              <a:t>أطلقوا نشاطاً لمساعدة المشاركين على التعريف بأنفسهم. أطلبوا من المشاركين الانضمام إلى أحد المشاركين الذين لا يعرفونهم لتشكيل فريق من شخصين، وامنحوا الثنائي خمس دقائق ليتعرفوا على بعض، ويذكروا الضمير الذي يريدون أن يستخدمه الآخرون للتخاطب معهم، والاسم الذي يحبون أن ينادونه به المشاركون. اجمعوا الفريق كاملاً واطلبوا من كلّ شخص أن يعرّفكم باقتضاب على شريكه الجديد.</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LB" altLang="en-US" sz="1800">
                <a:ea typeface="ヒラギノ角ゴ Pro W3" pitchFamily="-92" charset="-128"/>
                <a:cs typeface="Simplified Arabic" panose="02020603050405020304" pitchFamily="18" charset="-78"/>
              </a:rPr>
              <a:t>تطرقوا إلى مختلف المسائل اللوجستية كالإرشاد إلى مكان المرحاض، إلخ.</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LB" altLang="en-US" sz="1800">
                <a:ea typeface="ヒラギノ角ゴ Pro W3" pitchFamily="-92" charset="-128"/>
                <a:cs typeface="Simplified Arabic" panose="02020603050405020304" pitchFamily="18" charset="-78"/>
              </a:rPr>
              <a:t>احرصوا على أن يملك المشاركون جميعهم نسخة من جدول الأعمال ومن مقدمة 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 والوحدة الأولى.</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buFont typeface="Symbol" panose="05050102010706020507" pitchFamily="18" charset="2"/>
              <a:buChar char=""/>
            </a:pPr>
            <a:r>
              <a:rPr lang="ar-LB" altLang="en-US" sz="1800">
                <a:ea typeface="ヒラギノ角ゴ Pro W3" pitchFamily="-92" charset="-128"/>
                <a:cs typeface="Simplified Arabic" panose="02020603050405020304" pitchFamily="18" charset="-78"/>
              </a:rPr>
              <a:t>اسألوا المشاركين إن كان لديهم أي سؤال حول جدول الأعمال.</a:t>
            </a:r>
            <a:endParaRPr lang="en-US" altLang="en-US" sz="1800">
              <a:ea typeface="ヒラギノ角ゴ Pro W3" pitchFamily="-92" charset="-128"/>
              <a:cs typeface="Arial" panose="020B0604020202020204" pitchFamily="34" charset="0"/>
            </a:endParaRPr>
          </a:p>
          <a:p>
            <a:pPr marL="342900" indent="-342900"/>
            <a:endParaRPr lang="en-US" altLang="en-US">
              <a:ea typeface="ヒラギノ角ゴ Pro W3" pitchFamily="-92" charset="-128"/>
            </a:endParaRPr>
          </a:p>
        </p:txBody>
      </p:sp>
      <p:sp>
        <p:nvSpPr>
          <p:cNvPr id="36868" name="Slide Number Placeholder 3">
            <a:extLst>
              <a:ext uri="{FF2B5EF4-FFF2-40B4-BE49-F238E27FC236}">
                <a16:creationId xmlns:a16="http://schemas.microsoft.com/office/drawing/2014/main" id="{BCE249CE-E679-4987-9116-760CC5EE6A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4F860A9F-6275-497B-A5F5-D8631111877B}" type="slidenum">
              <a:rPr lang="en-GB" altLang="en-US"/>
              <a:pPr/>
              <a:t>3</a:t>
            </a:fld>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D6B7358E-C36F-4B7A-8DD6-877F36B4BF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EE7EE6E-4622-4DEF-93D0-ECBEBFF47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تهدف هذه الجلسة إلى مساعدة المشاركين على فهم الحقوق المتعلقة بالمساواة القائمة على النوع الاجتماعي، وكيف تتأثر هذه الحقوق بالتمييز القائم على النوع الاجتماعي وكيف يمكن تعزيز الحقوق المتعلّقة بالنوع الاجتماعي من خلال الأدوات والمنصات الوطنية والدولية.</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95236" name="Slide Number Placeholder 3">
            <a:extLst>
              <a:ext uri="{FF2B5EF4-FFF2-40B4-BE49-F238E27FC236}">
                <a16:creationId xmlns:a16="http://schemas.microsoft.com/office/drawing/2014/main" id="{E9CBD2D7-F2E4-4749-BEC9-920CDA6804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0BC6E5A-C80D-412F-BB10-1287A577B6B3}" type="slidenum">
              <a:rPr lang="en-GB" altLang="en-US"/>
              <a:pPr/>
              <a:t>33</a:t>
            </a:fld>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5CC7A8B4-E2F6-43BE-A5C4-EFBCA0912C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23055DE1-AB0D-469B-89E2-69C6DCFC8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pPr>
            <a:r>
              <a:rPr lang="ar-SA" altLang="en-US" sz="1800">
                <a:ea typeface="ヒラギノ角ゴ Pro W3" pitchFamily="-92" charset="-128"/>
                <a:cs typeface="Simplified Arabic" panose="02020603050405020304" pitchFamily="18" charset="-78"/>
              </a:rPr>
              <a:t>احرصوا على إيصال هذه المعلومات الهامة حول الروابط بين حقوق الإنسان وفيروس نقص المناعة البشرية  والتمييز والعنف القائمين على النوع الاجتماعي</a:t>
            </a:r>
            <a:r>
              <a:rPr lang="ar-LB" altLang="en-US" sz="1800">
                <a:ea typeface="ヒラギノ角ゴ Pro W3" pitchFamily="-92" charset="-128"/>
                <a:cs typeface="Simplified Arabic" panose="02020603050405020304" pitchFamily="18" charset="-78"/>
              </a:rPr>
              <a:t> (المربع 14، ص.41)</a:t>
            </a:r>
            <a:r>
              <a:rPr lang="ar-SA" altLang="en-US" sz="1800">
                <a:ea typeface="ヒラギノ角ゴ Pro W3" pitchFamily="-92" charset="-128"/>
                <a:cs typeface="Simplified Arabic" panose="02020603050405020304" pitchFamily="18" charset="-78"/>
              </a:rPr>
              <a:t>. </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pP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b="1">
                <a:ea typeface="ヒラギノ角ゴ Pro W3" pitchFamily="-92" charset="-128"/>
                <a:cs typeface="Simplified Arabic" panose="02020603050405020304" pitchFamily="18" charset="-78"/>
              </a:rPr>
              <a:t>فيما يؤثر عدم المساواة القائمة على النوع الاجتماعي على احتمال الإصابة بفيروس نقص المناعة البشرية وتأثيره، يؤثر فيروس نقص المناعة البشري</a:t>
            </a:r>
            <a:r>
              <a:rPr lang="ar-LB" altLang="en-US" sz="1800" b="1">
                <a:ea typeface="ヒラギノ角ゴ Pro W3" pitchFamily="-92" charset="-128"/>
                <a:cs typeface="Simplified Arabic" panose="02020603050405020304" pitchFamily="18" charset="-78"/>
              </a:rPr>
              <a:t>ة</a:t>
            </a:r>
            <a:r>
              <a:rPr lang="ar-SA" altLang="en-US" sz="1800" b="1">
                <a:ea typeface="ヒラギノ角ゴ Pro W3" pitchFamily="-92" charset="-128"/>
                <a:cs typeface="Simplified Arabic" panose="02020603050405020304" pitchFamily="18" charset="-78"/>
              </a:rPr>
              <a:t> أيضًا على عدم المساواة القائمة على النوع الاجتماعي وحقوق الإنسان بشكل عام.</a:t>
            </a:r>
            <a:r>
              <a:rPr lang="ar-SA" altLang="en-US" sz="1800">
                <a:ea typeface="ヒラギノ角ゴ Pro W3" pitchFamily="-92" charset="-128"/>
                <a:cs typeface="Simplified Arabic" panose="02020603050405020304" pitchFamily="18" charset="-78"/>
              </a:rPr>
              <a:t> قد يصاب أي شخص بفيروس نقص المناعة البشرية  نتيجة العنف الجنسي أو عنف العشير/الشريك الحميم، وقد يؤدي تشخيص الاصابة بفيروس نقص المناعة البشرية إلى ظهور أشكال من العنف القائم على النوع الاجتماعي والتمييز ضدّ الشخص المعني.</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buFont typeface="Symbol" panose="05050102010706020507" pitchFamily="18" charset="2"/>
              <a:buChar char=""/>
            </a:pP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b="1">
                <a:ea typeface="ヒラギノ角ゴ Pro W3" pitchFamily="-92" charset="-128"/>
                <a:cs typeface="Simplified Arabic" panose="02020603050405020304" pitchFamily="18" charset="-78"/>
              </a:rPr>
              <a:t>يضعف الحق في الصحة والأمن والكرامة بسبب العنف القائم على النوع الاجتماعي</a:t>
            </a:r>
            <a:r>
              <a:rPr lang="ar-SA" altLang="en-US" sz="1800">
                <a:ea typeface="ヒラギノ角ゴ Pro W3" pitchFamily="-92" charset="-128"/>
                <a:cs typeface="Simplified Arabic" panose="02020603050405020304" pitchFamily="18" charset="-78"/>
              </a:rPr>
              <a:t>. ويقع على عاتق الدول واجب اتخاذ الإجراءات الإيجابية اللازمة لمنع حصول ذلك وحماية جميع الأشخاص ومعاقبة مرتكبي أعمال العنف والتعويض على ضحايا العنف، بما في ذلك أعضاء مجتمع الميم، والعاملون في مجال الجنس من جميع الأنواع الاجتماعية، والأطفال الذين يعملون في مجال الجنس، والنساء والفتيات اللواتي يتعاطين المخدرات، والنساء والفتيات المصابات أو المعرضات لخطر الإصابة بفيروس نقص المناعة البشرية بسبب العنف.</a:t>
            </a:r>
            <a:endParaRPr lang="en-US" altLang="en-US">
              <a:ea typeface="ヒラギノ角ゴ Pro W3" pitchFamily="-92" charset="-128"/>
            </a:endParaRPr>
          </a:p>
        </p:txBody>
      </p:sp>
      <p:sp>
        <p:nvSpPr>
          <p:cNvPr id="97284" name="Slide Number Placeholder 3">
            <a:extLst>
              <a:ext uri="{FF2B5EF4-FFF2-40B4-BE49-F238E27FC236}">
                <a16:creationId xmlns:a16="http://schemas.microsoft.com/office/drawing/2014/main" id="{5A271A74-E2F6-401A-95AA-D9C52A3332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0EC14956-BC97-4BBD-A428-15BA29CBDD8B}" type="slidenum">
              <a:rPr lang="en-GB" altLang="en-US"/>
              <a:pPr/>
              <a:t>34</a:t>
            </a:fld>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FF031BA9-8916-42DD-BBA0-79A1FDBF85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2A6F58C8-8483-4060-AE35-6240A8F078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400">
                <a:ea typeface="ヒラギノ角ゴ Pro W3" pitchFamily="-92" charset="-128"/>
                <a:cs typeface="Simplified Arabic" panose="02020603050405020304" pitchFamily="18" charset="-78"/>
              </a:rPr>
              <a:t>يمكننا أن نلمس هذه العلاقة بشكل أكثر وضوحاً حين ننظر إلى الفئات التي سجلت أعلى نصب إصابة بفيروس نقص المناعة البشرية.</a:t>
            </a:r>
            <a:endParaRPr lang="en-US" altLang="en-US" sz="14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100">
              <a:ea typeface="ヒラギノ角ゴ Pro W3" pitchFamily="-92" charset="-128"/>
              <a:cs typeface="Arial" panose="020B0604020202020204" pitchFamily="34" charset="0"/>
            </a:endParaRPr>
          </a:p>
          <a:p>
            <a:pPr algn="r" rtl="1">
              <a:lnSpc>
                <a:spcPct val="107000"/>
              </a:lnSpc>
              <a:spcBef>
                <a:spcPct val="0"/>
              </a:spcBef>
              <a:spcAft>
                <a:spcPts val="800"/>
              </a:spcAft>
            </a:pPr>
            <a:r>
              <a:rPr lang="ar-SA" altLang="en-US" sz="1400">
                <a:ea typeface="ヒラギノ角ゴ Pro W3" pitchFamily="-92" charset="-128"/>
                <a:cs typeface="Simplified Arabic" panose="02020603050405020304" pitchFamily="18" charset="-78"/>
              </a:rPr>
              <a:t>تحدثوا عن البيانات لمساعدة المشاركين على رؤية الرابط القائم ما بين النشاط الجنسي، والهوية القائمة على النوع الاجتماعي، والميول الجنسية وفيروس نقص المناعة البشرية.</a:t>
            </a:r>
            <a:endParaRPr lang="ar-LB" altLang="en-US" sz="14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100">
              <a:ea typeface="ヒラギノ角ゴ Pro W3" pitchFamily="-92" charset="-128"/>
              <a:cs typeface="Arial" panose="020B0604020202020204" pitchFamily="34" charset="0"/>
            </a:endParaRPr>
          </a:p>
          <a:p>
            <a:pPr marL="1143000" lvl="2" indent="-228600" algn="r" rtl="1">
              <a:lnSpc>
                <a:spcPct val="107000"/>
              </a:lnSpc>
              <a:spcBef>
                <a:spcPct val="0"/>
              </a:spcBef>
              <a:spcAft>
                <a:spcPts val="800"/>
              </a:spcAft>
              <a:buFont typeface="Simplified Arabic" panose="02020603050405020304" pitchFamily="18" charset="-78"/>
              <a:buChar char="-"/>
            </a:pPr>
            <a:r>
              <a:rPr lang="ar-SA" altLang="en-US" sz="1400">
                <a:ea typeface="ヒラギノ角ゴ Pro W3" pitchFamily="-92" charset="-128"/>
                <a:cs typeface="Simplified Arabic" panose="02020603050405020304" pitchFamily="18" charset="-78"/>
              </a:rPr>
              <a:t>على الصعيد العالمي، بات عدد الإصابات الجديدة السنوي ينخفض بسرعة أكبر ما بين النساء والفتيات (انخفاض بنسبة 27% منذ العام 2010)، مما هي عليه الحال ما بين الرجال والفتيان (انخفاض بنسبة 18%).</a:t>
            </a:r>
            <a:endParaRPr lang="en-US" altLang="en-US" sz="1100">
              <a:ea typeface="ヒラギノ角ゴ Pro W3" pitchFamily="-92" charset="-128"/>
              <a:cs typeface="Arial" panose="020B0604020202020204" pitchFamily="34" charset="0"/>
            </a:endParaRPr>
          </a:p>
          <a:p>
            <a:pPr marL="1143000" lvl="2" indent="-228600" algn="r" rtl="1">
              <a:lnSpc>
                <a:spcPct val="107000"/>
              </a:lnSpc>
              <a:spcBef>
                <a:spcPct val="0"/>
              </a:spcBef>
              <a:spcAft>
                <a:spcPts val="800"/>
              </a:spcAft>
              <a:buFont typeface="Simplified Arabic" panose="02020603050405020304" pitchFamily="18" charset="-78"/>
              <a:buChar char="-"/>
            </a:pPr>
            <a:r>
              <a:rPr lang="ar-SA" altLang="en-US" sz="1400">
                <a:ea typeface="ヒラギノ角ゴ Pro W3" pitchFamily="-92" charset="-128"/>
                <a:cs typeface="Simplified Arabic" panose="02020603050405020304" pitchFamily="18" charset="-78"/>
              </a:rPr>
              <a:t>كانت غالبية الاصابات بفيروس نقص المناعة البشرية لدى البالغين (62%) وشركائهم الجنسيين. فهؤلاء الأشخاص، بما في ذلك العاملين في مجال الجنس، ومتعاطي المخدرات بالحقن، والمساجين، وعابري وعابرات النوع الاجتماعي، والمثليين والرجال الذين يمارسون الجنس مع الرجال، يشكلون نسباً صغيرة من إجمالي السكان، إلا أن خطر إصابتهم بفيروس نقص المناعة البشرية مرتفع، ويعزى هذا الارتفاع بشكل جزئي إلى التمييز والإقصاء الاجتماعي.</a:t>
            </a:r>
            <a:endParaRPr lang="en-US" altLang="en-US" sz="1100">
              <a:ea typeface="ヒラギノ角ゴ Pro W3" pitchFamily="-92" charset="-128"/>
              <a:cs typeface="Arial" panose="020B0604020202020204" pitchFamily="34" charset="0"/>
            </a:endParaRPr>
          </a:p>
          <a:p>
            <a:pPr algn="r"/>
            <a:r>
              <a:rPr lang="ar-SA" altLang="en-US" sz="1400">
                <a:ea typeface="ヒラギノ角ゴ Pro W3" pitchFamily="-92" charset="-128"/>
                <a:cs typeface="Simplified Arabic" panose="02020603050405020304" pitchFamily="18" charset="-78"/>
              </a:rPr>
              <a:t>المرجع: </a:t>
            </a:r>
            <a:endParaRPr lang="en-US" altLang="en-US" sz="1400">
              <a:ea typeface="ヒラギノ角ゴ Pro W3" pitchFamily="-92" charset="-128"/>
              <a:cs typeface="Simplified Arabic" panose="02020603050405020304" pitchFamily="18" charset="-78"/>
            </a:endParaRPr>
          </a:p>
          <a:p>
            <a:pPr algn="r"/>
            <a:r>
              <a:rPr lang="en-US" altLang="en-US" sz="1100">
                <a:ea typeface="ヒラギノ角ゴ Pro W3" pitchFamily="-92" charset="-128"/>
                <a:cs typeface="Arial" panose="020B0604020202020204" pitchFamily="34" charset="0"/>
              </a:rPr>
              <a:t>https://www.unaids.org/sites/default/files/media_asset/2020_aids-data-book_en.pdf </a:t>
            </a:r>
            <a:endParaRPr lang="en-US" altLang="en-US">
              <a:ea typeface="ヒラギノ角ゴ Pro W3" pitchFamily="-92" charset="-128"/>
            </a:endParaRPr>
          </a:p>
        </p:txBody>
      </p:sp>
      <p:sp>
        <p:nvSpPr>
          <p:cNvPr id="99332" name="Slide Number Placeholder 3">
            <a:extLst>
              <a:ext uri="{FF2B5EF4-FFF2-40B4-BE49-F238E27FC236}">
                <a16:creationId xmlns:a16="http://schemas.microsoft.com/office/drawing/2014/main" id="{F85D1949-9CA9-4F97-B2D0-EA6737A01F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29AEAB36-8098-4F65-818A-3419DECEBF3D}" type="slidenum">
              <a:rPr lang="en-GB" altLang="en-US"/>
              <a:pPr/>
              <a:t>35</a:t>
            </a:fld>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5B028DD-CD2F-42F1-AF6F-D177A37C2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1F731E35-0835-459B-B51C-B1D9E3BC81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قسّموا المشاركين إلى سبع مجموعات. خصصوا لكل مجموعة أحد الحقوق التالية: الصحة، التعليم، الهوية والتعبير، العلاقات والمجتمع، الموارد، المشاركة في الحوكمة، السلامة والأمن.</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وزّعوا الأوراق وأقلام التحديد واطلبوا من المشاركين أن يحددوا بشكل موجز ما الذي يفترض بهذا الحق أن يتضمنه، ثم ضعوا قائمة بأمثلة حول كيفية تأثر هذا الحق بعدم المساواة أو التمييز القائمين على النوع الاجتماعي.</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اطلبوا من كل مجموعة تقديم تعريفاته</a:t>
            </a:r>
            <a:r>
              <a:rPr lang="ar-LB" altLang="en-US" sz="1800">
                <a:ea typeface="ヒラギノ角ゴ Pro W3" pitchFamily="-92" charset="-128"/>
                <a:cs typeface="Simplified Arabic" panose="02020603050405020304" pitchFamily="18" charset="-78"/>
              </a:rPr>
              <a:t>ا</a:t>
            </a:r>
            <a:r>
              <a:rPr lang="ar-SA" altLang="en-US" sz="1800">
                <a:ea typeface="ヒラギノ角ゴ Pro W3" pitchFamily="-92" charset="-128"/>
                <a:cs typeface="Simplified Arabic" panose="02020603050405020304" pitchFamily="18" charset="-78"/>
              </a:rPr>
              <a:t> وأمثلة عنها.</a:t>
            </a:r>
            <a:endParaRPr lang="en-US" altLang="en-US" sz="1800">
              <a:ea typeface="ヒラギノ角ゴ Pro W3" pitchFamily="-92" charset="-128"/>
              <a:cs typeface="Arial" panose="020B0604020202020204" pitchFamily="34" charset="0"/>
            </a:endParaRPr>
          </a:p>
          <a:p>
            <a:pPr marL="342900" indent="-342900" algn="r" rtl="1" eaLnBrk="1" hangingPunct="1">
              <a:spcBef>
                <a:spcPct val="0"/>
              </a:spcBef>
            </a:pPr>
            <a:endParaRPr lang="en-GB" altLang="en-US" b="1">
              <a:ea typeface="ヒラギノ角ゴ Pro W3" pitchFamily="-92" charset="-128"/>
            </a:endParaRPr>
          </a:p>
        </p:txBody>
      </p:sp>
      <p:sp>
        <p:nvSpPr>
          <p:cNvPr id="101380" name="Slide Number Placeholder 3">
            <a:extLst>
              <a:ext uri="{FF2B5EF4-FFF2-40B4-BE49-F238E27FC236}">
                <a16:creationId xmlns:a16="http://schemas.microsoft.com/office/drawing/2014/main" id="{E31B115F-4CA9-4801-A143-78C260091F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EF83C754-ABE7-42A4-95BE-08400997BD1B}" type="slidenum">
              <a:rPr lang="en-GB" altLang="en-US"/>
              <a:pPr/>
              <a:t>36</a:t>
            </a:fld>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E259C5E-39DA-4B28-AD20-0F060FEE36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1EB6541B-A796-45F4-9F78-EC13E74723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Tx/>
              <a:buChar char="•"/>
              <a:tabLst>
                <a:tab pos="457200" algn="l"/>
              </a:tabLst>
            </a:pPr>
            <a:r>
              <a:rPr lang="ar-LB" altLang="en-US" sz="1800">
                <a:ea typeface="ヒラギノ角ゴ Pro W3" pitchFamily="-92" charset="-128"/>
                <a:cs typeface="Simplified Arabic" panose="02020603050405020304" pitchFamily="18" charset="-78"/>
              </a:rPr>
              <a:t>بعد انتهاء النشاط المعنون: كيف تتأثر حقوق الإنسان بالتمييز والعنف القائمين على النوع الاجتماعي، استخدموا شرائح العرض 37-39 لمراجعة بعض الأمثلة من كل سطر. يظهر الجدول أمثلة عن الحقوق والفرص التي يفترض بكل شخص أن يتمتع بها، وأمثلة توضح كيف يشكل التمييز عقبة في طريق الحصول على هذه الحقوق.</a:t>
            </a:r>
          </a:p>
          <a:p>
            <a:pPr marL="342900" indent="-342900" algn="r" rtl="1">
              <a:lnSpc>
                <a:spcPct val="107000"/>
              </a:lnSpc>
              <a:spcBef>
                <a:spcPct val="0"/>
              </a:spcBef>
              <a:spcAft>
                <a:spcPts val="800"/>
              </a:spcAft>
              <a:buFontTx/>
              <a:buChar char="•"/>
              <a:tabLst>
                <a:tab pos="457200" algn="l"/>
              </a:tabLst>
            </a:pPr>
            <a:endParaRPr lang="en-US" altLang="en-US" sz="1800">
              <a:ea typeface="ヒラギノ角ゴ Pro W3" pitchFamily="-92" charset="-128"/>
              <a:cs typeface="Calibri" panose="020F0502020204030204" pitchFamily="34" charset="0"/>
            </a:endParaRPr>
          </a:p>
          <a:p>
            <a:pPr marL="342900" indent="-342900" algn="r" rtl="1">
              <a:lnSpc>
                <a:spcPct val="107000"/>
              </a:lnSpc>
              <a:spcBef>
                <a:spcPct val="0"/>
              </a:spcBef>
              <a:spcAft>
                <a:spcPts val="800"/>
              </a:spcAft>
              <a:buFontTx/>
              <a:buChar char="•"/>
              <a:tabLst>
                <a:tab pos="457200" algn="l"/>
              </a:tabLst>
            </a:pPr>
            <a:r>
              <a:rPr lang="ar-LB" altLang="en-US" sz="1800">
                <a:ea typeface="ヒラギノ角ゴ Pro W3" pitchFamily="-92" charset="-128"/>
                <a:cs typeface="Simplified Arabic" panose="02020603050405020304" pitchFamily="18" charset="-78"/>
              </a:rPr>
              <a:t>اشرحوا للمشاركين بأن هذه المعلومات متوفرة أيضاً في الجدول الثاني، ص. 18، الوحدة 1: دليل كافة المستخدمين الخاص ببرنامج </a:t>
            </a:r>
            <a:r>
              <a:rPr lang="en-US" altLang="en-US" sz="1800">
                <a:latin typeface="Simplified Arabic" panose="02020603050405020304" pitchFamily="18" charset="-78"/>
                <a:ea typeface="ヒラギノ角ゴ Pro W3" pitchFamily="-92" charset="-128"/>
                <a:cs typeface="Calibri" panose="020F0502020204030204" pitchFamily="34" charset="0"/>
              </a:rPr>
              <a:t>Gender REAct</a:t>
            </a:r>
            <a:r>
              <a:rPr lang="ar-LB" altLang="en-US" sz="1800">
                <a:ea typeface="ヒラギノ角ゴ Pro W3" pitchFamily="-92" charset="-128"/>
                <a:cs typeface="Simplified Arabic" panose="02020603050405020304" pitchFamily="18" charset="-78"/>
              </a:rPr>
              <a:t>. </a:t>
            </a:r>
            <a:endParaRPr lang="en-US" altLang="en-US" sz="1800">
              <a:ea typeface="ヒラギノ角ゴ Pro W3" pitchFamily="-92" charset="-128"/>
              <a:cs typeface="Calibri" panose="020F0502020204030204" pitchFamily="34" charset="0"/>
            </a:endParaRPr>
          </a:p>
          <a:p>
            <a:pPr marL="342900" indent="-342900">
              <a:tabLst>
                <a:tab pos="457200" algn="l"/>
              </a:tabLst>
            </a:pPr>
            <a:endParaRPr lang="en-US" altLang="en-US">
              <a:ea typeface="ヒラギノ角ゴ Pro W3" pitchFamily="-92" charset="-128"/>
            </a:endParaRPr>
          </a:p>
        </p:txBody>
      </p:sp>
      <p:sp>
        <p:nvSpPr>
          <p:cNvPr id="103428" name="Slide Number Placeholder 3">
            <a:extLst>
              <a:ext uri="{FF2B5EF4-FFF2-40B4-BE49-F238E27FC236}">
                <a16:creationId xmlns:a16="http://schemas.microsoft.com/office/drawing/2014/main" id="{78B0BFE4-4F06-4263-AD57-680F76F5E2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6B048034-F365-4AC1-9816-594DE477F214}" type="slidenum">
              <a:rPr lang="en-GB" altLang="en-US"/>
              <a:pPr/>
              <a:t>37</a:t>
            </a:fld>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227E8B42-3F40-4DE3-9AEF-C937FD73B6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81E69B91-446C-42A5-ADE2-C77FB0F7E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107524" name="Slide Number Placeholder 3">
            <a:extLst>
              <a:ext uri="{FF2B5EF4-FFF2-40B4-BE49-F238E27FC236}">
                <a16:creationId xmlns:a16="http://schemas.microsoft.com/office/drawing/2014/main" id="{E2CCAC4C-13F8-40FC-91FC-28D09D19B7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272A5463-2FFF-447C-8C02-B47B602498F2}" type="slidenum">
              <a:rPr lang="en-GB" altLang="en-US"/>
              <a:pPr/>
              <a:t>40</a:t>
            </a:fld>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5D08826D-513B-4E5E-BE0C-22660E7D28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BF5E0054-1346-4479-B3A8-3B13092A77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r>
              <a:rPr lang="fr-CA" altLang="en-US" sz="1800">
                <a:latin typeface="Simplified Arabic" panose="02020603050405020304" pitchFamily="18" charset="-78"/>
                <a:ea typeface="ヒラギノ角ゴ Pro W3" pitchFamily="-92" charset="-128"/>
                <a:cs typeface="Arial" panose="020B0604020202020204" pitchFamily="34" charset="0"/>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في هذه الجلسة، سيقدم المدرب نموذج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المنقح، الذي يصف الحالات الجديدة المتعلقة بالتمييز القائم على النوع الاجتماعي أو العنف الجنسي أو العنف القائم على النوع الاجتماعي. ثمّ سيُعطى للمشاركين سيناريو ويُطلب منهم توثيق الحوادث ضمن النموذج.</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09572" name="Slide Number Placeholder 3">
            <a:extLst>
              <a:ext uri="{FF2B5EF4-FFF2-40B4-BE49-F238E27FC236}">
                <a16:creationId xmlns:a16="http://schemas.microsoft.com/office/drawing/2014/main" id="{C6D1CFFD-AD18-48D9-8D04-6760E299ED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C83D0C56-06A7-4782-93F0-AD7DA6FF1B18}" type="slidenum">
              <a:rPr lang="en-GB" altLang="en-US"/>
              <a:pPr/>
              <a:t>41</a:t>
            </a:fld>
            <a:endParaRPr lang="en-GB"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A95F888B-9D26-470C-BEB1-2D6BE9869D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61433268-EE3C-4B1D-8087-F6C53C1AE5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وزّعوا على المشاركين نسخة من نموذج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الجديد أو أحيلوهم إليه.</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تصفحوا النموذج، </a:t>
            </a:r>
            <a:r>
              <a:rPr lang="ar-LB" altLang="en-US" sz="1800">
                <a:ea typeface="ヒラギノ角ゴ Pro W3" pitchFamily="-92" charset="-128"/>
                <a:cs typeface="Simplified Arabic" panose="02020603050405020304" pitchFamily="18" charset="-78"/>
              </a:rPr>
              <a:t>وشرائح العرض 42-43 </a:t>
            </a:r>
            <a:r>
              <a:rPr lang="ar-SA" altLang="en-US" sz="1800">
                <a:ea typeface="ヒラギノ角ゴ Pro W3" pitchFamily="-92" charset="-128"/>
                <a:cs typeface="Simplified Arabic" panose="02020603050405020304" pitchFamily="18" charset="-78"/>
              </a:rPr>
              <a:t>واشرحوا الحوادث الجديدة ومرتكبيها</a:t>
            </a:r>
            <a:r>
              <a:rPr lang="ar-LB" altLang="en-US" sz="1800">
                <a:ea typeface="ヒラギノ角ゴ Pro W3" pitchFamily="-92" charset="-128"/>
                <a:cs typeface="Simplified Arabic" panose="02020603050405020304" pitchFamily="18" charset="-78"/>
              </a:rPr>
              <a:t> أي المعتدين</a:t>
            </a:r>
            <a:r>
              <a:rPr lang="ar-SA" altLang="en-US" sz="1800">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اسألوا المشاركين إن كانوا يودون طرح أي سؤال أو تقديم أي تعليق.</a:t>
            </a:r>
            <a:endParaRPr lang="en-US" altLang="en-US" sz="1800">
              <a:ea typeface="ヒラギノ角ゴ Pro W3" pitchFamily="-92" charset="-128"/>
              <a:cs typeface="Arial" panose="020B0604020202020204" pitchFamily="34" charset="0"/>
            </a:endParaRPr>
          </a:p>
          <a:p>
            <a:pPr marL="342900" indent="-342900" algn="r" rtl="1" eaLnBrk="1" hangingPunct="1">
              <a:spcBef>
                <a:spcPct val="0"/>
              </a:spcBef>
            </a:pPr>
            <a:endParaRPr lang="en-US" altLang="en-US">
              <a:ea typeface="ヒラギノ角ゴ Pro W3" pitchFamily="-92" charset="-128"/>
            </a:endParaRPr>
          </a:p>
        </p:txBody>
      </p:sp>
      <p:sp>
        <p:nvSpPr>
          <p:cNvPr id="111620" name="Slide Number Placeholder 3">
            <a:extLst>
              <a:ext uri="{FF2B5EF4-FFF2-40B4-BE49-F238E27FC236}">
                <a16:creationId xmlns:a16="http://schemas.microsoft.com/office/drawing/2014/main" id="{A5AF4490-F738-4722-8C93-BA3EF4775F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F137DC18-4741-4464-9E57-80887899FE6A}" type="slidenum">
              <a:rPr lang="en-GB" altLang="en-US"/>
              <a:pPr/>
              <a:t>42</a:t>
            </a:fld>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DAD589D1-529B-450A-A8F6-F672D58F14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CCEF7B7B-4467-4545-84EE-9EA3A62542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ヒラギノ角ゴ Pro W3" pitchFamily="-92" charset="-128"/>
            </a:endParaRPr>
          </a:p>
        </p:txBody>
      </p:sp>
      <p:sp>
        <p:nvSpPr>
          <p:cNvPr id="113668" name="Slide Number Placeholder 3">
            <a:extLst>
              <a:ext uri="{FF2B5EF4-FFF2-40B4-BE49-F238E27FC236}">
                <a16:creationId xmlns:a16="http://schemas.microsoft.com/office/drawing/2014/main" id="{846DA2F4-B7C6-497D-8DCD-1A1DEC9A3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01694BCD-456F-402E-846D-5B26B8BE39F1}" type="slidenum">
              <a:rPr lang="en-GB" altLang="en-US"/>
              <a:pPr/>
              <a:t>43</a:t>
            </a:fld>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446138CB-4F2B-47A9-B37B-C6F724C0F8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3CC4659-AF6D-439F-8B0C-A4A18F8436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النشاط: التدرّب على تحديد الحالات ومرتكبيها </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قسّموا المشاركين إلى أزواج أو إلى فرق من ثلاثة أشخاص، قوموا بتوزيع السيناريوهات (شريحة العرض </a:t>
            </a:r>
            <a:r>
              <a:rPr lang="ar-LB" altLang="en-US" sz="1800">
                <a:ea typeface="ヒラギノ角ゴ Pro W3" pitchFamily="-92" charset="-128"/>
                <a:cs typeface="Simplified Arabic" panose="02020603050405020304" pitchFamily="18" charset="-78"/>
              </a:rPr>
              <a:t>45</a:t>
            </a:r>
            <a:r>
              <a:rPr lang="ar-SA" altLang="en-US" sz="1800">
                <a:ea typeface="ヒラギノ角ゴ Pro W3" pitchFamily="-92" charset="-128"/>
                <a:cs typeface="Simplified Arabic" panose="02020603050405020304" pitchFamily="18" charset="-78"/>
              </a:rPr>
              <a:t>) على كل مجموعة.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اطلب</a:t>
            </a:r>
            <a:r>
              <a:rPr lang="ar-LB" altLang="en-US" sz="1800">
                <a:ea typeface="ヒラギノ角ゴ Pro W3" pitchFamily="-92" charset="-128"/>
                <a:cs typeface="Simplified Arabic" panose="02020603050405020304" pitchFamily="18" charset="-78"/>
              </a:rPr>
              <a:t>وا</a:t>
            </a:r>
            <a:r>
              <a:rPr lang="ar-SA" altLang="en-US" sz="1800">
                <a:ea typeface="ヒラギノ角ゴ Pro W3" pitchFamily="-92" charset="-128"/>
                <a:cs typeface="Simplified Arabic" panose="02020603050405020304" pitchFamily="18" charset="-78"/>
              </a:rPr>
              <a:t> من المشاركين تحديد الحالات ومرتكبيها، كما ورد في النموذج.</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راجعوا كل السيناريوهات واحصلوا على ردود من المشاركين.</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اسألوا المشاركين إن كانوا يودون طرح أي سؤال أو تقديم أي تعليق.</a:t>
            </a:r>
            <a:endParaRPr lang="en-US" altLang="en-US" sz="1800">
              <a:ea typeface="ヒラギノ角ゴ Pro W3" pitchFamily="-92" charset="-128"/>
              <a:cs typeface="Arial" panose="020B0604020202020204" pitchFamily="34" charset="0"/>
            </a:endParaRPr>
          </a:p>
          <a:p>
            <a:pPr algn="r" rtl="1" eaLnBrk="1" hangingPunct="1">
              <a:spcBef>
                <a:spcPct val="0"/>
              </a:spcBef>
            </a:pPr>
            <a:endParaRPr lang="en-GB" altLang="en-US" b="1">
              <a:ea typeface="ヒラギノ角ゴ Pro W3" pitchFamily="-92" charset="-128"/>
            </a:endParaRPr>
          </a:p>
        </p:txBody>
      </p:sp>
      <p:sp>
        <p:nvSpPr>
          <p:cNvPr id="115716" name="Slide Number Placeholder 3">
            <a:extLst>
              <a:ext uri="{FF2B5EF4-FFF2-40B4-BE49-F238E27FC236}">
                <a16:creationId xmlns:a16="http://schemas.microsoft.com/office/drawing/2014/main" id="{15D638A2-6974-44BE-999E-48566A690E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2BEA0150-2DE5-4954-ABA3-46921DB8E643}" type="slidenum">
              <a:rPr lang="en-GB" altLang="en-US"/>
              <a:pPr/>
              <a:t>44</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7A8B7E6-42B5-4A29-A1FE-77ACAED0D4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67B1309B-D90D-4954-8BC5-6B7AB3C0A5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400" b="1">
                <a:ea typeface="ヒラギノ角ゴ Pro W3" pitchFamily="-92" charset="-128"/>
                <a:cs typeface="Simplified Arabic" panose="02020603050405020304" pitchFamily="18" charset="-78"/>
              </a:rPr>
              <a:t>تخطوا هذه الفقرة إن كانت هذه الدورة التدريبية استكمالاً لورشة العمل الأساسية الخاصة ببرنامج </a:t>
            </a:r>
            <a:r>
              <a:rPr lang="en-US" altLang="en-US" sz="1400" b="1">
                <a:latin typeface="Simplified Arabic" panose="02020603050405020304" pitchFamily="18" charset="-78"/>
                <a:ea typeface="ヒラギノ角ゴ Pro W3" pitchFamily="-92" charset="-128"/>
                <a:cs typeface="Arial" panose="020B0604020202020204" pitchFamily="34" charset="0"/>
              </a:rPr>
              <a:t>REAct</a:t>
            </a:r>
            <a:r>
              <a:rPr lang="ar-LB" altLang="en-US" sz="1400" b="1">
                <a:ea typeface="ヒラギノ角ゴ Pro W3" pitchFamily="-92" charset="-128"/>
                <a:cs typeface="Simplified Arabic" panose="02020603050405020304" pitchFamily="18" charset="-78"/>
              </a:rPr>
              <a:t> أو استغلوا الفرصة لتذكير الجميع بما سبق أن تمّ الاتفاق عليه.</a:t>
            </a:r>
            <a:endParaRPr lang="en-US" altLang="en-US" sz="11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400">
                <a:ea typeface="ヒラギノ角ゴ Pro W3" pitchFamily="-92" charset="-128"/>
                <a:cs typeface="Simplified Arabic" panose="02020603050405020304" pitchFamily="18" charset="-78"/>
              </a:rPr>
              <a:t>أما في حال عدم الاتفاق على القواعد الأساسية، فالآن هو الوقت الأمثل لتضع المجموعة سلسلة من القواعد الجماعية التي تروّج لمفهوم المساحة الحرة والمساواة للجميع.</a:t>
            </a:r>
            <a:endParaRPr lang="en-US" altLang="en-US" sz="1100">
              <a:ea typeface="ヒラギノ角ゴ Pro W3" pitchFamily="-92" charset="-128"/>
              <a:cs typeface="Arial" panose="020B0604020202020204" pitchFamily="34" charset="0"/>
            </a:endParaRPr>
          </a:p>
          <a:p>
            <a:pPr marL="742950" lvl="1" indent="-285750" algn="r" rtl="1">
              <a:lnSpc>
                <a:spcPct val="107000"/>
              </a:lnSpc>
              <a:spcBef>
                <a:spcPct val="0"/>
              </a:spcBef>
              <a:spcAft>
                <a:spcPts val="800"/>
              </a:spcAft>
              <a:buFont typeface="Times New Roman" panose="02020603050405020304" pitchFamily="18" charset="0"/>
              <a:buChar char="-"/>
            </a:pPr>
            <a:r>
              <a:rPr lang="ar-LB" altLang="en-US" sz="1400">
                <a:ea typeface="ヒラギノ角ゴ Pro W3" pitchFamily="-92" charset="-128"/>
                <a:cs typeface="Simplified Arabic" panose="02020603050405020304" pitchFamily="18" charset="-78"/>
              </a:rPr>
              <a:t>اشرحوا للمشاركين بأنه، ولكي تكون ورشة العمل مسلية وناجحة بالنسبة للجميع، ولكي يصار إلى تحقيق الأهداف، لا بدّ من وضع معايير للمجموعة. اطلبوا من المجموعة اقتراح بعض المسائل التي يودّون أن تتضمنها ورشة العمل:</a:t>
            </a:r>
            <a:endParaRPr lang="en-US" altLang="en-US" sz="1100">
              <a:ea typeface="ヒラギノ角ゴ Pro W3" pitchFamily="-92" charset="-128"/>
              <a:cs typeface="Arial" panose="020B0604020202020204" pitchFamily="34" charset="0"/>
            </a:endParaRPr>
          </a:p>
          <a:p>
            <a:pPr marL="1143000" lvl="2" indent="-228600" algn="r" rtl="1">
              <a:lnSpc>
                <a:spcPct val="107000"/>
              </a:lnSpc>
              <a:spcBef>
                <a:spcPct val="0"/>
              </a:spcBef>
              <a:spcAft>
                <a:spcPts val="800"/>
              </a:spcAft>
              <a:buFontTx/>
              <a:buChar char="•"/>
            </a:pPr>
            <a:r>
              <a:rPr lang="ar-LB" altLang="en-US" sz="1400">
                <a:ea typeface="ヒラギノ角ゴ Pro W3" pitchFamily="-92" charset="-128"/>
                <a:cs typeface="Simplified Arabic" panose="02020603050405020304" pitchFamily="18" charset="-78"/>
              </a:rPr>
              <a:t>المشاركة الفاعلة</a:t>
            </a:r>
            <a:endParaRPr lang="en-US" altLang="en-US" sz="1100">
              <a:ea typeface="ヒラギノ角ゴ Pro W3" pitchFamily="-92" charset="-128"/>
              <a:cs typeface="Calibri" panose="020F0502020204030204" pitchFamily="34" charset="0"/>
            </a:endParaRPr>
          </a:p>
          <a:p>
            <a:pPr marL="1143000" lvl="2" indent="-228600" algn="r" rtl="1">
              <a:lnSpc>
                <a:spcPct val="107000"/>
              </a:lnSpc>
              <a:spcBef>
                <a:spcPct val="0"/>
              </a:spcBef>
              <a:spcAft>
                <a:spcPts val="800"/>
              </a:spcAft>
              <a:buFontTx/>
              <a:buChar char="•"/>
            </a:pPr>
            <a:r>
              <a:rPr lang="ar-LB" altLang="en-US" sz="1400">
                <a:ea typeface="ヒラギノ角ゴ Pro W3" pitchFamily="-92" charset="-128"/>
                <a:cs typeface="Simplified Arabic" panose="02020603050405020304" pitchFamily="18" charset="-78"/>
              </a:rPr>
              <a:t>إظهار الاحترام للآخرين ولخبراتهم</a:t>
            </a:r>
            <a:endParaRPr lang="en-US" altLang="en-US" sz="1100">
              <a:ea typeface="ヒラギノ角ゴ Pro W3" pitchFamily="-92" charset="-128"/>
              <a:cs typeface="Calibri" panose="020F0502020204030204" pitchFamily="34" charset="0"/>
            </a:endParaRPr>
          </a:p>
          <a:p>
            <a:pPr marL="1143000" lvl="2" indent="-228600" algn="r" rtl="1">
              <a:lnSpc>
                <a:spcPct val="107000"/>
              </a:lnSpc>
              <a:spcBef>
                <a:spcPct val="0"/>
              </a:spcBef>
              <a:spcAft>
                <a:spcPts val="800"/>
              </a:spcAft>
              <a:buFontTx/>
              <a:buChar char="•"/>
            </a:pPr>
            <a:r>
              <a:rPr lang="ar-LB" altLang="en-US" sz="1400">
                <a:ea typeface="ヒラギノ角ゴ Pro W3" pitchFamily="-92" charset="-128"/>
                <a:cs typeface="Simplified Arabic" panose="02020603050405020304" pitchFamily="18" charset="-78"/>
              </a:rPr>
              <a:t>الحفاظ على السرية حيال ما يتم تداوله</a:t>
            </a:r>
            <a:endParaRPr lang="en-US" altLang="en-US" sz="1100">
              <a:ea typeface="ヒラギノ角ゴ Pro W3" pitchFamily="-92" charset="-128"/>
              <a:cs typeface="Calibri" panose="020F0502020204030204" pitchFamily="34" charset="0"/>
            </a:endParaRPr>
          </a:p>
          <a:p>
            <a:pPr marL="1143000" lvl="2" indent="-228600" algn="r" rtl="1">
              <a:lnSpc>
                <a:spcPct val="107000"/>
              </a:lnSpc>
              <a:spcBef>
                <a:spcPct val="0"/>
              </a:spcBef>
              <a:spcAft>
                <a:spcPts val="800"/>
              </a:spcAft>
              <a:buFontTx/>
              <a:buChar char="•"/>
            </a:pPr>
            <a:r>
              <a:rPr lang="ar-LB" altLang="en-US" sz="1400">
                <a:ea typeface="ヒラギノ角ゴ Pro W3" pitchFamily="-92" charset="-128"/>
                <a:cs typeface="Simplified Arabic" panose="02020603050405020304" pitchFamily="18" charset="-78"/>
              </a:rPr>
              <a:t>الإصغاء إلى بعضهم البعض</a:t>
            </a:r>
            <a:endParaRPr lang="en-US" altLang="en-US" sz="1100">
              <a:ea typeface="ヒラギノ角ゴ Pro W3" pitchFamily="-92" charset="-128"/>
              <a:cs typeface="Calibri" panose="020F0502020204030204" pitchFamily="34" charset="0"/>
            </a:endParaRPr>
          </a:p>
          <a:p>
            <a:pPr marL="1143000" lvl="2" indent="-228600" algn="r" rtl="1">
              <a:lnSpc>
                <a:spcPct val="107000"/>
              </a:lnSpc>
              <a:spcBef>
                <a:spcPct val="0"/>
              </a:spcBef>
              <a:spcAft>
                <a:spcPts val="800"/>
              </a:spcAft>
              <a:buFontTx/>
              <a:buChar char="•"/>
            </a:pPr>
            <a:r>
              <a:rPr lang="ar-LB" altLang="en-US" sz="1400">
                <a:ea typeface="ヒラギノ角ゴ Pro W3" pitchFamily="-92" charset="-128"/>
                <a:cs typeface="Simplified Arabic" panose="02020603050405020304" pitchFamily="18" charset="-78"/>
              </a:rPr>
              <a:t>إطفاء الهواتف الخلوية</a:t>
            </a:r>
            <a:endParaRPr lang="en-US" altLang="en-US" sz="1100">
              <a:ea typeface="ヒラギノ角ゴ Pro W3" pitchFamily="-92" charset="-128"/>
              <a:cs typeface="Calibri" panose="020F0502020204030204" pitchFamily="34" charset="0"/>
            </a:endParaRPr>
          </a:p>
          <a:p>
            <a:pPr algn="r" rtl="1">
              <a:lnSpc>
                <a:spcPct val="107000"/>
              </a:lnSpc>
              <a:spcBef>
                <a:spcPct val="0"/>
              </a:spcBef>
              <a:spcAft>
                <a:spcPts val="800"/>
              </a:spcAft>
              <a:buFontTx/>
              <a:buChar char="•"/>
            </a:pPr>
            <a:r>
              <a:rPr lang="ar-LB" altLang="en-US" sz="1400">
                <a:ea typeface="ヒラギノ角ゴ Pro W3" pitchFamily="-92" charset="-128"/>
                <a:cs typeface="Simplified Arabic" panose="02020603050405020304" pitchFamily="18" charset="-78"/>
              </a:rPr>
              <a:t>دوّنوا المقترحات على اللوح الورقي القلاب وألصقوا لائحة القواعد والقوانين على مرأى من الجميع.</a:t>
            </a:r>
            <a:endParaRPr lang="en-US" altLang="en-US" sz="1100">
              <a:ea typeface="ヒラギノ角ゴ Pro W3" pitchFamily="-92" charset="-128"/>
              <a:cs typeface="Calibri" panose="020F0502020204030204" pitchFamily="34" charset="0"/>
            </a:endParaRPr>
          </a:p>
          <a:p>
            <a:endParaRPr lang="en-US" altLang="en-US">
              <a:ea typeface="ヒラギノ角ゴ Pro W3" pitchFamily="-92" charset="-128"/>
            </a:endParaRPr>
          </a:p>
        </p:txBody>
      </p:sp>
      <p:sp>
        <p:nvSpPr>
          <p:cNvPr id="38916" name="Slide Number Placeholder 3">
            <a:extLst>
              <a:ext uri="{FF2B5EF4-FFF2-40B4-BE49-F238E27FC236}">
                <a16:creationId xmlns:a16="http://schemas.microsoft.com/office/drawing/2014/main" id="{ED78810E-04DA-422D-AE6B-3FC3E59574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AF821C15-38D8-4996-A3CD-19D9C741D7E8}" type="slidenum">
              <a:rPr lang="en-GB" altLang="en-US"/>
              <a:pPr/>
              <a:t>4</a:t>
            </a:fld>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341F57C-DCEB-4A4A-90F8-D19AAA9BD6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3AB8DC20-1E2E-437F-AFB0-87BC309F41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 typeface="Calibri Light" panose="020F0302020204030204" pitchFamily="34" charset="0"/>
              <a:buAutoNum type="arabicPeriod"/>
            </a:pPr>
            <a:r>
              <a:rPr lang="ar-SA" altLang="en-US" sz="1800">
                <a:ea typeface="ヒラギノ角ゴ Pro W3" pitchFamily="-92" charset="-128"/>
                <a:cs typeface="Simplified Arabic" panose="02020603050405020304" pitchFamily="18" charset="-78"/>
              </a:rPr>
              <a:t>الصبي الصغير- الإجابة: اعتداء جنسي</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Calibri Light" panose="020F0302020204030204" pitchFamily="34" charset="0"/>
              <a:buAutoNum type="arabicPeriod"/>
            </a:pPr>
            <a:r>
              <a:rPr lang="ar-SA" altLang="en-US" sz="1800">
                <a:ea typeface="ヒラギノ角ゴ Pro W3" pitchFamily="-92" charset="-128"/>
                <a:cs typeface="Simplified Arabic" panose="02020603050405020304" pitchFamily="18" charset="-78"/>
              </a:rPr>
              <a:t>العامل بالجنس العابر للنوع الاجتماعي- الإجابة: إساءة نفسية/عاطفية</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Calibri Light" panose="020F0302020204030204" pitchFamily="34" charset="0"/>
              <a:buAutoNum type="arabicPeriod"/>
            </a:pPr>
            <a:r>
              <a:rPr lang="ar-SA" altLang="en-US" sz="1800">
                <a:ea typeface="ヒラギノ角ゴ Pro W3" pitchFamily="-92" charset="-128"/>
                <a:cs typeface="Simplified Arabic" panose="02020603050405020304" pitchFamily="18" charset="-78"/>
              </a:rPr>
              <a:t>الفتاة- الإجابة: عملية اغتصاب</a:t>
            </a:r>
            <a:endParaRPr lang="en-US"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Calibri Light" panose="020F0302020204030204" pitchFamily="34" charset="0"/>
              <a:buAutoNum type="arabicPeriod"/>
            </a:pPr>
            <a:r>
              <a:rPr lang="ar-SA" altLang="en-US" sz="1800">
                <a:ea typeface="ヒラギノ角ゴ Pro W3" pitchFamily="-92" charset="-128"/>
                <a:cs typeface="Simplified Arabic" panose="02020603050405020304" pitchFamily="18" charset="-78"/>
              </a:rPr>
              <a:t>العامل بالجنس: الإجابة: حرمان من الخدمات</a:t>
            </a:r>
            <a:endParaRPr lang="ar-LB"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Calibri Light" panose="020F0302020204030204" pitchFamily="34" charset="0"/>
              <a:buAutoNum type="arabicPeriod"/>
            </a:pPr>
            <a:endParaRPr lang="ar-LB" altLang="en-US" sz="1800">
              <a:ea typeface="ヒラギノ角ゴ Pro W3" pitchFamily="-92" charset="-128"/>
              <a:cs typeface="Arial" panose="020B0604020202020204" pitchFamily="34" charset="0"/>
            </a:endParaRPr>
          </a:p>
          <a:p>
            <a:pPr marL="342900" indent="-342900" algn="r" rtl="1">
              <a:lnSpc>
                <a:spcPct val="107000"/>
              </a:lnSpc>
              <a:spcBef>
                <a:spcPct val="0"/>
              </a:spcBef>
              <a:spcAft>
                <a:spcPts val="800"/>
              </a:spcAft>
              <a:buFont typeface="+mj-lt" charset="0"/>
              <a:buNone/>
            </a:pPr>
            <a:r>
              <a:rPr lang="ar-SA" altLang="en-US" sz="1800">
                <a:ea typeface="ヒラギノ角ゴ Pro W3" pitchFamily="-92" charset="-128"/>
                <a:cs typeface="Simplified Arabic" panose="02020603050405020304" pitchFamily="18" charset="-78"/>
              </a:rPr>
              <a:t>نشاط </a:t>
            </a:r>
            <a:r>
              <a:rPr lang="ar-LB" altLang="en-US" sz="1800">
                <a:ea typeface="ヒラギノ角ゴ Pro W3" pitchFamily="-92" charset="-128"/>
                <a:cs typeface="Simplified Arabic" panose="02020603050405020304" pitchFamily="18" charset="-78"/>
              </a:rPr>
              <a:t>مستوحى</a:t>
            </a:r>
            <a:r>
              <a:rPr lang="ar-SA" altLang="en-US" sz="1800">
                <a:ea typeface="ヒラギノ角ゴ Pro W3" pitchFamily="-92" charset="-128"/>
                <a:cs typeface="Simplified Arabic" panose="02020603050405020304" pitchFamily="18" charset="-78"/>
              </a:rPr>
              <a:t> من نظام إدارة معلومات العنف القائم على النوع الاجتماعي.</a:t>
            </a:r>
            <a:endParaRPr lang="en-US" altLang="en-US" sz="1800">
              <a:ea typeface="ヒラギノ角ゴ Pro W3" pitchFamily="-92" charset="-128"/>
              <a:cs typeface="Arial" panose="020B0604020202020204" pitchFamily="34" charset="0"/>
            </a:endParaRPr>
          </a:p>
          <a:p>
            <a:pPr marL="342900" indent="-342900" algn="r" rtl="1" eaLnBrk="1" hangingPunct="1">
              <a:spcBef>
                <a:spcPct val="0"/>
              </a:spcBef>
            </a:pPr>
            <a:endParaRPr lang="en-GB" altLang="en-US">
              <a:ea typeface="ヒラギノ角ゴ Pro W3" pitchFamily="-92" charset="-128"/>
            </a:endParaRPr>
          </a:p>
        </p:txBody>
      </p:sp>
      <p:sp>
        <p:nvSpPr>
          <p:cNvPr id="117764" name="Slide Number Placeholder 3">
            <a:extLst>
              <a:ext uri="{FF2B5EF4-FFF2-40B4-BE49-F238E27FC236}">
                <a16:creationId xmlns:a16="http://schemas.microsoft.com/office/drawing/2014/main" id="{04FDB1D7-7091-4CE1-ABF3-7E9D800EA2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10F57210-D12F-4BCF-9547-7EAD244884F1}" type="slidenum">
              <a:rPr lang="en-GB" altLang="en-US"/>
              <a:pPr/>
              <a:t>45</a:t>
            </a:fld>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58635936-9843-499D-BE42-0346ED54D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04B181FA-5164-4454-9927-07019BDA3D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راجعوا تعريف العنف القائم على النوع الاجتماعي الوارد أعلاه</a:t>
            </a:r>
            <a:r>
              <a:rPr lang="ar-LB" altLang="en-US" sz="1800">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ناقشوا في جلسة عامة الموضوع التالي: هل من حالات تكون فيها الأمور المتعلّقة بالنوع الاجتماعي غير واضحة؟ ما الذي يمكن أن يساعد في وضع هذا التعريف موضع التنفيذ؟</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استخدموا الأسئلة أدناه لاستنباط الأفكار من المجموعة وتحفيز المناقشة.</a:t>
            </a:r>
            <a:endParaRPr lang="en-US" altLang="en-US" sz="1800">
              <a:ea typeface="ヒラギノ角ゴ Pro W3" pitchFamily="-92" charset="-128"/>
              <a:cs typeface="Arial" panose="020B0604020202020204" pitchFamily="34" charset="0"/>
            </a:endParaRPr>
          </a:p>
          <a:p>
            <a:pPr eaLnBrk="1" hangingPunct="1">
              <a:spcBef>
                <a:spcPct val="0"/>
              </a:spcBef>
            </a:pPr>
            <a:endParaRPr lang="en-US" altLang="en-US">
              <a:ea typeface="ヒラギノ角ゴ Pro W3" pitchFamily="-92" charset="-128"/>
            </a:endParaRPr>
          </a:p>
        </p:txBody>
      </p:sp>
      <p:sp>
        <p:nvSpPr>
          <p:cNvPr id="119812" name="Slide Number Placeholder 3">
            <a:extLst>
              <a:ext uri="{FF2B5EF4-FFF2-40B4-BE49-F238E27FC236}">
                <a16:creationId xmlns:a16="http://schemas.microsoft.com/office/drawing/2014/main" id="{7E343E07-D282-4523-8E93-1D49EDBF74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9C44A22-8734-414F-A2CE-7E591805589D}" type="slidenum">
              <a:rPr lang="en-GB" altLang="en-US"/>
              <a:pPr/>
              <a:t>46</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8B557DE2-3929-48CE-AFF3-AC0E269345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84D787B9-C388-4D86-8685-E130A51143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يمكنكم الرجوع إلى السيناريوهات الموجودة في شريحة العرض 44 لتوضيح بعض النقاط المتعلقة بالأسئلة.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الرسالة الأساسية: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إنها مجالات متداخلة!</a:t>
            </a:r>
            <a:endParaRPr lang="ar-LB"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endParaRPr lang="ar-LB"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None/>
            </a:pPr>
            <a:r>
              <a:rPr lang="ar-LB" altLang="en-US" sz="1800" b="1">
                <a:solidFill>
                  <a:srgbClr val="000000"/>
                </a:solidFill>
                <a:ea typeface="ヒラギノ角ゴ Pro W3" pitchFamily="-92" charset="-128"/>
                <a:cs typeface="Simplified Arabic" panose="02020603050405020304" pitchFamily="18" charset="-78"/>
              </a:rPr>
              <a:t>احرصوا على حُسن إيصال الرسائل الأساسية الواردة في المربع 15 والمتعلق بتعريف العنف القائم على النوع الاجتماعي، ص. 44</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fr-CA" altLang="en-US" sz="1800">
                <a:latin typeface="Simplified Arabic" panose="02020603050405020304" pitchFamily="18" charset="-78"/>
                <a:ea typeface="ヒラギノ角ゴ Pro W3" pitchFamily="-92" charset="-128"/>
                <a:cs typeface="Arial" panose="020B0604020202020204" pitchFamily="34" charset="0"/>
              </a:rPr>
              <a:t>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يخلق النظام الذكوري والتسلسلات الهرمية للسلطة الظروف المناسبة للعنف القائم على النوع الاجتماعي والتمييز ضد النساء والفتيات والأشخاص متعددي الأنواع الاجتماعية</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ar-LB" altLang="en-US" sz="1800">
              <a:latin typeface="Simplified Arabic" panose="02020603050405020304" pitchFamily="18" charset="-78"/>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يسبب العنف والتمييز القائمين على النوع الاجتماعي قابلية كبيرة للإصابة بفيروس نقص المناعة البشرية وقد يتفاقم</a:t>
            </a:r>
            <a:r>
              <a:rPr lang="ar-LB" altLang="en-US" sz="1800">
                <a:ea typeface="ヒラギノ角ゴ Pro W3" pitchFamily="-92" charset="-128"/>
                <a:cs typeface="Simplified Arabic" panose="02020603050405020304" pitchFamily="18" charset="-78"/>
              </a:rPr>
              <a:t> ذلك العنف</a:t>
            </a:r>
            <a:r>
              <a:rPr lang="ar-SA" altLang="en-US" sz="1800">
                <a:ea typeface="ヒラギノ角ゴ Pro W3" pitchFamily="-92" charset="-128"/>
                <a:cs typeface="Simplified Arabic" panose="02020603050405020304" pitchFamily="18" charset="-78"/>
              </a:rPr>
              <a:t> أيضًا بعد التشخيص الإيجابي لفيروس نقص المناعة البشرية.</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buFont typeface="Simplified Arabic" panose="02020603050405020304" pitchFamily="18" charset="-78"/>
              <a:buChar char="-"/>
            </a:pPr>
            <a:endParaRPr lang="en-US" altLang="en-US" sz="1800">
              <a:ea typeface="ヒラギノ角ゴ Pro W3" pitchFamily="-92" charset="-128"/>
              <a:cs typeface="Arial" panose="020B0604020202020204" pitchFamily="34" charset="0"/>
            </a:endParaRPr>
          </a:p>
          <a:p>
            <a:pPr algn="r"/>
            <a:r>
              <a:rPr lang="ar-SA" altLang="en-US" sz="1800">
                <a:ea typeface="ヒラギノ角ゴ Pro W3" pitchFamily="-92" charset="-128"/>
                <a:cs typeface="Simplified Arabic" panose="02020603050405020304" pitchFamily="18" charset="-78"/>
              </a:rPr>
              <a:t>يمكن أن تكون أشكال العنف القائم على النوع الاجتماعي وتأثيراته مختلفة تمامًا للرجال والنساء، والفتيان والفتيات، والأشخاص المتعددو الأنواع الاجتماعي</a:t>
            </a:r>
            <a:r>
              <a:rPr lang="ar-LB" altLang="en-US" sz="1800">
                <a:ea typeface="ヒラギノ角ゴ Pro W3" pitchFamily="-92" charset="-128"/>
                <a:cs typeface="Simplified Arabic" panose="02020603050405020304" pitchFamily="18" charset="-78"/>
              </a:rPr>
              <a:t>ة</a:t>
            </a:r>
            <a:r>
              <a:rPr lang="ar-SA" altLang="en-US" sz="1800">
                <a:ea typeface="ヒラギノ角ゴ Pro W3" pitchFamily="-92" charset="-128"/>
                <a:cs typeface="Simplified Arabic" panose="02020603050405020304" pitchFamily="18" charset="-78"/>
              </a:rPr>
              <a:t>.</a:t>
            </a:r>
            <a:endParaRPr lang="ar-LB" altLang="en-US" sz="1800">
              <a:ea typeface="ヒラギノ角ゴ Pro W3" pitchFamily="-92" charset="-128"/>
              <a:cs typeface="Arial" panose="020B0604020202020204" pitchFamily="34" charset="0"/>
            </a:endParaRPr>
          </a:p>
        </p:txBody>
      </p:sp>
      <p:sp>
        <p:nvSpPr>
          <p:cNvPr id="121860" name="Slide Number Placeholder 3">
            <a:extLst>
              <a:ext uri="{FF2B5EF4-FFF2-40B4-BE49-F238E27FC236}">
                <a16:creationId xmlns:a16="http://schemas.microsoft.com/office/drawing/2014/main" id="{45443B81-4995-4B2C-B991-BB3728C804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69402C8F-A7D2-40D0-BEBC-9F5B44DBEEA4}" type="slidenum">
              <a:rPr lang="en-GB" altLang="en-US"/>
              <a:pPr/>
              <a:t>47</a:t>
            </a:fld>
            <a:endParaRPr lang="en-GB"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B097BE86-162A-474C-8CB8-4AD1763E89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AE0AB558-D5EE-4562-A2ED-4C7801F22F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23908" name="Slide Number Placeholder 3">
            <a:extLst>
              <a:ext uri="{FF2B5EF4-FFF2-40B4-BE49-F238E27FC236}">
                <a16:creationId xmlns:a16="http://schemas.microsoft.com/office/drawing/2014/main" id="{D31FFC1C-A21C-4202-B0B6-27E606768C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46A06399-878A-4177-B099-EF067BC4D68D}" type="slidenum">
              <a:rPr lang="en-GB" altLang="en-US"/>
              <a:pPr/>
              <a:t>48</a:t>
            </a:fld>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3C0A8FD9-5F6D-4BC0-90AB-BCA59160D4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90A3CDD2-B7D4-4AB3-99D4-DD416B1C23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b="1">
                <a:ea typeface="ヒラギノ角ゴ Pro W3" pitchFamily="-92" charset="-128"/>
                <a:cs typeface="Simplified Arabic" panose="02020603050405020304" pitchFamily="18" charset="-78"/>
              </a:rPr>
              <a:t>نبذة عن الجلسة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خلال هذه الجلسة يسلّط الضوء على أهمية اطلاع منفذي برنامج </a:t>
            </a:r>
            <a:r>
              <a:rPr lang="fr-CA" altLang="en-US" sz="1800">
                <a:latin typeface="Simplified Arabic" panose="02020603050405020304" pitchFamily="18" charset="-78"/>
                <a:ea typeface="ヒラギノ角ゴ Pro W3" pitchFamily="-92" charset="-128"/>
                <a:cs typeface="Arial" panose="020B0604020202020204" pitchFamily="34" charset="0"/>
              </a:rPr>
              <a:t>REAct </a:t>
            </a:r>
            <a:r>
              <a:rPr lang="ar-SA" altLang="en-US" sz="1800">
                <a:ea typeface="ヒラギノ角ゴ Pro W3" pitchFamily="-92" charset="-128"/>
                <a:cs typeface="Simplified Arabic" panose="02020603050405020304" pitchFamily="18" charset="-78"/>
              </a:rPr>
              <a:t>على القوانين الدولية والقوانين السائدة في بلادهم، والمرتبطة بالن</a:t>
            </a:r>
            <a:r>
              <a:rPr lang="ar-LB" altLang="en-US" sz="1800">
                <a:ea typeface="ヒラギノ角ゴ Pro W3" pitchFamily="-92" charset="-128"/>
                <a:cs typeface="Simplified Arabic" panose="02020603050405020304" pitchFamily="18" charset="-78"/>
              </a:rPr>
              <a:t>ئ</a:t>
            </a:r>
            <a:r>
              <a:rPr lang="ar-SA" altLang="en-US" sz="1800">
                <a:ea typeface="ヒラギノ角ゴ Pro W3" pitchFamily="-92" charset="-128"/>
                <a:cs typeface="Simplified Arabic" panose="02020603050405020304" pitchFamily="18" charset="-78"/>
              </a:rPr>
              <a:t>وع الاجتماعي والمساواة القائمة على النوع الاجتماعي.</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في هذه الجلسة، سيناقش خبير محلي في الأنواع الاجتماعية/القانون الالتزامات القانونية والسياسية التي تعهدت بها الدولة لطلاح موضوع المساواة القائمة على النوع الاجتماعي. ثمّ، وبعد أن يقدّم المدرّب موجزًا عن مسؤوليات الدولة من حيث احترام حقوق الإنسان وحمايتها وتعزيزها، يقوم المشاركون بتقييم مسؤولية الدولة عبر استخدام تمرين السيناريو السابق</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ar-LB" altLang="en-US" sz="1800">
              <a:latin typeface="Simplified Arabic" panose="02020603050405020304" pitchFamily="18" charset="-78"/>
              <a:ea typeface="ヒラギノ角ゴ Pro W3" pitchFamily="-92" charset="-128"/>
              <a:cs typeface="Arial" panose="020B0604020202020204" pitchFamily="34" charset="0"/>
            </a:endParaRPr>
          </a:p>
          <a:p>
            <a:pPr algn="just" rtl="1">
              <a:lnSpc>
                <a:spcPct val="107000"/>
              </a:lnSpc>
              <a:spcBef>
                <a:spcPct val="0"/>
              </a:spcBef>
            </a:pP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ملاحظة: إذا كان المشاركون يجدون صعوبات في تقييم مسؤولية الدولة، يوصى بشدة بمراجعة مواد التدريب التفصيلية المرتبطة بهذا الموضوع في دليل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الرئيسي قبل الانتقال إلى هذا القسم.</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125956" name="Slide Number Placeholder 3">
            <a:extLst>
              <a:ext uri="{FF2B5EF4-FFF2-40B4-BE49-F238E27FC236}">
                <a16:creationId xmlns:a16="http://schemas.microsoft.com/office/drawing/2014/main" id="{E879FD09-F671-4D5B-9835-2730635FC2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D4F769CD-ACB2-42AE-AF05-12777D532D33}" type="slidenum">
              <a:rPr lang="en-GB" altLang="en-US"/>
              <a:pPr/>
              <a:t>49</a:t>
            </a:fld>
            <a:endParaRPr lang="en-GB"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0F477D68-13C0-4C7B-AF1C-33047EC2E4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3CF6AC83-88A8-455A-B47A-E5790A7D1D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استعدوا مسبقًا أو وجهوا دعوة لخبير في النوع الاجتماعي/القانون لإعداد موضوع حول الالتزامات القانونية والسياسات التي تعهدت بها الدولة لطرح موضوع المساواة القائمة على النوع الاجتماعي . يجب أن يشمل العرض/النقاش:</a:t>
            </a:r>
            <a:endParaRPr lang="en-US" altLang="en-US" sz="1800">
              <a:ea typeface="ヒラギノ角ゴ Pro W3" pitchFamily="-92" charset="-128"/>
              <a:cs typeface="Arial" panose="020B0604020202020204" pitchFamily="34" charset="0"/>
            </a:endParaRPr>
          </a:p>
          <a:p>
            <a:pPr marL="800100" lvl="1" indent="-342900" algn="just" rtl="1">
              <a:lnSpc>
                <a:spcPct val="107000"/>
              </a:lnSpc>
              <a:spcBef>
                <a:spcPct val="0"/>
              </a:spcBef>
              <a:buFont typeface="Courier New" panose="02070309020205020404" pitchFamily="49" charset="0"/>
              <a:buChar char="o"/>
            </a:pPr>
            <a:r>
              <a:rPr lang="ar-SA" altLang="en-US" sz="1800">
                <a:ea typeface="ヒラギノ角ゴ Pro W3" pitchFamily="-92" charset="-128"/>
                <a:cs typeface="Simplified Arabic" panose="02020603050405020304" pitchFamily="18" charset="-78"/>
              </a:rPr>
              <a:t>تقييم البيئة القانونية للقوانين القائمة والسياسات والسوابق القضائية والممارسات المؤسسية في الدولة.</a:t>
            </a:r>
            <a:endParaRPr lang="en-US" altLang="en-US" sz="1800">
              <a:ea typeface="ヒラギノ角ゴ Pro W3" pitchFamily="-92" charset="-128"/>
              <a:cs typeface="Calibri" panose="020F0502020204030204" pitchFamily="34" charset="0"/>
            </a:endParaRPr>
          </a:p>
          <a:p>
            <a:pPr marL="800100" lvl="1" indent="-342900" algn="just" rtl="1">
              <a:lnSpc>
                <a:spcPct val="107000"/>
              </a:lnSpc>
              <a:spcBef>
                <a:spcPct val="0"/>
              </a:spcBef>
              <a:buFont typeface="Courier New" panose="02070309020205020404" pitchFamily="49" charset="0"/>
              <a:buChar char="o"/>
            </a:pPr>
            <a:r>
              <a:rPr lang="ar-SA" altLang="en-US" sz="1800">
                <a:ea typeface="ヒラギノ角ゴ Pro W3" pitchFamily="-92" charset="-128"/>
                <a:cs typeface="Simplified Arabic" panose="02020603050405020304" pitchFamily="18" charset="-78"/>
              </a:rPr>
              <a:t>الالتزامات العالمية التي تعهدت بها الدول فيما يتعلق بالصكوك الإقليمية والدولية المتعلقة بطرح المساواة القائمة على النوع الاجتماعي. </a:t>
            </a:r>
            <a:endParaRPr lang="ar-LB" altLang="en-US" sz="1800">
              <a:ea typeface="ヒラギノ角ゴ Pro W3" pitchFamily="-92" charset="-128"/>
              <a:cs typeface="Times New Roman" panose="02020603050405020304" pitchFamily="18" charset="0"/>
            </a:endParaRPr>
          </a:p>
          <a:p>
            <a:pPr marL="800100" lvl="1" indent="-342900" algn="just" rtl="1">
              <a:lnSpc>
                <a:spcPct val="107000"/>
              </a:lnSpc>
              <a:spcBef>
                <a:spcPct val="0"/>
              </a:spcBef>
              <a:buFont typeface="Courier New" panose="02070309020205020404" pitchFamily="49" charset="0"/>
              <a:buChar char="o"/>
            </a:pPr>
            <a:r>
              <a:rPr lang="ar-SA" altLang="en-US" sz="1800">
                <a:ea typeface="ヒラギノ角ゴ Pro W3" pitchFamily="-92" charset="-128"/>
                <a:cs typeface="Simplified Arabic" panose="02020603050405020304" pitchFamily="18" charset="-78"/>
              </a:rPr>
              <a:t>القوانين التي تقوض المساواة القائمة على النوع الاجتماعي (مثل القوانين التي تجرم العمل بالجنس والمثلية الجنسية) والقوانين التي تتجاهل الاختلالات بين الأنواع الاجتماعية (مثل النقل </a:t>
            </a:r>
            <a:r>
              <a:rPr lang="ar-LB" altLang="en-US" sz="1800">
                <a:ea typeface="ヒラギノ角ゴ Pro W3" pitchFamily="-92" charset="-128"/>
                <a:cs typeface="Simplified Arabic" panose="02020603050405020304" pitchFamily="18" charset="-78"/>
              </a:rPr>
              <a:t>المتعمّد</a:t>
            </a:r>
            <a:r>
              <a:rPr lang="ar-SA" altLang="en-US" sz="1800">
                <a:ea typeface="ヒラギノ角ゴ Pro W3" pitchFamily="-92" charset="-128"/>
                <a:cs typeface="Simplified Arabic" panose="02020603050405020304" pitchFamily="18" charset="-78"/>
              </a:rPr>
              <a:t> لفيروس نقص المناعة البشرية (</a:t>
            </a:r>
            <a:r>
              <a:rPr lang="fr-CA" altLang="en-US" sz="1800">
                <a:latin typeface="Simplified Arabic" panose="02020603050405020304" pitchFamily="18" charset="-78"/>
                <a:ea typeface="ヒラギノ角ゴ Pro W3" pitchFamily="-92" charset="-128"/>
                <a:cs typeface="Times New Roman" panose="02020603050405020304" pitchFamily="18" charset="0"/>
              </a:rPr>
              <a:t>HIV</a:t>
            </a:r>
            <a:r>
              <a:rPr lang="ar-SA" altLang="en-US" sz="1800">
                <a:ea typeface="ヒラギノ角ゴ Pro W3" pitchFamily="-92" charset="-128"/>
                <a:cs typeface="Simplified Arabic" panose="02020603050405020304" pitchFamily="18" charset="-78"/>
              </a:rPr>
              <a:t>) لأنه يؤثر على النساء).</a:t>
            </a:r>
            <a:endParaRPr lang="en-US" altLang="en-US">
              <a:ea typeface="ヒラギノ角ゴ Pro W3" pitchFamily="-92" charset="-128"/>
            </a:endParaRPr>
          </a:p>
        </p:txBody>
      </p:sp>
      <p:sp>
        <p:nvSpPr>
          <p:cNvPr id="128004" name="Slide Number Placeholder 3">
            <a:extLst>
              <a:ext uri="{FF2B5EF4-FFF2-40B4-BE49-F238E27FC236}">
                <a16:creationId xmlns:a16="http://schemas.microsoft.com/office/drawing/2014/main" id="{743CAB7B-124C-448F-A8F0-6173330BF2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FC7621A3-AD0C-4BA1-983C-9B090C352C1D}" type="slidenum">
              <a:rPr lang="en-GB" altLang="en-US"/>
              <a:pPr/>
              <a:t>50</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E757FC4C-D5B1-4793-9B09-4F076DDDFD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64ACA7E8-51B3-4E3F-94FC-4AEE93BC3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ضمن مناقشة عامة أو ضمن مجموعات صغيرة، وجّهوا للمشاركين ا</a:t>
            </a:r>
            <a:r>
              <a:rPr lang="ar-LB" altLang="en-US" sz="1800">
                <a:ea typeface="ヒラギノ角ゴ Pro W3" pitchFamily="-92" charset="-128"/>
                <a:cs typeface="Simplified Arabic" panose="02020603050405020304" pitchFamily="18" charset="-78"/>
              </a:rPr>
              <a:t>لأسئلة الواردة أعلاه.</a:t>
            </a:r>
            <a:endParaRPr lang="en-US" altLang="en-US" sz="1800">
              <a:ea typeface="ヒラギノ角ゴ Pro W3" pitchFamily="-92" charset="-128"/>
              <a:cs typeface="Arial" panose="020B0604020202020204" pitchFamily="34" charset="0"/>
            </a:endParaRPr>
          </a:p>
        </p:txBody>
      </p:sp>
      <p:sp>
        <p:nvSpPr>
          <p:cNvPr id="130052" name="Slide Number Placeholder 3">
            <a:extLst>
              <a:ext uri="{FF2B5EF4-FFF2-40B4-BE49-F238E27FC236}">
                <a16:creationId xmlns:a16="http://schemas.microsoft.com/office/drawing/2014/main" id="{750CF493-F74E-490D-92A5-252472DA67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F1A477B-DFFD-427C-B5DD-AE43E533B605}" type="slidenum">
              <a:rPr lang="en-GB" altLang="en-US"/>
              <a:pPr/>
              <a:t>51</a:t>
            </a:fld>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28F299F0-A991-4DB5-9322-7D91BEDB0F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A9DDA22D-F810-4454-846C-2878E7F32D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تدريب المشاركين: </a:t>
            </a:r>
            <a:r>
              <a:rPr lang="ar-SA" altLang="en-US" sz="1800">
                <a:ea typeface="ヒラギノ角ゴ Pro W3" pitchFamily="-92" charset="-128"/>
                <a:cs typeface="Simplified Arabic" panose="02020603050405020304" pitchFamily="18" charset="-78"/>
              </a:rPr>
              <a:t>اطلبوا من المشاركين العودة إلى هذا السيناريو، وتقييم ما إذا كانت الدولة قد التزمت بمسؤولياتها على صعيد احترام حقوق الأفراد، وحمايتها وتعزيزها، مع شرح وجهة نظرهم.</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جلسة مناقشة عامة: </a:t>
            </a:r>
            <a:r>
              <a:rPr lang="ar-SA" altLang="en-US" sz="1800">
                <a:ea typeface="ヒラギノ角ゴ Pro W3" pitchFamily="-92" charset="-128"/>
                <a:cs typeface="Simplified Arabic" panose="02020603050405020304" pitchFamily="18" charset="-78"/>
              </a:rPr>
              <a:t>كيف أظهرت حكومتكم التزامها بالمساواة القائمة على النوع الاجتماعي؟ في أي مجال نشعر بأن الحكومة قد قصّرت؟ ما الذي يمكن لحكومتكم أن تفعله للنهوض بالمساواة القائمة على النوع الاجتماعي  والقضاء على جميع أشكال التمييز والعنف القائمين على النوع الاجتماعي، وبالتالي الحد من التعرض لفيروس نقص المناعة البشرية؟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الانتقال إلى شريحة العرض التالية</a:t>
            </a:r>
            <a:r>
              <a:rPr lang="ar-LB" altLang="en-US" sz="1800">
                <a:ea typeface="ヒラギノ角ゴ Pro W3" pitchFamily="-92" charset="-128"/>
                <a:cs typeface="Simplified Arabic" panose="02020603050405020304" pitchFamily="18" charset="-78"/>
              </a:rPr>
              <a:t> رقم 53</a:t>
            </a:r>
            <a:r>
              <a:rPr lang="ar-SA" altLang="en-US" sz="1800">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p:txBody>
      </p:sp>
      <p:sp>
        <p:nvSpPr>
          <p:cNvPr id="132100" name="Slide Number Placeholder 3">
            <a:extLst>
              <a:ext uri="{FF2B5EF4-FFF2-40B4-BE49-F238E27FC236}">
                <a16:creationId xmlns:a16="http://schemas.microsoft.com/office/drawing/2014/main" id="{E26FAE16-FD30-4E53-BB12-46FACB7615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F876DBB-EA3F-4526-A24D-D897BA40CC95}" type="slidenum">
              <a:rPr lang="en-GB" altLang="en-US"/>
              <a:pPr/>
              <a:t>52</a:t>
            </a:fld>
            <a:endParaRPr lang="en-GB"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53E92762-B735-4F6A-B271-8E6F19C162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4C99799B-0CC6-4FB0-8549-5CFB960889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تدريب المشاركين: </a:t>
            </a:r>
            <a:r>
              <a:rPr lang="ar-SA" altLang="en-US" sz="1800">
                <a:ea typeface="ヒラギノ角ゴ Pro W3" pitchFamily="-92" charset="-128"/>
                <a:cs typeface="Simplified Arabic" panose="02020603050405020304" pitchFamily="18" charset="-78"/>
              </a:rPr>
              <a:t>اطلبوا من المشاركين العودة إلى هذا السيناريو، وتقييم ما إذا كانت الدولة قد التزمت بمسؤولياتها على صعيد احترام حقوق الأفراد، وحمايتها وتعزيزها، مع شرح وجهة نظرهم.</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جلسة مناقشة عامة: </a:t>
            </a:r>
            <a:r>
              <a:rPr lang="ar-SA" altLang="en-US" sz="1800">
                <a:ea typeface="ヒラギノ角ゴ Pro W3" pitchFamily="-92" charset="-128"/>
                <a:cs typeface="Simplified Arabic" panose="02020603050405020304" pitchFamily="18" charset="-78"/>
              </a:rPr>
              <a:t>كيف أظهرت حكومتكم التزامها بالمساواة القائمة على النوع الاجتماعي؟ في أي مجال نشعر بأن الحكومة قد قصّرت؟ ما الذي يمكن لحكومتكم أن تفعله للنهوض بالمساواة القائمة على النوع الاجتماعي  والقضاء على جميع أشكال التمييز والعنف القائمين على النوع الاجتماعي، وبالتالي الحد من التعرض لفيروس نقص المناعة البشرية؟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الانتقال إلى شريحة العرض التالية رقم </a:t>
            </a:r>
            <a:r>
              <a:rPr lang="ar-LB" altLang="en-US" sz="1800">
                <a:ea typeface="ヒラギノ角ゴ Pro W3" pitchFamily="-92" charset="-128"/>
                <a:cs typeface="Simplified Arabic" panose="02020603050405020304" pitchFamily="18" charset="-78"/>
              </a:rPr>
              <a:t>55</a:t>
            </a:r>
            <a:r>
              <a:rPr lang="ar-SA" altLang="en-US" sz="1800">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a:p>
            <a:pPr eaLnBrk="1" hangingPunct="1">
              <a:spcBef>
                <a:spcPct val="0"/>
              </a:spcBef>
            </a:pPr>
            <a:endParaRPr lang="en-US" altLang="en-US">
              <a:ea typeface="ヒラギノ角ゴ Pro W3" pitchFamily="-92" charset="-128"/>
            </a:endParaRPr>
          </a:p>
        </p:txBody>
      </p:sp>
      <p:sp>
        <p:nvSpPr>
          <p:cNvPr id="135172" name="Slide Number Placeholder 3">
            <a:extLst>
              <a:ext uri="{FF2B5EF4-FFF2-40B4-BE49-F238E27FC236}">
                <a16:creationId xmlns:a16="http://schemas.microsoft.com/office/drawing/2014/main" id="{BE7555F4-AB74-4414-A5E5-36143DA93A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EF1A7502-F4C4-41B7-8F98-0B649E6CF294}" type="slidenum">
              <a:rPr lang="en-GB" altLang="en-US"/>
              <a:pPr/>
              <a:t>54</a:t>
            </a:fld>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C3FFDA0A-C163-4226-BB1F-36DC31B997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5BE0CF7F-2CB4-4EBB-A049-C4D012CA5F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pPr>
            <a:r>
              <a:rPr lang="ar-SA" altLang="en-US" sz="1800">
                <a:ea typeface="ヒラギノ角ゴ Pro W3" pitchFamily="-92" charset="-128"/>
                <a:cs typeface="Simplified Arabic" panose="02020603050405020304" pitchFamily="18" charset="-78"/>
              </a:rPr>
              <a:t>احرصوا على إيصال هذه المعلومات الهامة</a:t>
            </a:r>
            <a:r>
              <a:rPr lang="ar-LB" altLang="en-US" sz="1800">
                <a:ea typeface="ヒラギノ角ゴ Pro W3" pitchFamily="-92" charset="-128"/>
                <a:cs typeface="Simplified Arabic" panose="02020603050405020304" pitchFamily="18" charset="-78"/>
              </a:rPr>
              <a:t> (المربع 16، ص. 46)</a:t>
            </a:r>
            <a:r>
              <a:rPr lang="ar-SA" altLang="en-US" sz="1800">
                <a:ea typeface="ヒラギノ角ゴ Pro W3" pitchFamily="-92" charset="-128"/>
                <a:cs typeface="Simplified Arabic" panose="02020603050405020304" pitchFamily="18" charset="-78"/>
              </a:rPr>
              <a:t> حول مدى التزام الدولة بمسؤولياتها على صعيد احترام حقوق الأفراد، وحمايتها وتعزيزها.</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pP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يتعارض العنف القائم على النوع الاجتماعي مع التّمتع بجميع الحقوق تقريبًا - السياسية والمدنية والاجتماعية والاقتصادية وغيرها</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ar-LB"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يقع على عاتق الدول واجب اتخاذ الإجراءات الإيجابية لاحترام وحماية وتعزيز حقوق جميع الناس، من خلال سَنّ تشريعات تحظر جميع أشكال عدم المساواة القائمة على النوع الاجتماعي، وتعزيز المساواة القائمة على النوع الاجتماعي في جميع قطاعات المجتمع كالتوظيف والتعليم، ومحاسبة مرتكبي جرائم التمييز والعنف القائمين على النوع الاجتماعي</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ar-LB" altLang="en-US" sz="1800">
              <a:latin typeface="Simplified Arabic" panose="02020603050405020304" pitchFamily="18" charset="-78"/>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إن دورنا، بصفتنا أصحاب حقوق، هو المشاركة في الحياة السياسية والمدنية والاجتماعية لضمان حقوقنا والحفاظ عليها، بما في ذلك محاسبة الحكومات على حماية حقوقنا ودعمها والاستيفاء بها. ومن المهم أيضاً أن نعرف ما التزمت حكوماتنا بفعله لتعزيز المساواة القائمة على النوع الاجتماعي، حتى نتمكن من مراقبة مدى وفائها بهذه الواجبات</a:t>
            </a:r>
            <a:r>
              <a:rPr lang="fr-CA" altLang="en-US" sz="1800">
                <a:latin typeface="Simplified Arabic" panose="02020603050405020304" pitchFamily="18" charset="-78"/>
                <a:ea typeface="ヒラギノ角ゴ Pro W3" pitchFamily="-92" charset="-128"/>
                <a:cs typeface="Arial" panose="020B0604020202020204" pitchFamily="34" charset="0"/>
              </a:rPr>
              <a:t>.</a:t>
            </a:r>
            <a:r>
              <a:rPr lang="ar-SA" altLang="en-US" sz="1800">
                <a:ea typeface="ヒラギノ角ゴ Pro W3" pitchFamily="-92" charset="-128"/>
                <a:cs typeface="Simplified Arabic" panose="02020603050405020304" pitchFamily="18" charset="-78"/>
              </a:rPr>
              <a:t> كما أنه علينا أن نعرف أي من القوانين تتعارض والقوانين العالمية لحقوق الإنسان والمرتبطة بالمساواة القائمة على النوع الاجتماعي، حتى نتمكن من الدعوة بإصلاح القوانين والمطالبة به.</a:t>
            </a:r>
            <a:endParaRPr lang="ar-LB" altLang="en-US" sz="1800">
              <a:ea typeface="ヒラギノ角ゴ Pro W3" pitchFamily="-92" charset="-128"/>
              <a:cs typeface="Simplified Arabic" panose="02020603050405020304" pitchFamily="18" charset="-78"/>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تساعد البيانات التي يتم الحصول عليها من خلال برنامج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في مساءلة الحكومات عن الالتزامات التي تعهدت بها وعن الطرق التي تعرقل بها قوانينها وإجراءاتها المساواة القائمة على النوع الاجتماعي، ومطالبتها بمواصلة النهوض تدريجياً بالمساواة القائمة على النوع الاجتماعي، لا سيما بما يتماشى مع المعايير العالمية المنصوص عليها في القانون الدولي لحقوق الإنسان.</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fr-CA" altLang="en-US" sz="1800">
                <a:latin typeface="Simplified Arabic" panose="02020603050405020304" pitchFamily="18" charset="-78"/>
                <a:ea typeface="ヒラギノ角ゴ Pro W3" pitchFamily="-92" charset="-128"/>
                <a:cs typeface="Arial" panose="020B0604020202020204" pitchFamily="34" charset="0"/>
              </a:rPr>
              <a:t> </a:t>
            </a:r>
            <a:endParaRPr lang="en-US" altLang="en-US" sz="1800">
              <a:ea typeface="ヒラギノ角ゴ Pro W3" pitchFamily="-92" charset="-128"/>
              <a:cs typeface="Arial" panose="020B0604020202020204" pitchFamily="34" charset="0"/>
            </a:endParaRPr>
          </a:p>
          <a:p>
            <a:pPr algn="r" eaLnBrk="1" hangingPunct="1">
              <a:spcBef>
                <a:spcPct val="0"/>
              </a:spcBef>
            </a:pPr>
            <a:endParaRPr lang="en-US" altLang="en-US">
              <a:ea typeface="ヒラギノ角ゴ Pro W3" pitchFamily="-92" charset="-128"/>
              <a:cs typeface="Arial" panose="020B0604020202020204" pitchFamily="34" charset="0"/>
            </a:endParaRPr>
          </a:p>
        </p:txBody>
      </p:sp>
      <p:sp>
        <p:nvSpPr>
          <p:cNvPr id="138244" name="Slide Number Placeholder 3">
            <a:extLst>
              <a:ext uri="{FF2B5EF4-FFF2-40B4-BE49-F238E27FC236}">
                <a16:creationId xmlns:a16="http://schemas.microsoft.com/office/drawing/2014/main" id="{13C6A788-70A0-4FA9-934E-897E7C15B8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C9EF798B-1F1C-4734-8CED-6571D9E56AB9}" type="slidenum">
              <a:rPr lang="en-GB" altLang="en-US"/>
              <a:pPr/>
              <a:t>56</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5E5D184-D90F-48DD-B8E3-007E76A9F7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3E68DCD-78FA-4A74-BC2D-7E5F1D56AD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Tx/>
              <a:buChar char="•"/>
              <a:tabLst>
                <a:tab pos="457200" algn="l"/>
              </a:tabLst>
            </a:pPr>
            <a:r>
              <a:rPr lang="ar-LB" altLang="en-US" sz="1800">
                <a:ea typeface="ヒラギノ角ゴ Pro W3" pitchFamily="-92" charset="-128"/>
                <a:cs typeface="Simplified Arabic" panose="02020603050405020304" pitchFamily="18" charset="-78"/>
              </a:rPr>
              <a:t>استعرضوا جدول أعمال ورشة العمل</a:t>
            </a:r>
            <a:endParaRPr lang="en-US" altLang="en-US" sz="1800">
              <a:ea typeface="ヒラギノ角ゴ Pro W3" pitchFamily="-92" charset="-128"/>
              <a:cs typeface="Calibri" panose="020F0502020204030204" pitchFamily="34" charset="0"/>
            </a:endParaRPr>
          </a:p>
          <a:p>
            <a:pPr marL="342900" indent="-342900" algn="r" rtl="1">
              <a:lnSpc>
                <a:spcPct val="107000"/>
              </a:lnSpc>
              <a:spcBef>
                <a:spcPct val="0"/>
              </a:spcBef>
              <a:spcAft>
                <a:spcPts val="800"/>
              </a:spcAft>
              <a:buFontTx/>
              <a:buChar char="•"/>
              <a:tabLst>
                <a:tab pos="457200" algn="l"/>
              </a:tabLst>
            </a:pPr>
            <a:r>
              <a:rPr lang="ar-LB" altLang="en-US" sz="1800">
                <a:ea typeface="ヒラギノ角ゴ Pro W3" pitchFamily="-92" charset="-128"/>
                <a:cs typeface="Simplified Arabic" panose="02020603050405020304" pitchFamily="18" charset="-78"/>
              </a:rPr>
              <a:t>احرصوا على أن يكون المشاركون جميعهم واضحين حيال المواد التي سيتم التطرق إليها وما هو متوقع منهم. اسـألوا المشاركين إن كان هناك أية مواد إضافية يأملون التطرق إليها؟ إن جاء جوابهم إيجاباً، دوّنوا ملاحظة بذلك، وحاولوا إدراج هذا الموضوع في جلسة من الجلسات، إن أمكن، أو أرشدوهم إلى مجموعة من الموارد حيث يستطيعون الحصول على المعلومات التي يريدون، إن كان ذلك ممكناً.</a:t>
            </a:r>
            <a:r>
              <a:rPr lang="ar-LB" altLang="en-US" sz="1800">
                <a:ea typeface="ヒラギノ角ゴ Pro W3" pitchFamily="-92" charset="-128"/>
                <a:cs typeface="Times New Roman" panose="02020603050405020304" pitchFamily="18" charset="0"/>
              </a:rPr>
              <a:t> </a:t>
            </a:r>
            <a:endParaRPr lang="en-US" altLang="en-US" sz="1800">
              <a:ea typeface="ヒラギノ角ゴ Pro W3" pitchFamily="-92" charset="-128"/>
              <a:cs typeface="Times New Roman" panose="02020603050405020304" pitchFamily="18" charset="0"/>
            </a:endParaRPr>
          </a:p>
          <a:p>
            <a:pPr marL="342900" indent="-342900" eaLnBrk="1" hangingPunct="1">
              <a:spcBef>
                <a:spcPct val="0"/>
              </a:spcBef>
              <a:tabLst>
                <a:tab pos="457200" algn="l"/>
              </a:tabLst>
            </a:pPr>
            <a:endParaRPr lang="en-GB" altLang="en-US">
              <a:ea typeface="ヒラギノ角ゴ Pro W3" pitchFamily="-92" charset="-128"/>
            </a:endParaRPr>
          </a:p>
        </p:txBody>
      </p:sp>
      <p:sp>
        <p:nvSpPr>
          <p:cNvPr id="40964" name="Slide Number Placeholder 3">
            <a:extLst>
              <a:ext uri="{FF2B5EF4-FFF2-40B4-BE49-F238E27FC236}">
                <a16:creationId xmlns:a16="http://schemas.microsoft.com/office/drawing/2014/main" id="{332BF60C-16C6-4DED-A96D-0C84ABF63C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413A7158-E867-4AD4-ADCA-F6BD570E2D8C}" type="slidenum">
              <a:rPr lang="en-GB" altLang="en-US"/>
              <a:pPr/>
              <a:t>5</a:t>
            </a:fld>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0E99D860-1933-43C5-88F3-C1D00CAB4C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956DF974-5071-4E91-8443-C90C560378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تحدّد الصكوك القانونية الدولية في مجال حقوق الإنسان المعايير، الأسس والمبادىء لطرح موضوع حقوق الإنسان، بما في ذلك الحقوق المرتبطة بالمساواة القائمة على النوع الاجتماعي. وفي هذا الإطار، من الضروري أن يطلع المشاركون على هذه الحقوق، ولو بشكل شامل من دون الغوص في التفاصيل.</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ومن أبرز المؤتمرات الدولية، والمنصات أو المعاهدات التي صممت بغية حماية المساواة القائمة على النوع الاجتماعي، نذكر: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b="1">
                <a:ea typeface="ヒラギノ角ゴ Pro W3" pitchFamily="-92" charset="-128"/>
                <a:cs typeface="Simplified Arabic" panose="02020603050405020304" pitchFamily="18" charset="-78"/>
              </a:rPr>
              <a:t>الإعلان العالمي لحقوق الإنسان</a:t>
            </a:r>
            <a:r>
              <a:rPr lang="ar-LB" altLang="en-US" sz="1800">
                <a:ea typeface="ヒラギノ角ゴ Pro W3" pitchFamily="-92" charset="-128"/>
                <a:cs typeface="Simplified Arabic" panose="02020603050405020304" pitchFamily="18" charset="-78"/>
              </a:rPr>
              <a:t>، يدعو إلى المساواة في الحقوق والحريات ما بين الرجال والنساء ويمنع التمييز على أساس النوع الاجتماعي. وتشتمل هذه الحريات والحقوق المساواة في الأجر عند المساواة في العمل، والحق في الحصول على الخدمات الصحية والتعليمية للجميع.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b="1">
                <a:ea typeface="ヒラギノ角ゴ Pro W3" pitchFamily="-92" charset="-128"/>
                <a:cs typeface="Simplified Arabic" panose="02020603050405020304" pitchFamily="18" charset="-78"/>
              </a:rPr>
              <a:t>اتفاقية القضاء على جميع أشكال التمييز ضد المرأة</a:t>
            </a:r>
            <a:r>
              <a:rPr lang="ar-LB" altLang="en-US" sz="1800">
                <a:ea typeface="ヒラギノ角ゴ Pro W3" pitchFamily="-92" charset="-128"/>
                <a:cs typeface="Simplified Arabic" panose="02020603050405020304" pitchFamily="18" charset="-78"/>
              </a:rPr>
              <a:t>، والمعروفة أيضاً باسم </a:t>
            </a:r>
            <a:r>
              <a:rPr lang="ar-LB" altLang="en-US" sz="1800" b="1">
                <a:ea typeface="ヒラギノ角ゴ Pro W3" pitchFamily="-92" charset="-128"/>
                <a:cs typeface="Simplified Arabic" panose="02020603050405020304" pitchFamily="18" charset="-78"/>
              </a:rPr>
              <a:t>الشرعة الدولية لحقوق المرأة، </a:t>
            </a:r>
            <a:r>
              <a:rPr lang="ar-LB" altLang="en-US" sz="1800">
                <a:ea typeface="ヒラギノ角ゴ Pro W3" pitchFamily="-92" charset="-128"/>
                <a:cs typeface="Simplified Arabic" panose="02020603050405020304" pitchFamily="18" charset="-78"/>
              </a:rPr>
              <a:t>صادقت عليها الجمعية العامة للأمم المتحدة في العام 1979. تدين هذه الاتفاقية جميع أشكال التمييز ضد المرأة، وتؤكد على أهمية ضمان المساواة في الحقوق السياسية، الاقتصادية، الاجتماعية، الثقافية والمدنية ما بين النساء والرجال. وتتطرق الاتفاقية أيضاً إلى موضوعي الثقافة والتقاليد باعتبارهما قوتين مؤثرتين تصقلان الأدوار القائمة على النوع الاجتماعي، والعلاقات الأسرية، علماً أن هذه الاتفاقية هي الأولى التي نصّت على الحقوق الإنجابية للمرأة.</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b="1">
                <a:ea typeface="ヒラギノ角ゴ Pro W3" pitchFamily="-92" charset="-128"/>
                <a:cs typeface="Simplified Arabic" panose="02020603050405020304" pitchFamily="18" charset="-78"/>
              </a:rPr>
              <a:t>إعلان ومنهاج عمل بكين</a:t>
            </a:r>
            <a:r>
              <a:rPr lang="ar-LB" altLang="en-US" sz="1800">
                <a:ea typeface="ヒラギノ角ゴ Pro W3" pitchFamily="-92" charset="-128"/>
                <a:cs typeface="Simplified Arabic" panose="02020603050405020304" pitchFamily="18" charset="-78"/>
              </a:rPr>
              <a:t>، اتفق عليه خلال المؤتمر العالمي الرابع للمرأة الذي عُقد في بكين في العام 1995، وجسّد النسخة الأكثر تطوّراً حول المساواة القائمة على النوع الاجتماعي. يحدّد هذا الإعلان غير الملزم 12 موضوعاً أساسياً يجب العمل عليه لمعالجة موضوع عدم المساواة القائمة على النوع الاجتماعي: الفقر، التربية، الصحة، العنف ضد النساء، النزاع المسلّح، الاقتصاد، القوة واتخاذ القرارات، الآليات المؤسساتية لتقدّم المرأة، حقوق الإنسان، الإعلام، البيئة، والفتيات الصغيرات. فتحقيق الالتزام بالمجالات الأساسية الاثني عشر التي نصّ عليها إعلان ومنهاج بكين يشكّل جزءاً أساسياً من أهداف التنمية المستدامة، المبيّنة أدناه.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إعلان القضاء على العنف ضد المرأة، هو إعلان غير ملزم صادر عن الجمعية العامة للأمم المتحدة، يهدف إلى تعزيز التزام الدول في صياغة السياسات المتعلقة بالعنف ضد المرأة.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مبادئ جوغجاكرتا التي تتطرق إلى مجموعة كبيرة من معايير حقوق الإنسان الدولية وتطبيقها على صعيد المسائل المرتبطة بالتوجه الجنسي والهوية القائمة على النوع الاجتماعي.</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أهداف التنمية المستدامة الخمس- يرجى مراجعة شريحة العرض التالية رقم 57</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عدد من قرارات مجلس حقوق الإنسان حول الميل الجنسي والهوية القائمة على النوع الاجتماعي، إضافة إلى إعلانات الأمم المتحدة الخاصة بحقوق أعضاء مجتمع الميم.</a:t>
            </a:r>
            <a:endParaRPr lang="en-US" altLang="en-US" sz="1800">
              <a:ea typeface="ヒラギノ角ゴ Pro W3" pitchFamily="-92" charset="-128"/>
              <a:cs typeface="Arial" panose="020B0604020202020204" pitchFamily="34" charset="0"/>
            </a:endParaRPr>
          </a:p>
          <a:p>
            <a:pPr algn="r" rtl="1">
              <a:lnSpc>
                <a:spcPct val="107000"/>
              </a:lnSpc>
              <a:spcBef>
                <a:spcPct val="0"/>
              </a:spcBef>
            </a:pPr>
            <a:r>
              <a:rPr lang="ar-LB" altLang="en-US" sz="1800">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r" rtl="1">
              <a:lnSpc>
                <a:spcPct val="107000"/>
              </a:lnSpc>
              <a:spcBef>
                <a:spcPct val="0"/>
              </a:spcBef>
            </a:pPr>
            <a:r>
              <a:rPr lang="ar-LB" altLang="en-US" sz="1800" b="1">
                <a:ea typeface="ヒラギノ角ゴ Pro W3" pitchFamily="-92" charset="-128"/>
                <a:cs typeface="Simplified Arabic" panose="02020603050405020304" pitchFamily="18" charset="-78"/>
              </a:rPr>
              <a:t>المعاهدات الإقليمية: </a:t>
            </a:r>
            <a:r>
              <a:rPr lang="ar-LB" altLang="en-US" sz="1800">
                <a:ea typeface="ヒラギノ角ゴ Pro W3" pitchFamily="-92" charset="-128"/>
                <a:cs typeface="Simplified Arabic" panose="02020603050405020304" pitchFamily="18" charset="-78"/>
              </a:rPr>
              <a:t>تسلط بعض معاهدات حقوق الإنسان الإقليمية الضوء على حقوق المرأة بشكل خاص، ومن هذه المعاهدات، نذكر:</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البروتوكول الملحق بالميثاق الإفريقي لحقوق الإنسان والشعوب بشأن حقوق المرأة في أفريقيا، (بروتوكول مابوتو)، الذي تطرق إلى عدد من المسائل الهامة في إفريقيا، مثل تشويه الأعضاء التناسلية الأنثوية.</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في الأميركيتين، أقرّت اتفاقية البلدان الأميركية لمنع العنف ضد المرأة والمعاقبة عليه والقضاء عليه (اتفاقية بيليم دو بارا) حق المرأة بأن تعيش حياتها بمنأى عن العنف في المجالين العام والخاص.</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أقرّت اتفاقية مجلس أوروبا للوقاية من العنف ضد النساء والعنف المنزلي (اتفاقية اسطنبول، 2011) بأن التحرش الجنسي، الاغتصاب، الزواج القسري، جرائم الشرف، تشويه الأعضاء التناسلية الأنثوية وسواها من أشكال العنف هي انتهاكات صارخة لحقوق الإنسان و"عقبة أساسية في وجه تحقيق المساواة ما بين النساء والرجال".</a:t>
            </a:r>
            <a:endParaRPr lang="en-US" altLang="en-US" sz="1800">
              <a:ea typeface="ヒラギノ角ゴ Pro W3" pitchFamily="-92" charset="-128"/>
              <a:cs typeface="Arial" panose="020B0604020202020204" pitchFamily="34" charset="0"/>
            </a:endParaRPr>
          </a:p>
          <a:p>
            <a:pPr algn="r"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pPr>
            <a:r>
              <a:rPr lang="ar-LB" altLang="en-US" sz="1800" b="1">
                <a:ea typeface="ヒラギノ角ゴ Pro W3" pitchFamily="-92" charset="-128"/>
                <a:cs typeface="Simplified Arabic" panose="02020603050405020304" pitchFamily="18" charset="-78"/>
              </a:rPr>
              <a:t>القوانين المحلية: </a:t>
            </a:r>
            <a:r>
              <a:rPr lang="ar-LB" altLang="en-US" sz="1800">
                <a:ea typeface="ヒラギノ角ゴ Pro W3" pitchFamily="-92" charset="-128"/>
                <a:cs typeface="Simplified Arabic" panose="02020603050405020304" pitchFamily="18" charset="-78"/>
              </a:rPr>
              <a:t>يفترض بكل الحكومات أن تضمن بأن تعكس تصرفاتها، وقوانينها، وسياساتها  التزاماتها تجاه القانون الدولي. ويشمل ذلك، على سبيل الذكر لا الحصر، القوانين المرتبطة بالتمييز والعنف القائمين على النوع الاجتماعي. فعلى سبيل المثال، في كينيا، إن تشويه الأعضاء التناسلية الأنثوية ممنوع وفي جنوب إفريقيا، الزواج المثلي قانوني.</a:t>
            </a:r>
            <a:endParaRPr lang="en-US" altLang="en-US" sz="1800">
              <a:ea typeface="ヒラギノ角ゴ Pro W3" pitchFamily="-92" charset="-128"/>
              <a:cs typeface="Arial" panose="020B0604020202020204" pitchFamily="34" charset="0"/>
            </a:endParaRPr>
          </a:p>
          <a:p>
            <a:pPr algn="r" rtl="1" eaLnBrk="1" hangingPunct="1">
              <a:spcBef>
                <a:spcPct val="0"/>
              </a:spcBef>
              <a:buFontTx/>
              <a:buChar char="•"/>
            </a:pPr>
            <a:endParaRPr lang="en-GB" altLang="en-US">
              <a:ea typeface="ヒラギノ角ゴ Pro W3" pitchFamily="-92" charset="-128"/>
            </a:endParaRPr>
          </a:p>
        </p:txBody>
      </p:sp>
      <p:sp>
        <p:nvSpPr>
          <p:cNvPr id="140292" name="Slide Number Placeholder 3">
            <a:extLst>
              <a:ext uri="{FF2B5EF4-FFF2-40B4-BE49-F238E27FC236}">
                <a16:creationId xmlns:a16="http://schemas.microsoft.com/office/drawing/2014/main" id="{5E719BA7-4A25-4D59-B5B7-1587BF8E60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A8C56CC3-6896-494D-BEC2-BA917A979156}" type="slidenum">
              <a:rPr lang="en-GB" altLang="en-US"/>
              <a:pPr/>
              <a:t>57</a:t>
            </a:fld>
            <a:endParaRPr lang="en-GB"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FC5F9F90-C949-4448-BBC5-21AF50663E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DF6F480B-706D-4315-9986-7BB09B6B55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SA" altLang="en-US" sz="1800">
                <a:ea typeface="ヒラギノ角ゴ Pro W3" pitchFamily="-92" charset="-128"/>
                <a:cs typeface="Simplified Arabic" panose="02020603050405020304" pitchFamily="18" charset="-78"/>
              </a:rPr>
              <a:t>يسلط الهدف الخامس من أهداف التنمية المستدامة على المساواة القائمة على النوع الاجتماعي وتمكين النساء والفتيات.</a:t>
            </a:r>
            <a:endParaRPr lang="en-US" altLang="en-US" sz="1800">
              <a:ea typeface="ヒラギノ角ゴ Pro W3" pitchFamily="-92" charset="-128"/>
              <a:cs typeface="Arial" panose="020B0604020202020204" pitchFamily="34" charset="0"/>
            </a:endParaRPr>
          </a:p>
          <a:p>
            <a:pPr algn="r" rtl="1" eaLnBrk="1" hangingPunct="1">
              <a:spcBef>
                <a:spcPct val="0"/>
              </a:spcBef>
            </a:pPr>
            <a:endParaRPr lang="en-GB" altLang="en-US">
              <a:ea typeface="ヒラギノ角ゴ Pro W3" pitchFamily="-92" charset="-128"/>
            </a:endParaRPr>
          </a:p>
        </p:txBody>
      </p:sp>
      <p:sp>
        <p:nvSpPr>
          <p:cNvPr id="142340" name="Slide Number Placeholder 3">
            <a:extLst>
              <a:ext uri="{FF2B5EF4-FFF2-40B4-BE49-F238E27FC236}">
                <a16:creationId xmlns:a16="http://schemas.microsoft.com/office/drawing/2014/main" id="{7B968C73-EF03-4B2E-8B71-68E3F6E788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62541276-E0AC-40CB-A6AE-990557DD8FAB}" type="slidenum">
              <a:rPr lang="en-GB" altLang="en-US"/>
              <a:pPr/>
              <a:t>58</a:t>
            </a:fld>
            <a:endParaRPr lang="en-GB"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49DBBBB2-7935-4512-B94C-34D0C3227B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04F97314-F47B-4EFD-8EC5-6A2BED03E9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إن "أساليب التنفيذ" هذه تمهد الطريق أمام تحقيق أهداف التنمية المستدامة.</a:t>
            </a:r>
            <a:endParaRPr lang="en-US" altLang="en-US" sz="1800">
              <a:ea typeface="ヒラギノ角ゴ Pro W3" pitchFamily="-92" charset="-128"/>
              <a:cs typeface="Arial" panose="020B0604020202020204" pitchFamily="34" charset="0"/>
            </a:endParaRPr>
          </a:p>
        </p:txBody>
      </p:sp>
      <p:sp>
        <p:nvSpPr>
          <p:cNvPr id="144388" name="Slide Number Placeholder 3">
            <a:extLst>
              <a:ext uri="{FF2B5EF4-FFF2-40B4-BE49-F238E27FC236}">
                <a16:creationId xmlns:a16="http://schemas.microsoft.com/office/drawing/2014/main" id="{CEC26922-6D18-485C-8F55-C01BE7377B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D7207841-B471-4048-BFA5-3C1E45D762BC}" type="slidenum">
              <a:rPr lang="en-GB" altLang="en-US"/>
              <a:pPr/>
              <a:t>59</a:t>
            </a:fld>
            <a:endParaRPr lang="en-GB"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03BC6A18-69F0-4BA8-AB98-B50932D37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91D5F258-5864-43EE-8865-5BC44716BC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146436" name="Slide Number Placeholder 3">
            <a:extLst>
              <a:ext uri="{FF2B5EF4-FFF2-40B4-BE49-F238E27FC236}">
                <a16:creationId xmlns:a16="http://schemas.microsoft.com/office/drawing/2014/main" id="{43A24728-9DD3-4ED4-BC2D-0F78440A11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7906AA0-371F-4129-83C9-014C47E46FA3}" type="slidenum">
              <a:rPr lang="en-GB" altLang="en-US"/>
              <a:pPr/>
              <a:t>60</a:t>
            </a:fld>
            <a:endParaRPr lang="en-GB"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5F6A3BCA-33FC-4E33-889B-213378B740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A9FBA330-7497-4627-A333-3A442D0BDF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r>
              <a:rPr lang="fr-CA" altLang="en-US" sz="1800">
                <a:latin typeface="Simplified Arabic" panose="02020603050405020304" pitchFamily="18" charset="-78"/>
                <a:ea typeface="ヒラギノ角ゴ Pro W3" pitchFamily="-92" charset="-128"/>
                <a:cs typeface="Arial" panose="020B0604020202020204" pitchFamily="34" charset="0"/>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تهدف هذه الجلسة إلى مساعدة المشاركين على فهم الموارد المتاحة لدعم الأفراد المتأثرين بالتمييز والعنف القائمين على النوع الاجتماعي في مجتمعاتهم. وخلال هذه الجلسة، سيحدد المشاركون أيضًا ما هي البرامج التحويلية القائمة على الحقوق والمرتبطة بمنظماتهم. </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48484" name="Slide Number Placeholder 3">
            <a:extLst>
              <a:ext uri="{FF2B5EF4-FFF2-40B4-BE49-F238E27FC236}">
                <a16:creationId xmlns:a16="http://schemas.microsoft.com/office/drawing/2014/main" id="{27F2B543-95D5-464A-A414-D910D5F21E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6F61BC5D-6180-483B-BCAC-E1C2907DE244}" type="slidenum">
              <a:rPr lang="en-GB" altLang="en-US"/>
              <a:pPr/>
              <a:t>61</a:t>
            </a:fld>
            <a:endParaRPr lang="en-GB"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788A76F7-CE81-491E-855C-CBFF09208F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318573A1-566E-440E-8D0F-AB429DAB96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just" rtl="1">
              <a:lnSpc>
                <a:spcPct val="107000"/>
              </a:lnSpc>
              <a:spcBef>
                <a:spcPct val="0"/>
              </a:spcBef>
              <a:buFontTx/>
              <a:buAutoNum type="arabicDbPlain"/>
            </a:pPr>
            <a:r>
              <a:rPr lang="ar-SA" altLang="en-US" sz="1800" b="1">
                <a:ea typeface="ヒラギノ角ゴ Pro W3" pitchFamily="-92" charset="-128"/>
                <a:cs typeface="Simplified Arabic" panose="02020603050405020304" pitchFamily="18" charset="-78"/>
              </a:rPr>
              <a:t>الخدمات الصحية والطبية</a:t>
            </a:r>
            <a:r>
              <a:rPr lang="ar-SA" altLang="en-US" sz="1800">
                <a:ea typeface="ヒラギノ角ゴ Pro W3" pitchFamily="-92" charset="-128"/>
                <a:cs typeface="Simplified Arabic" panose="02020603050405020304" pitchFamily="18" charset="-78"/>
              </a:rPr>
              <a:t>: إنّ الحصول على خدمات صحيّة عالية الجودة وسرية وغير تمييزية هو عنصر حاسم ومنقذ للحياة في الرعاية، ويجب أن يشمل الحصول على: رعاية من الصدمات/الإصابات، الإدارة السريرية للاغتصاب، والحصول على العلاج الوقائي بعد التعرض للفيروس، وسائل منع الحمل الطارئة، رعاية الإجهاض الآمن إلى أقصى حدّ يسمح به القانون، واختبار وعلاج الأمراض المنقولة جنسياً، فيروس نقص المناعة البشرية و/أو العلاج الوقائي بعد التعرض للفيروس، وخدمات تنظيم النّسل. كما ينبغي تقديم الاعتبار الخاص للاحتياجات الفريدة للنساء والفتيات والأشخاص المصابين بفيروس نقص المناعة البشرية والعاملين في مجال الجنس والأشخاص ذوي الإعاقة وأعضاء مجتمع الميم وغيرهم. وفي بعض الأطر، قد تتوفر خدمات محددة للعنف القائم على النوع الاجتماعي.</a:t>
            </a:r>
            <a:endParaRPr lang="en-US" altLang="en-US" sz="1800">
              <a:ea typeface="ヒラギノ角ゴ Pro W3" pitchFamily="-92" charset="-128"/>
              <a:cs typeface="Calibri" panose="020F0502020204030204" pitchFamily="34" charset="0"/>
            </a:endParaRPr>
          </a:p>
          <a:p>
            <a:pPr marL="342900" indent="-342900" algn="just" rtl="1">
              <a:lnSpc>
                <a:spcPct val="107000"/>
              </a:lnSpc>
              <a:spcBef>
                <a:spcPct val="0"/>
              </a:spcBef>
              <a:buFontTx/>
              <a:buAutoNum type="arabicDbPlain"/>
            </a:pPr>
            <a:r>
              <a:rPr lang="ar-SA" altLang="en-US" sz="1800" b="1">
                <a:ea typeface="ヒラギノ角ゴ Pro W3" pitchFamily="-92" charset="-128"/>
                <a:cs typeface="Simplified Arabic" panose="02020603050405020304" pitchFamily="18" charset="-78"/>
              </a:rPr>
              <a:t>الخدمات النفسية والاجتماعية:</a:t>
            </a:r>
            <a:r>
              <a:rPr lang="ar-SA" altLang="en-US" sz="1800">
                <a:ea typeface="ヒラギノ角ゴ Pro W3" pitchFamily="-92" charset="-128"/>
                <a:cs typeface="Simplified Arabic" panose="02020603050405020304" pitchFamily="18" charset="-78"/>
              </a:rPr>
              <a:t> يعاني العديد من الأشخاص الذين يتعرضون للتمييز والعنف القائمين على النوع الاجتماعي من آثارٍ نفسية واجتماعية طويلة الأمد - بما في ذلك اضطراب ما بعد الصدمة- والتي قد تزيد من تعرضهم لفيروس نقص المناعة البشرية، وتحديات الصحة الجنسية والإنجابية الأخرى على المدى الطويل. ويحتاج الأفراد إلى المساعدة للوصول إلى خدمات الصحة النفسية والخدمات النفسية والاجتماعية، بما في ذلك دعم الأقران، الذي يمكن أن يساعد في بناء مرونة الفرد والمجتمع ودعم آليات التأقلم الإيجابية.</a:t>
            </a:r>
            <a:endParaRPr lang="en-US" altLang="en-US" sz="1800">
              <a:ea typeface="ヒラギノ角ゴ Pro W3" pitchFamily="-92" charset="-128"/>
              <a:cs typeface="Calibri" panose="020F0502020204030204" pitchFamily="34" charset="0"/>
            </a:endParaRPr>
          </a:p>
          <a:p>
            <a:pPr marL="342900" indent="-342900" algn="just" rtl="1">
              <a:lnSpc>
                <a:spcPct val="107000"/>
              </a:lnSpc>
              <a:spcBef>
                <a:spcPct val="0"/>
              </a:spcBef>
              <a:buFontTx/>
              <a:buAutoNum type="arabicDbPlain"/>
            </a:pPr>
            <a:r>
              <a:rPr lang="ar-SA" altLang="en-US" sz="1800" b="1">
                <a:ea typeface="ヒラギノ角ゴ Pro W3" pitchFamily="-92" charset="-128"/>
                <a:cs typeface="Simplified Arabic" panose="02020603050405020304" pitchFamily="18" charset="-78"/>
              </a:rPr>
              <a:t>البيت الآمن / الملجأ</a:t>
            </a:r>
            <a:r>
              <a:rPr lang="ar-SA" altLang="en-US" sz="1800">
                <a:ea typeface="ヒラギノ角ゴ Pro W3" pitchFamily="-92" charset="-128"/>
                <a:cs typeface="Simplified Arabic" panose="02020603050405020304" pitchFamily="18" charset="-78"/>
              </a:rPr>
              <a:t>: السلامة مهمة للغاية. إذا لم تكن عودة الشخص إلى المنزل آمنة، يجب إحالته إلى ملجأ محلي أو منزل آمن. إن لم يكن يريد الذهاب إلى ملجأ، فاحرصوا على أن يعرف بمن عليه أن يتصل للدخول إلى الملجأ حين يصبحون مستعداً لذلك.</a:t>
            </a:r>
            <a:endParaRPr lang="en-US" altLang="en-US" sz="1800">
              <a:ea typeface="ヒラギノ角ゴ Pro W3" pitchFamily="-92" charset="-128"/>
              <a:cs typeface="Calibri" panose="020F0502020204030204" pitchFamily="34" charset="0"/>
            </a:endParaRPr>
          </a:p>
          <a:p>
            <a:pPr marL="342900" indent="-342900" algn="just" rtl="1">
              <a:lnSpc>
                <a:spcPct val="107000"/>
              </a:lnSpc>
              <a:spcBef>
                <a:spcPct val="0"/>
              </a:spcBef>
              <a:buFontTx/>
              <a:buAutoNum type="arabicDbPlain"/>
            </a:pPr>
            <a:r>
              <a:rPr lang="ar-SA" altLang="en-US" sz="1800" b="1">
                <a:ea typeface="ヒラギノ角ゴ Pro W3" pitchFamily="-92" charset="-128"/>
                <a:cs typeface="Simplified Arabic" panose="02020603050405020304" pitchFamily="18" charset="-78"/>
              </a:rPr>
              <a:t>الدعم القانوني</a:t>
            </a:r>
            <a:r>
              <a:rPr lang="ar-SA" altLang="en-US" sz="1800">
                <a:ea typeface="ヒラギノ角ゴ Pro W3" pitchFamily="-92" charset="-128"/>
                <a:cs typeface="Simplified Arabic" panose="02020603050405020304" pitchFamily="18" charset="-78"/>
              </a:rPr>
              <a:t>: قد يرغب الناجون من التمييز والعنف القائمين على النوع الاجتماعي بأن يلمسوا تحقيق العدالة القانونية، بينما قد لا يرغب آخرون في ذلك. وفي هذا الإطار، من المهم إعلام الناجين بخياراتهم ودعمهم في الوصول إلى منظمات الدعم القانونية المحلية حيث يعمل أفراد مدرّبون ومطلعون على مختلف المسائل المرتبطة بالأنواع الاجتماعية والحقوق</a:t>
            </a:r>
            <a:r>
              <a:rPr lang="fr-CA" altLang="en-US" sz="1800">
                <a:latin typeface="Simplified Arabic" panose="02020603050405020304" pitchFamily="18" charset="-78"/>
                <a:ea typeface="ヒラギノ角ゴ Pro W3" pitchFamily="-92" charset="-128"/>
                <a:cs typeface="Times New Roman" panose="02020603050405020304" pitchFamily="18" charset="0"/>
              </a:rPr>
              <a:t>.</a:t>
            </a:r>
            <a:endParaRPr lang="en-US" altLang="en-US" sz="1800">
              <a:ea typeface="ヒラギノ角ゴ Pro W3" pitchFamily="-92" charset="-128"/>
              <a:cs typeface="Times New Roman" panose="02020603050405020304" pitchFamily="18" charset="0"/>
            </a:endParaRPr>
          </a:p>
          <a:p>
            <a:pPr marL="342900" indent="-342900" algn="just" rtl="1">
              <a:lnSpc>
                <a:spcPct val="107000"/>
              </a:lnSpc>
              <a:spcBef>
                <a:spcPct val="0"/>
              </a:spcBef>
              <a:buFontTx/>
              <a:buAutoNum type="arabicDbPlain"/>
            </a:pPr>
            <a:r>
              <a:rPr lang="ar-SA" altLang="en-US" sz="1800" b="1">
                <a:ea typeface="ヒラギノ角ゴ Pro W3" pitchFamily="-92" charset="-128"/>
                <a:cs typeface="Simplified Arabic" panose="02020603050405020304" pitchFamily="18" charset="-78"/>
              </a:rPr>
              <a:t>الشرطة أو غيرها من الأجهزة الأمنية</a:t>
            </a:r>
            <a:r>
              <a:rPr lang="ar-SA" altLang="en-US" sz="1800">
                <a:ea typeface="ヒラギノ角ゴ Pro W3" pitchFamily="-92" charset="-128"/>
                <a:cs typeface="Simplified Arabic" panose="02020603050405020304" pitchFamily="18" charset="-78"/>
              </a:rPr>
              <a:t>: من المهم حماية ودعم سلامة الأشخاص، إبلاغهم بخياراتهم، ودعمهم في الإبلاغ عن الحادث، إن كان هذا ما يريدون فعله. أما إذا كانت أنظمة الحماية الرسمية ضعيفة أو غير موجودة، فيمكن لآليات الحماية المجتمعية أن تلعب دورًا مهمًا في ضمان السلامة والأمن</a:t>
            </a:r>
            <a:r>
              <a:rPr lang="fr-CA" altLang="en-US" sz="1800">
                <a:latin typeface="Simplified Arabic" panose="02020603050405020304" pitchFamily="18" charset="-78"/>
                <a:ea typeface="ヒラギノ角ゴ Pro W3" pitchFamily="-92" charset="-128"/>
                <a:cs typeface="Times New Roman" panose="02020603050405020304" pitchFamily="18" charset="0"/>
              </a:rPr>
              <a:t>.</a:t>
            </a:r>
            <a:endParaRPr lang="en-US" altLang="en-US" sz="1800">
              <a:ea typeface="ヒラギノ角ゴ Pro W3" pitchFamily="-92" charset="-128"/>
              <a:cs typeface="Times New Roman" panose="02020603050405020304" pitchFamily="18" charset="0"/>
            </a:endParaRPr>
          </a:p>
          <a:p>
            <a:pPr marL="342900" indent="-342900" algn="just" rtl="1">
              <a:lnSpc>
                <a:spcPct val="107000"/>
              </a:lnSpc>
              <a:spcBef>
                <a:spcPct val="0"/>
              </a:spcBef>
              <a:buFontTx/>
              <a:buAutoNum type="arabicDbPlain"/>
            </a:pPr>
            <a:r>
              <a:rPr lang="ar-SA" altLang="en-US" sz="1800" b="1">
                <a:ea typeface="ヒラギノ角ゴ Pro W3" pitchFamily="-92" charset="-128"/>
                <a:cs typeface="Simplified Arabic" panose="02020603050405020304" pitchFamily="18" charset="-78"/>
              </a:rPr>
              <a:t>جهات تأمين المعيشة</a:t>
            </a:r>
            <a:r>
              <a:rPr lang="ar-SA" altLang="en-US" sz="1800">
                <a:ea typeface="ヒラギノ角ゴ Pro W3" pitchFamily="-92" charset="-128"/>
                <a:cs typeface="Simplified Arabic" panose="02020603050405020304" pitchFamily="18" charset="-78"/>
              </a:rPr>
              <a:t>: إن دعم عملية الوصول إلى الموارد الاقتصادية والتحكم فيها من شأنه تعزيز القدرة على الصمود، والحد من الضعف، والتخفيف من مخاطر التمييز والعنف القائمين على النوع الاجتماعي. كما أن ضمان تلبية الاحتياجات الأساسية يعزز الاكتفاء الذاتي والتمكين والقدرة على الصمود.</a:t>
            </a:r>
            <a:endParaRPr lang="en-US" altLang="en-US" sz="1800">
              <a:ea typeface="ヒラギノ角ゴ Pro W3" pitchFamily="-92" charset="-128"/>
              <a:cs typeface="Times New Roman" panose="02020603050405020304" pitchFamily="18" charset="0"/>
            </a:endParaRPr>
          </a:p>
          <a:p>
            <a:pPr marL="342900" indent="-342900" algn="r" rtl="1" eaLnBrk="1" hangingPunct="1">
              <a:spcBef>
                <a:spcPct val="0"/>
              </a:spcBef>
            </a:pPr>
            <a:endParaRPr lang="en-US" altLang="en-US">
              <a:ea typeface="ヒラギノ角ゴ Pro W3" pitchFamily="-92" charset="-128"/>
            </a:endParaRPr>
          </a:p>
        </p:txBody>
      </p:sp>
      <p:sp>
        <p:nvSpPr>
          <p:cNvPr id="150532" name="Slide Number Placeholder 3">
            <a:extLst>
              <a:ext uri="{FF2B5EF4-FFF2-40B4-BE49-F238E27FC236}">
                <a16:creationId xmlns:a16="http://schemas.microsoft.com/office/drawing/2014/main" id="{D3034109-943E-43A3-BD14-59935C9569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856938B-8BD9-409B-B758-1B666ABA38D2}" type="slidenum">
              <a:rPr lang="en-GB" altLang="en-US"/>
              <a:pPr/>
              <a:t>62</a:t>
            </a:fld>
            <a:endParaRPr lang="en-GB"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C724A4FF-8E9F-4A98-92D6-D224CDBEDA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E2FCDAB1-464A-4981-82ED-790517A6F6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8900" algn="just" rtl="1">
              <a:lnSpc>
                <a:spcPct val="107000"/>
              </a:lnSpc>
              <a:spcBef>
                <a:spcPct val="0"/>
              </a:spcBef>
            </a:pPr>
            <a:r>
              <a:rPr lang="ar-SA" altLang="en-US" sz="1800">
                <a:ea typeface="ヒラギノ角ゴ Pro W3" pitchFamily="-92" charset="-128"/>
                <a:cs typeface="Simplified Arabic" panose="02020603050405020304" pitchFamily="18" charset="-78"/>
              </a:rPr>
              <a:t>يجب تذكير المشاركين بأنّه على رغم من توفر الخدمات، فقد لا يكون من المناسب إحالة جميع الأشخاص إليها. مثلًا، إذا كان مقدمو الخدمة متحيزين ضد عابري النوع الاجتماعي وأعضاء مجتمع الميم أو العاملين في مجال الجنس أو المراهقين، أو إذا لم يكن لدى المنشآت الصحية العلاج الوقائي بعد التعرض للفيروس أو وسائل منع الحمل الطارئة للناجين من الاغتصاب، لا يعتبر المكان مكانًا جيدًا لإحالتهم. ومن المهم أن يقوم منفّذو برنامج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بأبحاثهم، وطلب المشورة من منظمات المجتمع المدني لكل فئة من السكان المهمشين، لضمان المساواة في الوصول إلى الخدمات وتأمين الخدمات المناسبة لجميع الأشخاص وذلك قبل إتمام عملية الإحالة.</a:t>
            </a:r>
            <a:endParaRPr lang="en-US" altLang="en-US" sz="1800">
              <a:ea typeface="ヒラギノ角ゴ Pro W3" pitchFamily="-92" charset="-128"/>
              <a:cs typeface="Arial" panose="020B0604020202020204" pitchFamily="34" charset="0"/>
            </a:endParaRPr>
          </a:p>
        </p:txBody>
      </p:sp>
      <p:sp>
        <p:nvSpPr>
          <p:cNvPr id="152580" name="Slide Number Placeholder 3">
            <a:extLst>
              <a:ext uri="{FF2B5EF4-FFF2-40B4-BE49-F238E27FC236}">
                <a16:creationId xmlns:a16="http://schemas.microsoft.com/office/drawing/2014/main" id="{521ED2E3-66FF-4468-A7BB-1C4133F8FC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2D001D3-DE78-4A98-97B4-ACE067ED6F85}" type="slidenum">
              <a:rPr lang="en-GB" altLang="en-US"/>
              <a:pPr/>
              <a:t>63</a:t>
            </a:fld>
            <a:endParaRPr lang="en-GB"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0F692E6E-5AF3-4ACB-B725-BF7FD1B7AF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a:extLst>
              <a:ext uri="{FF2B5EF4-FFF2-40B4-BE49-F238E27FC236}">
                <a16:creationId xmlns:a16="http://schemas.microsoft.com/office/drawing/2014/main" id="{6B912E17-2A08-410D-BC44-E968A3D6CB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LB" altLang="en-US" sz="1800" b="1">
                <a:ea typeface="ヒラギノ角ゴ Pro W3" pitchFamily="-92" charset="-128"/>
                <a:cs typeface="Simplified Arabic" panose="02020603050405020304" pitchFamily="18" charset="-78"/>
              </a:rPr>
              <a:t>2.6.1</a:t>
            </a:r>
            <a:r>
              <a:rPr lang="ar-SA" altLang="en-US" sz="1800" b="1">
                <a:ea typeface="ヒラギノ角ゴ Pro W3" pitchFamily="-92" charset="-128"/>
                <a:cs typeface="Simplified Arabic" panose="02020603050405020304" pitchFamily="18" charset="-78"/>
              </a:rPr>
              <a:t>-النشاط: استكشاف الخدمات والموارد</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اشرحوا للمشاركين أننا بعد أن فهمنا ما هي الخدمات التي قد يحتاجها الأفراد، سنقوم باستكشاف ما هو متاح في مجتمعاتنا</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قسموا المشاركين إلى مجموعات صغيرة، ووزعوا عليهم أوراق اللوح الورقي وأقلام التحديد، واطلبوا من المشاركين رسم ستة أعمدة ومنح كل منها عنواناً: طبي/صحي، نفسي اجتماعي، منزل آمن/مأوى، عدالة/قانون، سلامة/أمن، سبل الرزق.</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اطلبوا من المشاركين تعداد الخدمات المتاحة في مجتمعهم والتي يمكنهم إحالة العملاء إليها في كل فئة من هذه الفئات</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احرصوا على تذكير المشاركين بأنّه على رغم من توفر الخدمات، فقد لا يكون من المناسب إحالة جميع الأشخاص إليها. مثلًا، إذا كان مقدمو الخدمة متحيزين ضد عابري النوع الاجتماعي وأعضاء مجتمع الميم أو العاملين في مجال الجنس أو المراهقين، أو إذا لم يكن لدى المنشآت الصحية العلاج الوقائي بعد التعرض للفيروس أو وسائل منع الحمل الطارئة للناجين من الاغتصاب، لا يعتبر المكان مكانًا جيدًا لإحالتهم. ومن المهم أن يقوم منفّذو برنامج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بأبحاثهم، وطلب المشورة من منظمات المجتمع المدني لكل فئة من السكان المهمشين، لضمان المساواة في الوصول إلى الخدمات وتأمين الخدمات المناسبة لجميع الأشخاص وذلك قبل إتمام عملية الإحالة.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ومن ثم، اطلبوا من المشاركين تقديم موجز صغير عن هذا الموضوع ضمن مناقشة عامة.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الصقوا أوراق اللوح الورقي على الحائط وامنحوا المشاركين بضع دقائق للاطلاع عليها. إذا كانت المنظمات تعمل في نفس المناطق الجغرافية، فشجعوا المشاركين على إضافة أي خدمات لا ترتبط بهم حاليًا.</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النشاط: يتدرب المشاركون على تحديد الخدمات باستخدام السيناريوهات: </a:t>
            </a:r>
            <a:r>
              <a:rPr lang="ar-SA" altLang="en-US" sz="1800">
                <a:ea typeface="ヒラギノ角ゴ Pro W3" pitchFamily="-92" charset="-128"/>
                <a:cs typeface="Simplified Arabic" panose="02020603050405020304" pitchFamily="18" charset="-78"/>
              </a:rPr>
              <a:t>اطلبوا من المشاركين العودة إلى سيناريوهاتهم وتحديد أنواع الخدمات المتوفرة في مجتمعاتهم والتي قد يقدمونها إلى العميل أو يحيلونه إليها.</a:t>
            </a:r>
            <a:endParaRPr lang="en-US" altLang="en-US" sz="1800">
              <a:ea typeface="ヒラギノ角ゴ Pro W3" pitchFamily="-92" charset="-128"/>
              <a:cs typeface="Arial" panose="020B0604020202020204" pitchFamily="34" charset="0"/>
            </a:endParaRPr>
          </a:p>
          <a:p>
            <a:pPr algn="r" rtl="1" eaLnBrk="1" hangingPunct="1">
              <a:spcBef>
                <a:spcPct val="0"/>
              </a:spcBef>
            </a:pPr>
            <a:endParaRPr lang="en-US" altLang="en-US">
              <a:ea typeface="ヒラギノ角ゴ Pro W3" pitchFamily="-92" charset="-128"/>
            </a:endParaRPr>
          </a:p>
        </p:txBody>
      </p:sp>
      <p:sp>
        <p:nvSpPr>
          <p:cNvPr id="154628" name="Slide Number Placeholder 3">
            <a:extLst>
              <a:ext uri="{FF2B5EF4-FFF2-40B4-BE49-F238E27FC236}">
                <a16:creationId xmlns:a16="http://schemas.microsoft.com/office/drawing/2014/main" id="{90C545C5-F3B6-4BB2-A892-EC78C4F7FF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9BBB545-2BEC-45A1-B81D-EDF0A5D20781}" type="slidenum">
              <a:rPr lang="en-GB" altLang="en-US"/>
              <a:pPr/>
              <a:t>64</a:t>
            </a:fld>
            <a:endParaRPr lang="en-GB"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53A1F77B-A8C8-445F-A610-0F2F9A640D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12A53B02-06E0-4CFE-8AB0-0F1DB6926B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56676" name="Slide Number Placeholder 3">
            <a:extLst>
              <a:ext uri="{FF2B5EF4-FFF2-40B4-BE49-F238E27FC236}">
                <a16:creationId xmlns:a16="http://schemas.microsoft.com/office/drawing/2014/main" id="{6A4A306D-0304-4CB9-9BDC-E67C0B7BD9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C1E137A4-35A3-44F0-BF58-30AEDF15CD55}" type="slidenum">
              <a:rPr lang="en-GB" altLang="en-US"/>
              <a:pPr/>
              <a:t>65</a:t>
            </a:fld>
            <a:endParaRPr lang="en-GB"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31DCC0BB-FE1F-474A-9426-8C76519EB1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DA80E7B4-3F8C-432D-86AB-5489EC1898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SA" altLang="en-US" sz="1800">
                <a:ea typeface="ヒラギノ角ゴ Pro W3" pitchFamily="-92" charset="-128"/>
                <a:cs typeface="Simplified Arabic" panose="02020603050405020304" pitchFamily="18" charset="-78"/>
              </a:rPr>
              <a:t>خلال هذه الجلسة، سيطور المشاركون فهمهم لمجالات برمجة حقوق الإنسان الثمانية التي تم ادراجها ضمن برنامج الأمم المتحدة المشترك المعني بفيروس نقص المناعة البشرية/الإيدز والبناء عليها، والبرامج الرئيسية للحد من الوصمة الاجتماعية والتمييز وتعزيز العدالة في الاستجابات الوطنية لفيروس نقص المناعة البشرية وبرامج </a:t>
            </a:r>
            <a:r>
              <a:rPr lang="en-US" altLang="en-US" sz="1800">
                <a:latin typeface="Simplified Arabic" panose="02020603050405020304" pitchFamily="18" charset="-78"/>
                <a:ea typeface="ヒラギノ角ゴ Pro W3" pitchFamily="-92" charset="-128"/>
                <a:cs typeface="Arial" panose="020B0604020202020204" pitchFamily="34" charset="0"/>
              </a:rPr>
              <a:t>Frontline</a:t>
            </a:r>
            <a:r>
              <a:rPr lang="fr-CA" altLang="en-US" sz="1800">
                <a:latin typeface="Simplified Arabic" panose="02020603050405020304" pitchFamily="18" charset="-78"/>
                <a:ea typeface="ヒラギノ角ゴ Pro W3" pitchFamily="-92" charset="-128"/>
                <a:cs typeface="Arial" panose="020B0604020202020204" pitchFamily="34" charset="0"/>
              </a:rPr>
              <a:t> AIDS </a:t>
            </a:r>
            <a:r>
              <a:rPr lang="ar-SA" altLang="en-US" sz="1800">
                <a:ea typeface="ヒラギノ角ゴ Pro W3" pitchFamily="-92" charset="-128"/>
                <a:cs typeface="Simplified Arabic" panose="02020603050405020304" pitchFamily="18" charset="-78"/>
              </a:rPr>
              <a:t>وتنفيذها وتوسيع نطاقها لإزالة العقبات المتعلقة بحقوق الإنسان والتي تحول دون الوصول إلى الخدمات المتعلقة بفيروس نقص المناعة البشرية.</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158724" name="Slide Number Placeholder 3">
            <a:extLst>
              <a:ext uri="{FF2B5EF4-FFF2-40B4-BE49-F238E27FC236}">
                <a16:creationId xmlns:a16="http://schemas.microsoft.com/office/drawing/2014/main" id="{6C8296B9-89D7-4B42-A376-5E0C823563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0D81BCA-A402-4A83-A509-2FB514A41850}" type="slidenum">
              <a:rPr lang="en-GB" altLang="en-US"/>
              <a:pPr/>
              <a:t>66</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A06AEF8-C433-40F1-BEC2-CD704DA5D6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4834A70E-5064-454A-AE2B-CE52E5AAF7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ヒラギノ角ゴ Pro W3" pitchFamily="-92" charset="-128"/>
            </a:endParaRPr>
          </a:p>
          <a:p>
            <a:pPr eaLnBrk="1" hangingPunct="1">
              <a:spcBef>
                <a:spcPct val="0"/>
              </a:spcBef>
            </a:pPr>
            <a:endParaRPr lang="en-GB" altLang="en-US">
              <a:ea typeface="ヒラギノ角ゴ Pro W3" pitchFamily="-92" charset="-128"/>
            </a:endParaRPr>
          </a:p>
        </p:txBody>
      </p:sp>
      <p:sp>
        <p:nvSpPr>
          <p:cNvPr id="43012" name="Slide Number Placeholder 3">
            <a:extLst>
              <a:ext uri="{FF2B5EF4-FFF2-40B4-BE49-F238E27FC236}">
                <a16:creationId xmlns:a16="http://schemas.microsoft.com/office/drawing/2014/main" id="{F5F383ED-F36F-43EB-AD6C-BCF0590460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C8AA2E4C-6570-4056-AE13-EEE2812988F5}" type="slidenum">
              <a:rPr lang="en-GB" altLang="en-US"/>
              <a:pPr/>
              <a:t>6</a:t>
            </a:fld>
            <a:endParaRPr lang="en-GB"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4A6C0867-1A12-42AD-8945-D82402E179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E3DD3CA7-AFFE-4F3E-9892-67423E20FB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اشرحوا للمشاركين بأن مجالات برمجة حقوق الإنسان الثمانية قد أدرجت ضمن برنامج الأمم المتحدة المشترك المعني بفيروس نقص المناعة البشرية/الإيدز تم البناء عليها، وهي برامج أساسية للحدّ من الوصمة الاجتماعية والتمييز وتعزيز الوصول إلى العدالة ضمن الاستجابات الوطنية لمكافحة فيروس نقص المناعة البشرية، ومن خلال منظمة فرونتلاين ايدز، بغية تنفيذ البرامج وتطويرها لإزالة العقبات المرتبطة بحقوق الإنسان والتي تحول دون الوصول إلى الخدمات الخاصة بفيروس نقص المناعة البشرية.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البرمجة القائمة على الحقوق لإزالة التمييز القائم على النوع الاجتماعي أو الحدّ منه</a:t>
            </a:r>
            <a:endParaRPr lang="en-US" altLang="en-US" sz="1800">
              <a:ea typeface="ヒラギノ角ゴ Pro W3" pitchFamily="-92" charset="-128"/>
              <a:cs typeface="Arial" panose="020B0604020202020204" pitchFamily="34" charset="0"/>
            </a:endParaRPr>
          </a:p>
          <a:p>
            <a:pPr algn="r" rtl="1">
              <a:lnSpc>
                <a:spcPct val="107000"/>
              </a:lnSpc>
              <a:spcBef>
                <a:spcPct val="0"/>
              </a:spcBef>
            </a:pPr>
            <a:r>
              <a:rPr lang="ar-SA" altLang="en-US" sz="1800">
                <a:ea typeface="ヒラギノ角ゴ Pro W3" pitchFamily="-92" charset="-128"/>
                <a:cs typeface="Simplified Arabic" panose="02020603050405020304" pitchFamily="18" charset="-78"/>
              </a:rPr>
              <a:t>يوثق برنامج </a:t>
            </a:r>
            <a:r>
              <a:rPr lang="fr-CA" altLang="en-US" sz="1800">
                <a:latin typeface="Simplified Arabic" panose="02020603050405020304" pitchFamily="18" charset="-78"/>
                <a:ea typeface="ヒラギノ角ゴ Pro W3" pitchFamily="-92" charset="-128"/>
                <a:cs typeface="Arial" panose="020B0604020202020204" pitchFamily="34" charset="0"/>
              </a:rPr>
              <a:t>Gender REAct </a:t>
            </a:r>
            <a:r>
              <a:rPr lang="ar-SA" altLang="en-US" sz="1800">
                <a:ea typeface="ヒラギノ角ゴ Pro W3" pitchFamily="-92" charset="-128"/>
                <a:cs typeface="Simplified Arabic" panose="02020603050405020304" pitchFamily="18" charset="-78"/>
              </a:rPr>
              <a:t>الحواجز والانتهاكات المتعلقة بالنوع الاجتماعي وحقوق الإنسان التي تحول دون الوصول إلى الخدمات الصحية والخدمات المتعلقة بفيروس نقص المناعة البشرية، والاستجابة للعنف وسواها من الخدمات الأخرى بغية:</a:t>
            </a:r>
            <a:endParaRPr lang="en-US" altLang="en-US" sz="1800">
              <a:ea typeface="ヒラギノ角ゴ Pro W3" pitchFamily="-92" charset="-128"/>
              <a:cs typeface="Arial" panose="020B0604020202020204" pitchFamily="34" charset="0"/>
            </a:endParaRPr>
          </a:p>
          <a:p>
            <a:pPr algn="r" rtl="1">
              <a:lnSpc>
                <a:spcPct val="107000"/>
              </a:lnSpc>
              <a:spcBef>
                <a:spcPct val="0"/>
              </a:spcBef>
            </a:pPr>
            <a:r>
              <a:rPr lang="ar-SA" altLang="en-US" sz="1800">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تقديم استجابات فردية مناسبة، بما في ذلك الإحالة إلى الخدمات المطلوبة.</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التأثير/تغيير الممارسات على مستوى المجتمع والخدمات التي تديم التمييز القائم على النوع الاجتماعي والعنف وانتهاكات الحقوق الأخرى أو تتغاضى عنها.</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 نشر التوعية ضمن برامج الاستجابات اللائقة القائمة على حقوق الإنسان والسياسات والدعوة حول التمييز والعنف القائمين على النوع الاجتماعي وارتباطهما بفيروس نقص المناعة البشرية على المستوى الوطني والإقليمي والعالمي.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تحديد احتياجات المجتمع المتعلقة ببرمجة الاستجابات القائمة على حقوق الإنسان حول فيروس نقص المناعة البشرية والتمييز والعنف القائمين على النوع الاجتماعي - ابتدءًا من محو الأمية القانونية حتّى مشاركات أصحاب المصلحة، بما في ذلك وضع إصلاحات في القانون والوصول إلى العدالة.</a:t>
            </a:r>
            <a:endParaRPr lang="en-US" altLang="en-US" sz="1800">
              <a:ea typeface="ヒラギノ角ゴ Pro W3" pitchFamily="-92" charset="-128"/>
              <a:cs typeface="Arial" panose="020B0604020202020204" pitchFamily="34" charset="0"/>
            </a:endParaRPr>
          </a:p>
          <a:p>
            <a:pPr algn="r"/>
            <a:r>
              <a:rPr lang="ar-SA" altLang="en-US" sz="1800">
                <a:ea typeface="ヒラギノ角ゴ Pro W3" pitchFamily="-92" charset="-128"/>
                <a:cs typeface="Simplified Arabic" panose="02020603050405020304" pitchFamily="18" charset="-78"/>
              </a:rPr>
              <a:t>الحرص على حسن تدريب العاملين في مجال الرعاية الصحية والاجتماعية على المقاربات الأمثل والأكثر ملاءمة وعلى الخدمات التي تمّ تكييفها لتتناسب وحاجات الناجين من العنف القائم على النوع الاجتماعي.</a:t>
            </a:r>
            <a:endParaRPr lang="en-US" altLang="en-US">
              <a:ea typeface="ヒラギノ角ゴ Pro W3" pitchFamily="-92" charset="-128"/>
            </a:endParaRPr>
          </a:p>
        </p:txBody>
      </p:sp>
      <p:sp>
        <p:nvSpPr>
          <p:cNvPr id="160772" name="Slide Number Placeholder 3">
            <a:extLst>
              <a:ext uri="{FF2B5EF4-FFF2-40B4-BE49-F238E27FC236}">
                <a16:creationId xmlns:a16="http://schemas.microsoft.com/office/drawing/2014/main" id="{97E0E505-EB0E-4CAB-AAE9-D4F6BE5715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0C7B422-DD2F-4C81-9D60-0EE2E25A94B3}" type="slidenum">
              <a:rPr lang="en-GB" altLang="en-US"/>
              <a:pPr/>
              <a:t>67</a:t>
            </a:fld>
            <a:endParaRPr lang="en-GB"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BB492E1D-E08B-4F79-A712-C739DD63F2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F3E2F9A2-09AA-4C4C-9FBF-7C74F5BDFC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اشرحوا للمشاركين بأن مجالات برمجة حقوق الإنسان الثمانية قد أدرجت ضمن برنامج الأمم المتحدة المشترك المعني بفيروس نقص المناعة البشرية/الإيدز تم البناء عليها، وهي برامج أساسية للحدّ من الوصمة الاجتماعية والتمييز وتعزيز الوصول إلى العدالة ضمن الاستجابات الوطنية لمكافحة فيروس نقص المناعة البشرية، ومن خلال منظمة فرونتلاين ايدز، بغية تنفيذ البرامج وتطويرها لإزالة العقبات المرتبطة بحقوق الإنسان والتي تحول دون الوصول إلى الخدمات الخاصة بفيروس نقص المناعة البشرية.</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البرمجة القائمة على الحقوق لإزالة التمييز القائم على النوع الاجتماعي أو الحدّ منه</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يوثق برنامج </a:t>
            </a:r>
            <a:r>
              <a:rPr lang="fr-CA" altLang="en-US" sz="1800">
                <a:latin typeface="Simplified Arabic" panose="02020603050405020304" pitchFamily="18" charset="-78"/>
                <a:ea typeface="ヒラギノ角ゴ Pro W3" pitchFamily="-92" charset="-128"/>
                <a:cs typeface="Arial" panose="020B0604020202020204" pitchFamily="34" charset="0"/>
              </a:rPr>
              <a:t>Gender REAct </a:t>
            </a:r>
            <a:r>
              <a:rPr lang="ar-SA" altLang="en-US" sz="1800">
                <a:ea typeface="ヒラギノ角ゴ Pro W3" pitchFamily="-92" charset="-128"/>
                <a:cs typeface="Simplified Arabic" panose="02020603050405020304" pitchFamily="18" charset="-78"/>
              </a:rPr>
              <a:t>الحواجز والانتهاكات المتعلقة بالنوع الاجتماعي وحقوق الإنسان التي تحول دون الوصول إلى الخدمات الصحية والخدمات المتعلقة بفيروس نقص المناعة البشرية، والاستجابة للعنف وسواها من الخدمات الأخرى بغية: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lvl="1"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تقديم استجابات فردية مناسبة، بما في ذلك الإحالة إلى الخدمات المطلوبة.</a:t>
            </a:r>
            <a:endParaRPr lang="en-US" altLang="en-US" sz="1800">
              <a:ea typeface="ヒラギノ角ゴ Pro W3" pitchFamily="-92" charset="-128"/>
              <a:cs typeface="Arial" panose="020B0604020202020204" pitchFamily="34" charset="0"/>
            </a:endParaRPr>
          </a:p>
          <a:p>
            <a:pPr lvl="1"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التأثير/تغيير الممارسات على مستوى المجتمع والخدمات التي تديم التمييز القائم على النوع الاجتماعي والعنف وانتهاكات الحقوق الأخرى أو تتغاضى عنها.</a:t>
            </a:r>
            <a:endParaRPr lang="en-US" altLang="en-US" sz="1800">
              <a:ea typeface="ヒラギノ角ゴ Pro W3" pitchFamily="-92" charset="-128"/>
              <a:cs typeface="Arial" panose="020B0604020202020204" pitchFamily="34" charset="0"/>
            </a:endParaRPr>
          </a:p>
          <a:p>
            <a:pPr lvl="1"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 نشر التوعية ضمن برامج الاستجابات اللائقة القائمة على حقوق الإنسان والسياسات والدعوة حول التمييز والعنف القائمين على النوع الاجتماعي وارتباطهما بفيروس نقص المناعة البشرية على المستوى الوطني والإقليمي والعالمي.  </a:t>
            </a:r>
            <a:endParaRPr lang="en-US" altLang="en-US" sz="1800">
              <a:ea typeface="ヒラギノ角ゴ Pro W3" pitchFamily="-92" charset="-128"/>
              <a:cs typeface="Arial" panose="020B0604020202020204" pitchFamily="34" charset="0"/>
            </a:endParaRPr>
          </a:p>
          <a:p>
            <a:pPr lvl="1"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تحديد احتياجات المجتمع المتعلقة ببرمجة الاستجابات القائمة على حقوق الإنسان حول فيروس نقص المناعة البشرية والتمييز والعنف القائمين على النوع الاجتماعي - ابتدءًا من محو الأمية القانونية حتّى مشاركات أصحاب المصلحة، بما في ذلك وضع إصلاحات في القانون والوصول إلى العدالة.</a:t>
            </a:r>
            <a:endParaRPr lang="ar-LB" altLang="en-US" sz="1800">
              <a:ea typeface="ヒラギノ角ゴ Pro W3" pitchFamily="-92" charset="-128"/>
            </a:endParaRPr>
          </a:p>
          <a:p>
            <a:pPr lvl="1"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الحرص على حسن تدريب العاملين في مجال الرعاية الصحية والاجتماعية على المقاربات الأمثل والأكثر ملاءمة وعلى الخدمات التي تمّ تكييفها لتتناسب وحاجات الناجين من العنف القائم على النوع الاجتماعي.</a:t>
            </a:r>
            <a:endParaRPr lang="en-US" altLang="en-US">
              <a:ea typeface="ヒラギノ角ゴ Pro W3" pitchFamily="-92" charset="-128"/>
            </a:endParaRPr>
          </a:p>
        </p:txBody>
      </p:sp>
      <p:sp>
        <p:nvSpPr>
          <p:cNvPr id="162820" name="Slide Number Placeholder 3">
            <a:extLst>
              <a:ext uri="{FF2B5EF4-FFF2-40B4-BE49-F238E27FC236}">
                <a16:creationId xmlns:a16="http://schemas.microsoft.com/office/drawing/2014/main" id="{BEB70A8D-753B-48CF-86F3-3A5B5717FB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B96C5A75-08EF-463C-AAA6-A797E8858E9F}" type="slidenum">
              <a:rPr lang="en-GB" altLang="en-US"/>
              <a:pPr/>
              <a:t>68</a:t>
            </a:fld>
            <a:endParaRPr lang="en-GB"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21775012-034E-4270-BC5A-F6FE29141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F4189426-91E0-4C80-85A4-40FA5BC76F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buFont typeface="Symbol" panose="05050102010706020507" pitchFamily="18" charset="2"/>
              <a:buNone/>
            </a:pPr>
            <a:r>
              <a:rPr lang="ar-SA" altLang="en-US" sz="1800" b="1">
                <a:ea typeface="ヒラギノ角ゴ Pro W3" pitchFamily="-92" charset="-128"/>
                <a:cs typeface="Simplified Arabic" panose="02020603050405020304" pitchFamily="18" charset="-78"/>
              </a:rPr>
              <a:t>النشاط: تحديد الأنشطة للحد من التمييز والعنف القائمين على النوع الاجتماعي</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None/>
            </a:pPr>
            <a:r>
              <a:rPr lang="ar-LB" altLang="en-US" sz="1800">
                <a:ea typeface="ヒラギノ角ゴ Pro W3" pitchFamily="-92" charset="-128"/>
                <a:cs typeface="Simplified Arabic" panose="02020603050405020304" pitchFamily="18" charset="-78"/>
              </a:rPr>
              <a:t> </a:t>
            </a: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قسموا المشاركين إلى مجموعات: يمكن تشكيل المجموعات بشكل عشوائي</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خصصوا لكل مجموعة برنامجًا أو اثنين من البرامج المتعلقة بحقوق الإنسان. اطلبوا من المجموعات اقتراح أمثلة حول التدخلات والأنشطة داخل البرنامج أو البرامج المخصصة لهم والتي تقلل من التمييز أو العنف القائم على النوع الاجتماعي</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fr-CA" altLang="en-US" sz="1800">
                <a:latin typeface="Simplified Arabic" panose="02020603050405020304" pitchFamily="18" charset="-78"/>
                <a:ea typeface="ヒラギノ角ゴ Pro W3" pitchFamily="-92" charset="-128"/>
                <a:cs typeface="Arial" panose="020B0604020202020204" pitchFamily="34" charset="0"/>
              </a:rPr>
              <a:t> </a:t>
            </a:r>
            <a:r>
              <a:rPr lang="ar-SA" altLang="en-US" sz="1800">
                <a:ea typeface="ヒラギノ角ゴ Pro W3" pitchFamily="-92" charset="-128"/>
                <a:cs typeface="Simplified Arabic" panose="02020603050405020304" pitchFamily="18" charset="-78"/>
              </a:rPr>
              <a:t>اسألوا المجموعات "ما هي البرامج الحالية التي يتم تنفيذها في مجتمعكم والتي تقلل من العنف والتمييز القائمين على النوع الاجتماعي؟ ما هي الثغرات والتحديات؟</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اجمعوا التعليقات ضمن جلسة المناقشة العامة.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النشاط: يتدرب المشاركون على تقديم توصيات برنامجية وتحديد الثغرات</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مع إبقاء المشاركين في نفس المجموعات، ارجعوا إلى السيناريوهات الموجودة في شريحتي العرض 5</a:t>
            </a:r>
            <a:r>
              <a:rPr lang="ar-LB" altLang="en-US" sz="1800">
                <a:ea typeface="ヒラギノ角ゴ Pro W3" pitchFamily="-92" charset="-128"/>
                <a:cs typeface="Simplified Arabic" panose="02020603050405020304" pitchFamily="18" charset="-78"/>
              </a:rPr>
              <a:t>2 و 54 </a:t>
            </a:r>
            <a:r>
              <a:rPr lang="ar-SA" altLang="en-US" sz="1800">
                <a:ea typeface="ヒラギノ角ゴ Pro W3" pitchFamily="-92" charset="-128"/>
                <a:cs typeface="Simplified Arabic" panose="02020603050405020304" pitchFamily="18" charset="-78"/>
              </a:rPr>
              <a:t>واطلبوا من المشاركين تقديم توصيات برنامجية تحدد كل من الاستجابات الحالية والثغرات</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اجمعوا التعليقات ضمن جلسة المناقشة العامة.</a:t>
            </a:r>
            <a:endParaRPr lang="en-US" altLang="en-US" sz="1800">
              <a:ea typeface="ヒラギノ角ゴ Pro W3" pitchFamily="-92" charset="-128"/>
              <a:cs typeface="Arial" panose="020B0604020202020204" pitchFamily="34" charset="0"/>
            </a:endParaRPr>
          </a:p>
          <a:p>
            <a:pPr eaLnBrk="1" hangingPunct="1">
              <a:spcBef>
                <a:spcPct val="0"/>
              </a:spcBef>
            </a:pPr>
            <a:endParaRPr lang="en-US" altLang="en-US">
              <a:ea typeface="ヒラギノ角ゴ Pro W3" pitchFamily="-92" charset="-128"/>
            </a:endParaRPr>
          </a:p>
        </p:txBody>
      </p:sp>
      <p:sp>
        <p:nvSpPr>
          <p:cNvPr id="164868" name="Slide Number Placeholder 3">
            <a:extLst>
              <a:ext uri="{FF2B5EF4-FFF2-40B4-BE49-F238E27FC236}">
                <a16:creationId xmlns:a16="http://schemas.microsoft.com/office/drawing/2014/main" id="{8239F8E6-E48E-48EC-8972-B6BE17A734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BC233E7-7647-4CBB-842C-C42483E12569}" type="slidenum">
              <a:rPr lang="en-GB" altLang="en-US"/>
              <a:pPr/>
              <a:t>69</a:t>
            </a:fld>
            <a:endParaRPr lang="en-GB"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03B505B7-F3DD-4788-AFF3-BE7E27D95D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2D5E7FA6-45CE-45EA-B725-C9B341473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166916" name="Slide Number Placeholder 3">
            <a:extLst>
              <a:ext uri="{FF2B5EF4-FFF2-40B4-BE49-F238E27FC236}">
                <a16:creationId xmlns:a16="http://schemas.microsoft.com/office/drawing/2014/main" id="{75B14447-75D6-4E1C-8566-841823AF0E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8D32EEF5-0E52-44D2-BB76-F79BD015CF07}" type="slidenum">
              <a:rPr lang="en-GB" altLang="en-US"/>
              <a:pPr/>
              <a:t>70</a:t>
            </a:fld>
            <a:endParaRPr lang="en-GB"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E220A8DC-5FBF-4BFF-A66D-8EEC27C5ED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138119E5-9BC0-4112-9B4D-069FE2BD6E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r>
              <a:rPr lang="fr-CA" altLang="en-US" sz="1800">
                <a:latin typeface="Simplified Arabic" panose="02020603050405020304" pitchFamily="18" charset="-78"/>
                <a:ea typeface="ヒラギノ角ゴ Pro W3" pitchFamily="-92" charset="-128"/>
                <a:cs typeface="Arial" panose="020B0604020202020204" pitchFamily="34" charset="0"/>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تهدف هذه الجلسة إلى زيادة معرفة المشاركين ومهاراتهم في إجراء مقابلات مع عملاء تعرضوا للتمييز أو العنف القائمين على النوع الاجتماعي. تغطي هذه الجلسة مبادئ أساسية يجب مراعاتها وممارسات يجب متابعتها.</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68964" name="Slide Number Placeholder 3">
            <a:extLst>
              <a:ext uri="{FF2B5EF4-FFF2-40B4-BE49-F238E27FC236}">
                <a16:creationId xmlns:a16="http://schemas.microsoft.com/office/drawing/2014/main" id="{33971D09-BE95-43DE-9841-CDBC7DE521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6ABC0401-D400-404C-86CE-AC3047C9D05B}" type="slidenum">
              <a:rPr lang="en-GB" altLang="en-US"/>
              <a:pPr/>
              <a:t>71</a:t>
            </a:fld>
            <a:endParaRPr lang="en-GB"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898F82C3-D5CE-4409-9CAE-662468C31E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D4884288-AFDF-4398-BB40-90D3B1D2D1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النشاط: مناقشة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قبل العرض، اطلبوا من المشاركين أن يناقشوا ضمن فرق مؤلفة من شخصين ما هي المبادئ والجوانب العملية التي ينبغي عليهم أخذها بعين الاعتبار عند إجراء مقابلة مع شخص ما حول التمييز أو العنف القائمين على النوع الاجتماعي. قد تشمل الأمثلة ما يلي: أن يطلب العميل محاور من نفس النوع الاجتماعي أو يشعر براحة أكبر معه، اعتماد استراتيجيات معينة لتجنب الانتقام من النساء اللواتي يُعتبرن أنّهن "يرفعن صوتهن" أو "يتكلّمن علنًا" أثناء الإبلاغ عن الحوادث، كيفية التصرف أثناء المقابلات حين يرغب الأزواج/الشركاء/ الإخوة وغيرهم بالتواجد أثناء إجراء المقابلة.</a:t>
            </a:r>
            <a:endParaRPr lang="en-US" altLang="en-US" sz="1800">
              <a:ea typeface="ヒラギノ角ゴ Pro W3" pitchFamily="-92" charset="-128"/>
              <a:cs typeface="Arial" panose="020B0604020202020204" pitchFamily="34" charset="0"/>
            </a:endParaRPr>
          </a:p>
          <a:p>
            <a:pPr algn="r" rtl="1" eaLnBrk="1" hangingPunct="1">
              <a:spcBef>
                <a:spcPct val="0"/>
              </a:spcBef>
            </a:pPr>
            <a:endParaRPr lang="en-US" altLang="en-US">
              <a:ea typeface="ヒラギノ角ゴ Pro W3" pitchFamily="-92" charset="-128"/>
            </a:endParaRPr>
          </a:p>
        </p:txBody>
      </p:sp>
      <p:sp>
        <p:nvSpPr>
          <p:cNvPr id="171012" name="Slide Number Placeholder 3">
            <a:extLst>
              <a:ext uri="{FF2B5EF4-FFF2-40B4-BE49-F238E27FC236}">
                <a16:creationId xmlns:a16="http://schemas.microsoft.com/office/drawing/2014/main" id="{15DD9F63-6D97-4EA0-8247-DBCA3FB5C5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14FDBFFF-90AC-47C8-AAF8-1A77E6D9D272}" type="slidenum">
              <a:rPr lang="en-GB" altLang="en-US"/>
              <a:pPr/>
              <a:t>72</a:t>
            </a:fld>
            <a:endParaRPr lang="en-GB"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6BE2EF8C-69C1-4E5D-9256-C6EFE8AFDF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8BFA9217-EE3B-409C-9E21-986742F3B2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1- </a:t>
            </a:r>
            <a:r>
              <a:rPr lang="ar-SA" altLang="en-US" sz="1800" b="1">
                <a:ea typeface="ヒラギノ角ゴ Pro W3" pitchFamily="-92" charset="-128"/>
                <a:cs typeface="Simplified Arabic" panose="02020603050405020304" pitchFamily="18" charset="-78"/>
              </a:rPr>
              <a:t>عدم إلحاق الأذى:</a:t>
            </a:r>
            <a:r>
              <a:rPr lang="ar-SA" altLang="en-US" sz="1800">
                <a:ea typeface="ヒラギノ角ゴ Pro W3" pitchFamily="-92" charset="-128"/>
                <a:cs typeface="Simplified Arabic" panose="02020603050405020304" pitchFamily="18" charset="-78"/>
              </a:rPr>
              <a:t> يجب أن تكون سلامة الشخص الذي يجري المقابلة، وحمايته من أي صدمة ثانوية وإيذاء، أمراً أساسياً يرد في صميم عملية توثيق الأحداث وجمع الأدلة. فهذا الشخص يشاركنا خبراته ويدلي بمعلومات حساسة وحمايته واجب أساسي. وفيما تعدّ عملية جمع "الأدلة" خطوة حاسمة في مجال توثيق الانتهاكات الحاصلة على صعيد العنف القائم على النوع الاجتماعي، ورصدها والاستجابة لها، فإن ضمان سلامة الشخص وعدم إيذائه أمر مقدس.</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2-</a:t>
            </a:r>
            <a:r>
              <a:rPr lang="ar-SA" altLang="en-US" sz="1800" b="1">
                <a:ea typeface="ヒラギノ角ゴ Pro W3" pitchFamily="-92" charset="-128"/>
                <a:cs typeface="Simplified Arabic" panose="02020603050405020304" pitchFamily="18" charset="-78"/>
              </a:rPr>
              <a:t>الموافقة والحفاظ على السرية:</a:t>
            </a:r>
            <a:r>
              <a:rPr lang="ar-SA" altLang="en-US" sz="1800">
                <a:ea typeface="ヒラギノ角ゴ Pro W3" pitchFamily="-92" charset="-128"/>
                <a:cs typeface="Simplified Arabic" panose="02020603050405020304" pitchFamily="18" charset="-78"/>
              </a:rPr>
              <a:t> من الضروري الحصول على موافقة الشخص الذي يشارك المعلومات قبل حفظها. ما يعني بأنّ الشخص يوافق على مشاركة المعلومات شرط حماية هويته وعدم الكشف عن ظروفه. وفي الوقت نفسه، من المهم ضمان سرية/خصوصية الشخص الذي شارك المعلومات الشخصية التي تم جمعها أثناء المقابلة على امتداد العملية، بدءاً من جمع المعلومات إلى إدخالها إلى البرنامج وحفظها، واستخدام للدعوة  للمناصرة وإجراء الأبحاث.</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3- </a:t>
            </a:r>
            <a:r>
              <a:rPr lang="ar-SA" altLang="en-US" sz="1800" b="1">
                <a:ea typeface="ヒラギノ角ゴ Pro W3" pitchFamily="-92" charset="-128"/>
                <a:cs typeface="Simplified Arabic" panose="02020603050405020304" pitchFamily="18" charset="-78"/>
              </a:rPr>
              <a:t>الشفافية:</a:t>
            </a:r>
            <a:r>
              <a:rPr lang="ar-SA" altLang="en-US" sz="1800">
                <a:ea typeface="ヒラギノ角ゴ Pro W3" pitchFamily="-92" charset="-128"/>
                <a:cs typeface="Simplified Arabic" panose="02020603050405020304" pitchFamily="18" charset="-78"/>
              </a:rPr>
              <a:t> من المهم أن يتمتع الأشخاص الذين يجمعون المعلومات بالانفتاح والصدق والشفافية حول دواعي جمع المعلومات، وإمكانياتهم وحدود قدرتهم على المساعدة عقب مشاركة هذه المعلومات معهم. ومن هنا، لا بدّ وأن يدرك الشخص الذي يشارك المعلومات كل الفوائد/النتائج المحتملة والقيود المتعلقة بذلك العمل.</a:t>
            </a:r>
            <a:endParaRPr lang="en-US" altLang="en-US" sz="1800">
              <a:ea typeface="ヒラギノ角ゴ Pro W3" pitchFamily="-92" charset="-128"/>
              <a:cs typeface="Arial" panose="020B0604020202020204" pitchFamily="34" charset="0"/>
            </a:endParaRPr>
          </a:p>
          <a:p>
            <a:pPr algn="r"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pPr>
            <a:r>
              <a:rPr lang="ar-LB" altLang="en-US" sz="1800" b="1">
                <a:ea typeface="ヒラギノ角ゴ Pro W3" pitchFamily="-92" charset="-128"/>
                <a:cs typeface="Simplified Arabic" panose="02020603050405020304" pitchFamily="18" charset="-78"/>
              </a:rPr>
              <a:t>4- </a:t>
            </a:r>
            <a:r>
              <a:rPr lang="ar-SA" altLang="en-US" sz="1800" b="1">
                <a:ea typeface="ヒラギノ角ゴ Pro W3" pitchFamily="-92" charset="-128"/>
                <a:cs typeface="Simplified Arabic" panose="02020603050405020304" pitchFamily="18" charset="-78"/>
              </a:rPr>
              <a:t>الأمن</a:t>
            </a:r>
            <a:r>
              <a:rPr lang="ar-SA" altLang="en-US" sz="1800">
                <a:ea typeface="ヒラギノ角ゴ Pro W3" pitchFamily="-92" charset="-128"/>
                <a:cs typeface="Simplified Arabic" panose="02020603050405020304" pitchFamily="18" charset="-78"/>
              </a:rPr>
              <a:t>: بالإضافة إلى ضمان سلامة الشخص الذي يشارك المعلومات، يجب ضمان سلامة الشخص الذي يقوم بجمع المعلومات، والأشخاص الآخرين المشاركين في تنفيذ برنامج </a:t>
            </a:r>
            <a:r>
              <a:rPr lang="fr-CA" altLang="en-US" sz="1800">
                <a:latin typeface="Simplified Arabic" panose="02020603050405020304" pitchFamily="18" charset="-78"/>
                <a:ea typeface="ヒラギノ角ゴ Pro W3" pitchFamily="-92" charset="-128"/>
                <a:cs typeface="Arial" panose="020B0604020202020204" pitchFamily="34" charset="0"/>
              </a:rPr>
              <a:t>REAct</a:t>
            </a:r>
            <a:r>
              <a:rPr lang="ar-SA" altLang="en-US" sz="1800">
                <a:ea typeface="ヒラギノ角ゴ Pro W3" pitchFamily="-92" charset="-128"/>
                <a:cs typeface="Simplified Arabic" panose="02020603050405020304" pitchFamily="18" charset="-78"/>
              </a:rPr>
              <a:t>، أيضاً. ومن هنا، لا بدّ من اتخاذ خطوات لضمان أمن فريق العمل، ومنها تفقّد أحوال أعضاء الفريق، وجمع الأدلة بطريقة آمنة، والتنقل ضمن مجموعات ثنائية، وتأجيل المقابلة في حال كانت سلامة وأمن أي شخص على المحكّ.</a:t>
            </a:r>
            <a:endParaRPr lang="en-US" altLang="en-US" sz="1800">
              <a:ea typeface="ヒラギノ角ゴ Pro W3" pitchFamily="-92" charset="-128"/>
              <a:cs typeface="Arial" panose="020B0604020202020204" pitchFamily="34" charset="0"/>
            </a:endParaRPr>
          </a:p>
          <a:p>
            <a:pPr algn="r"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pPr>
            <a:r>
              <a:rPr lang="ar-LB" altLang="en-US" sz="1800" b="1">
                <a:ea typeface="ヒラギノ角ゴ Pro W3" pitchFamily="-92" charset="-128"/>
                <a:cs typeface="Simplified Arabic" panose="02020603050405020304" pitchFamily="18" charset="-78"/>
              </a:rPr>
              <a:t>5- </a:t>
            </a:r>
            <a:r>
              <a:rPr lang="ar-SA" altLang="en-US" sz="1800" b="1">
                <a:ea typeface="ヒラギノ角ゴ Pro W3" pitchFamily="-92" charset="-128"/>
                <a:cs typeface="Simplified Arabic" panose="02020603050405020304" pitchFamily="18" charset="-78"/>
              </a:rPr>
              <a:t>الدقّة:</a:t>
            </a:r>
            <a:r>
              <a:rPr lang="ar-SA" altLang="en-US" sz="1800">
                <a:ea typeface="ヒラギノ角ゴ Pro W3" pitchFamily="-92" charset="-128"/>
                <a:cs typeface="Simplified Arabic" panose="02020603050405020304" pitchFamily="18" charset="-78"/>
              </a:rPr>
              <a:t> تمّ تصميم أداة جمع الأدلة (أي الاستبيان) بطريقة تضمن الحصول على معلومات دقيقة وشاملة. لذلك، من المهم إدخال البيانات في أقرب وقت ممكن بعد اجراء المقابلة. إذ يقلّل ذلك من خطر قراءة/سماع الآخرين الملاحظات و/أو التسجيلات الصوتية، و/أو فقدانها - ممّا قد يعرّض الشخص الذي يشارك المعلومات لخطر أكبر على صعيد انتهاكات حقوق الإنسان.</a:t>
            </a:r>
            <a:endParaRPr lang="en-US" altLang="en-US" sz="1800">
              <a:ea typeface="ヒラギノ角ゴ Pro W3" pitchFamily="-92" charset="-128"/>
              <a:cs typeface="Arial" panose="020B0604020202020204" pitchFamily="34" charset="0"/>
            </a:endParaRPr>
          </a:p>
          <a:p>
            <a:pPr algn="r"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pPr>
            <a:r>
              <a:rPr lang="ar-LB" altLang="en-US" sz="1800" b="1">
                <a:ea typeface="ヒラギノ角ゴ Pro W3" pitchFamily="-92" charset="-128"/>
                <a:cs typeface="Simplified Arabic" panose="02020603050405020304" pitchFamily="18" charset="-78"/>
              </a:rPr>
              <a:t>6-</a:t>
            </a:r>
            <a:r>
              <a:rPr lang="ar-SA" altLang="en-US" sz="1800" b="1">
                <a:ea typeface="ヒラギノ角ゴ Pro W3" pitchFamily="-92" charset="-128"/>
                <a:cs typeface="Simplified Arabic" panose="02020603050405020304" pitchFamily="18" charset="-78"/>
              </a:rPr>
              <a:t>النزاهة:</a:t>
            </a:r>
            <a:r>
              <a:rPr lang="ar-SA" altLang="en-US" sz="1800">
                <a:ea typeface="ヒラギノ角ゴ Pro W3" pitchFamily="-92" charset="-128"/>
                <a:cs typeface="Simplified Arabic" panose="02020603050405020304" pitchFamily="18" charset="-78"/>
              </a:rPr>
              <a:t> من المهم طرح أسئلة مفتوحة وليس توجيه أسئلة مباشرة، مثلًا: هل يمكنك إخباري بما حدث؟ تسهّل هذه الأسئلة توثيق تجارب الأشخاص في مجملها. في حين أن الأسئلة المباشرة مثلًا: هل تعرضت للإيذاء لأنك امرأة مثلية؟ تؤدي إلى جمع معلومات جزئية لدعم المعتقدات، وتقوية الأهداف و / أو جدول أعمال المناصرة (مثلًا: إدراج النساء المثليات والنساء اللواتي يمارسن الجنس مع النساء ضمن الاستجابات الوطنية لفيروس نقص المناعة البشرية والعنف والتنوع).</a:t>
            </a:r>
            <a:endParaRPr lang="en-US" altLang="en-US" sz="1800">
              <a:ea typeface="ヒラギノ角ゴ Pro W3" pitchFamily="-92" charset="-128"/>
              <a:cs typeface="Arial" panose="020B0604020202020204" pitchFamily="34" charset="0"/>
            </a:endParaRPr>
          </a:p>
          <a:p>
            <a:pPr algn="r"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r" rtl="1">
              <a:lnSpc>
                <a:spcPct val="107000"/>
              </a:lnSpc>
              <a:spcBef>
                <a:spcPct val="0"/>
              </a:spcBef>
            </a:pPr>
            <a:r>
              <a:rPr lang="ar-LB" altLang="en-US" sz="1800" b="1">
                <a:ea typeface="ヒラギノ角ゴ Pro W3" pitchFamily="-92" charset="-128"/>
                <a:cs typeface="Simplified Arabic" panose="02020603050405020304" pitchFamily="18" charset="-78"/>
              </a:rPr>
              <a:t>7-</a:t>
            </a:r>
            <a:r>
              <a:rPr lang="ar-SA" altLang="en-US" sz="1800" b="1">
                <a:ea typeface="ヒラギノ角ゴ Pro W3" pitchFamily="-92" charset="-128"/>
                <a:cs typeface="Simplified Arabic" panose="02020603050405020304" pitchFamily="18" charset="-78"/>
              </a:rPr>
              <a:t>مراعاة النوع الاجتماعي</a:t>
            </a:r>
            <a:r>
              <a:rPr lang="ar-SA" altLang="en-US" sz="1800">
                <a:ea typeface="ヒラギノ角ゴ Pro W3" pitchFamily="-92" charset="-128"/>
                <a:cs typeface="Simplified Arabic" panose="02020603050405020304" pitchFamily="18" charset="-78"/>
              </a:rPr>
              <a:t>: غالبًا ما تظل الحواجز المتعلّقة بالحقوق والانتهاكات التي تتعرض لها المرأة بكل تنوعها والأشخاص متعددي الأنواع الاجتماعية غير موثقة وذلك بسبب السياق المجتمعي الذي تحدث فيه هذا الانتهاكات. فالمجتمعات ذكورية عمومًا (أي يسيطر عليها الرجال واشتهاء الجنس المغاير هو المعيار القائم (حيث يكون الاختلاف الجنسي وثنائية الجنس بين النساء والرجال هو القاعدة) - ما يحدّ من قدرة النساء على تنوعهن، والأشخاص متعددي الأنواع الاجتماعية على المطالبة بحقوقهم، وتنفيذها، والحصول عليها، والاستفادة من الخدمات. ومن هنا، فعند توثيق العقبات القائمة على النوع الاجتماعي وحقوق الإنسان التي تحول دون حصول الأشخاص على الخدمات الصحية، والخدمات المتعلقة بفيروس نقص المناعة البشرية، والاستجابة للعنف وغيرها من الخدمات الأخرى، من الضروري أن نحرص على تقديم الانتهاك القائم على النوع الاجتماعي لأي حق من الحقوق بمنتهى الدقة وتسجيله بمنتهى الوضوح.</a:t>
            </a:r>
            <a:r>
              <a:rPr lang="ar-LB" altLang="en-US" sz="1800">
                <a:ea typeface="ヒラギノ角ゴ Pro W3" pitchFamily="-92" charset="-128"/>
                <a:cs typeface="Simplified Arabic" panose="02020603050405020304" pitchFamily="18" charset="-78"/>
              </a:rPr>
              <a:t> تجدر الإشارة إلى أن النوع الاجتماعي يتداخل في </a:t>
            </a:r>
            <a:r>
              <a:rPr lang="ar-SA" altLang="en-US" sz="1800">
                <a:ea typeface="ヒラギノ角ゴ Pro W3" pitchFamily="-92" charset="-128"/>
                <a:cs typeface="Simplified Arabic" panose="02020603050405020304" pitchFamily="18" charset="-78"/>
              </a:rPr>
              <a:t>بعض الأحيان مع عوامل أخرى مثل العمر. مراعاة السنّ: قد يكون الشخص الذي يشارك معلوماته لم يبلغ السن القانوني بعد، أي ما زال دون 18 عاماً. وفي مثل هذه الحالة، لا بدّ من أخذ خطوات إضافية لضمان سلامته وأمنه (مثلا، الالتزام بإرشادات حماية الأطفال). وقد يشتمل ذلك، على سبيل الذكر لا الحصر، ضمان عدم تدخل الأهل و/أو الأوصياء بالمعلومات التي يقولها هذا الشخص و/أو باستجابتهم للوضع.</a:t>
            </a:r>
            <a:endParaRPr lang="en-US" altLang="en-US" sz="1800">
              <a:ea typeface="ヒラギノ角ゴ Pro W3" pitchFamily="-92" charset="-128"/>
              <a:cs typeface="Simplified Arabic" panose="02020603050405020304" pitchFamily="18" charset="-78"/>
            </a:endParaRPr>
          </a:p>
          <a:p>
            <a:pPr algn="r"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r"/>
            <a:r>
              <a:rPr lang="ar-LB" altLang="en-US" sz="1800" b="1">
                <a:ea typeface="ヒラギノ角ゴ Pro W3" pitchFamily="-92" charset="-128"/>
                <a:cs typeface="Simplified Arabic" panose="02020603050405020304" pitchFamily="18" charset="-78"/>
              </a:rPr>
              <a:t>8- م</a:t>
            </a:r>
            <a:r>
              <a:rPr lang="ar-SA" altLang="en-US" sz="1800" b="1">
                <a:ea typeface="ヒラギノ角ゴ Pro W3" pitchFamily="-92" charset="-128"/>
                <a:cs typeface="Simplified Arabic" panose="02020603050405020304" pitchFamily="18" charset="-78"/>
              </a:rPr>
              <a:t>راعاة الاختلافات الثقافية: </a:t>
            </a:r>
            <a:r>
              <a:rPr lang="ar-SA" altLang="en-US" sz="1800">
                <a:ea typeface="ヒラギノ角ゴ Pro W3" pitchFamily="-92" charset="-128"/>
                <a:cs typeface="Simplified Arabic" panose="02020603050405020304" pitchFamily="18" charset="-78"/>
              </a:rPr>
              <a:t>من المهم التنبّه إلى الاختلافات الثقافية وتأمين الدعم الثقافي الملائم.</a:t>
            </a:r>
            <a:endParaRPr lang="en-US" altLang="en-US">
              <a:ea typeface="ヒラギノ角ゴ Pro W3" pitchFamily="-92" charset="-128"/>
            </a:endParaRPr>
          </a:p>
        </p:txBody>
      </p:sp>
      <p:sp>
        <p:nvSpPr>
          <p:cNvPr id="173060" name="Slide Number Placeholder 3">
            <a:extLst>
              <a:ext uri="{FF2B5EF4-FFF2-40B4-BE49-F238E27FC236}">
                <a16:creationId xmlns:a16="http://schemas.microsoft.com/office/drawing/2014/main" id="{3E239F54-DD8E-4E2D-AF79-8DD98C0EF9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4E1CEA2-91A3-47B0-9A0B-17865AAC931C}" type="slidenum">
              <a:rPr lang="en-GB" altLang="en-US"/>
              <a:pPr/>
              <a:t>73</a:t>
            </a:fld>
            <a:endParaRPr lang="en-GB"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5F7E589D-F293-4D7D-BEDE-0D4205C6D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016FD643-B9F9-495D-9358-8A031169F8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إن إقامة الروابط، وتعزيز الثقة وتأمين البيئة الداعمة هي مفاهيم أساسية لدعم الوصول إلى الخدمات الصحية، والخدمات الخاصة بفيروس نقص المناعة البشرية، والاستجابة للعنف وتأمين سواها من الخدمات في المجتمع والتصدي للعقبات التي تحول دون ذلك.</a:t>
            </a:r>
            <a:endParaRPr lang="ar-LB" altLang="en-US" sz="1800">
              <a:ea typeface="ヒラギノ角ゴ Pro W3" pitchFamily="-92" charset="-128"/>
              <a:cs typeface="Simplified Arabic" panose="02020603050405020304" pitchFamily="18" charset="-78"/>
            </a:endParaRPr>
          </a:p>
          <a:p>
            <a:pPr algn="r" rtl="1">
              <a:lnSpc>
                <a:spcPct val="107000"/>
              </a:lnSpc>
              <a:spcBef>
                <a:spcPct val="0"/>
              </a:spcBef>
              <a:spcAft>
                <a:spcPts val="800"/>
              </a:spcAft>
            </a:pP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احرصوا على تتطرقوا في شرحكم إلى المبادىء الأساسية لإجراء المقابلات</a:t>
            </a:r>
            <a:r>
              <a:rPr lang="ar-LB" altLang="en-US" sz="1800" b="1">
                <a:ea typeface="ヒラギノ角ゴ Pro W3" pitchFamily="-92" charset="-128"/>
                <a:cs typeface="Simplified Arabic" panose="02020603050405020304" pitchFamily="18" charset="-78"/>
              </a:rPr>
              <a:t> (المربع 17، ص. 51)</a:t>
            </a:r>
            <a:r>
              <a:rPr lang="ar-SA" altLang="en-US" sz="1800" b="1">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السلامة والرفاهية أولويتان: من المهم التأكد من أنّ العميل يشعر بالأمان عند التحدث إليكم</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marL="800100" lvl="1" indent="-342900" algn="r" rtl="1">
              <a:lnSpc>
                <a:spcPct val="107000"/>
              </a:lnSpc>
              <a:spcBef>
                <a:spcPct val="0"/>
              </a:spcBef>
              <a:buFont typeface="Courier New" panose="02070309020205020404" pitchFamily="49" charset="0"/>
              <a:buChar char="o"/>
            </a:pPr>
            <a:r>
              <a:rPr lang="ar-SA" altLang="en-US" sz="1800">
                <a:ea typeface="ヒラギノ角ゴ Pro W3" pitchFamily="-92" charset="-128"/>
                <a:cs typeface="Simplified Arabic" panose="02020603050405020304" pitchFamily="18" charset="-78"/>
              </a:rPr>
              <a:t>لا تقابلوا الناجين في حضور آخرين. تحدثوا إلى العملاء على انفراد أولاً واسألوهم إذا كانوا يريدون تواجد مرافق معهم أثناء المقابلة</a:t>
            </a:r>
            <a:r>
              <a:rPr lang="fr-CA" altLang="en-US" sz="1800">
                <a:latin typeface="Simplified Arabic" panose="02020603050405020304" pitchFamily="18" charset="-78"/>
                <a:ea typeface="ヒラギノ角ゴ Pro W3" pitchFamily="-92" charset="-128"/>
                <a:cs typeface="Simplified Arabic" panose="02020603050405020304" pitchFamily="18" charset="-78"/>
              </a:rPr>
              <a:t>.</a:t>
            </a:r>
            <a:endParaRPr lang="en-US" altLang="en-US" sz="1800">
              <a:ea typeface="ヒラギノ角ゴ Pro W3" pitchFamily="-92" charset="-128"/>
              <a:cs typeface="Times New Roman" panose="02020603050405020304" pitchFamily="18" charset="0"/>
            </a:endParaRPr>
          </a:p>
          <a:p>
            <a:pPr marL="800100" lvl="1" indent="-342900" algn="r" rtl="1">
              <a:lnSpc>
                <a:spcPct val="107000"/>
              </a:lnSpc>
              <a:spcBef>
                <a:spcPct val="0"/>
              </a:spcBef>
              <a:buFont typeface="Courier New" panose="02070309020205020404" pitchFamily="49" charset="0"/>
              <a:buChar char="o"/>
            </a:pPr>
            <a:r>
              <a:rPr lang="ar-SA" altLang="en-US" sz="1800">
                <a:ea typeface="ヒラギノ角ゴ Pro W3" pitchFamily="-92" charset="-128"/>
                <a:cs typeface="Simplified Arabic" panose="02020603050405020304" pitchFamily="18" charset="-78"/>
              </a:rPr>
              <a:t>لا تتحدثوا عن الحالات في الأماكن العامة</a:t>
            </a:r>
            <a:r>
              <a:rPr lang="fr-CA" altLang="en-US" sz="1800">
                <a:latin typeface="Simplified Arabic" panose="02020603050405020304" pitchFamily="18" charset="-78"/>
                <a:ea typeface="ヒラギノ角ゴ Pro W3" pitchFamily="-92" charset="-128"/>
                <a:cs typeface="Times New Roman" panose="02020603050405020304" pitchFamily="18" charset="0"/>
              </a:rPr>
              <a:t>.</a:t>
            </a:r>
            <a:endParaRPr lang="en-US" altLang="en-US" sz="1800">
              <a:ea typeface="ヒラギノ角ゴ Pro W3" pitchFamily="-92" charset="-128"/>
              <a:cs typeface="Times New Roman" panose="02020603050405020304" pitchFamily="18" charset="0"/>
            </a:endParaRPr>
          </a:p>
          <a:p>
            <a:pPr algn="r"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ديناميكيات النوع الاجتماعي: اسألوا العميل إن كان يشعر براحة أكثر عند التحدث إلى شخص من نفس نوعه الاجتماعي أو من نوع اجتماعي مختلف</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r" rtl="1">
              <a:lnSpc>
                <a:spcPct val="107000"/>
              </a:lnSpc>
              <a:spcBef>
                <a:spcPct val="0"/>
              </a:spcBef>
              <a:buFontTx/>
              <a:buChar char="•"/>
            </a:pPr>
            <a:r>
              <a:rPr lang="ar-SA" altLang="en-US" sz="1800">
                <a:ea typeface="ヒラギノ角ゴ Pro W3" pitchFamily="-92" charset="-128"/>
                <a:cs typeface="Simplified Arabic" panose="02020603050405020304" pitchFamily="18" charset="-78"/>
              </a:rPr>
              <a:t>يمكن للمقابلات المتعددة حول حادثة عنف قائم على النوع الاجتماعي أن تؤدي إلى إصابة الناجي بصدمة من جديد. جنّبوا الناجين الاضطرار إلى تكرار قصتهم لأكثر من شخص داخل مؤسستكم أو مختلف المنظمات ومقدمي الخدمات</a:t>
            </a:r>
            <a:r>
              <a:rPr lang="ar-SA" altLang="en-US" sz="1800" b="1">
                <a:ea typeface="ヒラギノ角ゴ Pro W3" pitchFamily="-92" charset="-128"/>
                <a:cs typeface="Simplified Arabic" panose="02020603050405020304" pitchFamily="18" charset="-78"/>
              </a:rPr>
              <a:t>.</a:t>
            </a:r>
            <a:endParaRPr lang="en-US" altLang="en-US" sz="1800" b="1">
              <a:ea typeface="ヒラギノ角ゴ Pro W3" pitchFamily="-92" charset="-128"/>
              <a:cs typeface="Arial" panose="020B0604020202020204" pitchFamily="34" charset="0"/>
            </a:endParaRPr>
          </a:p>
          <a:p>
            <a:pPr rtl="1">
              <a:buFontTx/>
              <a:buChar char="•"/>
            </a:pPr>
            <a:r>
              <a:rPr lang="ar-SA" altLang="en-US" sz="1800" b="1">
                <a:ea typeface="ヒラギノ角ゴ Pro W3" pitchFamily="-92" charset="-128"/>
                <a:cs typeface="Simplified Arabic" panose="02020603050405020304" pitchFamily="18" charset="-78"/>
              </a:rPr>
              <a:t>إن إجراء المقابلة ليس شرطاً لدعم الناجين والسماح لهم بالوصول إلى الخدمات.</a:t>
            </a:r>
            <a:endParaRPr lang="en-US" altLang="en-US" b="1">
              <a:ea typeface="ヒラギノ角ゴ Pro W3" pitchFamily="-92" charset="-128"/>
            </a:endParaRPr>
          </a:p>
        </p:txBody>
      </p:sp>
      <p:sp>
        <p:nvSpPr>
          <p:cNvPr id="175108" name="Slide Number Placeholder 3">
            <a:extLst>
              <a:ext uri="{FF2B5EF4-FFF2-40B4-BE49-F238E27FC236}">
                <a16:creationId xmlns:a16="http://schemas.microsoft.com/office/drawing/2014/main" id="{B694C3F0-3C86-4449-A38B-0C854253AF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26C3389-4027-402B-AF53-E285A00A86F3}" type="slidenum">
              <a:rPr lang="en-GB" altLang="en-US"/>
              <a:pPr/>
              <a:t>74</a:t>
            </a:fld>
            <a:endParaRPr lang="en-GB"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49FA109F-FCC1-4D6E-A585-3A98DBB409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EF9618A4-C8CF-4332-8337-CF56AA32FF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b="1">
                <a:ea typeface="ヒラギノ角ゴ Pro W3" pitchFamily="-92" charset="-128"/>
                <a:cs typeface="Simplified Arabic" panose="02020603050405020304" pitchFamily="18" charset="-78"/>
              </a:rPr>
              <a:t>النشاط:</a:t>
            </a:r>
            <a:r>
              <a:rPr lang="ar-SA" altLang="en-US" sz="1800">
                <a:ea typeface="ヒラギノ角ゴ Pro W3" pitchFamily="-92" charset="-128"/>
                <a:cs typeface="Simplified Arabic" panose="02020603050405020304" pitchFamily="18" charset="-78"/>
              </a:rPr>
              <a:t> </a:t>
            </a:r>
            <a:r>
              <a:rPr lang="ar-SA" altLang="en-US" sz="1800" b="1">
                <a:ea typeface="ヒラギノ角ゴ Pro W3" pitchFamily="-92" charset="-128"/>
                <a:cs typeface="Simplified Arabic" panose="02020603050405020304" pitchFamily="18" charset="-78"/>
              </a:rPr>
              <a:t>التمييز والعنف القائم على النوع الاجتماعي - البيانات والأمن</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سيؤكد هذا النشاط على أهمية الحفاظ على أمن بيانات الأفراد، ما يضمن عدم إ</a:t>
            </a:r>
            <a:r>
              <a:rPr lang="ar-SA" altLang="en-US" sz="1800" b="1">
                <a:ea typeface="ヒラギノ角ゴ Pro W3" pitchFamily="-92" charset="-128"/>
                <a:cs typeface="Simplified Arabic" panose="02020603050405020304" pitchFamily="18" charset="-78"/>
              </a:rPr>
              <a:t>لحاق الأذى بأحد.</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اطلبوا من المشاركين أن يتوزعوا ضمن مجموعات.</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اطلبوا من المجموعات رسم دائرة بداخلها شخص، على أن يمثل هذا الشخص فئتكم المجتمعية.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إلى جانب هذا الشخص، ضعوا قائمة ما قد يشعر به الفرد إذا تمت مشاركة تفاصيل ملف حالته أو حصل عليها الآخرون</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في خارج الدائرة، ضعوا قائمة المخاوف التي قد يعاني منها الشخص على صعيد الوصول إلى الخدمات بعد وقوع حادث تمييز أو عنف قائمين على النوع الاجتماعي</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في داخل الدائرة، ضعوا قائمة الطرق التي يمكن من خلالها حماية الفرد والمساعدة في تقليل المخاوف. ما هي الخطوات التي يمكننا اتخاذها للتأكد أننا لا نؤذي أحدًا؟</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ألصقوا الملصقات الورقية المكتملة بالشريط اللاصق على الحائط واطلبوا من المشاركين تعميمها والنظر إلى ما كتبته كلّ من المجموعات</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sz="1800">
                <a:ea typeface="ヒラギノ角ゴ Pro W3" pitchFamily="-92" charset="-128"/>
                <a:cs typeface="Simplified Arabic" panose="02020603050405020304" pitchFamily="18" charset="-78"/>
              </a:rPr>
              <a:t>ناقشوا الملصقات لمدّة ١٠ دقائق، مع تسليط الضوء على النقطة الثالثة على وجه الخصوص والطرق التي يمكننا اتباعها لحماية الأفراد والتأكد من عدم إلحاق الأذى بأحد</a:t>
            </a:r>
            <a:r>
              <a:rPr lang="ar-SA" altLang="en-US" sz="1800" b="1">
                <a:ea typeface="ヒラギノ角ゴ Pro W3" pitchFamily="-92" charset="-128"/>
                <a:cs typeface="Simplified Arabic" panose="02020603050405020304" pitchFamily="18" charset="-78"/>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ما هي أنواع المواقف التي شاهدتموها أو واجهتموها ولم تشهدوا فيها على حماية حقوق الشخص أو احتياجاته أو رغباته أو احترامها عندما يتعلق الأمر بالمقابلات أو إدارة البيانات؟ </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ما هي بعض هذه الأسباب؟</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 </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المناقشة العامة:</a:t>
            </a:r>
            <a:endParaRPr lang="en-US" altLang="en-US" sz="1800">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اسألوا المشاركين إن كانت لديهم خبرة في إجراء مقابلات حول التمييز والعنف القائمين على النوع الاجتماعي. إن كان الأمر كذلك، ادعوهم لمشاركة أي صعوبات أو تحديات واجهوها وكيف تعاملوا معها.</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تم استيحاء هذا النشاط من دليل الميسرين </a:t>
            </a:r>
            <a:r>
              <a:rPr lang="en-US" altLang="en-US" sz="1800">
                <a:latin typeface="Simplified Arabic" panose="02020603050405020304" pitchFamily="18" charset="-78"/>
                <a:ea typeface="ヒラギノ角ゴ Pro W3" pitchFamily="-92" charset="-128"/>
                <a:cs typeface="Arial" panose="020B0604020202020204" pitchFamily="34" charset="0"/>
              </a:rPr>
              <a:t>GBVIMS</a:t>
            </a:r>
            <a:r>
              <a:rPr lang="ar-LB" altLang="en-US" sz="1800">
                <a:ea typeface="ヒラギノ角ゴ Pro W3" pitchFamily="-92" charset="-128"/>
                <a:cs typeface="Simplified Arabic" panose="02020603050405020304" pitchFamily="18" charset="-78"/>
              </a:rPr>
              <a:t>، الموجود على الرابط التالي: </a:t>
            </a:r>
            <a:endParaRPr lang="en-US" altLang="en-US" sz="1800">
              <a:ea typeface="ヒラギノ角ゴ Pro W3" pitchFamily="-92" charset="-128"/>
              <a:cs typeface="Arial" panose="020B0604020202020204" pitchFamily="34" charset="0"/>
            </a:endParaRPr>
          </a:p>
          <a:p>
            <a:r>
              <a:rPr lang="fr-CA" altLang="en-US" sz="1800" u="sng">
                <a:solidFill>
                  <a:srgbClr val="0563C1"/>
                </a:solidFill>
                <a:ea typeface="ヒラギノ角ゴ Pro W3" pitchFamily="-92" charset="-128"/>
                <a:cs typeface="Arial" panose="020B0604020202020204" pitchFamily="34" charset="0"/>
                <a:hlinkClick r:id="rId3"/>
              </a:rPr>
              <a:t>http://www.gbvims.com/wp/wp-content/uploads/GBVIMS-Facilitators-Guide.compressed.pdf</a:t>
            </a:r>
            <a:endParaRPr lang="en-GB" altLang="en-US">
              <a:ea typeface="ヒラギノ角ゴ Pro W3" pitchFamily="-92" charset="-128"/>
            </a:endParaRPr>
          </a:p>
        </p:txBody>
      </p:sp>
      <p:sp>
        <p:nvSpPr>
          <p:cNvPr id="177156" name="Slide Number Placeholder 3">
            <a:extLst>
              <a:ext uri="{FF2B5EF4-FFF2-40B4-BE49-F238E27FC236}">
                <a16:creationId xmlns:a16="http://schemas.microsoft.com/office/drawing/2014/main" id="{9F8C5A37-C6AC-4655-B469-875005EDC4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0E971CE4-537F-40D1-AF7E-07E9102523B0}" type="slidenum">
              <a:rPr lang="en-GB" altLang="en-US"/>
              <a:pPr/>
              <a:t>75</a:t>
            </a:fld>
            <a:endParaRPr lang="en-GB"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D70798C4-92CA-40AA-A207-7DB743455F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1835E883-025E-40C4-A3B4-E2DA243FD9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r" rtl="1">
              <a:lnSpc>
                <a:spcPct val="107000"/>
              </a:lnSpc>
              <a:spcBef>
                <a:spcPct val="0"/>
              </a:spcBef>
              <a:spcAft>
                <a:spcPts val="800"/>
              </a:spcAft>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كما سبق أن رأينا خلال النشاط الأخير، فإن العمل مع العملاء يجب أن يتم وفق مقاربة متمحورة حول الناجي، أي أن علينا أن نحدد حقوق العملاء ونرتبها بحسب الأولوية، كما علينا تحديد حاجات العملاء وأمنياتهم.</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أعيدوا مفهوم استرجاع الصدمة لدى الناجين من العنف القائم على النوع الاجتماعي.</a:t>
            </a:r>
            <a:endParaRPr lang="en-US" altLang="en-US" sz="1800">
              <a:ea typeface="ヒラギノ角ゴ Pro W3" pitchFamily="-92" charset="-128"/>
              <a:cs typeface="Arial" panose="020B0604020202020204" pitchFamily="34" charset="0"/>
            </a:endParaRPr>
          </a:p>
          <a:p>
            <a:pPr marL="342900" indent="-342900"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ناقشوا ووضّحوا مسألتي حماية وسرية معلومات الشخص الذي يقوم بالإبلاغ عن انتهاك مقابل الالتزام القانوني بالإبلاغ (بموجب القانون) أو إذا كانت الجهات الفاعلة غير حكومية (كالأمم المتحدة) المعنية، فارجعوا إلى قسم تحليل الدولة وشدّدوا على أهمية إدراجها ضمن تخطيط التشريعات للدولة مثلًا.</a:t>
            </a:r>
            <a:endParaRPr lang="en-US" altLang="en-US">
              <a:ea typeface="ヒラギノ角ゴ Pro W3" pitchFamily="-92" charset="-128"/>
            </a:endParaRPr>
          </a:p>
        </p:txBody>
      </p:sp>
      <p:sp>
        <p:nvSpPr>
          <p:cNvPr id="179204" name="Slide Number Placeholder 3">
            <a:extLst>
              <a:ext uri="{FF2B5EF4-FFF2-40B4-BE49-F238E27FC236}">
                <a16:creationId xmlns:a16="http://schemas.microsoft.com/office/drawing/2014/main" id="{2C27246C-BC85-4644-985C-FF026D7F16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0BACE8FD-8BC5-4BBA-AE52-68445F894121}" type="slidenum">
              <a:rPr lang="en-GB" altLang="en-US"/>
              <a:pPr/>
              <a:t>76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8AE44BA-191A-4472-BD7E-B36D877AB9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369511A-5906-472A-973B-A2ED47C84A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اختياري: أطلبوا من المشاركين استكمالة قسيمة التقييم</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اشرحوا للمشاركين بأن كل واحد منّا يطوّر فهماً خاصاً به لموضوع النوع الاجتماعي بدءاً من سنّ الولادة. فالرسائل والتقاليد المرتبطة بالنوع الاجتماعي هي انعكاس مركّب للمجتمع، العائلة، الثقافة، المجتمع وسواها من القوى المجتمعية.</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من المهمّ التفكير في خبراتنا الشخصية ومعتقداتنا المرتبطة بالنوع الاجتماعي.</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اطلبوا من المشاركين تخصيص بضع دقائق للتفكير في العبارات التسع التي سبق أن تطرقنا إليها حول مفهومنا الشخصي لموضوع النوع الاجتماعي، كلّ بحسب رأيه الشخصي.</a:t>
            </a:r>
            <a:endParaRPr lang="en-US" altLang="en-US" sz="1800">
              <a:ea typeface="ヒラギノ角ゴ Pro W3" pitchFamily="-92" charset="-128"/>
              <a:cs typeface="Arial" panose="020B0604020202020204" pitchFamily="34" charset="0"/>
            </a:endParaRPr>
          </a:p>
          <a:p>
            <a:pPr algn="r"/>
            <a:r>
              <a:rPr lang="ar-LB" altLang="en-US" sz="1800">
                <a:ea typeface="ヒラギノ角ゴ Pro W3" pitchFamily="-92" charset="-128"/>
                <a:cs typeface="Simplified Arabic" panose="02020603050405020304" pitchFamily="18" charset="-78"/>
              </a:rPr>
              <a:t>أبلغوا المشاركين بأن إجاباتهم ستبقى سرية ولن تُشارك مع الآخرين، إذ أنها لهم وحدهم حتى يفكروا بمشاعرهم الحقيقية. وأكدوا لهم بأنه سيكون من المثير للاهتمام إعادة النظر في أجوبتهم بعد انتهاء الدورة التدريبية.</a:t>
            </a:r>
            <a:endParaRPr lang="en-US" altLang="en-US">
              <a:ea typeface="ヒラギノ角ゴ Pro W3" pitchFamily="-92" charset="-128"/>
            </a:endParaRPr>
          </a:p>
        </p:txBody>
      </p:sp>
      <p:sp>
        <p:nvSpPr>
          <p:cNvPr id="45060" name="Slide Number Placeholder 3">
            <a:extLst>
              <a:ext uri="{FF2B5EF4-FFF2-40B4-BE49-F238E27FC236}">
                <a16:creationId xmlns:a16="http://schemas.microsoft.com/office/drawing/2014/main" id="{ECAC8E8A-4B7F-4EEF-AE5B-F233BD6C2B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8C6EA347-7EEF-4000-8D02-F97CD67E7D62}" type="slidenum">
              <a:rPr lang="en-GB" altLang="en-US"/>
              <a:pPr/>
              <a:t>7</a:t>
            </a:fld>
            <a:endParaRPr lang="en-GB"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8E6DE35B-B9BA-4942-96C3-7003E0733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6AA82CFB-51FB-4A4B-BE9A-AF082F1338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ea typeface="ヒラギノ角ゴ Pro W3" pitchFamily="-92" charset="-128"/>
            </a:endParaRPr>
          </a:p>
        </p:txBody>
      </p:sp>
      <p:sp>
        <p:nvSpPr>
          <p:cNvPr id="181252" name="Slide Number Placeholder 3">
            <a:extLst>
              <a:ext uri="{FF2B5EF4-FFF2-40B4-BE49-F238E27FC236}">
                <a16:creationId xmlns:a16="http://schemas.microsoft.com/office/drawing/2014/main" id="{607F6564-1FE0-4149-892C-62E7DE1F2B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857A5B99-31F6-456B-8608-CF778C0A682E}" type="slidenum">
              <a:rPr lang="en-GB" altLang="en-US"/>
              <a:pPr/>
              <a:t>77</a:t>
            </a:fld>
            <a:endParaRPr lang="en-GB"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CFD8073D-C2FC-456C-8439-B21BBDF872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A50F8E7F-FBF7-4437-B6BE-E68EB643B1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ヒラギノ角ゴ Pro W3" pitchFamily="-92" charset="-128"/>
            </a:endParaRPr>
          </a:p>
        </p:txBody>
      </p:sp>
      <p:sp>
        <p:nvSpPr>
          <p:cNvPr id="183300" name="Slide Number Placeholder 3">
            <a:extLst>
              <a:ext uri="{FF2B5EF4-FFF2-40B4-BE49-F238E27FC236}">
                <a16:creationId xmlns:a16="http://schemas.microsoft.com/office/drawing/2014/main" id="{3F14C065-EF57-44C7-AF21-F9B79404ED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A76FCE0A-9AB1-4F8B-861D-5DF2087B59C1}" type="slidenum">
              <a:rPr lang="en-GB" altLang="en-US"/>
              <a:pPr/>
              <a:t>78</a:t>
            </a:fld>
            <a:endParaRPr lang="en-GB"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C939F58C-0C06-43F7-BEA7-94D557D4D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A884C4BB-D037-406E-8DDF-50B5C7857A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algn="just" rtl="1">
              <a:lnSpc>
                <a:spcPct val="107000"/>
              </a:lnSpc>
              <a:spcBef>
                <a:spcPct val="0"/>
              </a:spcBef>
            </a:pPr>
            <a:r>
              <a:rPr lang="ar-SA" altLang="en-US" sz="1800" b="1">
                <a:ea typeface="ヒラギノ角ゴ Pro W3" pitchFamily="-92" charset="-128"/>
                <a:cs typeface="Simplified Arabic" panose="02020603050405020304" pitchFamily="18" charset="-78"/>
              </a:rPr>
              <a:t>الإرهاق الناجم عن التعاطف مع الآخرين </a:t>
            </a:r>
            <a:r>
              <a:rPr lang="ar-SA" altLang="en-US" sz="1800">
                <a:ea typeface="ヒラギノ角ゴ Pro W3" pitchFamily="-92" charset="-128"/>
                <a:cs typeface="Simplified Arabic" panose="02020603050405020304" pitchFamily="18" charset="-78"/>
              </a:rPr>
              <a:t>(المعروف أيضًا باسم الصدمة غير المباشرة والصدمات الثانوية) هي رواسب عاطفية ناتجة عن التعرض للإرهاق، من خلال الاستماع إلى قصص الصدمات التي يعاني منها الناس والتحول إلى شهود على الألم والخوف والرعب الذي يحمله الناجون من الصدمات في داخلهم.</a:t>
            </a:r>
            <a:endParaRPr lang="ar-LB" altLang="en-US" sz="1800">
              <a:ea typeface="ヒラギノ角ゴ Pro W3" pitchFamily="-92" charset="-128"/>
              <a:cs typeface="Simplified Arabic" panose="02020603050405020304" pitchFamily="18" charset="-78"/>
            </a:endParaRPr>
          </a:p>
          <a:p>
            <a:pPr marL="228600" algn="just" rtl="1">
              <a:lnSpc>
                <a:spcPct val="107000"/>
              </a:lnSpc>
              <a:spcBef>
                <a:spcPct val="0"/>
              </a:spcBef>
            </a:pPr>
            <a:endParaRPr lang="en-US" altLang="en-US" sz="1800">
              <a:ea typeface="ヒラギノ角ゴ Pro W3" pitchFamily="-92" charset="-128"/>
              <a:cs typeface="Arial" panose="020B0604020202020204" pitchFamily="34" charset="0"/>
            </a:endParaRPr>
          </a:p>
          <a:p>
            <a:pPr marL="228600" algn="just" rtl="1">
              <a:lnSpc>
                <a:spcPct val="107000"/>
              </a:lnSpc>
              <a:spcBef>
                <a:spcPct val="0"/>
              </a:spcBef>
            </a:pPr>
            <a:r>
              <a:rPr lang="ar-SA" altLang="en-US" sz="1800">
                <a:ea typeface="ヒラギノ角ゴ Pro W3" pitchFamily="-92" charset="-128"/>
                <a:cs typeface="Simplified Arabic" panose="02020603050405020304" pitchFamily="18" charset="-78"/>
              </a:rPr>
              <a:t>وتشمل بعض أعراض هذه الحالة: انخفاض في القدرة على التركيز، والتخدير العاطفي، والشعور بالعجز، وسرعة الانفعال، وعدم الرضا عن النفس، والانسحاب، والاحساس بالأوجاع والآلام، والتغيّب عن العمل. </a:t>
            </a:r>
            <a:endParaRPr lang="ar-LB" altLang="en-US" sz="1800">
              <a:ea typeface="ヒラギノ角ゴ Pro W3" pitchFamily="-92" charset="-128"/>
              <a:cs typeface="Simplified Arabic" panose="02020603050405020304" pitchFamily="18" charset="-78"/>
            </a:endParaRPr>
          </a:p>
          <a:p>
            <a:pPr marL="228600" algn="just" rtl="1">
              <a:lnSpc>
                <a:spcPct val="107000"/>
              </a:lnSpc>
              <a:spcBef>
                <a:spcPct val="0"/>
              </a:spcBef>
            </a:pPr>
            <a:endParaRPr lang="en-US" altLang="en-US" sz="1800">
              <a:ea typeface="ヒラギノ角ゴ Pro W3" pitchFamily="-92" charset="-128"/>
              <a:cs typeface="Arial" panose="020B0604020202020204" pitchFamily="34" charset="0"/>
            </a:endParaRPr>
          </a:p>
          <a:p>
            <a:pPr marL="228600" algn="just" rtl="1">
              <a:lnSpc>
                <a:spcPct val="107000"/>
              </a:lnSpc>
              <a:spcBef>
                <a:spcPct val="0"/>
              </a:spcBef>
            </a:pPr>
            <a:r>
              <a:rPr lang="ar-SA" altLang="en-US" sz="1800">
                <a:ea typeface="ヒラギノ角ゴ Pro W3" pitchFamily="-92" charset="-128"/>
                <a:cs typeface="Simplified Arabic" panose="02020603050405020304" pitchFamily="18" charset="-78"/>
              </a:rPr>
              <a:t>وتعدّ العناية الذاتية أحد أهمّ الطرق لتفادي الإرهاق الناجم عن التعاطف مع الآخرين.</a:t>
            </a:r>
            <a:endParaRPr lang="en-US" altLang="en-US" sz="1800">
              <a:ea typeface="ヒラギノ角ゴ Pro W3" pitchFamily="-92" charset="-128"/>
              <a:cs typeface="Arial" panose="020B0604020202020204" pitchFamily="34" charset="0"/>
            </a:endParaRPr>
          </a:p>
          <a:p>
            <a:pPr marL="228600" algn="just" rtl="1">
              <a:lnSpc>
                <a:spcPct val="107000"/>
              </a:lnSpc>
              <a:spcBef>
                <a:spcPct val="0"/>
              </a:spcBef>
            </a:pPr>
            <a:endParaRPr lang="ar-LB" altLang="en-US" sz="1800">
              <a:ea typeface="ヒラギノ角ゴ Pro W3" pitchFamily="-92" charset="-128"/>
              <a:cs typeface="Simplified Arabic" panose="02020603050405020304" pitchFamily="18" charset="-78"/>
            </a:endParaRPr>
          </a:p>
          <a:p>
            <a:pPr marL="228600" algn="just" rtl="1">
              <a:lnSpc>
                <a:spcPct val="107000"/>
              </a:lnSpc>
              <a:spcBef>
                <a:spcPct val="0"/>
              </a:spcBef>
            </a:pPr>
            <a:r>
              <a:rPr lang="ar-SA" altLang="en-US" sz="1800">
                <a:ea typeface="ヒラギノ角ゴ Pro W3" pitchFamily="-92" charset="-128"/>
                <a:cs typeface="Simplified Arabic" panose="02020603050405020304" pitchFamily="18" charset="-78"/>
              </a:rPr>
              <a:t> </a:t>
            </a:r>
            <a:r>
              <a:rPr lang="ar-SA" altLang="en-US" sz="1800" b="1">
                <a:ea typeface="ヒラギノ角ゴ Pro W3" pitchFamily="-92" charset="-128"/>
                <a:cs typeface="Simplified Arabic" panose="02020603050405020304" pitchFamily="18" charset="-78"/>
              </a:rPr>
              <a:t>مناقشة عامة</a:t>
            </a:r>
            <a:endParaRPr lang="en-US" altLang="en-US" sz="1800">
              <a:ea typeface="ヒラギノ角ゴ Pro W3" pitchFamily="-92" charset="-128"/>
              <a:cs typeface="Arial" panose="020B0604020202020204" pitchFamily="34" charset="0"/>
            </a:endParaRPr>
          </a:p>
          <a:p>
            <a:pPr marL="228600"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أطلبوا من المشاركين تزويدكم بأمثلة عن العناية الذاتية.</a:t>
            </a:r>
            <a:endParaRPr lang="en-US" altLang="en-US" sz="1800">
              <a:ea typeface="ヒラギノ角ゴ Pro W3" pitchFamily="-92" charset="-128"/>
              <a:cs typeface="Arial" panose="020B0604020202020204" pitchFamily="34" charset="0"/>
            </a:endParaRPr>
          </a:p>
          <a:p>
            <a:pPr marL="228600"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بعد انتهاء الأمثلة، راجعوا أسس العناية بالذات المدرجة في شريحة العرض التالية.</a:t>
            </a:r>
            <a:endParaRPr lang="en-US" altLang="en-US" sz="1800">
              <a:ea typeface="ヒラギノ角ゴ Pro W3" pitchFamily="-92" charset="-128"/>
              <a:cs typeface="Arial" panose="020B0604020202020204" pitchFamily="34" charset="0"/>
            </a:endParaRPr>
          </a:p>
          <a:p>
            <a:pPr marL="228600" algn="just" rtl="1">
              <a:lnSpc>
                <a:spcPct val="107000"/>
              </a:lnSpc>
              <a:spcBef>
                <a:spcPct val="0"/>
              </a:spcBef>
              <a:buFont typeface="Simplified Arabic" panose="02020603050405020304" pitchFamily="18" charset="-78"/>
              <a:buChar char="-"/>
            </a:pPr>
            <a:r>
              <a:rPr lang="ar-SA" altLang="en-US" sz="1800">
                <a:ea typeface="ヒラギノ角ゴ Pro W3" pitchFamily="-92" charset="-128"/>
                <a:cs typeface="Simplified Arabic" panose="02020603050405020304" pitchFamily="18" charset="-78"/>
              </a:rPr>
              <a:t>احرصوا على أن يكون الجميع قد فهموا هذا الموضوع، وقدموا مزيداً من التوضيحات عند الضرورة.</a:t>
            </a:r>
            <a:endParaRPr lang="ar-LB" altLang="en-US" sz="1800">
              <a:ea typeface="ヒラギノ角ゴ Pro W3" pitchFamily="-92" charset="-128"/>
              <a:cs typeface="Simplified Arabic" panose="02020603050405020304" pitchFamily="18" charset="-78"/>
            </a:endParaRPr>
          </a:p>
          <a:p>
            <a:pPr marL="228600" algn="just" rtl="1">
              <a:lnSpc>
                <a:spcPct val="107000"/>
              </a:lnSpc>
              <a:spcBef>
                <a:spcPct val="0"/>
              </a:spcBef>
              <a:buFont typeface="Simplified Arabic" panose="02020603050405020304" pitchFamily="18" charset="-78"/>
              <a:buChar char="-"/>
            </a:pPr>
            <a:r>
              <a:rPr lang="ar-LB" altLang="en-US" sz="1800">
                <a:ea typeface="ヒラギノ角ゴ Pro W3" pitchFamily="-92" charset="-128"/>
                <a:cs typeface="Simplified Arabic" panose="02020603050405020304" pitchFamily="18" charset="-78"/>
              </a:rPr>
              <a:t> تطرقوا إلى وجود خيارات أخرى لدعم الصحة الفكرية يمكن للزملاء، الأقران أو المدراء تقديمها إلى منفذي برنامج </a:t>
            </a:r>
            <a:r>
              <a:rPr lang="en-US" altLang="en-US" sz="1800">
                <a:ea typeface="ヒラギノ角ゴ Pro W3" pitchFamily="-92" charset="-128"/>
                <a:cs typeface="Simplified Arabic" panose="02020603050405020304" pitchFamily="18" charset="-78"/>
              </a:rPr>
              <a:t>REAct</a:t>
            </a:r>
            <a:r>
              <a:rPr lang="ar-LB" altLang="en-US" sz="1800">
                <a:ea typeface="ヒラギノ角ゴ Pro W3" pitchFamily="-92" charset="-128"/>
                <a:cs typeface="Simplified Arabic" panose="02020603050405020304" pitchFamily="18" charset="-78"/>
              </a:rPr>
              <a:t> (مثلا: الإسعافات الأولية الخاصة بالصحة الفكرية).</a:t>
            </a:r>
            <a:endParaRPr lang="en-US" altLang="en-US" sz="1800">
              <a:ea typeface="ヒラギノ角ゴ Pro W3" pitchFamily="-92" charset="-128"/>
              <a:cs typeface="Arial" panose="020B0604020202020204" pitchFamily="34" charset="0"/>
            </a:endParaRPr>
          </a:p>
          <a:p>
            <a:pPr marL="228600" algn="r" rtl="1">
              <a:lnSpc>
                <a:spcPct val="107000"/>
              </a:lnSpc>
              <a:spcBef>
                <a:spcPct val="0"/>
              </a:spcBef>
              <a:spcAft>
                <a:spcPts val="800"/>
              </a:spcAft>
            </a:pPr>
            <a:r>
              <a:rPr lang="en-US" altLang="en-US" sz="1800">
                <a:ea typeface="ヒラギノ角ゴ Pro W3" pitchFamily="-92" charset="-128"/>
                <a:cs typeface="Arial" panose="020B0604020202020204" pitchFamily="34" charset="0"/>
              </a:rPr>
              <a:t> </a:t>
            </a:r>
          </a:p>
          <a:p>
            <a:pPr marL="228600" algn="just" rtl="1">
              <a:lnSpc>
                <a:spcPct val="107000"/>
              </a:lnSpc>
              <a:spcBef>
                <a:spcPct val="0"/>
              </a:spcBef>
            </a:pPr>
            <a:endParaRPr lang="en-US" altLang="en-US" sz="1800">
              <a:ea typeface="ヒラギノ角ゴ Pro W3" pitchFamily="-92" charset="-128"/>
              <a:cs typeface="Arial" panose="020B0604020202020204" pitchFamily="34" charset="0"/>
            </a:endParaRPr>
          </a:p>
        </p:txBody>
      </p:sp>
      <p:sp>
        <p:nvSpPr>
          <p:cNvPr id="186372" name="Slide Number Placeholder 3">
            <a:extLst>
              <a:ext uri="{FF2B5EF4-FFF2-40B4-BE49-F238E27FC236}">
                <a16:creationId xmlns:a16="http://schemas.microsoft.com/office/drawing/2014/main" id="{409F3A2F-227F-46AA-98BD-7A596052B2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8CC40246-4182-430B-B5E2-CD2390F4085E}" type="slidenum">
              <a:rPr lang="en-GB" altLang="en-US"/>
              <a:pPr/>
              <a:t>80</a:t>
            </a:fld>
            <a:endParaRPr lang="en-GB"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BE9B343D-FFD3-4DE1-B26B-808DEB17AA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146E181A-CE26-47FC-B5AB-33637F25FC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b="1">
                <a:ea typeface="ヒラギノ角ゴ Pro W3" pitchFamily="-92" charset="-128"/>
                <a:cs typeface="Simplified Arabic" panose="02020603050405020304" pitchFamily="18" charset="-78"/>
              </a:rPr>
              <a:t>النشاط:</a:t>
            </a:r>
            <a:r>
              <a:rPr lang="ar-LB" altLang="en-US" sz="1800" b="1">
                <a:ea typeface="ヒラギノ角ゴ Pro W3" pitchFamily="-92" charset="-128"/>
                <a:cs typeface="Simplified Arabic" panose="02020603050405020304" pitchFamily="18" charset="-78"/>
              </a:rPr>
              <a:t> التدرّب على إجراء المقابلات-</a:t>
            </a:r>
            <a:r>
              <a:rPr lang="ar-SA" altLang="en-US" sz="1800" b="1">
                <a:ea typeface="ヒラギノ角ゴ Pro W3" pitchFamily="-92" charset="-128"/>
                <a:cs typeface="Simplified Arabic" panose="02020603050405020304" pitchFamily="18" charset="-78"/>
              </a:rPr>
              <a:t> لعب الأدوار </a:t>
            </a:r>
            <a:endParaRPr lang="ar-LB" altLang="en-US" sz="1800" b="1">
              <a:ea typeface="ヒラギノ角ゴ Pro W3" pitchFamily="-92" charset="-128"/>
              <a:cs typeface="Simplified Arabic" panose="02020603050405020304" pitchFamily="18" charset="-78"/>
            </a:endParaRPr>
          </a:p>
          <a:p>
            <a:pPr algn="just" rtl="1">
              <a:lnSpc>
                <a:spcPct val="107000"/>
              </a:lnSpc>
              <a:spcBef>
                <a:spcPct val="0"/>
              </a:spcBef>
            </a:pPr>
            <a:endParaRPr lang="ar-LB" altLang="en-US" sz="1800" b="1">
              <a:ea typeface="ヒラギノ角ゴ Pro W3" pitchFamily="-92" charset="-128"/>
              <a:cs typeface="Simplified Arabic" panose="02020603050405020304" pitchFamily="18" charset="-78"/>
            </a:endParaRPr>
          </a:p>
          <a:p>
            <a:pPr algn="just" rtl="1">
              <a:lnSpc>
                <a:spcPct val="107000"/>
              </a:lnSpc>
              <a:spcBef>
                <a:spcPct val="0"/>
              </a:spcBef>
            </a:pPr>
            <a:r>
              <a:rPr lang="ar-LB" altLang="en-US" sz="1800" b="1">
                <a:ea typeface="ヒラギノ角ゴ Pro W3" pitchFamily="-92" charset="-128"/>
                <a:cs typeface="Simplified Arabic" panose="02020603050405020304" pitchFamily="18" charset="-78"/>
              </a:rPr>
              <a:t>لعب الأدوار</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اطلبوا من المشاركين تشكيل مجموعات ثنائية حيث يتولى أحد الشخصين دور المستفيد أو العميل والآخر ممثل المنظمة المنفذة أو العامل الميداني من الأقران. ومن ثم، اطلب</a:t>
            </a:r>
            <a:r>
              <a:rPr lang="ar-LB" altLang="en-US" sz="1800">
                <a:ea typeface="ヒラギノ角ゴ Pro W3" pitchFamily="-92" charset="-128"/>
                <a:cs typeface="Simplified Arabic" panose="02020603050405020304" pitchFamily="18" charset="-78"/>
              </a:rPr>
              <a:t>وا</a:t>
            </a:r>
            <a:r>
              <a:rPr lang="ar-SA" altLang="en-US" sz="1800">
                <a:ea typeface="ヒラギノ角ゴ Pro W3" pitchFamily="-92" charset="-128"/>
                <a:cs typeface="Simplified Arabic" panose="02020603050405020304" pitchFamily="18" charset="-78"/>
              </a:rPr>
              <a:t> منهم التفكير في حالة ذات صلة بمجتمعهم كأساس لممارسة المقابلة. أخبروا المشاركين أن أمامهم 30 دقيقة للتناوب في إجراء المقابلات مع بعضهم البعض حول الحادث أو الحالة.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قسموا المشاركين إلى مجموعات. </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ادعوا عددًا قليلاً من المتطوعين لتقديم عروضهم أمام المجموعة. اطلبوا من المشاركين في الجمهور تقديم ملاحظات بناءة حول كيفية إجراء المقابلة، مع الإشارة إلى ما قام به المحاور بشكل جيد وتقديم اقتراحات للتحسين</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في المناقشة العامة، لخّصوا المقابلات المتعلقة بالنوع الاجتماعي واسألوا إن كان لدى المشاركين أي</a:t>
            </a:r>
            <a:r>
              <a:rPr lang="ar-SA" altLang="en-US" sz="1800" b="1">
                <a:ea typeface="ヒラギノ角ゴ Pro W3" pitchFamily="-92" charset="-128"/>
                <a:cs typeface="Simplified Arabic" panose="02020603050405020304" pitchFamily="18" charset="-78"/>
              </a:rPr>
              <a:t> </a:t>
            </a:r>
            <a:r>
              <a:rPr lang="ar-SA" altLang="en-US" sz="1800">
                <a:ea typeface="ヒラギノ角ゴ Pro W3" pitchFamily="-92" charset="-128"/>
                <a:cs typeface="Simplified Arabic" panose="02020603050405020304" pitchFamily="18" charset="-78"/>
              </a:rPr>
              <a:t>أسئلة وتعليقات.</a:t>
            </a:r>
            <a:endParaRPr lang="en-US" altLang="en-US" sz="1800">
              <a:ea typeface="ヒラギノ角ゴ Pro W3" pitchFamily="-92" charset="-128"/>
              <a:cs typeface="Arial" panose="020B0604020202020204" pitchFamily="34" charset="0"/>
            </a:endParaRPr>
          </a:p>
        </p:txBody>
      </p:sp>
      <p:sp>
        <p:nvSpPr>
          <p:cNvPr id="189444" name="Slide Number Placeholder 3">
            <a:extLst>
              <a:ext uri="{FF2B5EF4-FFF2-40B4-BE49-F238E27FC236}">
                <a16:creationId xmlns:a16="http://schemas.microsoft.com/office/drawing/2014/main" id="{41DA97DA-22C3-4C86-A06D-301F1AFA92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3A1C110F-9A2E-4BF6-AF38-AD54A026C819}" type="slidenum">
              <a:rPr lang="en-GB" altLang="en-US"/>
              <a:pPr/>
              <a:t>82</a:t>
            </a:fld>
            <a:endParaRPr lang="en-GB"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71D0B923-9A85-4CBC-B7F2-D8FB5A585D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a:extLst>
              <a:ext uri="{FF2B5EF4-FFF2-40B4-BE49-F238E27FC236}">
                <a16:creationId xmlns:a16="http://schemas.microsoft.com/office/drawing/2014/main" id="{0EEFC3EF-6CCF-4839-9E0C-58C37DC2D2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pPr algn="r"/>
            <a:endParaRPr lang="en-US" altLang="en-US">
              <a:ea typeface="ヒラギノ角ゴ Pro W3" pitchFamily="-92" charset="-128"/>
            </a:endParaRPr>
          </a:p>
        </p:txBody>
      </p:sp>
      <p:sp>
        <p:nvSpPr>
          <p:cNvPr id="191492" name="Slide Number Placeholder 3">
            <a:extLst>
              <a:ext uri="{FF2B5EF4-FFF2-40B4-BE49-F238E27FC236}">
                <a16:creationId xmlns:a16="http://schemas.microsoft.com/office/drawing/2014/main" id="{1D83EAD7-1885-49FE-BD7B-EE757BE56C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9F431124-25B4-41C8-BE43-C3BBB5AABD33}" type="slidenum">
              <a:rPr lang="en-GB" altLang="en-US"/>
              <a:pPr/>
              <a:t>83</a:t>
            </a:fld>
            <a:endParaRPr lang="en-GB"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53F1EE2C-2C90-46FC-BC01-697FF4759F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a:extLst>
              <a:ext uri="{FF2B5EF4-FFF2-40B4-BE49-F238E27FC236}">
                <a16:creationId xmlns:a16="http://schemas.microsoft.com/office/drawing/2014/main" id="{DF8DDDCD-EC8A-486E-B017-F183007D6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في هذه الجلسة، سيتمّ تذكير المشاركين بفوائد توثيق المؤشرات الخاصة بالنوع الاجتماعي في نموذج</a:t>
            </a:r>
            <a:r>
              <a:rPr lang="fr-CA" altLang="en-US" sz="1800">
                <a:latin typeface="Simplified Arabic" panose="02020603050405020304" pitchFamily="18" charset="-78"/>
                <a:ea typeface="ヒラギノ角ゴ Pro W3" pitchFamily="-92" charset="-128"/>
                <a:cs typeface="Arial" panose="020B0604020202020204" pitchFamily="34" charset="0"/>
              </a:rPr>
              <a:t> REAct  </a:t>
            </a:r>
            <a:r>
              <a:rPr lang="ar-SA" altLang="en-US" sz="1800">
                <a:ea typeface="ヒラギノ角ゴ Pro W3" pitchFamily="-92" charset="-128"/>
                <a:cs typeface="Simplified Arabic" panose="02020603050405020304" pitchFamily="18" charset="-78"/>
              </a:rPr>
              <a:t>وسيناقشون نوع البيانات التي يرغبون في جمعها ولماذا، وكيف سيسهم ذلك في تطوير برامجهم وأعمال المناصرة</a:t>
            </a:r>
            <a:r>
              <a:rPr lang="fr-CA" altLang="en-US" sz="1800">
                <a:latin typeface="Simplified Arabic" panose="02020603050405020304" pitchFamily="18" charset="-78"/>
                <a:ea typeface="ヒラギノ角ゴ Pro W3" pitchFamily="-92" charset="-128"/>
                <a:cs typeface="Arial" panose="020B0604020202020204" pitchFamily="34" charset="0"/>
              </a:rPr>
              <a:t>.</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وسيحصل المشاركون أيضاً على فرصة لرفع التوصية حول تغييرات يرونها ضرورية لنموذجهم من أجل الحصول على بيانات أكثر تحديدًا حول النوع الاجتماعي، مع شرح الأسباب التي تدفعهم لطلب إجراء هذه التغييرات.</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93540" name="Slide Number Placeholder 3">
            <a:extLst>
              <a:ext uri="{FF2B5EF4-FFF2-40B4-BE49-F238E27FC236}">
                <a16:creationId xmlns:a16="http://schemas.microsoft.com/office/drawing/2014/main" id="{0B2FEFF1-2C19-46B5-A1D9-E79982176D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A28937F-3CFB-417E-B534-F30E864D3B31}" type="slidenum">
              <a:rPr lang="en-GB" altLang="en-US"/>
              <a:pPr/>
              <a:t>84</a:t>
            </a:fld>
            <a:endParaRPr lang="en-GB"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D12F0960-99A6-4289-AD29-F84295D425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a:extLst>
              <a:ext uri="{FF2B5EF4-FFF2-40B4-BE49-F238E27FC236}">
                <a16:creationId xmlns:a16="http://schemas.microsoft.com/office/drawing/2014/main" id="{F2D1CE2E-97F4-4F58-99D4-406940B8B4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b="1">
                <a:ea typeface="ヒラギノ角ゴ Pro W3" pitchFamily="-92" charset="-128"/>
                <a:cs typeface="Simplified Arabic" panose="02020603050405020304" pitchFamily="18" charset="-78"/>
              </a:rPr>
              <a:t>المناقشة العامة: بدء المناقشة بهدف الوصول إلى النهاية </a:t>
            </a: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a:ea typeface="ヒラギノ角ゴ Pro W3" pitchFamily="-92" charset="-128"/>
                <a:cs typeface="Simplified Arabic" panose="02020603050405020304" pitchFamily="18" charset="-78"/>
              </a:rPr>
              <a:t>ابدأوا المناقشة بتذكير المشاركين بالفوائد الناجمة عن إدراج منظار النوع الاجتماعي في برنامج </a:t>
            </a:r>
            <a:r>
              <a:rPr lang="en-US" altLang="en-US">
                <a:latin typeface="Simplified Arabic" panose="02020603050405020304" pitchFamily="18" charset="-78"/>
                <a:ea typeface="ヒラギノ角ゴ Pro W3" pitchFamily="-92" charset="-128"/>
                <a:cs typeface="Arial" panose="020B0604020202020204" pitchFamily="34" charset="0"/>
              </a:rPr>
              <a:t>REAct</a:t>
            </a:r>
            <a:r>
              <a:rPr lang="ar-SA" altLang="en-US">
                <a:ea typeface="ヒラギノ角ゴ Pro W3" pitchFamily="-92" charset="-128"/>
                <a:cs typeface="Simplified Arabic" panose="02020603050405020304" pitchFamily="18" charset="-78"/>
              </a:rPr>
              <a:t>.</a:t>
            </a: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ymbol" panose="05050102010706020507" pitchFamily="18" charset="2"/>
              <a:buChar char=""/>
            </a:pPr>
            <a:r>
              <a:rPr lang="ar-SA" altLang="en-US">
                <a:ea typeface="ヒラギノ角ゴ Pro W3" pitchFamily="-92" charset="-128"/>
                <a:cs typeface="Simplified Arabic" panose="02020603050405020304" pitchFamily="18" charset="-78"/>
              </a:rPr>
              <a:t>وجّهوا دعوة إلى مدراء المشاريع التنظيمية لشرح الأهداف البرنامجية التي تساهم فيها بيانات </a:t>
            </a:r>
            <a:r>
              <a:rPr lang="fr-CA" altLang="en-US">
                <a:latin typeface="Simplified Arabic" panose="02020603050405020304" pitchFamily="18" charset="-78"/>
                <a:ea typeface="ヒラギノ角ゴ Pro W3" pitchFamily="-92" charset="-128"/>
                <a:cs typeface="Arial" panose="020B0604020202020204" pitchFamily="34" charset="0"/>
              </a:rPr>
              <a:t>REAct </a:t>
            </a:r>
            <a:r>
              <a:rPr lang="ar-SA" altLang="en-US">
                <a:ea typeface="ヒラギノ角ゴ Pro W3" pitchFamily="-92" charset="-128"/>
                <a:cs typeface="Simplified Arabic" panose="02020603050405020304" pitchFamily="18" charset="-78"/>
              </a:rPr>
              <a:t>– كيف يسهم إدراج منظار النوع الاجتماعي ضمن برنامج </a:t>
            </a:r>
            <a:r>
              <a:rPr lang="en-US" altLang="en-US">
                <a:latin typeface="Simplified Arabic" panose="02020603050405020304" pitchFamily="18" charset="-78"/>
                <a:ea typeface="ヒラギノ角ゴ Pro W3" pitchFamily="-92" charset="-128"/>
                <a:cs typeface="Arial" panose="020B0604020202020204" pitchFamily="34" charset="0"/>
              </a:rPr>
              <a:t>Gender REAct</a:t>
            </a:r>
            <a:r>
              <a:rPr lang="ar-LB" altLang="en-US">
                <a:ea typeface="ヒラギノ角ゴ Pro W3" pitchFamily="-92" charset="-128"/>
                <a:cs typeface="Simplified Arabic" panose="02020603050405020304" pitchFamily="18" charset="-78"/>
              </a:rPr>
              <a:t> في تعزيز </a:t>
            </a:r>
            <a:r>
              <a:rPr lang="ar-SA" altLang="en-US">
                <a:ea typeface="ヒラギノ角ゴ Pro W3" pitchFamily="-92" charset="-128"/>
                <a:cs typeface="Simplified Arabic" panose="02020603050405020304" pitchFamily="18" charset="-78"/>
              </a:rPr>
              <a:t>هذه الأهداف، وبالتالي ما نوع البيانات التي ترغبون في توثيقها نتيجة لذلك؟ </a:t>
            </a:r>
            <a:endParaRPr lang="en-US" altLang="en-US">
              <a:ea typeface="ヒラギノ角ゴ Pro W3" pitchFamily="-92" charset="-128"/>
              <a:cs typeface="Arial" panose="020B0604020202020204" pitchFamily="34" charset="0"/>
            </a:endParaRPr>
          </a:p>
          <a:p>
            <a:pPr algn="just" rtl="1">
              <a:lnSpc>
                <a:spcPct val="107000"/>
              </a:lnSpc>
              <a:spcBef>
                <a:spcPct val="0"/>
              </a:spcBef>
            </a:pPr>
            <a:r>
              <a:rPr lang="ar-LB" altLang="en-US">
                <a:ea typeface="ヒラギノ角ゴ Pro W3" pitchFamily="-92" charset="-128"/>
                <a:cs typeface="Simplified Arabic" panose="02020603050405020304" pitchFamily="18" charset="-78"/>
              </a:rPr>
              <a:t> </a:t>
            </a:r>
            <a:endParaRPr lang="en-US" altLang="en-US">
              <a:ea typeface="ヒラギノ角ゴ Pro W3" pitchFamily="-92" charset="-128"/>
              <a:cs typeface="Arial" panose="020B0604020202020204" pitchFamily="34" charset="0"/>
            </a:endParaRPr>
          </a:p>
          <a:p>
            <a:pPr algn="just" rtl="1">
              <a:lnSpc>
                <a:spcPct val="107000"/>
              </a:lnSpc>
              <a:spcBef>
                <a:spcPct val="0"/>
              </a:spcBef>
            </a:pPr>
            <a:r>
              <a:rPr lang="ar-LB" altLang="en-US" b="1">
                <a:ea typeface="ヒラギノ角ゴ Pro W3" pitchFamily="-92" charset="-128"/>
                <a:cs typeface="Simplified Arabic" panose="02020603050405020304" pitchFamily="18" charset="-78"/>
              </a:rPr>
              <a:t>النشاط: الإبقاء على المعلومات، حذفها أو تغييرها</a:t>
            </a: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a:ea typeface="ヒラギノ角ゴ Pro W3" pitchFamily="-92" charset="-128"/>
                <a:cs typeface="Simplified Arabic" panose="02020603050405020304" pitchFamily="18" charset="-78"/>
              </a:rPr>
              <a:t>قوموا بتوزيع نسخ من النموذج الموجود وناقشوا محتواه. إذا كان المشروع جديدًا، فابدأوا بمراجعة نموذج </a:t>
            </a:r>
            <a:r>
              <a:rPr lang="fr-CA" altLang="en-US">
                <a:latin typeface="Simplified Arabic" panose="02020603050405020304" pitchFamily="18" charset="-78"/>
                <a:ea typeface="ヒラギノ角ゴ Pro W3" pitchFamily="-92" charset="-128"/>
                <a:cs typeface="Arial" panose="020B0604020202020204" pitchFamily="34" charset="0"/>
              </a:rPr>
              <a:t>Gender REAct</a:t>
            </a:r>
            <a:r>
              <a:rPr lang="ar-SA" altLang="en-US">
                <a:ea typeface="ヒラギノ角ゴ Pro W3" pitchFamily="-92" charset="-128"/>
                <a:cs typeface="Simplified Arabic" panose="02020603050405020304" pitchFamily="18" charset="-78"/>
              </a:rPr>
              <a:t> الحديث</a:t>
            </a:r>
            <a:r>
              <a:rPr lang="fr-CA" altLang="en-US">
                <a:latin typeface="Simplified Arabic" panose="02020603050405020304" pitchFamily="18" charset="-78"/>
                <a:ea typeface="ヒラギノ角ゴ Pro W3" pitchFamily="-92" charset="-128"/>
                <a:cs typeface="Arial" panose="020B0604020202020204" pitchFamily="34" charset="0"/>
              </a:rPr>
              <a:t>.</a:t>
            </a: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LB" altLang="en-US">
                <a:ea typeface="ヒラギノ角ゴ Pro W3" pitchFamily="-92" charset="-128"/>
                <a:cs typeface="Simplified Arabic" panose="02020603050405020304" pitchFamily="18" charset="-78"/>
              </a:rPr>
              <a:t>ضمن مناقشة عامة أو ضمن فرق صغيرة، </a:t>
            </a:r>
            <a:r>
              <a:rPr lang="ar-SA" altLang="en-US">
                <a:ea typeface="ヒラギノ角ゴ Pro W3" pitchFamily="-92" charset="-128"/>
                <a:cs typeface="Simplified Arabic" panose="02020603050405020304" pitchFamily="18" charset="-78"/>
              </a:rPr>
              <a:t>ناقشوا الأقسام العامة للنموذج. واطلبوا من المشاركين</a:t>
            </a:r>
            <a:r>
              <a:rPr lang="ar-LB" altLang="en-US">
                <a:ea typeface="ヒラギノ角ゴ Pro W3" pitchFamily="-92" charset="-128"/>
                <a:cs typeface="Simplified Arabic" panose="02020603050405020304" pitchFamily="18" charset="-78"/>
              </a:rPr>
              <a:t> ذكر ما الذي</a:t>
            </a:r>
            <a:r>
              <a:rPr lang="ar-SA" altLang="en-US">
                <a:ea typeface="ヒラギノ角ゴ Pro W3" pitchFamily="-92" charset="-128"/>
                <a:cs typeface="Simplified Arabic" panose="02020603050405020304" pitchFamily="18" charset="-78"/>
              </a:rPr>
              <a:t> </a:t>
            </a:r>
            <a:r>
              <a:rPr lang="ar-LB" altLang="en-US">
                <a:ea typeface="ヒラギノ角ゴ Pro W3" pitchFamily="-92" charset="-128"/>
                <a:cs typeface="Simplified Arabic" panose="02020603050405020304" pitchFamily="18" charset="-78"/>
              </a:rPr>
              <a:t>ي</a:t>
            </a:r>
            <a:r>
              <a:rPr lang="ar-SA" altLang="en-US">
                <a:ea typeface="ヒラギノ角ゴ Pro W3" pitchFamily="-92" charset="-128"/>
                <a:cs typeface="Simplified Arabic" panose="02020603050405020304" pitchFamily="18" charset="-78"/>
              </a:rPr>
              <a:t>جب تغييره أو إزالته لتلبية الاحتياجات الخاصة بسياق </a:t>
            </a:r>
            <a:r>
              <a:rPr lang="ar-LB" altLang="en-US">
                <a:ea typeface="ヒラギノ角ゴ Pro W3" pitchFamily="-92" charset="-128"/>
                <a:cs typeface="Simplified Arabic" panose="02020603050405020304" pitchFamily="18" charset="-78"/>
              </a:rPr>
              <a:t>عملهم</a:t>
            </a:r>
            <a:r>
              <a:rPr lang="ar-SA" altLang="en-US">
                <a:ea typeface="ヒラギノ角ゴ Pro W3" pitchFamily="-92" charset="-128"/>
                <a:cs typeface="Simplified Arabic" panose="02020603050405020304" pitchFamily="18" charset="-78"/>
              </a:rPr>
              <a:t>.</a:t>
            </a:r>
            <a:endParaRPr lang="ar-LB" altLang="en-US">
              <a:ea typeface="ヒラギノ角ゴ Pro W3" pitchFamily="-92" charset="-128"/>
              <a:cs typeface="Simplified Arabic" panose="02020603050405020304" pitchFamily="18" charset="-78"/>
            </a:endParaRPr>
          </a:p>
          <a:p>
            <a:pPr algn="just" rtl="1">
              <a:lnSpc>
                <a:spcPct val="107000"/>
              </a:lnSpc>
              <a:spcBef>
                <a:spcPct val="0"/>
              </a:spcBef>
              <a:buFont typeface="Simplified Arabic" panose="02020603050405020304" pitchFamily="18" charset="-78"/>
              <a:buNone/>
            </a:pP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b="1">
                <a:ea typeface="ヒラギノ角ゴ Pro W3" pitchFamily="-92" charset="-128"/>
                <a:cs typeface="Simplified Arabic" panose="02020603050405020304" pitchFamily="18" charset="-78"/>
              </a:rPr>
              <a:t>ذكّروا المشاركين:</a:t>
            </a: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a:ea typeface="ヒラギノ角ゴ Pro W3" pitchFamily="-92" charset="-128"/>
                <a:cs typeface="Simplified Arabic" panose="02020603050405020304" pitchFamily="18" charset="-78"/>
              </a:rPr>
              <a:t>ضعوا في عين الاعتبار أنّه على الرغم من أنكم تريدون التأكد من أن نموذج </a:t>
            </a:r>
            <a:r>
              <a:rPr lang="fr-CA" altLang="en-US">
                <a:latin typeface="Simplified Arabic" panose="02020603050405020304" pitchFamily="18" charset="-78"/>
                <a:ea typeface="ヒラギノ角ゴ Pro W3" pitchFamily="-92" charset="-128"/>
                <a:cs typeface="Arial" panose="020B0604020202020204" pitchFamily="34" charset="0"/>
              </a:rPr>
              <a:t>REAct</a:t>
            </a:r>
            <a:r>
              <a:rPr lang="ar-SA" altLang="en-US">
                <a:ea typeface="ヒラギノ角ゴ Pro W3" pitchFamily="-92" charset="-128"/>
                <a:cs typeface="Simplified Arabic" panose="02020603050405020304" pitchFamily="18" charset="-78"/>
              </a:rPr>
              <a:t> الخاص بكم يلتقط بدّقة البيانات المتعلّقة بالسياق الخاص بكم، إلا أن عليكم التفكير أيضاً في إمكانية مقارنة مجموعات البيانات الخاصة بكم مع تلك الموجودة في برامج </a:t>
            </a:r>
            <a:r>
              <a:rPr lang="fr-CA" altLang="en-US">
                <a:latin typeface="Simplified Arabic" panose="02020603050405020304" pitchFamily="18" charset="-78"/>
                <a:ea typeface="ヒラギノ角ゴ Pro W3" pitchFamily="-92" charset="-128"/>
                <a:cs typeface="Arial" panose="020B0604020202020204" pitchFamily="34" charset="0"/>
              </a:rPr>
              <a:t>REAct</a:t>
            </a:r>
            <a:r>
              <a:rPr lang="ar-SA" altLang="en-US">
                <a:ea typeface="ヒラギノ角ゴ Pro W3" pitchFamily="-92" charset="-128"/>
                <a:cs typeface="Simplified Arabic" panose="02020603050405020304" pitchFamily="18" charset="-78"/>
              </a:rPr>
              <a:t> الأخرى بحيث يمكن تجميع البيانات على مستويات مختلفة: المجتمع، والبلد وعلى المستويات الإقليمية والعالمية. لذلك، أثناء تمرين التفصيل الخاص بكم، اسألوا أنفسكم باستمرار عن مدى أهمية أي تعديلات مقترحة و اسعوا إلى تحقيق توازن ما بين التفصيل المفرط أو القليل جدًا. اسألوا أنفسكم، ما هو التغيير الضروري حقًا للنموذج الحالي لجعله مناسبًا لسياقنا، وما هو التغيير "المقبول" والذي يمكن استبعاده؟</a:t>
            </a:r>
            <a:endParaRPr lang="ar-LB" altLang="en-US">
              <a:ea typeface="ヒラギノ角ゴ Pro W3" pitchFamily="-92" charset="-128"/>
              <a:cs typeface="Simplified Arabic" panose="02020603050405020304" pitchFamily="18" charset="-78"/>
            </a:endParaRPr>
          </a:p>
          <a:p>
            <a:pPr algn="just" rtl="1">
              <a:lnSpc>
                <a:spcPct val="107000"/>
              </a:lnSpc>
              <a:spcBef>
                <a:spcPct val="0"/>
              </a:spcBef>
              <a:buFont typeface="Simplified Arabic" panose="02020603050405020304" pitchFamily="18" charset="-78"/>
              <a:buNone/>
            </a:pPr>
            <a:endParaRPr lang="en-US" altLang="en-US">
              <a:ea typeface="ヒラギノ角ゴ Pro W3" pitchFamily="-92" charset="-128"/>
              <a:cs typeface="Arial" panose="020B0604020202020204" pitchFamily="34" charset="0"/>
            </a:endParaRPr>
          </a:p>
          <a:p>
            <a:pPr algn="just" rtl="1">
              <a:lnSpc>
                <a:spcPct val="107000"/>
              </a:lnSpc>
              <a:spcBef>
                <a:spcPct val="0"/>
              </a:spcBef>
              <a:buFont typeface="Simplified Arabic" panose="02020603050405020304" pitchFamily="18" charset="-78"/>
              <a:buChar char="-"/>
            </a:pPr>
            <a:r>
              <a:rPr lang="ar-SA" altLang="en-US">
                <a:ea typeface="ヒラギノ角ゴ Pro W3" pitchFamily="-92" charset="-128"/>
                <a:cs typeface="Simplified Arabic" panose="02020603050405020304" pitchFamily="18" charset="-78"/>
              </a:rPr>
              <a:t>ملاحظة: إن كنتم تستخدمون منصّة </a:t>
            </a:r>
            <a:r>
              <a:rPr lang="fr-CA" altLang="en-US">
                <a:latin typeface="Simplified Arabic" panose="02020603050405020304" pitchFamily="18" charset="-78"/>
                <a:ea typeface="ヒラギノ角ゴ Pro W3" pitchFamily="-92" charset="-128"/>
                <a:cs typeface="Arial" panose="020B0604020202020204" pitchFamily="34" charset="0"/>
              </a:rPr>
              <a:t>Wanda </a:t>
            </a:r>
            <a:r>
              <a:rPr lang="ar-SA" altLang="en-US">
                <a:ea typeface="ヒラギノ角ゴ Pro W3" pitchFamily="-92" charset="-128"/>
                <a:cs typeface="Simplified Arabic" panose="02020603050405020304" pitchFamily="18" charset="-78"/>
              </a:rPr>
              <a:t>الخاصة ببرنامج </a:t>
            </a:r>
            <a:r>
              <a:rPr lang="fr-CA" altLang="en-US">
                <a:latin typeface="Simplified Arabic" panose="02020603050405020304" pitchFamily="18" charset="-78"/>
                <a:ea typeface="ヒラギノ角ゴ Pro W3" pitchFamily="-92" charset="-128"/>
                <a:cs typeface="Arial" panose="020B0604020202020204" pitchFamily="34" charset="0"/>
              </a:rPr>
              <a:t>Frontline AIDS</a:t>
            </a:r>
            <a:r>
              <a:rPr lang="ar-SA" altLang="en-US">
                <a:ea typeface="ヒラギノ角ゴ Pro W3" pitchFamily="-92" charset="-128"/>
                <a:cs typeface="Simplified Arabic" panose="02020603050405020304" pitchFamily="18" charset="-78"/>
              </a:rPr>
              <a:t> ، فلا تنسوا إرسال التغييرات المتفق عليها إلى فريق </a:t>
            </a:r>
            <a:r>
              <a:rPr lang="fr-CA" altLang="en-US">
                <a:latin typeface="Simplified Arabic" panose="02020603050405020304" pitchFamily="18" charset="-78"/>
                <a:ea typeface="ヒラギノ角ゴ Pro W3" pitchFamily="-92" charset="-128"/>
                <a:cs typeface="Arial" panose="020B0604020202020204" pitchFamily="34" charset="0"/>
              </a:rPr>
              <a:t>REAct</a:t>
            </a:r>
            <a:r>
              <a:rPr lang="ar-SA" altLang="en-US">
                <a:ea typeface="ヒラギノ角ゴ Pro W3" pitchFamily="-92" charset="-128"/>
                <a:cs typeface="Simplified Arabic" panose="02020603050405020304" pitchFamily="18" charset="-78"/>
              </a:rPr>
              <a:t> في </a:t>
            </a:r>
            <a:r>
              <a:rPr lang="fr-CA" altLang="en-US">
                <a:latin typeface="Simplified Arabic" panose="02020603050405020304" pitchFamily="18" charset="-78"/>
                <a:ea typeface="ヒラギノ角ゴ Pro W3" pitchFamily="-92" charset="-128"/>
                <a:cs typeface="Arial" panose="020B0604020202020204" pitchFamily="34" charset="0"/>
              </a:rPr>
              <a:t>Frontline AIDS </a:t>
            </a:r>
            <a:r>
              <a:rPr lang="ar-SA" altLang="en-US">
                <a:ea typeface="ヒラギノ角ゴ Pro W3" pitchFamily="-92" charset="-128"/>
                <a:cs typeface="Simplified Arabic" panose="02020603050405020304" pitchFamily="18" charset="-78"/>
              </a:rPr>
              <a:t>حتى يقوم بتخصيص نموذج خاص بكم ويضعه على منصّة </a:t>
            </a:r>
            <a:r>
              <a:rPr lang="fr-CA" altLang="en-US">
                <a:latin typeface="Simplified Arabic" panose="02020603050405020304" pitchFamily="18" charset="-78"/>
                <a:ea typeface="ヒラギノ角ゴ Pro W3" pitchFamily="-92" charset="-128"/>
                <a:cs typeface="Arial" panose="020B0604020202020204" pitchFamily="34" charset="0"/>
              </a:rPr>
              <a:t>Wanda</a:t>
            </a:r>
            <a:r>
              <a:rPr lang="ar-SA" altLang="en-US">
                <a:ea typeface="ヒラギノ角ゴ Pro W3" pitchFamily="-92" charset="-128"/>
                <a:cs typeface="Simplified Arabic" panose="02020603050405020304" pitchFamily="18" charset="-78"/>
              </a:rPr>
              <a:t> نيابةً عنكم.</a:t>
            </a:r>
            <a:endParaRPr lang="en-US" altLang="en-US">
              <a:ea typeface="ヒラギノ角ゴ Pro W3" pitchFamily="-92" charset="-128"/>
              <a:cs typeface="Arial" panose="020B0604020202020204" pitchFamily="34" charset="0"/>
            </a:endParaRPr>
          </a:p>
          <a:p>
            <a:pPr>
              <a:lnSpc>
                <a:spcPct val="107000"/>
              </a:lnSpc>
              <a:spcBef>
                <a:spcPct val="0"/>
              </a:spcBef>
              <a:spcAft>
                <a:spcPts val="800"/>
              </a:spcAft>
            </a:pPr>
            <a:r>
              <a:rPr lang="ar-SA" altLang="en-US">
                <a:ea typeface="ヒラギノ角ゴ Pro W3" pitchFamily="-92" charset="-128"/>
                <a:cs typeface="Arial" panose="020B0604020202020204" pitchFamily="34" charset="0"/>
              </a:rPr>
              <a:t> </a:t>
            </a:r>
            <a:endParaRPr lang="en-US" altLang="en-US">
              <a:ea typeface="ヒラギノ角ゴ Pro W3" pitchFamily="-92" charset="-128"/>
              <a:cs typeface="Arial" panose="020B0604020202020204" pitchFamily="34" charset="0"/>
            </a:endParaRPr>
          </a:p>
          <a:p>
            <a:pPr algn="r" rtl="1"/>
            <a:endParaRPr lang="en-US" altLang="en-US">
              <a:ea typeface="ヒラギノ角ゴ Pro W3" pitchFamily="-92" charset="-128"/>
            </a:endParaRPr>
          </a:p>
          <a:p>
            <a:pPr algn="r" rtl="1"/>
            <a:endParaRPr lang="en-US" altLang="en-US">
              <a:ea typeface="ヒラギノ角ゴ Pro W3" pitchFamily="-92" charset="-128"/>
            </a:endParaRPr>
          </a:p>
        </p:txBody>
      </p:sp>
      <p:sp>
        <p:nvSpPr>
          <p:cNvPr id="195588" name="Slide Number Placeholder 3">
            <a:extLst>
              <a:ext uri="{FF2B5EF4-FFF2-40B4-BE49-F238E27FC236}">
                <a16:creationId xmlns:a16="http://schemas.microsoft.com/office/drawing/2014/main" id="{51CD6F0C-66D4-411B-A05B-DB6CB1A08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17844027-E43C-423B-A32D-06041A92A811}" type="slidenum">
              <a:rPr lang="en-GB" altLang="en-US"/>
              <a:pPr/>
              <a:t>85</a:t>
            </a:fld>
            <a:endParaRPr lang="en-GB"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9228DD9D-956A-4B39-8CAE-FE94C8D46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a:extLst>
              <a:ext uri="{FF2B5EF4-FFF2-40B4-BE49-F238E27FC236}">
                <a16:creationId xmlns:a16="http://schemas.microsoft.com/office/drawing/2014/main" id="{14D1C1A6-F668-4D9F-BF75-C993CD48A6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altLang="en-US" sz="1800">
                <a:ea typeface="ヒラギノ角ゴ Pro W3" pitchFamily="-92" charset="-128"/>
                <a:cs typeface="Simplified Arabic" panose="02020603050405020304" pitchFamily="18" charset="-78"/>
              </a:rPr>
              <a:t>اطلعوا على لائحة التدقيق لضمان تغطية كل المجالات قبل الانتقال إلى الوحدة التالية.</a:t>
            </a:r>
            <a:endParaRPr lang="en-US" altLang="en-US" sz="1800">
              <a:ea typeface="ヒラギノ角ゴ Pro W3" pitchFamily="-92" charset="-128"/>
              <a:cs typeface="Arial" panose="020B0604020202020204" pitchFamily="34" charset="0"/>
            </a:endParaRPr>
          </a:p>
          <a:p>
            <a:pPr algn="r" rtl="1"/>
            <a:endParaRPr lang="en-US" altLang="en-US">
              <a:ea typeface="ヒラギノ角ゴ Pro W3" pitchFamily="-92" charset="-128"/>
            </a:endParaRPr>
          </a:p>
        </p:txBody>
      </p:sp>
      <p:sp>
        <p:nvSpPr>
          <p:cNvPr id="197636" name="Slide Number Placeholder 3">
            <a:extLst>
              <a:ext uri="{FF2B5EF4-FFF2-40B4-BE49-F238E27FC236}">
                <a16:creationId xmlns:a16="http://schemas.microsoft.com/office/drawing/2014/main" id="{3B976FFE-0DC1-4055-848F-A3C2A5CD7D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2C2A1FE3-3A2F-4E87-B9F5-0FE54629F29B}" type="slidenum">
              <a:rPr lang="en-GB" altLang="en-US"/>
              <a:pPr/>
              <a:t>86</a:t>
            </a:fld>
            <a:endParaRPr lang="en-GB"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205156D1-A6D2-4C24-8801-69AFA3F66A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a:extLst>
              <a:ext uri="{FF2B5EF4-FFF2-40B4-BE49-F238E27FC236}">
                <a16:creationId xmlns:a16="http://schemas.microsoft.com/office/drawing/2014/main" id="{1EA5A639-36F0-4FEE-8FE3-CDE26039E9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rtl="1">
              <a:lnSpc>
                <a:spcPct val="107000"/>
              </a:lnSpc>
              <a:spcBef>
                <a:spcPct val="0"/>
              </a:spcBef>
            </a:pPr>
            <a:r>
              <a:rPr lang="ar-SA" altLang="en-US" sz="1800">
                <a:ea typeface="ヒラギノ角ゴ Pro W3" pitchFamily="-92" charset="-128"/>
                <a:cs typeface="Simplified Arabic" panose="02020603050405020304" pitchFamily="18" charset="-78"/>
              </a:rPr>
              <a:t>نبذة عن الجلسة:</a:t>
            </a:r>
            <a:endParaRPr lang="en-US" altLang="en-US" sz="1800">
              <a:ea typeface="ヒラギノ角ゴ Pro W3" pitchFamily="-92" charset="-128"/>
              <a:cs typeface="Arial" panose="020B0604020202020204" pitchFamily="34" charset="0"/>
            </a:endParaRPr>
          </a:p>
          <a:p>
            <a:pPr algn="just" rtl="1">
              <a:lnSpc>
                <a:spcPct val="107000"/>
              </a:lnSpc>
              <a:spcBef>
                <a:spcPct val="0"/>
              </a:spcBef>
            </a:pPr>
            <a:r>
              <a:rPr lang="ar-SA" altLang="en-US" sz="1800">
                <a:ea typeface="ヒラギノ角ゴ Pro W3" pitchFamily="-92" charset="-128"/>
                <a:cs typeface="Simplified Arabic" panose="02020603050405020304" pitchFamily="18" charset="-78"/>
              </a:rPr>
              <a:t>تهدف هذه الجلسة إلى مساعدة المشاركين على تلخيص ما تعلموه وفهم الخطوات التالية التي تهدف إلى دمج النوع الاجتماعي في برامج </a:t>
            </a:r>
            <a:r>
              <a:rPr lang="fr-CA" altLang="en-US" sz="1800">
                <a:latin typeface="Simplified Arabic" panose="02020603050405020304" pitchFamily="18" charset="-78"/>
                <a:ea typeface="ヒラギノ角ゴ Pro W3" pitchFamily="-92" charset="-128"/>
                <a:cs typeface="Arial" panose="020B0604020202020204" pitchFamily="34" charset="0"/>
              </a:rPr>
              <a:t>REAct </a:t>
            </a:r>
            <a:r>
              <a:rPr lang="ar-LB" altLang="en-US" sz="1800">
                <a:latin typeface="Simplified Arabic" panose="02020603050405020304" pitchFamily="18" charset="-78"/>
                <a:ea typeface="ヒラギノ角ゴ Pro W3" pitchFamily="-92" charset="-128"/>
                <a:cs typeface="Simplified Arabic" panose="02020603050405020304" pitchFamily="18" charset="-78"/>
              </a:rPr>
              <a:t> الخاصة</a:t>
            </a:r>
            <a:r>
              <a:rPr lang="ar-SA" altLang="en-US" sz="1800">
                <a:ea typeface="ヒラギノ角ゴ Pro W3" pitchFamily="-92" charset="-128"/>
                <a:cs typeface="Simplified Arabic" panose="02020603050405020304" pitchFamily="18" charset="-78"/>
              </a:rPr>
              <a:t> بهم.</a:t>
            </a:r>
            <a:endParaRPr lang="en-US" altLang="en-US" sz="1800">
              <a:ea typeface="ヒラギノ角ゴ Pro W3" pitchFamily="-92" charset="-128"/>
              <a:cs typeface="Arial" panose="020B0604020202020204" pitchFamily="34" charset="0"/>
            </a:endParaRPr>
          </a:p>
          <a:p>
            <a:endParaRPr lang="en-US" altLang="en-US">
              <a:ea typeface="ヒラギノ角ゴ Pro W3" pitchFamily="-92" charset="-128"/>
            </a:endParaRPr>
          </a:p>
        </p:txBody>
      </p:sp>
      <p:sp>
        <p:nvSpPr>
          <p:cNvPr id="199684" name="Slide Number Placeholder 3">
            <a:extLst>
              <a:ext uri="{FF2B5EF4-FFF2-40B4-BE49-F238E27FC236}">
                <a16:creationId xmlns:a16="http://schemas.microsoft.com/office/drawing/2014/main" id="{1810AD69-6C6F-4BB0-A935-9062BF4EC9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ADE9769D-0367-4DB7-89ED-51C956475C97}" type="slidenum">
              <a:rPr lang="en-GB" altLang="en-US"/>
              <a:pPr/>
              <a:t>87</a:t>
            </a:fld>
            <a:endParaRPr lang="en-GB"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ED80177C-17FB-4336-8693-640510136F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a:extLst>
              <a:ext uri="{FF2B5EF4-FFF2-40B4-BE49-F238E27FC236}">
                <a16:creationId xmlns:a16="http://schemas.microsoft.com/office/drawing/2014/main" id="{E725D811-ABD2-4E08-AE36-E8E0D45A08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قبل اختتام ورشة العمل، راجعوا لائحة التدقيق لتتأكدوا من أنكم عالجتم كل النقاط واتفقوا مع المشاركين على الخطوات التالية.</a:t>
            </a:r>
            <a:endParaRPr lang="en-US" altLang="en-US" sz="1800">
              <a:ea typeface="ヒラギノ角ゴ Pro W3" pitchFamily="-92" charset="-128"/>
              <a:cs typeface="Arial" panose="020B0604020202020204" pitchFamily="34" charset="0"/>
            </a:endParaRPr>
          </a:p>
          <a:p>
            <a:pPr>
              <a:lnSpc>
                <a:spcPct val="107000"/>
              </a:lnSpc>
              <a:spcBef>
                <a:spcPct val="0"/>
              </a:spcBef>
              <a:spcAft>
                <a:spcPts val="800"/>
              </a:spcAft>
            </a:pPr>
            <a:r>
              <a:rPr lang="en-US" altLang="en-US" sz="1800">
                <a:ea typeface="ヒラギノ角ゴ Pro W3" pitchFamily="-92" charset="-128"/>
                <a:cs typeface="Arial" panose="020B0604020202020204" pitchFamily="34" charset="0"/>
              </a:rPr>
              <a:t> </a:t>
            </a:r>
          </a:p>
          <a:p>
            <a:endParaRPr lang="en-US" altLang="en-US">
              <a:ea typeface="ヒラギノ角ゴ Pro W3" pitchFamily="-92" charset="-128"/>
            </a:endParaRPr>
          </a:p>
        </p:txBody>
      </p:sp>
      <p:sp>
        <p:nvSpPr>
          <p:cNvPr id="201732" name="Slide Number Placeholder 3">
            <a:extLst>
              <a:ext uri="{FF2B5EF4-FFF2-40B4-BE49-F238E27FC236}">
                <a16:creationId xmlns:a16="http://schemas.microsoft.com/office/drawing/2014/main" id="{11DE034F-4098-4F6D-A37E-2C19516EDB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E371EB47-7A4B-466A-811E-2C6DC49BF593}" type="slidenum">
              <a:rPr lang="en-GB" altLang="en-US"/>
              <a:pPr/>
              <a:t>88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FB6528C-2525-463B-AA56-BFBD6963CB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01C482ED-1AAC-476F-BF6B-6B05995005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LB" altLang="en-US" sz="1800" b="1">
                <a:ea typeface="ヒラギノ角ゴ Pro W3" pitchFamily="-92" charset="-128"/>
                <a:cs typeface="Simplified Arabic" panose="02020603050405020304" pitchFamily="18" charset="-78"/>
              </a:rPr>
              <a:t>التعريف ببرنامج </a:t>
            </a:r>
            <a:r>
              <a:rPr lang="en-US" altLang="en-US" sz="1800" b="1">
                <a:latin typeface="Simplified Arabic" panose="02020603050405020304" pitchFamily="18" charset="-78"/>
                <a:ea typeface="ヒラギノ角ゴ Pro W3" pitchFamily="-92" charset="-128"/>
                <a:cs typeface="Arial" panose="020B0604020202020204" pitchFamily="34" charset="0"/>
              </a:rPr>
              <a:t>Gender REAct</a:t>
            </a:r>
            <a:r>
              <a:rPr lang="ar-LB" altLang="en-US" sz="1800" b="1">
                <a:ea typeface="ヒラギノ角ゴ Pro W3" pitchFamily="-92" charset="-128"/>
                <a:cs typeface="Simplified Arabic" panose="02020603050405020304" pitchFamily="18" charset="-78"/>
              </a:rPr>
              <a:t> واستعراض فوائده</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إن برنامج </a:t>
            </a:r>
            <a:r>
              <a:rPr lang="en-US" altLang="en-US" sz="1800">
                <a:latin typeface="Simplified Arabic" panose="02020603050405020304" pitchFamily="18" charset="-78"/>
                <a:ea typeface="ヒラギノ角ゴ Pro W3" pitchFamily="-92" charset="-128"/>
                <a:cs typeface="Arial" panose="020B0604020202020204" pitchFamily="34" charset="0"/>
              </a:rPr>
              <a:t>REAct</a:t>
            </a:r>
            <a:r>
              <a:rPr lang="ar-LB" altLang="en-US" sz="1800">
                <a:ea typeface="ヒラギノ角ゴ Pro W3" pitchFamily="-92" charset="-128"/>
                <a:cs typeface="Simplified Arabic" panose="02020603050405020304" pitchFamily="18" charset="-78"/>
              </a:rPr>
              <a:t> (</a:t>
            </a:r>
            <a:r>
              <a:rPr lang="en-US" altLang="en-US" sz="1800">
                <a:latin typeface="Simplified Arabic" panose="02020603050405020304" pitchFamily="18" charset="-78"/>
                <a:ea typeface="ヒラギノ角ゴ Pro W3" pitchFamily="-92" charset="-128"/>
                <a:cs typeface="Arial" panose="020B0604020202020204" pitchFamily="34" charset="0"/>
              </a:rPr>
              <a:t>Rights-Evidence-ACTion</a:t>
            </a:r>
            <a:r>
              <a:rPr lang="ar-LB" altLang="en-US" sz="1800">
                <a:ea typeface="ヒラギノ角ゴ Pro W3" pitchFamily="-92" charset="-128"/>
                <a:cs typeface="Simplified Arabic" panose="02020603050405020304" pitchFamily="18" charset="-78"/>
              </a:rPr>
              <a:t>)، الذي طوّرته منظمة فرونتلاين ايدز، هو برنامج مجتمعي وراصد لحقوق الإنسان وداعٍ للاستجابة لها، يقوم بتوثيق مجموعة واسعة من العقبات المرتبطة بحقوق الإنسان والخاصة بفيروس نقص المناعة البشرية والخدمات الصحية المرتبطة به والاستجابة لها.</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أما البرنامج الخاص بالنوع الاجتماعي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 فيقدم مجموعة من الموارد الجديدة التي تكمّل الموارد المدرجة في دليل المستخدم الأساسي </a:t>
            </a:r>
            <a:r>
              <a:rPr lang="en-US" altLang="en-US" sz="1800">
                <a:latin typeface="Simplified Arabic" panose="02020603050405020304" pitchFamily="18" charset="-78"/>
                <a:ea typeface="ヒラギノ角ゴ Pro W3" pitchFamily="-92" charset="-128"/>
                <a:cs typeface="Arial" panose="020B0604020202020204" pitchFamily="34" charset="0"/>
              </a:rPr>
              <a:t>REAct User Guide</a:t>
            </a:r>
            <a:r>
              <a:rPr lang="ar-LB" altLang="en-US" sz="1800">
                <a:ea typeface="ヒラギノ角ゴ Pro W3" pitchFamily="-92" charset="-128"/>
                <a:cs typeface="Simplified Arabic" panose="02020603050405020304" pitchFamily="18" charset="-78"/>
              </a:rPr>
              <a:t>، ما يفسح المجال أمام المنظمات لرصد حالات العنف القائم على النوع الاجتماعي والتمييز، وتوثيقها والاستجابة لها. تمّ تطوير 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 تلبية للدليل القاطع على أن انعدام المساواة القائم على النوع الاجتماعي، هي عقبة كبيرة مرتبطة بحقوق الإنسان، تعيق الوصول إلى الخدمات الصحية الخاصة بفيروس نقص المناعة البشرية، وسواها من الخدمات الصحية لدى المجموعات المهمّشة. فانعدام المساواة القائمة على النوع الاجتماعي المتجسدة من خلال الوصمة الاجتماعية، والتمييز، والعنف تعيق الوصول إلى الخدمات، ولاسيما إلى الخدمات الصحية الجنسية والمتعلقة بالصحة الإنجابية، ما يعيق حصول الأشخاص، الذين همّ بأمسّ الحاجة إلى ذلك، على حقوقهم الجنسية والإنجابية.  </a:t>
            </a:r>
            <a:endParaRPr lang="en-US" altLang="en-US" sz="1800">
              <a:ea typeface="ヒラギノ角ゴ Pro W3" pitchFamily="-92" charset="-128"/>
              <a:cs typeface="Arial" panose="020B0604020202020204" pitchFamily="34" charset="0"/>
            </a:endParaRPr>
          </a:p>
          <a:p>
            <a:pPr algn="r" rtl="1">
              <a:lnSpc>
                <a:spcPct val="107000"/>
              </a:lnSpc>
              <a:spcBef>
                <a:spcPct val="0"/>
              </a:spcBef>
              <a:spcAft>
                <a:spcPts val="800"/>
              </a:spcAft>
            </a:pPr>
            <a:r>
              <a:rPr lang="ar-LB" altLang="en-US" sz="1800">
                <a:ea typeface="ヒラギノ角ゴ Pro W3" pitchFamily="-92" charset="-128"/>
                <a:cs typeface="Simplified Arabic" panose="02020603050405020304" pitchFamily="18" charset="-78"/>
              </a:rPr>
              <a:t>صُمّم برنامج </a:t>
            </a:r>
            <a:r>
              <a:rPr lang="en-US" altLang="en-US" sz="1800">
                <a:latin typeface="Simplified Arabic" panose="02020603050405020304" pitchFamily="18" charset="-78"/>
                <a:ea typeface="ヒラギノ角ゴ Pro W3" pitchFamily="-92" charset="-128"/>
                <a:cs typeface="Arial" panose="020B0604020202020204" pitchFamily="34" charset="0"/>
              </a:rPr>
              <a:t>Gender REAct</a:t>
            </a:r>
            <a:r>
              <a:rPr lang="ar-LB" altLang="en-US" sz="1800">
                <a:ea typeface="ヒラギノ角ゴ Pro W3" pitchFamily="-92" charset="-128"/>
                <a:cs typeface="Simplified Arabic" panose="02020603050405020304" pitchFamily="18" charset="-78"/>
              </a:rPr>
              <a:t> للمنظمات المجتمعية ومنظمات المجتمع المدني التي تهدف إلى إحداث تطور على صعيد حقوق الإنسان والصحة، بما في ذلك الصحة الجنسية والإنجابية وحقوقها، بالنسبة إلى الأشخاص المصابين بفيروس نقص المناعة البشرية. وهو ليس موجهاً فقط للمنظمات التي تعمل في مجال التمييز والعنف القائمين على النوع الاجتماعي.</a:t>
            </a:r>
            <a:endParaRPr lang="en-US" altLang="en-US" sz="1800">
              <a:ea typeface="ヒラギノ角ゴ Pro W3" pitchFamily="-92" charset="-128"/>
              <a:cs typeface="Arial" panose="020B0604020202020204" pitchFamily="34" charset="0"/>
            </a:endParaRPr>
          </a:p>
          <a:p>
            <a:pPr eaLnBrk="1" hangingPunct="1">
              <a:spcBef>
                <a:spcPct val="0"/>
              </a:spcBef>
            </a:pPr>
            <a:endParaRPr lang="en-US" altLang="en-US">
              <a:solidFill>
                <a:srgbClr val="E52E78"/>
              </a:solidFill>
              <a:ea typeface="ヒラギノ角ゴ Pro W3" pitchFamily="-92" charset="-128"/>
              <a:cs typeface="Calibri" panose="020F0502020204030204" pitchFamily="34" charset="0"/>
            </a:endParaRPr>
          </a:p>
          <a:p>
            <a:pPr eaLnBrk="1" hangingPunct="1">
              <a:spcBef>
                <a:spcPct val="0"/>
              </a:spcBef>
            </a:pPr>
            <a:endParaRPr lang="en-GB" altLang="en-US">
              <a:ea typeface="ヒラギノ角ゴ Pro W3" pitchFamily="-92" charset="-128"/>
            </a:endParaRPr>
          </a:p>
          <a:p>
            <a:pPr eaLnBrk="1" hangingPunct="1">
              <a:spcBef>
                <a:spcPct val="0"/>
              </a:spcBef>
            </a:pPr>
            <a:endParaRPr lang="en-GB" altLang="en-US">
              <a:ea typeface="ヒラギノ角ゴ Pro W3" pitchFamily="-92" charset="-128"/>
            </a:endParaRPr>
          </a:p>
        </p:txBody>
      </p:sp>
      <p:sp>
        <p:nvSpPr>
          <p:cNvPr id="47108" name="Slide Number Placeholder 3">
            <a:extLst>
              <a:ext uri="{FF2B5EF4-FFF2-40B4-BE49-F238E27FC236}">
                <a16:creationId xmlns:a16="http://schemas.microsoft.com/office/drawing/2014/main" id="{1BC5C398-5115-4D26-A9B5-7BEB77205B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C8BD75D7-1639-40DC-81A3-72EE9ECB77EE}" type="slidenum">
              <a:rPr lang="en-GB" altLang="en-US"/>
              <a:pPr/>
              <a:t>8</a:t>
            </a:fld>
            <a:endParaRPr lang="en-GB"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0FCA3E98-7413-4F84-A48A-A7C5F78A5E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a:extLst>
              <a:ext uri="{FF2B5EF4-FFF2-40B4-BE49-F238E27FC236}">
                <a16:creationId xmlns:a16="http://schemas.microsoft.com/office/drawing/2014/main" id="{4E1DD22C-56B1-4A50-A16C-1BA0BA631D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ヒラギノ角ゴ Pro W3" pitchFamily="-92" charset="-128"/>
            </a:endParaRPr>
          </a:p>
        </p:txBody>
      </p:sp>
      <p:sp>
        <p:nvSpPr>
          <p:cNvPr id="203780" name="Slide Number Placeholder 3">
            <a:extLst>
              <a:ext uri="{FF2B5EF4-FFF2-40B4-BE49-F238E27FC236}">
                <a16:creationId xmlns:a16="http://schemas.microsoft.com/office/drawing/2014/main" id="{4B2D03A2-631C-4B9D-A735-F1DDD64FD0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50962EB2-A06E-40C6-932F-61470E404DF2}" type="slidenum">
              <a:rPr lang="en-GB" altLang="en-US"/>
              <a:pPr/>
              <a:t>89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B9AB92B-0069-4BA0-98DA-A9658D9DFA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17A0EB71-C0E8-4A86-AA30-ABB32922B1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lnSpc>
                <a:spcPct val="107000"/>
              </a:lnSpc>
              <a:spcBef>
                <a:spcPct val="0"/>
              </a:spcBef>
              <a:spcAft>
                <a:spcPts val="800"/>
              </a:spcAft>
            </a:pPr>
            <a:r>
              <a:rPr lang="ar-SA" altLang="en-US" sz="1800">
                <a:ea typeface="ヒラギノ角ゴ Pro W3" pitchFamily="-92" charset="-128"/>
                <a:cs typeface="Simplified Arabic" panose="02020603050405020304" pitchFamily="18" charset="-78"/>
              </a:rPr>
              <a:t>أكّدوا للمشاركين بأن الفكرة الرئيسية لا تتمحور حول جمع البيانات، بل حول كيفية استخدام هذه البيانات لتحسين الاستجابات، ومعالجة الثغرات، والترويج للحقوق القائمة على النوع الاجتماعي بشكل أكثر فعالية.</a:t>
            </a:r>
            <a:endParaRPr lang="en-US" altLang="en-US" sz="1800">
              <a:ea typeface="ヒラギノ角ゴ Pro W3" pitchFamily="-92" charset="-128"/>
              <a:cs typeface="Arial" panose="020B0604020202020204" pitchFamily="34" charset="0"/>
            </a:endParaRPr>
          </a:p>
        </p:txBody>
      </p:sp>
      <p:sp>
        <p:nvSpPr>
          <p:cNvPr id="50180" name="Slide Number Placeholder 3">
            <a:extLst>
              <a:ext uri="{FF2B5EF4-FFF2-40B4-BE49-F238E27FC236}">
                <a16:creationId xmlns:a16="http://schemas.microsoft.com/office/drawing/2014/main" id="{895640B1-3051-443D-8147-EE9EE6BE49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fld id="{DE348839-4FB7-4411-A97D-20F94BB0B77A}" type="slidenum">
              <a:rPr lang="en-GB" altLang="en-US"/>
              <a:pPr/>
              <a:t>10</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8.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8.xml"/><Relationship Id="rId1" Type="http://schemas.openxmlformats.org/officeDocument/2006/relationships/themeOverride" Target="../theme/themeOverride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9.xml"/><Relationship Id="rId1" Type="http://schemas.openxmlformats.org/officeDocument/2006/relationships/themeOverride" Target="../theme/themeOverride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9.xml"/><Relationship Id="rId1" Type="http://schemas.openxmlformats.org/officeDocument/2006/relationships/themeOverride" Target="../theme/themeOverride5.xml"/><Relationship Id="rId4" Type="http://schemas.openxmlformats.org/officeDocument/2006/relationships/image" Target="../media/image3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5" name="Picture 1" descr="A person standing in front of a beach&#10;&#10;Description automatically generated">
            <a:extLst>
              <a:ext uri="{FF2B5EF4-FFF2-40B4-BE49-F238E27FC236}">
                <a16:creationId xmlns:a16="http://schemas.microsoft.com/office/drawing/2014/main" id="{C83F84BA-7460-4F4A-9AD4-7B6EC5CC89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2900" y="401638"/>
            <a:ext cx="10393363"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ogoCutout-color-01.png">
            <a:extLst>
              <a:ext uri="{FF2B5EF4-FFF2-40B4-BE49-F238E27FC236}">
                <a16:creationId xmlns:a16="http://schemas.microsoft.com/office/drawing/2014/main" id="{5E38F83F-9F44-426F-87FC-CCC58787E1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3" y="0"/>
            <a:ext cx="1222533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close up of a logo&#10;&#10;Description automatically generated">
            <a:extLst>
              <a:ext uri="{FF2B5EF4-FFF2-40B4-BE49-F238E27FC236}">
                <a16:creationId xmlns:a16="http://schemas.microsoft.com/office/drawing/2014/main" id="{4D518E11-35B8-4ECF-833B-887DE0144B2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413" y="449263"/>
            <a:ext cx="2552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954" y="2766963"/>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Picture Placeholder 6"/>
          <p:cNvSpPr>
            <a:spLocks noGrp="1"/>
          </p:cNvSpPr>
          <p:nvPr>
            <p:ph type="pic" sz="quarter" idx="12"/>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171133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 + Heading Styles">
    <p:spTree>
      <p:nvGrpSpPr>
        <p:cNvPr id="1" name=""/>
        <p:cNvGrpSpPr/>
        <p:nvPr/>
      </p:nvGrpSpPr>
      <p:grpSpPr>
        <a:xfrm>
          <a:off x="0" y="0"/>
          <a:ext cx="0" cy="0"/>
          <a:chOff x="0" y="0"/>
          <a:chExt cx="0" cy="0"/>
        </a:xfrm>
      </p:grpSpPr>
      <p:sp>
        <p:nvSpPr>
          <p:cNvPr id="5" name="Title 3"/>
          <p:cNvSpPr>
            <a:spLocks noGrp="1"/>
          </p:cNvSpPr>
          <p:nvPr>
            <p:ph type="title"/>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quarter" idx="15"/>
          </p:nvPr>
        </p:nvSpPr>
        <p:spPr>
          <a:xfrm>
            <a:off x="723901" y="2697841"/>
            <a:ext cx="5083342" cy="2916895"/>
          </a:xfrm>
          <a:prstGeom prst="rect">
            <a:avLst/>
          </a:prstGeom>
        </p:spPr>
        <p:txBody>
          <a:bodyPr lIns="0" tIns="0" rIns="0" bIns="0"/>
          <a:lstStyle>
            <a:lvl1pPr marL="0" indent="0">
              <a:lnSpc>
                <a:spcPct val="100000"/>
              </a:lnSpc>
              <a:spcBef>
                <a:spcPts val="0"/>
              </a:spcBef>
              <a:spcAft>
                <a:spcPts val="1000"/>
              </a:spcAft>
              <a:buClrTx/>
              <a:buFont typeface="Arial"/>
              <a:buNone/>
              <a:defRPr sz="1800" b="0" i="0">
                <a:solidFill>
                  <a:srgbClr val="000000"/>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spcAft>
                <a:spcPts val="1000"/>
              </a:spcAft>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ext Placeholder 2"/>
          <p:cNvSpPr>
            <a:spLocks noGrp="1"/>
          </p:cNvSpPr>
          <p:nvPr>
            <p:ph type="body" sz="quarter" idx="16"/>
          </p:nvPr>
        </p:nvSpPr>
        <p:spPr>
          <a:xfrm>
            <a:off x="6352674" y="2697842"/>
            <a:ext cx="5110915" cy="2916894"/>
          </a:xfrm>
          <a:prstGeom prst="rect">
            <a:avLst/>
          </a:prstGeom>
        </p:spPr>
        <p:txBody>
          <a:bodyPr lIns="0" tIns="0" rIns="0" bIns="0"/>
          <a:lstStyle>
            <a:lvl1pPr marL="0" indent="-75600">
              <a:lnSpc>
                <a:spcPct val="100000"/>
              </a:lnSpc>
              <a:spcBef>
                <a:spcPts val="0"/>
              </a:spcBef>
              <a:spcAft>
                <a:spcPts val="1600"/>
              </a:spcAft>
              <a:buFont typeface="Arial"/>
              <a:buChar char="•"/>
              <a:defRPr sz="1800" b="0" i="0">
                <a:solidFill>
                  <a:schemeClr val="tx1">
                    <a:lumMod val="95000"/>
                    <a:lumOff val="5000"/>
                  </a:schemeClr>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Text Placeholder 12"/>
          <p:cNvSpPr>
            <a:spLocks noGrp="1"/>
          </p:cNvSpPr>
          <p:nvPr>
            <p:ph type="body" sz="quarter" idx="17"/>
          </p:nvPr>
        </p:nvSpPr>
        <p:spPr>
          <a:xfrm>
            <a:off x="704850" y="1838721"/>
            <a:ext cx="2659751" cy="472025"/>
          </a:xfrm>
          <a:prstGeom prst="rect">
            <a:avLst/>
          </a:prstGeom>
          <a:solidFill>
            <a:schemeClr val="tx1"/>
          </a:solidFill>
        </p:spPr>
        <p:txBody>
          <a:bodyPr vert="horz" wrap="square" lIns="91440" tIns="108000" rIns="91440" bIns="108000">
            <a:spAutoFit/>
          </a:bodyPr>
          <a:lstStyle>
            <a:lvl1pPr marL="0" indent="0">
              <a:buFontTx/>
              <a:buNone/>
              <a:defRPr sz="1800" cap="all" baseline="0">
                <a:solidFill>
                  <a:schemeClr val="bg1"/>
                </a:solidFill>
                <a:latin typeface="Arial Black"/>
              </a:defRPr>
            </a:lvl1pPr>
          </a:lstStyle>
          <a:p>
            <a:pPr lvl="0"/>
            <a:r>
              <a:rPr lang="en-US"/>
              <a:t>Click to edit Master text styles</a:t>
            </a:r>
          </a:p>
        </p:txBody>
      </p:sp>
    </p:spTree>
    <p:extLst>
      <p:ext uri="{BB962C8B-B14F-4D97-AF65-F5344CB8AC3E}">
        <p14:creationId xmlns:p14="http://schemas.microsoft.com/office/powerpoint/2010/main" val="73654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47D80-575B-4581-9FF9-5B932C033EB5}"/>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3" name="Footer Placeholder 2">
            <a:extLst>
              <a:ext uri="{FF2B5EF4-FFF2-40B4-BE49-F238E27FC236}">
                <a16:creationId xmlns:a16="http://schemas.microsoft.com/office/drawing/2014/main" id="{AAD3C810-EF46-4BA8-BBC0-CFC390302B1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D386502F-172B-404F-9825-0E63722DEE26}"/>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A736E5C-D281-4029-BF45-C0F231F313E0}" type="slidenum">
              <a:rPr lang="en-US" altLang="en-US"/>
              <a:pPr>
                <a:defRPr/>
              </a:pPr>
              <a:t>‹#›</a:t>
            </a:fld>
            <a:endParaRPr lang="en-US" altLang="en-US"/>
          </a:p>
        </p:txBody>
      </p:sp>
    </p:spTree>
    <p:extLst>
      <p:ext uri="{BB962C8B-B14F-4D97-AF65-F5344CB8AC3E}">
        <p14:creationId xmlns:p14="http://schemas.microsoft.com/office/powerpoint/2010/main" val="320030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 Big Image">
    <p:spTree>
      <p:nvGrpSpPr>
        <p:cNvPr id="1" name=""/>
        <p:cNvGrpSpPr/>
        <p:nvPr/>
      </p:nvGrpSpPr>
      <p:grpSpPr>
        <a:xfrm>
          <a:off x="0" y="0"/>
          <a:ext cx="0" cy="0"/>
          <a:chOff x="0" y="0"/>
          <a:chExt cx="0" cy="0"/>
        </a:xfrm>
      </p:grpSpPr>
      <p:sp>
        <p:nvSpPr>
          <p:cNvPr id="5" name="Title 3"/>
          <p:cNvSpPr>
            <a:spLocks noGrp="1"/>
          </p:cNvSpPr>
          <p:nvPr>
            <p:ph type="title"/>
          </p:nvPr>
        </p:nvSpPr>
        <p:spPr>
          <a:xfrm>
            <a:off x="723901" y="704482"/>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quarter" idx="15"/>
          </p:nvPr>
        </p:nvSpPr>
        <p:spPr>
          <a:xfrm>
            <a:off x="723901" y="1979613"/>
            <a:ext cx="3139851" cy="3635123"/>
          </a:xfrm>
          <a:prstGeom prst="rect">
            <a:avLst/>
          </a:prstGeom>
        </p:spPr>
        <p:txBody>
          <a:bodyPr lIns="0" tIns="0" rIns="0" bIns="0"/>
          <a:lstStyle>
            <a:lvl1pPr marL="0" indent="-192024">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457200" indent="-192024">
              <a:lnSpc>
                <a:spcPct val="100000"/>
              </a:lnSpc>
              <a:spcBef>
                <a:spcPts val="50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p:cNvSpPr>
            <a:spLocks noGrp="1"/>
          </p:cNvSpPr>
          <p:nvPr>
            <p:ph type="pic" sz="quarter" idx="16"/>
          </p:nvPr>
        </p:nvSpPr>
        <p:spPr>
          <a:xfrm>
            <a:off x="4425950" y="776288"/>
            <a:ext cx="7790456" cy="6081712"/>
          </a:xfrm>
          <a:prstGeom prst="rect">
            <a:avLst/>
          </a:prstGeom>
        </p:spPr>
        <p:txBody>
          <a:bodyPr/>
          <a:lstStyle>
            <a:lvl1pPr marL="0" indent="0">
              <a:buNone/>
              <a:defRPr/>
            </a:lvl1pPr>
          </a:lstStyle>
          <a:p>
            <a:pPr lvl="0"/>
            <a:endParaRPr lang="en-US" noProof="0"/>
          </a:p>
        </p:txBody>
      </p:sp>
    </p:spTree>
    <p:extLst>
      <p:ext uri="{BB962C8B-B14F-4D97-AF65-F5344CB8AC3E}">
        <p14:creationId xmlns:p14="http://schemas.microsoft.com/office/powerpoint/2010/main" val="44783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 Big Image">
    <p:spTree>
      <p:nvGrpSpPr>
        <p:cNvPr id="1" name=""/>
        <p:cNvGrpSpPr/>
        <p:nvPr/>
      </p:nvGrpSpPr>
      <p:grpSpPr>
        <a:xfrm>
          <a:off x="0" y="0"/>
          <a:ext cx="0" cy="0"/>
          <a:chOff x="0" y="0"/>
          <a:chExt cx="0" cy="0"/>
        </a:xfrm>
      </p:grpSpPr>
      <p:sp>
        <p:nvSpPr>
          <p:cNvPr id="5" name="Title 3"/>
          <p:cNvSpPr>
            <a:spLocks noGrp="1"/>
          </p:cNvSpPr>
          <p:nvPr>
            <p:ph type="title"/>
          </p:nvPr>
        </p:nvSpPr>
        <p:spPr>
          <a:xfrm>
            <a:off x="723901" y="704482"/>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quarter" idx="15"/>
          </p:nvPr>
        </p:nvSpPr>
        <p:spPr>
          <a:xfrm>
            <a:off x="723901" y="1979613"/>
            <a:ext cx="3139851" cy="3635123"/>
          </a:xfrm>
          <a:prstGeom prst="rect">
            <a:avLst/>
          </a:prstGeom>
        </p:spPr>
        <p:txBody>
          <a:bodyPr lIns="0" tIns="0" rIns="0" bIns="0"/>
          <a:lstStyle>
            <a:lvl1pPr marL="0" indent="-192024">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457200" indent="-192024">
              <a:lnSpc>
                <a:spcPct val="100000"/>
              </a:lnSpc>
              <a:spcBef>
                <a:spcPts val="50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p:cNvSpPr>
            <a:spLocks noGrp="1"/>
          </p:cNvSpPr>
          <p:nvPr>
            <p:ph type="pic" sz="quarter" idx="16"/>
          </p:nvPr>
        </p:nvSpPr>
        <p:spPr>
          <a:xfrm>
            <a:off x="4425950" y="776288"/>
            <a:ext cx="7790456" cy="6081712"/>
          </a:xfrm>
          <a:prstGeom prst="rect">
            <a:avLst/>
          </a:prstGeom>
        </p:spPr>
        <p:txBody>
          <a:bodyPr/>
          <a:lstStyle>
            <a:lvl1pPr marL="0" indent="0">
              <a:buNone/>
              <a:defRPr/>
            </a:lvl1pPr>
          </a:lstStyle>
          <a:p>
            <a:pPr lvl="0"/>
            <a:endParaRPr lang="en-US" noProof="0"/>
          </a:p>
        </p:txBody>
      </p:sp>
    </p:spTree>
    <p:extLst>
      <p:ext uri="{BB962C8B-B14F-4D97-AF65-F5344CB8AC3E}">
        <p14:creationId xmlns:p14="http://schemas.microsoft.com/office/powerpoint/2010/main" val="795810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 Image + Illustration">
    <p:spTree>
      <p:nvGrpSpPr>
        <p:cNvPr id="1" name=""/>
        <p:cNvGrpSpPr/>
        <p:nvPr/>
      </p:nvGrpSpPr>
      <p:grpSpPr>
        <a:xfrm>
          <a:off x="0" y="0"/>
          <a:ext cx="0" cy="0"/>
          <a:chOff x="0" y="0"/>
          <a:chExt cx="0" cy="0"/>
        </a:xfrm>
      </p:grpSpPr>
      <p:sp>
        <p:nvSpPr>
          <p:cNvPr id="5" name="Title 3"/>
          <p:cNvSpPr>
            <a:spLocks noGrp="1"/>
          </p:cNvSpPr>
          <p:nvPr>
            <p:ph type="title"/>
          </p:nvPr>
        </p:nvSpPr>
        <p:spPr>
          <a:xfrm>
            <a:off x="723900" y="697183"/>
            <a:ext cx="3142247"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quarter" idx="15"/>
          </p:nvPr>
        </p:nvSpPr>
        <p:spPr>
          <a:xfrm>
            <a:off x="723901" y="1979613"/>
            <a:ext cx="3142246"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Picture Placeholder 3"/>
          <p:cNvSpPr>
            <a:spLocks noGrp="1"/>
          </p:cNvSpPr>
          <p:nvPr>
            <p:ph type="pic" sz="quarter" idx="16"/>
          </p:nvPr>
        </p:nvSpPr>
        <p:spPr>
          <a:xfrm>
            <a:off x="4425950" y="776288"/>
            <a:ext cx="7766050" cy="6081711"/>
          </a:xfrm>
          <a:prstGeom prst="rect">
            <a:avLst/>
          </a:prstGeom>
        </p:spPr>
        <p:txBody>
          <a:bodyPr/>
          <a:lstStyle>
            <a:lvl1pPr marL="0" indent="0">
              <a:buNone/>
              <a:defRPr/>
            </a:lvl1pPr>
          </a:lstStyle>
          <a:p>
            <a:pPr lvl="0"/>
            <a:endParaRPr lang="en-US" noProof="0"/>
          </a:p>
        </p:txBody>
      </p:sp>
      <p:sp>
        <p:nvSpPr>
          <p:cNvPr id="8" name="Picture Placeholder 5"/>
          <p:cNvSpPr>
            <a:spLocks noGrp="1"/>
          </p:cNvSpPr>
          <p:nvPr>
            <p:ph type="pic" sz="quarter" idx="17"/>
          </p:nvPr>
        </p:nvSpPr>
        <p:spPr>
          <a:xfrm>
            <a:off x="3003550" y="5623670"/>
            <a:ext cx="2844800" cy="2816326"/>
          </a:xfrm>
          <a:prstGeom prst="rect">
            <a:avLst/>
          </a:prstGeom>
          <a:blipFill rotWithShape="1">
            <a:blip r:embed="rId2" cstate="email"/>
            <a:stretch>
              <a:fillRect/>
            </a:stretch>
          </a:blipFill>
        </p:spPr>
        <p:txBody>
          <a:bodyPr vert="horz"/>
          <a:lstStyle>
            <a:lvl1pPr marL="0" indent="0">
              <a:buNone/>
              <a:defRPr sz="100" baseline="0"/>
            </a:lvl1pPr>
          </a:lstStyle>
          <a:p>
            <a:pPr lvl="0"/>
            <a:r>
              <a:rPr lang="en-US" noProof="0"/>
              <a:t>Click icon to add picture</a:t>
            </a:r>
          </a:p>
        </p:txBody>
      </p:sp>
    </p:spTree>
    <p:extLst>
      <p:ext uri="{BB962C8B-B14F-4D97-AF65-F5344CB8AC3E}">
        <p14:creationId xmlns:p14="http://schemas.microsoft.com/office/powerpoint/2010/main" val="128701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xt + Multiple images">
    <p:spTree>
      <p:nvGrpSpPr>
        <p:cNvPr id="1" name=""/>
        <p:cNvGrpSpPr/>
        <p:nvPr/>
      </p:nvGrpSpPr>
      <p:grpSpPr>
        <a:xfrm>
          <a:off x="0" y="0"/>
          <a:ext cx="0" cy="0"/>
          <a:chOff x="0" y="0"/>
          <a:chExt cx="0" cy="0"/>
        </a:xfrm>
      </p:grpSpPr>
      <p:sp>
        <p:nvSpPr>
          <p:cNvPr id="17" name="Picture Placeholder 3"/>
          <p:cNvSpPr>
            <a:spLocks noGrp="1"/>
          </p:cNvSpPr>
          <p:nvPr>
            <p:ph type="pic" sz="quarter" idx="16"/>
          </p:nvPr>
        </p:nvSpPr>
        <p:spPr>
          <a:xfrm>
            <a:off x="4925425" y="1421145"/>
            <a:ext cx="3624470" cy="5447066"/>
          </a:xfrm>
          <a:prstGeom prst="rect">
            <a:avLst/>
          </a:prstGeom>
        </p:spPr>
        <p:txBody>
          <a:bodyPr/>
          <a:lstStyle>
            <a:lvl1pPr marL="0" indent="0">
              <a:buNone/>
              <a:defRPr/>
            </a:lvl1pPr>
          </a:lstStyle>
          <a:p>
            <a:pPr lvl="0"/>
            <a:endParaRPr lang="en-US" noProof="0"/>
          </a:p>
        </p:txBody>
      </p:sp>
      <p:sp>
        <p:nvSpPr>
          <p:cNvPr id="19" name="Picture Placeholder 3"/>
          <p:cNvSpPr>
            <a:spLocks noGrp="1"/>
          </p:cNvSpPr>
          <p:nvPr>
            <p:ph type="pic" sz="quarter" idx="18"/>
          </p:nvPr>
        </p:nvSpPr>
        <p:spPr>
          <a:xfrm>
            <a:off x="8737573" y="3716830"/>
            <a:ext cx="3449062" cy="2589253"/>
          </a:xfrm>
          <a:prstGeom prst="rect">
            <a:avLst/>
          </a:prstGeom>
        </p:spPr>
        <p:txBody>
          <a:bodyPr/>
          <a:lstStyle>
            <a:lvl1pPr marL="0" indent="0">
              <a:buNone/>
              <a:defRPr/>
            </a:lvl1pPr>
          </a:lstStyle>
          <a:p>
            <a:pPr lvl="0"/>
            <a:endParaRPr lang="en-US" noProof="0"/>
          </a:p>
        </p:txBody>
      </p:sp>
      <p:sp>
        <p:nvSpPr>
          <p:cNvPr id="18" name="Picture Placeholder 3"/>
          <p:cNvSpPr>
            <a:spLocks noGrp="1"/>
          </p:cNvSpPr>
          <p:nvPr>
            <p:ph type="pic" sz="quarter" idx="17"/>
          </p:nvPr>
        </p:nvSpPr>
        <p:spPr>
          <a:xfrm>
            <a:off x="8737572" y="776289"/>
            <a:ext cx="3151215" cy="2746594"/>
          </a:xfrm>
          <a:prstGeom prst="rect">
            <a:avLst/>
          </a:prstGeom>
        </p:spPr>
        <p:txBody>
          <a:bodyPr/>
          <a:lstStyle>
            <a:lvl1pPr marL="0" indent="0">
              <a:buNone/>
              <a:defRPr/>
            </a:lvl1pPr>
          </a:lstStyle>
          <a:p>
            <a:pPr lvl="0"/>
            <a:endParaRPr lang="en-US" noProof="0"/>
          </a:p>
        </p:txBody>
      </p:sp>
      <p:sp>
        <p:nvSpPr>
          <p:cNvPr id="5" name="Title 3"/>
          <p:cNvSpPr>
            <a:spLocks noGrp="1"/>
          </p:cNvSpPr>
          <p:nvPr>
            <p:ph type="title"/>
          </p:nvPr>
        </p:nvSpPr>
        <p:spPr>
          <a:xfrm>
            <a:off x="723900" y="697183"/>
            <a:ext cx="3142247"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quarter" idx="15"/>
          </p:nvPr>
        </p:nvSpPr>
        <p:spPr>
          <a:xfrm>
            <a:off x="723901" y="1979613"/>
            <a:ext cx="3142246"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6"/>
          <p:cNvSpPr>
            <a:spLocks noGrp="1"/>
          </p:cNvSpPr>
          <p:nvPr>
            <p:ph type="body" sz="quarter" idx="19"/>
          </p:nvPr>
        </p:nvSpPr>
        <p:spPr>
          <a:xfrm>
            <a:off x="5272500" y="8219411"/>
            <a:ext cx="3624470" cy="692497"/>
          </a:xfrm>
          <a:prstGeom prst="rect">
            <a:avLst/>
          </a:prstGeom>
          <a:solidFill>
            <a:schemeClr val="tx1">
              <a:lumMod val="95000"/>
              <a:lumOff val="5000"/>
            </a:schemeClr>
          </a:solidFill>
        </p:spPr>
        <p:txBody>
          <a:bodyPr tIns="91440" bIns="45720">
            <a:sp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sym typeface="Arial"/>
              </a:rPr>
              <a:t>Click to edit Master text styles</a:t>
            </a:r>
          </a:p>
        </p:txBody>
      </p:sp>
      <p:sp>
        <p:nvSpPr>
          <p:cNvPr id="13" name="Text Placeholder 3"/>
          <p:cNvSpPr>
            <a:spLocks noGrp="1"/>
          </p:cNvSpPr>
          <p:nvPr>
            <p:ph type="body" sz="quarter" idx="23"/>
          </p:nvPr>
        </p:nvSpPr>
        <p:spPr>
          <a:xfrm>
            <a:off x="8737573" y="2878025"/>
            <a:ext cx="3151214" cy="644857"/>
          </a:xfrm>
          <a:prstGeom prst="rect">
            <a:avLst/>
          </a:prstGeom>
          <a:solidFill>
            <a:srgbClr val="000000"/>
          </a:solidFill>
        </p:spPr>
        <p:txBody>
          <a:bodyPr vert="horz"/>
          <a:lstStyle>
            <a:lvl1pPr marL="0" indent="0">
              <a:lnSpc>
                <a:spcPct val="100000"/>
              </a:lnSpc>
              <a:spcBef>
                <a:spcPts val="0"/>
              </a:spcBef>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sym typeface="Arial"/>
              </a:rPr>
              <a:t>Click to edit Master text styles</a:t>
            </a:r>
          </a:p>
        </p:txBody>
      </p:sp>
      <p:sp>
        <p:nvSpPr>
          <p:cNvPr id="14" name="Text Placeholder 3"/>
          <p:cNvSpPr>
            <a:spLocks noGrp="1"/>
          </p:cNvSpPr>
          <p:nvPr>
            <p:ph type="body" sz="quarter" idx="24"/>
          </p:nvPr>
        </p:nvSpPr>
        <p:spPr>
          <a:xfrm>
            <a:off x="8729684" y="5725568"/>
            <a:ext cx="3462315" cy="644857"/>
          </a:xfrm>
          <a:prstGeom prst="rect">
            <a:avLst/>
          </a:prstGeom>
          <a:solidFill>
            <a:srgbClr val="000000"/>
          </a:solidFill>
        </p:spPr>
        <p:txBody>
          <a:bodyPr vert="horz"/>
          <a:lstStyle>
            <a:lvl1pPr marL="0" indent="0">
              <a:lnSpc>
                <a:spcPct val="100000"/>
              </a:lnSpc>
              <a:spcBef>
                <a:spcPts val="0"/>
              </a:spcBef>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sym typeface="Arial"/>
              </a:rPr>
              <a:t>Click to edit Master text styles</a:t>
            </a:r>
          </a:p>
        </p:txBody>
      </p:sp>
      <p:sp>
        <p:nvSpPr>
          <p:cNvPr id="4" name="Text Placeholder 3"/>
          <p:cNvSpPr>
            <a:spLocks noGrp="1"/>
          </p:cNvSpPr>
          <p:nvPr>
            <p:ph type="body" sz="quarter" idx="22"/>
          </p:nvPr>
        </p:nvSpPr>
        <p:spPr>
          <a:xfrm>
            <a:off x="4926013" y="776288"/>
            <a:ext cx="3624262" cy="644857"/>
          </a:xfrm>
          <a:prstGeom prst="rect">
            <a:avLst/>
          </a:prstGeom>
          <a:solidFill>
            <a:srgbClr val="000000"/>
          </a:solidFill>
        </p:spPr>
        <p:txBody>
          <a:bodyPr vert="horz"/>
          <a:lstStyle>
            <a:lvl1pPr marL="0" indent="0">
              <a:lnSpc>
                <a:spcPct val="100000"/>
              </a:lnSpc>
              <a:spcBef>
                <a:spcPts val="0"/>
              </a:spcBef>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sym typeface="Arial"/>
              </a:rPr>
              <a:t>Click to edit Master text styles</a:t>
            </a:r>
          </a:p>
        </p:txBody>
      </p:sp>
    </p:spTree>
    <p:extLst>
      <p:ext uri="{BB962C8B-B14F-4D97-AF65-F5344CB8AC3E}">
        <p14:creationId xmlns:p14="http://schemas.microsoft.com/office/powerpoint/2010/main" val="533611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 + Heading Styles +Image">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723901" y="2573843"/>
            <a:ext cx="2640700" cy="3040893"/>
          </a:xfrm>
          <a:prstGeom prst="rect">
            <a:avLst/>
          </a:prstGeom>
        </p:spPr>
        <p:txBody>
          <a:bodyPr lIns="0" tIns="0" rIns="0" bIns="0"/>
          <a:lstStyle>
            <a:lvl1pPr marL="0" indent="0">
              <a:lnSpc>
                <a:spcPct val="100000"/>
              </a:lnSpc>
              <a:spcBef>
                <a:spcPts val="0"/>
              </a:spcBef>
              <a:spcAft>
                <a:spcPts val="1000"/>
              </a:spcAft>
              <a:buClrTx/>
              <a:buFontTx/>
              <a:buNone/>
              <a:defRPr sz="1800" b="0" i="0">
                <a:solidFill>
                  <a:srgbClr val="000000"/>
                </a:solidFill>
                <a:latin typeface="Arial" panose="020B0604020202020204" pitchFamily="34" charset="0"/>
                <a:cs typeface="Arial" panose="020B0604020202020204" pitchFamily="34" charset="0"/>
              </a:defRPr>
            </a:lvl1pPr>
            <a:lvl2pPr marL="612000" indent="0">
              <a:lnSpc>
                <a:spcPct val="100000"/>
              </a:lnSpc>
              <a:spcBef>
                <a:spcPts val="500"/>
              </a:spcBef>
              <a:buClr>
                <a:srgbClr val="36B0E3"/>
              </a:buClr>
              <a:buFontTx/>
              <a:buNone/>
              <a:defRPr sz="1800" baseline="0">
                <a:solidFill>
                  <a:schemeClr val="tx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p:cNvSpPr>
            <a:spLocks noGrp="1"/>
          </p:cNvSpPr>
          <p:nvPr>
            <p:ph type="body" sz="quarter" idx="17"/>
          </p:nvPr>
        </p:nvSpPr>
        <p:spPr>
          <a:xfrm>
            <a:off x="704850" y="1909522"/>
            <a:ext cx="2659751" cy="472025"/>
          </a:xfrm>
          <a:prstGeom prst="rect">
            <a:avLst/>
          </a:prstGeom>
          <a:solidFill>
            <a:schemeClr val="tx1"/>
          </a:solidFill>
        </p:spPr>
        <p:txBody>
          <a:bodyPr vert="horz" wrap="square" tIns="108000" bIns="108000">
            <a:spAutoFit/>
          </a:bodyPr>
          <a:lstStyle>
            <a:lvl1pPr marL="0" indent="0">
              <a:buFontTx/>
              <a:buNone/>
              <a:defRPr sz="1800" cap="all" baseline="0">
                <a:solidFill>
                  <a:schemeClr val="bg1"/>
                </a:solidFill>
                <a:latin typeface="Arial Black"/>
              </a:defRPr>
            </a:lvl1pPr>
          </a:lstStyle>
          <a:p>
            <a:pPr lvl="0"/>
            <a:r>
              <a:rPr lang="en-US"/>
              <a:t>Click to edit Master text styles</a:t>
            </a:r>
          </a:p>
        </p:txBody>
      </p:sp>
      <p:sp>
        <p:nvSpPr>
          <p:cNvPr id="8" name="Title 3"/>
          <p:cNvSpPr>
            <a:spLocks noGrp="1"/>
          </p:cNvSpPr>
          <p:nvPr>
            <p:ph type="title"/>
          </p:nvPr>
        </p:nvSpPr>
        <p:spPr>
          <a:xfrm>
            <a:off x="723901" y="697183"/>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Picture Placeholder 5"/>
          <p:cNvSpPr>
            <a:spLocks noGrp="1"/>
          </p:cNvSpPr>
          <p:nvPr>
            <p:ph type="pic" sz="quarter" idx="19"/>
          </p:nvPr>
        </p:nvSpPr>
        <p:spPr>
          <a:xfrm>
            <a:off x="4425950" y="776288"/>
            <a:ext cx="7766050" cy="6081712"/>
          </a:xfrm>
          <a:prstGeom prst="rect">
            <a:avLst/>
          </a:prstGeom>
        </p:spPr>
        <p:txBody>
          <a:bodyPr vert="horz"/>
          <a:lstStyle/>
          <a:p>
            <a:pPr lvl="0"/>
            <a:endParaRPr lang="en-US" noProof="0"/>
          </a:p>
        </p:txBody>
      </p:sp>
    </p:spTree>
    <p:extLst>
      <p:ext uri="{BB962C8B-B14F-4D97-AF65-F5344CB8AC3E}">
        <p14:creationId xmlns:p14="http://schemas.microsoft.com/office/powerpoint/2010/main" val="295453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ext slide + External Placeholder">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723901" y="2573843"/>
            <a:ext cx="2640700" cy="3040893"/>
          </a:xfrm>
          <a:prstGeom prst="rect">
            <a:avLst/>
          </a:prstGeom>
        </p:spPr>
        <p:txBody>
          <a:bodyPr lIns="0" tIns="0" rIns="0" bIns="0"/>
          <a:lstStyle>
            <a:lvl1pPr marL="0" indent="0">
              <a:lnSpc>
                <a:spcPct val="100000"/>
              </a:lnSpc>
              <a:spcBef>
                <a:spcPts val="0"/>
              </a:spcBef>
              <a:spcAft>
                <a:spcPts val="1000"/>
              </a:spcAft>
              <a:buClrTx/>
              <a:buFontTx/>
              <a:buNone/>
              <a:defRPr sz="1800" b="0" i="0">
                <a:solidFill>
                  <a:srgbClr val="000000"/>
                </a:solidFill>
                <a:latin typeface="Arial" panose="020B0604020202020204" pitchFamily="34" charset="0"/>
                <a:cs typeface="Arial" panose="020B0604020202020204" pitchFamily="34" charset="0"/>
              </a:defRPr>
            </a:lvl1pPr>
            <a:lvl2pPr marL="612000" indent="0">
              <a:lnSpc>
                <a:spcPct val="100000"/>
              </a:lnSpc>
              <a:spcBef>
                <a:spcPts val="500"/>
              </a:spcBef>
              <a:buClr>
                <a:srgbClr val="36B0E3"/>
              </a:buClr>
              <a:buFontTx/>
              <a:buNone/>
              <a:defRPr sz="1800" baseline="0">
                <a:solidFill>
                  <a:schemeClr val="tx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p:cNvSpPr>
            <a:spLocks noGrp="1"/>
          </p:cNvSpPr>
          <p:nvPr>
            <p:ph type="body" sz="quarter" idx="17"/>
          </p:nvPr>
        </p:nvSpPr>
        <p:spPr>
          <a:xfrm>
            <a:off x="704850" y="1909522"/>
            <a:ext cx="2659751" cy="472025"/>
          </a:xfrm>
          <a:prstGeom prst="rect">
            <a:avLst/>
          </a:prstGeom>
          <a:solidFill>
            <a:schemeClr val="tx1"/>
          </a:solidFill>
        </p:spPr>
        <p:txBody>
          <a:bodyPr vert="horz" wrap="square" tIns="108000" bIns="108000">
            <a:spAutoFit/>
          </a:bodyPr>
          <a:lstStyle>
            <a:lvl1pPr marL="0" indent="0">
              <a:buFontTx/>
              <a:buNone/>
              <a:defRPr sz="1800" cap="all" baseline="0">
                <a:solidFill>
                  <a:schemeClr val="bg1"/>
                </a:solidFill>
                <a:latin typeface="Arial Black"/>
              </a:defRPr>
            </a:lvl1pPr>
          </a:lstStyle>
          <a:p>
            <a:pPr lvl="0"/>
            <a:r>
              <a:rPr lang="en-US"/>
              <a:t>Click to edit Master text styles</a:t>
            </a:r>
          </a:p>
        </p:txBody>
      </p:sp>
      <p:sp>
        <p:nvSpPr>
          <p:cNvPr id="8" name="Title 3"/>
          <p:cNvSpPr>
            <a:spLocks noGrp="1"/>
          </p:cNvSpPr>
          <p:nvPr>
            <p:ph type="title"/>
          </p:nvPr>
        </p:nvSpPr>
        <p:spPr>
          <a:xfrm>
            <a:off x="723901" y="704482"/>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90416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Graph">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E93BE86-2067-4F35-9B9E-C8E4880539D9}"/>
              </a:ext>
            </a:extLst>
          </p:cNvPr>
          <p:cNvGraphicFramePr>
            <a:graphicFrameLocks/>
          </p:cNvGraphicFramePr>
          <p:nvPr userDrawn="1"/>
        </p:nvGraphicFramePr>
        <p:xfrm>
          <a:off x="715048" y="1707944"/>
          <a:ext cx="5107093" cy="343746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3"/>
          <p:cNvSpPr>
            <a:spLocks noGrp="1"/>
          </p:cNvSpPr>
          <p:nvPr>
            <p:ph type="title"/>
          </p:nvPr>
        </p:nvSpPr>
        <p:spPr>
          <a:xfrm>
            <a:off x="8333012" y="697183"/>
            <a:ext cx="3142247" cy="921791"/>
          </a:xfrm>
          <a:prstGeom prst="rect">
            <a:avLst/>
          </a:prstGeom>
        </p:spPr>
        <p:txBody>
          <a:bodyPr wrap="square" lIns="0" rIns="0">
            <a:spAutoFit/>
          </a:bodyPr>
          <a:lstStyle>
            <a:lvl1pPr algn="l">
              <a:lnSpc>
                <a:spcPct val="80000"/>
              </a:lnSpc>
              <a:defRPr sz="3300" b="1" i="0" spc="-80" baseline="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p:cNvSpPr>
            <a:spLocks noGrp="1"/>
          </p:cNvSpPr>
          <p:nvPr>
            <p:ph type="body" sz="quarter" idx="15"/>
          </p:nvPr>
        </p:nvSpPr>
        <p:spPr>
          <a:xfrm>
            <a:off x="8333013" y="1992107"/>
            <a:ext cx="3142246" cy="3622629"/>
          </a:xfrm>
          <a:prstGeom prst="rect">
            <a:avLst/>
          </a:prstGeom>
        </p:spPr>
        <p:txBody>
          <a:bodyPr lIns="0" tIns="0" rIns="0" bIns="0"/>
          <a:lstStyle>
            <a:lvl1pPr marL="0" indent="0">
              <a:lnSpc>
                <a:spcPct val="100000"/>
              </a:lnSpc>
              <a:spcBef>
                <a:spcPts val="0"/>
              </a:spcBef>
              <a:spcAft>
                <a:spcPts val="1600"/>
              </a:spcAft>
              <a:buNone/>
              <a:defRPr sz="1800" b="0" i="0">
                <a:solidFill>
                  <a:srgbClr val="FFFFFF"/>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692736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1" descr="Addis_Beza_2569__gallery.jpg">
            <a:extLst>
              <a:ext uri="{FF2B5EF4-FFF2-40B4-BE49-F238E27FC236}">
                <a16:creationId xmlns:a16="http://schemas.microsoft.com/office/drawing/2014/main" id="{C8396749-1C87-4115-AFD4-DD4C1AC574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5025" y="196850"/>
            <a:ext cx="8816975" cy="65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ogoCutout-color-02.png">
            <a:extLst>
              <a:ext uri="{FF2B5EF4-FFF2-40B4-BE49-F238E27FC236}">
                <a16:creationId xmlns:a16="http://schemas.microsoft.com/office/drawing/2014/main" id="{A0ED5986-687F-40EF-A483-7ABD2012CC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22216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FrontlineAIDS_PrimaryLogoStrapline_White_CMYK.eps">
            <a:extLst>
              <a:ext uri="{FF2B5EF4-FFF2-40B4-BE49-F238E27FC236}">
                <a16:creationId xmlns:a16="http://schemas.microsoft.com/office/drawing/2014/main" id="{40FC6AAC-634B-43A7-BF62-7C7D47AD0C9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37277"/>
          <a:stretch>
            <a:fillRect/>
          </a:stretch>
        </p:blipFill>
        <p:spPr bwMode="auto">
          <a:xfrm>
            <a:off x="196850" y="103188"/>
            <a:ext cx="34194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425" y="2759075"/>
            <a:ext cx="5227109" cy="2501281"/>
          </a:xfrm>
          <a:prstGeom prst="rect">
            <a:avLst/>
          </a:prstGeom>
        </p:spPr>
        <p:txBody>
          <a:bodyPr lIns="0" tIns="0" rIns="0" bIns="0" anchor="t" anchorCtr="0"/>
          <a:lstStyle>
            <a:lvl1pPr marL="0" indent="0">
              <a:lnSpc>
                <a:spcPct val="80000"/>
              </a:lnSpc>
              <a:buNone/>
              <a:defRPr sz="4500" b="1" i="0" spc="-200" baseline="0">
                <a:solidFill>
                  <a:schemeClr val="bg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905596"/>
            <a:ext cx="5227638" cy="257175"/>
          </a:xfrm>
          <a:prstGeom prst="rect">
            <a:avLst/>
          </a:prstGeom>
        </p:spPr>
        <p:txBody>
          <a:bodyPr lIns="0" tIns="0" rIns="0" bIns="0"/>
          <a:lstStyle>
            <a:lvl1pPr marL="0" indent="0">
              <a:buNone/>
              <a:defRPr sz="2000">
                <a:solidFill>
                  <a:srgbClr val="FCFFF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Picture Placeholder 6"/>
          <p:cNvSpPr>
            <a:spLocks noGrp="1"/>
          </p:cNvSpPr>
          <p:nvPr>
            <p:ph type="pic" sz="quarter" idx="12"/>
          </p:nvPr>
        </p:nvSpPr>
        <p:spPr>
          <a:xfrm>
            <a:off x="3583093" y="556504"/>
            <a:ext cx="1525588" cy="572209"/>
          </a:xfrm>
          <a:prstGeom prst="rect">
            <a:avLst/>
          </a:prstGeom>
        </p:spPr>
        <p:txBody>
          <a:bodyPr/>
          <a:lstStyle>
            <a:lvl1pPr marL="0" indent="0" algn="ctr">
              <a:buNone/>
              <a:defRPr sz="1500" baseline="0">
                <a:solidFill>
                  <a:schemeClr val="bg1"/>
                </a:solidFill>
              </a:defRPr>
            </a:lvl1pPr>
          </a:lstStyle>
          <a:p>
            <a:pPr lvl="0"/>
            <a:r>
              <a:rPr lang="en-US" noProof="0"/>
              <a:t>Click icon to add picture</a:t>
            </a:r>
          </a:p>
        </p:txBody>
      </p:sp>
    </p:spTree>
    <p:extLst>
      <p:ext uri="{BB962C8B-B14F-4D97-AF65-F5344CB8AC3E}">
        <p14:creationId xmlns:p14="http://schemas.microsoft.com/office/powerpoint/2010/main" val="2488187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End Slide">
    <p:spTree>
      <p:nvGrpSpPr>
        <p:cNvPr id="1" name=""/>
        <p:cNvGrpSpPr/>
        <p:nvPr/>
      </p:nvGrpSpPr>
      <p:grpSpPr>
        <a:xfrm>
          <a:off x="0" y="0"/>
          <a:ext cx="0" cy="0"/>
          <a:chOff x="0" y="0"/>
          <a:chExt cx="0" cy="0"/>
        </a:xfrm>
      </p:grpSpPr>
      <p:pic>
        <p:nvPicPr>
          <p:cNvPr id="6" name="Picture 4" descr="A person wearing a black shirt&#10;&#10;Description automatically generated">
            <a:extLst>
              <a:ext uri="{FF2B5EF4-FFF2-40B4-BE49-F238E27FC236}">
                <a16:creationId xmlns:a16="http://schemas.microsoft.com/office/drawing/2014/main" id="{3439B410-27F4-46BA-98E2-4676D06CB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7"/>
          <p:cNvSpPr>
            <a:spLocks noGrp="1"/>
          </p:cNvSpPr>
          <p:nvPr>
            <p:ph type="pic" sz="quarter" idx="10"/>
          </p:nvPr>
        </p:nvSpPr>
        <p:spPr>
          <a:xfrm>
            <a:off x="0" y="0"/>
            <a:ext cx="12192000" cy="6858000"/>
          </a:xfrm>
          <a:prstGeom prst="rect">
            <a:avLst/>
          </a:prstGeom>
        </p:spPr>
        <p:txBody>
          <a:bodyPr vert="horz"/>
          <a:lstStyle/>
          <a:p>
            <a:pPr lvl="0"/>
            <a:endParaRPr lang="en-US" noProof="0"/>
          </a:p>
        </p:txBody>
      </p:sp>
      <p:sp>
        <p:nvSpPr>
          <p:cNvPr id="9" name="Picture Placeholder 2"/>
          <p:cNvSpPr>
            <a:spLocks noGrp="1"/>
          </p:cNvSpPr>
          <p:nvPr>
            <p:ph type="pic" sz="quarter" idx="11"/>
          </p:nvPr>
        </p:nvSpPr>
        <p:spPr>
          <a:xfrm>
            <a:off x="538263" y="3878263"/>
            <a:ext cx="6237870" cy="2674862"/>
          </a:xfrm>
          <a:prstGeom prst="rect">
            <a:avLst/>
          </a:prstGeom>
          <a:blipFill rotWithShape="1">
            <a:blip r:embed="rId3" cstate="email"/>
            <a:stretch>
              <a:fillRect/>
            </a:stretch>
          </a:blipFill>
        </p:spPr>
        <p:txBody>
          <a:bodyPr vert="horz"/>
          <a:lstStyle>
            <a:lvl1pPr>
              <a:defRPr sz="100"/>
            </a:lvl1pPr>
          </a:lstStyle>
          <a:p>
            <a:pPr lvl="0"/>
            <a:endParaRPr lang="en-US" noProof="0"/>
          </a:p>
        </p:txBody>
      </p:sp>
      <p:sp>
        <p:nvSpPr>
          <p:cNvPr id="5" name="Picture Placeholder 4"/>
          <p:cNvSpPr>
            <a:spLocks noGrp="1"/>
          </p:cNvSpPr>
          <p:nvPr>
            <p:ph type="pic" sz="quarter" idx="12"/>
          </p:nvPr>
        </p:nvSpPr>
        <p:spPr>
          <a:xfrm>
            <a:off x="8218488" y="-109538"/>
            <a:ext cx="4171950" cy="1919288"/>
          </a:xfrm>
          <a:prstGeom prst="rect">
            <a:avLst/>
          </a:prstGeom>
          <a:blipFill rotWithShape="1">
            <a:blip r:embed="rId4" cstate="email"/>
            <a:stretch>
              <a:fillRect/>
            </a:stretch>
          </a:blipFill>
        </p:spPr>
        <p:txBody>
          <a:bodyPr vert="horz"/>
          <a:lstStyle>
            <a:lvl1pPr>
              <a:defRPr sz="100"/>
            </a:lvl1pPr>
          </a:lstStyle>
          <a:p>
            <a:pPr lvl="0"/>
            <a:endParaRPr lang="en-US" noProof="0"/>
          </a:p>
        </p:txBody>
      </p:sp>
    </p:spTree>
    <p:extLst>
      <p:ext uri="{BB962C8B-B14F-4D97-AF65-F5344CB8AC3E}">
        <p14:creationId xmlns:p14="http://schemas.microsoft.com/office/powerpoint/2010/main" val="3175428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5" name="Picture 1" descr="A person standing in front of a beach&#10;&#10;Description automatically generated">
            <a:extLst>
              <a:ext uri="{FF2B5EF4-FFF2-40B4-BE49-F238E27FC236}">
                <a16:creationId xmlns:a16="http://schemas.microsoft.com/office/drawing/2014/main" id="{534DBC39-9769-4F11-A755-A20BE3058B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12900" y="401638"/>
            <a:ext cx="10393363"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ogoCutout-color-01.png">
            <a:extLst>
              <a:ext uri="{FF2B5EF4-FFF2-40B4-BE49-F238E27FC236}">
                <a16:creationId xmlns:a16="http://schemas.microsoft.com/office/drawing/2014/main" id="{FDE46833-D99D-4F70-88D3-529BE819498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3" y="0"/>
            <a:ext cx="1222533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close up of a logo&#10;&#10;Description automatically generated">
            <a:extLst>
              <a:ext uri="{FF2B5EF4-FFF2-40B4-BE49-F238E27FC236}">
                <a16:creationId xmlns:a16="http://schemas.microsoft.com/office/drawing/2014/main" id="{0BD079EF-A703-4686-BD5D-6E0407F17C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413" y="449263"/>
            <a:ext cx="2552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954" y="2766963"/>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Picture Placeholder 6"/>
          <p:cNvSpPr>
            <a:spLocks noGrp="1"/>
          </p:cNvSpPr>
          <p:nvPr>
            <p:ph type="pic" sz="quarter" idx="12"/>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445161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1" descr="Addis_Beza_2569__gallery.jpg">
            <a:extLst>
              <a:ext uri="{FF2B5EF4-FFF2-40B4-BE49-F238E27FC236}">
                <a16:creationId xmlns:a16="http://schemas.microsoft.com/office/drawing/2014/main" id="{5C8F2274-5F39-4E92-AB1C-DCEDEB8801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5025" y="196850"/>
            <a:ext cx="8816975" cy="65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ogoCutout-color-02.png">
            <a:extLst>
              <a:ext uri="{FF2B5EF4-FFF2-40B4-BE49-F238E27FC236}">
                <a16:creationId xmlns:a16="http://schemas.microsoft.com/office/drawing/2014/main" id="{F6570722-0E63-46A9-A7FE-C66BF5E218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22216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FrontlineAIDS_PrimaryLogoStrapline_White_CMYK.eps">
            <a:extLst>
              <a:ext uri="{FF2B5EF4-FFF2-40B4-BE49-F238E27FC236}">
                <a16:creationId xmlns:a16="http://schemas.microsoft.com/office/drawing/2014/main" id="{D061A4EB-3058-4721-9DBC-A9D69003C90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37277"/>
          <a:stretch>
            <a:fillRect/>
          </a:stretch>
        </p:blipFill>
        <p:spPr bwMode="auto">
          <a:xfrm>
            <a:off x="196850" y="103188"/>
            <a:ext cx="34194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425" y="2759075"/>
            <a:ext cx="5227109" cy="2501281"/>
          </a:xfrm>
          <a:prstGeom prst="rect">
            <a:avLst/>
          </a:prstGeom>
        </p:spPr>
        <p:txBody>
          <a:bodyPr lIns="0" tIns="0" rIns="0" bIns="0" anchor="t" anchorCtr="0"/>
          <a:lstStyle>
            <a:lvl1pPr marL="0" indent="0">
              <a:lnSpc>
                <a:spcPct val="80000"/>
              </a:lnSpc>
              <a:buNone/>
              <a:defRPr sz="4500" b="1" i="0" spc="-200" baseline="0">
                <a:solidFill>
                  <a:schemeClr val="bg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905596"/>
            <a:ext cx="5227638" cy="257175"/>
          </a:xfrm>
          <a:prstGeom prst="rect">
            <a:avLst/>
          </a:prstGeom>
        </p:spPr>
        <p:txBody>
          <a:bodyPr lIns="0" tIns="0" rIns="0" bIns="0"/>
          <a:lstStyle>
            <a:lvl1pPr marL="0" indent="0">
              <a:buNone/>
              <a:defRPr sz="2000">
                <a:solidFill>
                  <a:srgbClr val="FCFFF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Picture Placeholder 6"/>
          <p:cNvSpPr>
            <a:spLocks noGrp="1"/>
          </p:cNvSpPr>
          <p:nvPr>
            <p:ph type="pic" sz="quarter" idx="12"/>
          </p:nvPr>
        </p:nvSpPr>
        <p:spPr>
          <a:xfrm>
            <a:off x="3583093" y="556504"/>
            <a:ext cx="1525588" cy="572209"/>
          </a:xfrm>
          <a:prstGeom prst="rect">
            <a:avLst/>
          </a:prstGeom>
        </p:spPr>
        <p:txBody>
          <a:bodyPr/>
          <a:lstStyle>
            <a:lvl1pPr marL="0" indent="0" algn="ctr">
              <a:buNone/>
              <a:defRPr sz="1500" baseline="0">
                <a:solidFill>
                  <a:schemeClr val="bg1"/>
                </a:solidFill>
              </a:defRPr>
            </a:lvl1pPr>
          </a:lstStyle>
          <a:p>
            <a:pPr lvl="0"/>
            <a:r>
              <a:rPr lang="en-US" noProof="0"/>
              <a:t>Click icon to add picture</a:t>
            </a:r>
          </a:p>
        </p:txBody>
      </p:sp>
    </p:spTree>
    <p:extLst>
      <p:ext uri="{BB962C8B-B14F-4D97-AF65-F5344CB8AC3E}">
        <p14:creationId xmlns:p14="http://schemas.microsoft.com/office/powerpoint/2010/main" val="415545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960210D5-7F1D-4CC0-B048-5F9DB5B3C8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7975" y="557213"/>
            <a:ext cx="8074025"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ogoCutout-color-03.png">
            <a:extLst>
              <a:ext uri="{FF2B5EF4-FFF2-40B4-BE49-F238E27FC236}">
                <a16:creationId xmlns:a16="http://schemas.microsoft.com/office/drawing/2014/main" id="{F243AC03-3614-406D-B205-9B4D9B42F7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3" y="0"/>
            <a:ext cx="1221263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close up of a logo&#10;&#10;Description automatically generated">
            <a:extLst>
              <a:ext uri="{FF2B5EF4-FFF2-40B4-BE49-F238E27FC236}">
                <a16:creationId xmlns:a16="http://schemas.microsoft.com/office/drawing/2014/main" id="{DF302D79-E0D8-42BF-959D-600E0C0156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413" y="449263"/>
            <a:ext cx="2552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425" y="2766963"/>
            <a:ext cx="5227109" cy="2870200"/>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Picture Placeholder 6"/>
          <p:cNvSpPr>
            <a:spLocks noGrp="1"/>
          </p:cNvSpPr>
          <p:nvPr>
            <p:ph type="pic" sz="quarter" idx="12"/>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324298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8B476FB4-57D5-45B0-8D60-82D2B1D3A1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8763" y="557213"/>
            <a:ext cx="6853237"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ADDBF6BC-4E6A-4D9D-BF3B-F588AC1544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a:stretch>
            <a:fillRect/>
          </a:stretch>
        </p:blipFill>
        <p:spPr bwMode="auto">
          <a:xfrm>
            <a:off x="0" y="0"/>
            <a:ext cx="122078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A close up of a logo&#10;&#10;Description automatically generated">
            <a:extLst>
              <a:ext uri="{FF2B5EF4-FFF2-40B4-BE49-F238E27FC236}">
                <a16:creationId xmlns:a16="http://schemas.microsoft.com/office/drawing/2014/main" id="{91C8F740-F63E-454A-A3BA-23F1B375A6E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413" y="449263"/>
            <a:ext cx="2552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954" y="2061465"/>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200098"/>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Picture Placeholder 6"/>
          <p:cNvSpPr>
            <a:spLocks noGrp="1"/>
          </p:cNvSpPr>
          <p:nvPr>
            <p:ph type="pic" sz="quarter" idx="13"/>
          </p:nvPr>
        </p:nvSpPr>
        <p:spPr>
          <a:xfrm>
            <a:off x="733954"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6" name="Picture Placeholder 6"/>
          <p:cNvSpPr>
            <a:spLocks noGrp="1"/>
          </p:cNvSpPr>
          <p:nvPr>
            <p:ph type="pic" sz="quarter" idx="14"/>
          </p:nvPr>
        </p:nvSpPr>
        <p:spPr>
          <a:xfrm>
            <a:off x="2565624"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7" name="Picture Placeholder 6"/>
          <p:cNvSpPr>
            <a:spLocks noGrp="1"/>
          </p:cNvSpPr>
          <p:nvPr>
            <p:ph type="pic" sz="quarter" idx="15"/>
          </p:nvPr>
        </p:nvSpPr>
        <p:spPr>
          <a:xfrm>
            <a:off x="4388147"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8" name="Picture Placeholder 6"/>
          <p:cNvSpPr>
            <a:spLocks noGrp="1"/>
          </p:cNvSpPr>
          <p:nvPr>
            <p:ph type="pic" sz="quarter" idx="16"/>
          </p:nvPr>
        </p:nvSpPr>
        <p:spPr>
          <a:xfrm>
            <a:off x="6217800"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9" name="Picture Placeholder 6"/>
          <p:cNvSpPr>
            <a:spLocks noGrp="1"/>
          </p:cNvSpPr>
          <p:nvPr>
            <p:ph type="pic" sz="quarter" idx="17"/>
          </p:nvPr>
        </p:nvSpPr>
        <p:spPr>
          <a:xfrm>
            <a:off x="8046149"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20" name="Picture Placeholder 6"/>
          <p:cNvSpPr>
            <a:spLocks noGrp="1"/>
          </p:cNvSpPr>
          <p:nvPr>
            <p:ph type="pic" sz="quarter" idx="18"/>
          </p:nvPr>
        </p:nvSpPr>
        <p:spPr>
          <a:xfrm>
            <a:off x="9877864"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1446874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4F81CE-4F5E-4289-9377-DB26C9EF3EAC}"/>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3EF16DC-FEA2-41F7-861A-5581B486F26A}" type="datetimeFigureOut">
              <a:rPr lang="en-GB" altLang="en-US"/>
              <a:pPr>
                <a:defRPr/>
              </a:pPr>
              <a:t>27/08/2021</a:t>
            </a:fld>
            <a:endParaRPr lang="en-GB" altLang="en-US"/>
          </a:p>
        </p:txBody>
      </p:sp>
      <p:sp>
        <p:nvSpPr>
          <p:cNvPr id="6" name="Footer Placeholder 5">
            <a:extLst>
              <a:ext uri="{FF2B5EF4-FFF2-40B4-BE49-F238E27FC236}">
                <a16:creationId xmlns:a16="http://schemas.microsoft.com/office/drawing/2014/main" id="{D9F5B42E-08E6-4FEF-AC19-D5B19A2C6825}"/>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2F74270B-5026-40C3-9A94-3417E2D97660}"/>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418EBE4-6A4E-458E-98B8-E1D89B86A506}" type="slidenum">
              <a:rPr lang="en-GB" altLang="en-US"/>
              <a:pPr>
                <a:defRPr/>
              </a:pPr>
              <a:t>‹#›</a:t>
            </a:fld>
            <a:endParaRPr lang="en-GB" altLang="en-US"/>
          </a:p>
        </p:txBody>
      </p:sp>
    </p:spTree>
    <p:extLst>
      <p:ext uri="{BB962C8B-B14F-4D97-AF65-F5344CB8AC3E}">
        <p14:creationId xmlns:p14="http://schemas.microsoft.com/office/powerpoint/2010/main" val="3331798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57C43-DFD8-49F8-917F-9DBFC7B94043}"/>
              </a:ext>
            </a:extLst>
          </p:cNvPr>
          <p:cNvSpPr>
            <a:spLocks noGrp="1"/>
          </p:cNvSpPr>
          <p:nvPr>
            <p:ph type="dt" sz="half" idx="10"/>
          </p:nvPr>
        </p:nvSpPr>
        <p:spPr>
          <a:xfrm>
            <a:off x="765175" y="6375400"/>
            <a:ext cx="1233488" cy="34925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50ACD82-6296-4D81-969E-59CCE70941E5}" type="datetimeFigureOut">
              <a:rPr lang="en-GB" altLang="en-US"/>
              <a:pPr>
                <a:defRPr/>
              </a:pPr>
              <a:t>27/08/2021</a:t>
            </a:fld>
            <a:endParaRPr lang="en-GB" altLang="en-US"/>
          </a:p>
        </p:txBody>
      </p:sp>
      <p:sp>
        <p:nvSpPr>
          <p:cNvPr id="6" name="Footer Placeholder 5">
            <a:extLst>
              <a:ext uri="{FF2B5EF4-FFF2-40B4-BE49-F238E27FC236}">
                <a16:creationId xmlns:a16="http://schemas.microsoft.com/office/drawing/2014/main" id="{26704E38-B77C-4DDB-BE22-E4A6B0954692}"/>
              </a:ext>
            </a:extLst>
          </p:cNvPr>
          <p:cNvSpPr>
            <a:spLocks noGrp="1"/>
          </p:cNvSpPr>
          <p:nvPr>
            <p:ph type="ftr" sz="quarter" idx="11"/>
          </p:nvPr>
        </p:nvSpPr>
        <p:spPr>
          <a:xfrm>
            <a:off x="2103438" y="6375400"/>
            <a:ext cx="3482975" cy="346075"/>
          </a:xfrm>
        </p:spPr>
        <p:txBody>
          <a:bodyPr/>
          <a:lstStyle>
            <a:lvl1pPr eaLnBrk="1" fontAlgn="auto" hangingPunct="1">
              <a:spcBef>
                <a:spcPts val="0"/>
              </a:spcBef>
              <a:spcAft>
                <a:spcPts val="0"/>
              </a:spcAft>
              <a:defRPr>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71E56118-D881-446A-8F84-E02E108CCCEC}"/>
              </a:ext>
            </a:extLst>
          </p:cNvPr>
          <p:cNvSpPr>
            <a:spLocks noGrp="1"/>
          </p:cNvSpPr>
          <p:nvPr>
            <p:ph type="sldNum" sz="quarter" idx="12"/>
          </p:nvPr>
        </p:nvSpPr>
        <p:spPr>
          <a:xfrm>
            <a:off x="5691188" y="6375400"/>
            <a:ext cx="1231900" cy="346075"/>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32DC97D-E1B1-4EA7-B118-9B9396F0F060}" type="slidenum">
              <a:rPr lang="en-GB" altLang="en-US"/>
              <a:pPr>
                <a:defRPr/>
              </a:pPr>
              <a:t>‹#›</a:t>
            </a:fld>
            <a:endParaRPr lang="en-GB" altLang="en-US"/>
          </a:p>
        </p:txBody>
      </p:sp>
    </p:spTree>
    <p:extLst>
      <p:ext uri="{BB962C8B-B14F-4D97-AF65-F5344CB8AC3E}">
        <p14:creationId xmlns:p14="http://schemas.microsoft.com/office/powerpoint/2010/main" val="3622063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CE5A89-48F2-4738-AACF-D32FC55549EE}"/>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81591DC-7C0A-4275-83F8-31D40259C8D9}" type="datetimeFigureOut">
              <a:rPr lang="en-GB" altLang="en-US"/>
              <a:pPr>
                <a:defRPr/>
              </a:pPr>
              <a:t>27/08/2021</a:t>
            </a:fld>
            <a:endParaRPr lang="en-GB" altLang="en-US"/>
          </a:p>
        </p:txBody>
      </p:sp>
      <p:sp>
        <p:nvSpPr>
          <p:cNvPr id="4" name="Footer Placeholder 3">
            <a:extLst>
              <a:ext uri="{FF2B5EF4-FFF2-40B4-BE49-F238E27FC236}">
                <a16:creationId xmlns:a16="http://schemas.microsoft.com/office/drawing/2014/main" id="{A10312E9-88EF-4E19-8395-C0E957D4E975}"/>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55E68EAE-C953-42C5-8A59-4D81B9DE27C6}"/>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45BCBAB-4E19-49FF-8EC9-AE9FEFE8EE61}" type="slidenum">
              <a:rPr lang="en-GB" altLang="en-US"/>
              <a:pPr>
                <a:defRPr/>
              </a:pPr>
              <a:t>‹#›</a:t>
            </a:fld>
            <a:endParaRPr lang="en-GB" altLang="en-US"/>
          </a:p>
        </p:txBody>
      </p:sp>
    </p:spTree>
    <p:extLst>
      <p:ext uri="{BB962C8B-B14F-4D97-AF65-F5344CB8AC3E}">
        <p14:creationId xmlns:p14="http://schemas.microsoft.com/office/powerpoint/2010/main" val="2311601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8791B-4C1D-47CD-AC86-B9AA79952AEB}"/>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72F25785-C2BE-4D03-B429-AD25A859109D}" type="datetimeFigureOut">
              <a:rPr lang="en-GB" altLang="en-US"/>
              <a:pPr>
                <a:defRPr/>
              </a:pPr>
              <a:t>27/08/2021</a:t>
            </a:fld>
            <a:endParaRPr lang="en-GB" altLang="en-US"/>
          </a:p>
        </p:txBody>
      </p:sp>
      <p:sp>
        <p:nvSpPr>
          <p:cNvPr id="3" name="Footer Placeholder 2">
            <a:extLst>
              <a:ext uri="{FF2B5EF4-FFF2-40B4-BE49-F238E27FC236}">
                <a16:creationId xmlns:a16="http://schemas.microsoft.com/office/drawing/2014/main" id="{A8D5E02B-D678-4FA3-8AFF-BF2B8C46D86E}"/>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en-GB"/>
          </a:p>
        </p:txBody>
      </p:sp>
      <p:sp>
        <p:nvSpPr>
          <p:cNvPr id="4" name="Slide Number Placeholder 3">
            <a:extLst>
              <a:ext uri="{FF2B5EF4-FFF2-40B4-BE49-F238E27FC236}">
                <a16:creationId xmlns:a16="http://schemas.microsoft.com/office/drawing/2014/main" id="{61A95D4F-DAB4-4877-A326-490967691E8C}"/>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D14EB88-3965-4D35-8FD8-D06B09ED0DC9}" type="slidenum">
              <a:rPr lang="en-GB" altLang="en-US"/>
              <a:pPr>
                <a:defRPr/>
              </a:pPr>
              <a:t>‹#›</a:t>
            </a:fld>
            <a:endParaRPr lang="en-GB" altLang="en-US"/>
          </a:p>
        </p:txBody>
      </p:sp>
    </p:spTree>
    <p:extLst>
      <p:ext uri="{BB962C8B-B14F-4D97-AF65-F5344CB8AC3E}">
        <p14:creationId xmlns:p14="http://schemas.microsoft.com/office/powerpoint/2010/main" val="2063696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ext + Bullet Points">
    <p:spTree>
      <p:nvGrpSpPr>
        <p:cNvPr id="1" name=""/>
        <p:cNvGrpSpPr/>
        <p:nvPr/>
      </p:nvGrpSpPr>
      <p:grpSpPr>
        <a:xfrm>
          <a:off x="0" y="0"/>
          <a:ext cx="0" cy="0"/>
          <a:chOff x="0" y="0"/>
          <a:chExt cx="0" cy="0"/>
        </a:xfrm>
      </p:grpSpPr>
      <p:sp>
        <p:nvSpPr>
          <p:cNvPr id="5" name="Title 3"/>
          <p:cNvSpPr>
            <a:spLocks noGrp="1"/>
          </p:cNvSpPr>
          <p:nvPr>
            <p:ph type="title"/>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p:cNvSpPr>
            <a:spLocks noGrp="1"/>
          </p:cNvSpPr>
          <p:nvPr>
            <p:ph type="body" sz="quarter" idx="15"/>
          </p:nvPr>
        </p:nvSpPr>
        <p:spPr>
          <a:xfrm>
            <a:off x="723901" y="1979613"/>
            <a:ext cx="5083342" cy="3635124"/>
          </a:xfrm>
          <a:prstGeom prst="rect">
            <a:avLst/>
          </a:prstGeom>
        </p:spPr>
        <p:txBody>
          <a:bodyPr lIns="0" tIns="0" rIns="0" bIns="0"/>
          <a:lstStyle>
            <a:lvl1pPr marL="285750" indent="-285750">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0" indent="-192024">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spcAft>
                <a:spcPts val="1000"/>
              </a:spcAft>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Text Placeholder 2"/>
          <p:cNvSpPr>
            <a:spLocks noGrp="1"/>
          </p:cNvSpPr>
          <p:nvPr>
            <p:ph type="body" sz="quarter" idx="16"/>
          </p:nvPr>
        </p:nvSpPr>
        <p:spPr>
          <a:xfrm>
            <a:off x="6352674" y="1979613"/>
            <a:ext cx="5110915" cy="3635123"/>
          </a:xfrm>
          <a:prstGeom prst="rect">
            <a:avLst/>
          </a:prstGeom>
        </p:spPr>
        <p:txBody>
          <a:bodyPr lIns="0" tIns="0" rIns="0" bIns="0"/>
          <a:lstStyle>
            <a:lvl1pPr marL="0" indent="-75600">
              <a:lnSpc>
                <a:spcPct val="100000"/>
              </a:lnSpc>
              <a:spcBef>
                <a:spcPts val="0"/>
              </a:spcBef>
              <a:spcAft>
                <a:spcPts val="1600"/>
              </a:spcAft>
              <a:buFont typeface="Arial"/>
              <a:buChar char="•"/>
              <a:defRPr sz="1800" b="0" i="0">
                <a:solidFill>
                  <a:schemeClr val="tx1">
                    <a:lumMod val="95000"/>
                    <a:lumOff val="5000"/>
                  </a:schemeClr>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550926" indent="-285750">
              <a:lnSpc>
                <a:spcPct val="100000"/>
              </a:lnSpc>
              <a:spcBef>
                <a:spcPts val="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0672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541E2E1-46DC-400D-850A-E7D2BB5830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7975" y="557213"/>
            <a:ext cx="8074025"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ogoCutout-color-03.png">
            <a:extLst>
              <a:ext uri="{FF2B5EF4-FFF2-40B4-BE49-F238E27FC236}">
                <a16:creationId xmlns:a16="http://schemas.microsoft.com/office/drawing/2014/main" id="{612CF2A0-B352-433E-BEE9-2E704D2D477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3" y="0"/>
            <a:ext cx="1221263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close up of a logo&#10;&#10;Description automatically generated">
            <a:extLst>
              <a:ext uri="{FF2B5EF4-FFF2-40B4-BE49-F238E27FC236}">
                <a16:creationId xmlns:a16="http://schemas.microsoft.com/office/drawing/2014/main" id="{0104520C-6B83-425D-9499-4B664F0962A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413" y="449263"/>
            <a:ext cx="2552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425" y="2766963"/>
            <a:ext cx="5227109" cy="2870200"/>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Picture Placeholder 6"/>
          <p:cNvSpPr>
            <a:spLocks noGrp="1"/>
          </p:cNvSpPr>
          <p:nvPr>
            <p:ph type="pic" sz="quarter" idx="12"/>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308174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Slide">
    <p:bg>
      <p:bgPr>
        <a:solidFill>
          <a:schemeClr val="bg2"/>
        </a:solidFill>
        <a:effectLst/>
      </p:bgPr>
    </p:bg>
    <p:spTree>
      <p:nvGrpSpPr>
        <p:cNvPr id="1" name=""/>
        <p:cNvGrpSpPr/>
        <p:nvPr/>
      </p:nvGrpSpPr>
      <p:grpSpPr>
        <a:xfrm>
          <a:off x="0" y="0"/>
          <a:ext cx="0" cy="0"/>
          <a:chOff x="0" y="0"/>
          <a:chExt cx="0" cy="0"/>
        </a:xfrm>
      </p:grpSpPr>
      <p:pic>
        <p:nvPicPr>
          <p:cNvPr id="3" name="Picture 1" descr="A picture containing object&#10;&#10;Description automatically generated">
            <a:extLst>
              <a:ext uri="{FF2B5EF4-FFF2-40B4-BE49-F238E27FC236}">
                <a16:creationId xmlns:a16="http://schemas.microsoft.com/office/drawing/2014/main" id="{98E28361-BC36-4F72-AA11-AC615650340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232495">
            <a:off x="4581525" y="704850"/>
            <a:ext cx="65278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dark room&#10;&#10;Description automatically generated">
            <a:extLst>
              <a:ext uri="{FF2B5EF4-FFF2-40B4-BE49-F238E27FC236}">
                <a16:creationId xmlns:a16="http://schemas.microsoft.com/office/drawing/2014/main" id="{970345C8-A136-432C-A4F7-B74CA51302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6738" y="695325"/>
            <a:ext cx="8394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logo&#10;&#10;Description automatically generated">
            <a:extLst>
              <a:ext uri="{FF2B5EF4-FFF2-40B4-BE49-F238E27FC236}">
                <a16:creationId xmlns:a16="http://schemas.microsoft.com/office/drawing/2014/main" id="{16B1D696-26E2-4098-A10D-08672D1C453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3379079">
            <a:off x="10193338" y="4851400"/>
            <a:ext cx="681037"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10"/>
          </p:nvPr>
        </p:nvSpPr>
        <p:spPr>
          <a:xfrm>
            <a:off x="6446036" y="1907539"/>
            <a:ext cx="4801084" cy="2786074"/>
          </a:xfrm>
          <a:prstGeom prst="rect">
            <a:avLst/>
          </a:prstGeom>
          <a:solidFill>
            <a:schemeClr val="tx2"/>
          </a:solidFill>
        </p:spPr>
        <p:txBody>
          <a:bodyPr lIns="182880" tIns="182880" rIns="182880" bIns="182880"/>
          <a:lstStyle>
            <a:lvl1pPr marL="0" marR="0" indent="0" algn="l" defTabSz="914400" rtl="0" eaLnBrk="1" fontAlgn="auto" latinLnBrk="0" hangingPunct="1">
              <a:lnSpc>
                <a:spcPts val="4700"/>
              </a:lnSpc>
              <a:spcBef>
                <a:spcPts val="0"/>
              </a:spcBef>
              <a:spcAft>
                <a:spcPts val="0"/>
              </a:spcAft>
              <a:buClrTx/>
              <a:buSzTx/>
              <a:buFont typeface="Arial" panose="020B0604020202020204" pitchFamily="34" charset="0"/>
              <a:buNone/>
              <a:tabLst/>
              <a:defRPr sz="4500" b="1" i="0" kern="0" spc="-200" baseline="0">
                <a:latin typeface="Arial Black" panose="020B0604020202020204" pitchFamily="34" charset="0"/>
                <a:cs typeface="Arial Black" panose="020B0604020202020204" pitchFamily="3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9461880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2"/>
        </a:solidFill>
        <a:effectLst/>
      </p:bgPr>
    </p:bg>
    <p:spTree>
      <p:nvGrpSpPr>
        <p:cNvPr id="1" name=""/>
        <p:cNvGrpSpPr/>
        <p:nvPr/>
      </p:nvGrpSpPr>
      <p:grpSpPr>
        <a:xfrm>
          <a:off x="0" y="0"/>
          <a:ext cx="0" cy="0"/>
          <a:chOff x="0" y="0"/>
          <a:chExt cx="0" cy="0"/>
        </a:xfrm>
      </p:grpSpPr>
      <p:pic>
        <p:nvPicPr>
          <p:cNvPr id="3" name="Picture 1" descr="A picture containing object&#10;&#10;Description automatically generated">
            <a:extLst>
              <a:ext uri="{FF2B5EF4-FFF2-40B4-BE49-F238E27FC236}">
                <a16:creationId xmlns:a16="http://schemas.microsoft.com/office/drawing/2014/main" id="{95A140AA-706A-4DA2-8C4C-17188055D0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389767">
            <a:off x="3005138" y="768350"/>
            <a:ext cx="65278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dark room&#10;&#10;Description automatically generated">
            <a:extLst>
              <a:ext uri="{FF2B5EF4-FFF2-40B4-BE49-F238E27FC236}">
                <a16:creationId xmlns:a16="http://schemas.microsoft.com/office/drawing/2014/main" id="{9AC84C24-C97C-4914-906C-1AF2712FB8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013" y="20638"/>
            <a:ext cx="3114675"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9A715E65-EEB4-49BC-804F-EF31CBE3FA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6620553">
            <a:off x="5545931" y="2755107"/>
            <a:ext cx="6000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0"/>
          </p:nvPr>
        </p:nvSpPr>
        <p:spPr>
          <a:xfrm>
            <a:off x="415636" y="2420179"/>
            <a:ext cx="4801084" cy="2817735"/>
          </a:xfrm>
          <a:prstGeom prst="rect">
            <a:avLst/>
          </a:prstGeom>
          <a:solidFill>
            <a:schemeClr val="tx1"/>
          </a:solidFill>
        </p:spPr>
        <p:txBody>
          <a:bodyPr lIns="182880" tIns="201168" rIns="182880" bIns="201168"/>
          <a:lstStyle>
            <a:lvl1pPr marL="0" indent="0">
              <a:lnSpc>
                <a:spcPts val="4300"/>
              </a:lnSpc>
              <a:spcBef>
                <a:spcPts val="0"/>
              </a:spcBef>
              <a:buNone/>
              <a:defRPr sz="4500" b="1" i="0" kern="0" spc="-200" baseline="0">
                <a:solidFill>
                  <a:schemeClr val="bg1"/>
                </a:solidFill>
                <a:latin typeface="Arial Black" panose="020B0604020202020204" pitchFamily="34" charset="0"/>
                <a:cs typeface="Arial Black"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2635498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2"/>
        </a:solidFill>
        <a:effectLst/>
      </p:bgPr>
    </p:bg>
    <p:spTree>
      <p:nvGrpSpPr>
        <p:cNvPr id="1" name=""/>
        <p:cNvGrpSpPr/>
        <p:nvPr/>
      </p:nvGrpSpPr>
      <p:grpSpPr>
        <a:xfrm>
          <a:off x="0" y="0"/>
          <a:ext cx="0" cy="0"/>
          <a:chOff x="0" y="0"/>
          <a:chExt cx="0" cy="0"/>
        </a:xfrm>
      </p:grpSpPr>
      <p:pic>
        <p:nvPicPr>
          <p:cNvPr id="3" name="Picture 1" descr="A picture containing object&#10;&#10;Description automatically generated">
            <a:extLst>
              <a:ext uri="{FF2B5EF4-FFF2-40B4-BE49-F238E27FC236}">
                <a16:creationId xmlns:a16="http://schemas.microsoft.com/office/drawing/2014/main" id="{3177D405-DE8D-4ECA-88F1-34EFCBF2CB0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232495">
            <a:off x="4581525" y="704850"/>
            <a:ext cx="65278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dark room&#10;&#10;Description automatically generated">
            <a:extLst>
              <a:ext uri="{FF2B5EF4-FFF2-40B4-BE49-F238E27FC236}">
                <a16:creationId xmlns:a16="http://schemas.microsoft.com/office/drawing/2014/main" id="{02D6C8F1-CEBC-4D8A-AA0F-B7E9D68CE9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6738" y="695325"/>
            <a:ext cx="8394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logo&#10;&#10;Description automatically generated">
            <a:extLst>
              <a:ext uri="{FF2B5EF4-FFF2-40B4-BE49-F238E27FC236}">
                <a16:creationId xmlns:a16="http://schemas.microsoft.com/office/drawing/2014/main" id="{51C7786D-FCE0-4A2F-9892-1D429FF53B1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3379079">
            <a:off x="10193338" y="4851400"/>
            <a:ext cx="681037"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10"/>
          </p:nvPr>
        </p:nvSpPr>
        <p:spPr>
          <a:xfrm>
            <a:off x="6446036" y="1907539"/>
            <a:ext cx="4801084" cy="2786074"/>
          </a:xfrm>
          <a:prstGeom prst="rect">
            <a:avLst/>
          </a:prstGeom>
          <a:solidFill>
            <a:schemeClr val="tx2"/>
          </a:solidFill>
        </p:spPr>
        <p:txBody>
          <a:bodyPr lIns="182880" tIns="182880" rIns="182880" bIns="182880"/>
          <a:lstStyle>
            <a:lvl1pPr marL="0" marR="0" indent="0" algn="l" defTabSz="914400" rtl="0" eaLnBrk="1" fontAlgn="auto" latinLnBrk="0" hangingPunct="1">
              <a:lnSpc>
                <a:spcPts val="4700"/>
              </a:lnSpc>
              <a:spcBef>
                <a:spcPts val="0"/>
              </a:spcBef>
              <a:spcAft>
                <a:spcPts val="0"/>
              </a:spcAft>
              <a:buClrTx/>
              <a:buSzTx/>
              <a:buFont typeface="Arial" panose="020B0604020202020204" pitchFamily="34" charset="0"/>
              <a:buNone/>
              <a:tabLst/>
              <a:defRPr sz="4500" b="1" i="0" kern="0" spc="-200" baseline="0">
                <a:latin typeface="Arial Black" panose="020B0604020202020204" pitchFamily="34" charset="0"/>
                <a:cs typeface="Arial Black" panose="020B0604020202020204" pitchFamily="3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1276351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3" name="Picture 1" descr="A dark room&#10;&#10;Description automatically generated">
            <a:extLst>
              <a:ext uri="{FF2B5EF4-FFF2-40B4-BE49-F238E27FC236}">
                <a16:creationId xmlns:a16="http://schemas.microsoft.com/office/drawing/2014/main" id="{8E9682E7-E1B7-49A9-A9BA-D4090C8C7B4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2813" y="5565775"/>
            <a:ext cx="61991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114701D4-1F90-49F1-8488-34F540B14B5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319027">
            <a:off x="1951038" y="1433513"/>
            <a:ext cx="10067925" cy="88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0"/>
          </p:nvPr>
        </p:nvSpPr>
        <p:spPr>
          <a:xfrm>
            <a:off x="437294" y="436563"/>
            <a:ext cx="4801084" cy="2774026"/>
          </a:xfrm>
          <a:prstGeom prst="rect">
            <a:avLst/>
          </a:prstGeom>
          <a:solidFill>
            <a:srgbClr val="DD1065"/>
          </a:solidFill>
        </p:spPr>
        <p:txBody>
          <a:bodyPr wrap="square" lIns="182880" tIns="182880" rIns="182880" bIns="182880"/>
          <a:lstStyle>
            <a:lvl1pPr marL="0" indent="0">
              <a:lnSpc>
                <a:spcPts val="4500"/>
              </a:lnSpc>
              <a:spcBef>
                <a:spcPts val="0"/>
              </a:spcBef>
              <a:buNone/>
              <a:defRPr sz="4500" b="1" i="0" kern="0" spc="-200" baseline="0">
                <a:latin typeface="Arial Black" panose="020B0604020202020204" pitchFamily="34" charset="0"/>
                <a:cs typeface="Arial Black"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1250281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3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B06638ED-C0AF-49D3-89A7-63E9941EAF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8763" y="557213"/>
            <a:ext cx="6853237"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901A775C-7665-4539-BD54-5B6FC0CE85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40" t="-2" b="14133"/>
          <a:stretch>
            <a:fillRect/>
          </a:stretch>
        </p:blipFill>
        <p:spPr bwMode="auto">
          <a:xfrm>
            <a:off x="0" y="0"/>
            <a:ext cx="122078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A close up of a logo&#10;&#10;Description automatically generated">
            <a:extLst>
              <a:ext uri="{FF2B5EF4-FFF2-40B4-BE49-F238E27FC236}">
                <a16:creationId xmlns:a16="http://schemas.microsoft.com/office/drawing/2014/main" id="{342372BB-B6CB-47A5-8F1E-9744474C9D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413" y="449263"/>
            <a:ext cx="2552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0"/>
          </p:nvPr>
        </p:nvSpPr>
        <p:spPr>
          <a:xfrm>
            <a:off x="733954" y="2061465"/>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4"/>
          <p:cNvSpPr>
            <a:spLocks noGrp="1"/>
          </p:cNvSpPr>
          <p:nvPr>
            <p:ph type="body" sz="quarter" idx="11"/>
          </p:nvPr>
        </p:nvSpPr>
        <p:spPr>
          <a:xfrm>
            <a:off x="733425" y="5200098"/>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Picture Placeholder 6"/>
          <p:cNvSpPr>
            <a:spLocks noGrp="1"/>
          </p:cNvSpPr>
          <p:nvPr>
            <p:ph type="pic" sz="quarter" idx="13"/>
          </p:nvPr>
        </p:nvSpPr>
        <p:spPr>
          <a:xfrm>
            <a:off x="733954"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6" name="Picture Placeholder 6"/>
          <p:cNvSpPr>
            <a:spLocks noGrp="1"/>
          </p:cNvSpPr>
          <p:nvPr>
            <p:ph type="pic" sz="quarter" idx="14"/>
          </p:nvPr>
        </p:nvSpPr>
        <p:spPr>
          <a:xfrm>
            <a:off x="2565624"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7" name="Picture Placeholder 6"/>
          <p:cNvSpPr>
            <a:spLocks noGrp="1"/>
          </p:cNvSpPr>
          <p:nvPr>
            <p:ph type="pic" sz="quarter" idx="15"/>
          </p:nvPr>
        </p:nvSpPr>
        <p:spPr>
          <a:xfrm>
            <a:off x="4388147"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8" name="Picture Placeholder 6"/>
          <p:cNvSpPr>
            <a:spLocks noGrp="1"/>
          </p:cNvSpPr>
          <p:nvPr>
            <p:ph type="pic" sz="quarter" idx="16"/>
          </p:nvPr>
        </p:nvSpPr>
        <p:spPr>
          <a:xfrm>
            <a:off x="6217800"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19" name="Picture Placeholder 6"/>
          <p:cNvSpPr>
            <a:spLocks noGrp="1"/>
          </p:cNvSpPr>
          <p:nvPr>
            <p:ph type="pic" sz="quarter" idx="17"/>
          </p:nvPr>
        </p:nvSpPr>
        <p:spPr>
          <a:xfrm>
            <a:off x="8046149"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
        <p:nvSpPr>
          <p:cNvPr id="20" name="Picture Placeholder 6"/>
          <p:cNvSpPr>
            <a:spLocks noGrp="1"/>
          </p:cNvSpPr>
          <p:nvPr>
            <p:ph type="pic" sz="quarter" idx="18"/>
          </p:nvPr>
        </p:nvSpPr>
        <p:spPr>
          <a:xfrm>
            <a:off x="9877864" y="6083198"/>
            <a:ext cx="1525588" cy="572209"/>
          </a:xfrm>
          <a:prstGeom prst="rect">
            <a:avLst/>
          </a:prstGeom>
        </p:spPr>
        <p:txBody>
          <a:bodyPr/>
          <a:lstStyle>
            <a:lvl1pPr marL="0" indent="0" algn="ctr">
              <a:buNone/>
              <a:defRPr sz="1500" baseline="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100819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2"/>
        </a:solidFill>
        <a:effectLst/>
      </p:bgPr>
    </p:bg>
    <p:spTree>
      <p:nvGrpSpPr>
        <p:cNvPr id="1" name=""/>
        <p:cNvGrpSpPr/>
        <p:nvPr/>
      </p:nvGrpSpPr>
      <p:grpSpPr>
        <a:xfrm>
          <a:off x="0" y="0"/>
          <a:ext cx="0" cy="0"/>
          <a:chOff x="0" y="0"/>
          <a:chExt cx="0" cy="0"/>
        </a:xfrm>
      </p:grpSpPr>
      <p:pic>
        <p:nvPicPr>
          <p:cNvPr id="3" name="Picture 1" descr="A picture containing object&#10;&#10;Description automatically generated">
            <a:extLst>
              <a:ext uri="{FF2B5EF4-FFF2-40B4-BE49-F238E27FC236}">
                <a16:creationId xmlns:a16="http://schemas.microsoft.com/office/drawing/2014/main" id="{84457488-00A2-4019-800A-096EB02692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389767">
            <a:off x="3005138" y="768350"/>
            <a:ext cx="65278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dark room&#10;&#10;Description automatically generated">
            <a:extLst>
              <a:ext uri="{FF2B5EF4-FFF2-40B4-BE49-F238E27FC236}">
                <a16:creationId xmlns:a16="http://schemas.microsoft.com/office/drawing/2014/main" id="{A5C08236-D902-4BFE-99A8-FAB4259994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013" y="20638"/>
            <a:ext cx="3114675"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67D819F-B174-4F18-8F8C-E85480002CD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6620553">
            <a:off x="5545931" y="2755107"/>
            <a:ext cx="6000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0"/>
          </p:nvPr>
        </p:nvSpPr>
        <p:spPr>
          <a:xfrm>
            <a:off x="415636" y="2420179"/>
            <a:ext cx="4801084" cy="2817735"/>
          </a:xfrm>
          <a:prstGeom prst="rect">
            <a:avLst/>
          </a:prstGeom>
          <a:solidFill>
            <a:schemeClr val="tx1"/>
          </a:solidFill>
        </p:spPr>
        <p:txBody>
          <a:bodyPr lIns="182880" tIns="201168" rIns="182880" bIns="201168"/>
          <a:lstStyle>
            <a:lvl1pPr marL="0" indent="0">
              <a:lnSpc>
                <a:spcPts val="4300"/>
              </a:lnSpc>
              <a:spcBef>
                <a:spcPts val="0"/>
              </a:spcBef>
              <a:buNone/>
              <a:defRPr sz="4500" b="1" i="0" kern="0" spc="-200" baseline="0">
                <a:solidFill>
                  <a:schemeClr val="bg1"/>
                </a:solidFill>
                <a:latin typeface="Arial Black" panose="020B0604020202020204" pitchFamily="34" charset="0"/>
                <a:cs typeface="Arial Black"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649060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3" name="Picture 1" descr="A close up of a logo&#10;&#10;Description automatically generated">
            <a:extLst>
              <a:ext uri="{FF2B5EF4-FFF2-40B4-BE49-F238E27FC236}">
                <a16:creationId xmlns:a16="http://schemas.microsoft.com/office/drawing/2014/main" id="{FC6ABBFA-154B-4B0A-BF83-890FF47E17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3379079">
            <a:off x="4687888" y="4783138"/>
            <a:ext cx="112871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10"/>
          </p:nvPr>
        </p:nvSpPr>
        <p:spPr>
          <a:xfrm>
            <a:off x="909940" y="2002935"/>
            <a:ext cx="5560434" cy="2280830"/>
          </a:xfrm>
          <a:prstGeom prst="rect">
            <a:avLst/>
          </a:prstGeom>
          <a:solidFill>
            <a:srgbClr val="DD1065"/>
          </a:solidFill>
        </p:spPr>
        <p:txBody>
          <a:bodyPr lIns="182880" tIns="182880" rIns="182880" bIns="182880"/>
          <a:lstStyle>
            <a:lvl1pPr marL="0" marR="0" indent="0" algn="l" defTabSz="914400" rtl="0" eaLnBrk="1" fontAlgn="auto" latinLnBrk="0" hangingPunct="1">
              <a:lnSpc>
                <a:spcPts val="4700"/>
              </a:lnSpc>
              <a:spcBef>
                <a:spcPts val="0"/>
              </a:spcBef>
              <a:spcAft>
                <a:spcPts val="0"/>
              </a:spcAft>
              <a:buClrTx/>
              <a:buSzTx/>
              <a:buFont typeface="Arial" panose="020B0604020202020204" pitchFamily="34" charset="0"/>
              <a:buNone/>
              <a:tabLst/>
              <a:defRPr sz="4500" b="1" i="0" kern="0" spc="-200" baseline="0">
                <a:latin typeface="Arial Black" panose="020B0604020202020204" pitchFamily="34" charset="0"/>
                <a:cs typeface="Arial Black" panose="020B0604020202020204" pitchFamily="3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586968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3" name="Picture 1" descr="A dark room&#10;&#10;Description automatically generated">
            <a:extLst>
              <a:ext uri="{FF2B5EF4-FFF2-40B4-BE49-F238E27FC236}">
                <a16:creationId xmlns:a16="http://schemas.microsoft.com/office/drawing/2014/main" id="{B8AB7CE3-35BC-4821-AE3E-89A6350DC8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2813" y="5565775"/>
            <a:ext cx="61991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05D39338-562C-4CFA-9427-9BEA3517545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319027">
            <a:off x="1951038" y="1433513"/>
            <a:ext cx="10067925" cy="88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0"/>
          </p:nvPr>
        </p:nvSpPr>
        <p:spPr>
          <a:xfrm>
            <a:off x="437294" y="436563"/>
            <a:ext cx="4801084" cy="2774026"/>
          </a:xfrm>
          <a:prstGeom prst="rect">
            <a:avLst/>
          </a:prstGeom>
          <a:solidFill>
            <a:srgbClr val="DD1065"/>
          </a:solidFill>
        </p:spPr>
        <p:txBody>
          <a:bodyPr wrap="square" lIns="182880" tIns="182880" rIns="182880" bIns="182880"/>
          <a:lstStyle>
            <a:lvl1pPr marL="0" indent="0">
              <a:lnSpc>
                <a:spcPts val="4500"/>
              </a:lnSpc>
              <a:spcBef>
                <a:spcPts val="0"/>
              </a:spcBef>
              <a:buNone/>
              <a:defRPr sz="4500" b="1" i="0" kern="0" spc="-200" baseline="0">
                <a:latin typeface="Arial Black" panose="020B0604020202020204" pitchFamily="34" charset="0"/>
                <a:cs typeface="Arial Black"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6435902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2 Column">
    <p:spTree>
      <p:nvGrpSpPr>
        <p:cNvPr id="1" name=""/>
        <p:cNvGrpSpPr/>
        <p:nvPr/>
      </p:nvGrpSpPr>
      <p:grpSpPr>
        <a:xfrm>
          <a:off x="0" y="0"/>
          <a:ext cx="0" cy="0"/>
          <a:chOff x="0" y="0"/>
          <a:chExt cx="0" cy="0"/>
        </a:xfrm>
      </p:grpSpPr>
      <p:sp>
        <p:nvSpPr>
          <p:cNvPr id="5" name="Title 3"/>
          <p:cNvSpPr>
            <a:spLocks noGrp="1"/>
          </p:cNvSpPr>
          <p:nvPr>
            <p:ph type="title"/>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quarter" idx="15"/>
          </p:nvPr>
        </p:nvSpPr>
        <p:spPr>
          <a:xfrm>
            <a:off x="723901" y="1979613"/>
            <a:ext cx="5083342"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2"/>
          <p:cNvSpPr>
            <a:spLocks noGrp="1"/>
          </p:cNvSpPr>
          <p:nvPr>
            <p:ph type="body" sz="quarter" idx="16"/>
          </p:nvPr>
        </p:nvSpPr>
        <p:spPr>
          <a:xfrm>
            <a:off x="6352674" y="1979613"/>
            <a:ext cx="5110915"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1187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 Bullet Points">
    <p:spTree>
      <p:nvGrpSpPr>
        <p:cNvPr id="1" name=""/>
        <p:cNvGrpSpPr/>
        <p:nvPr/>
      </p:nvGrpSpPr>
      <p:grpSpPr>
        <a:xfrm>
          <a:off x="0" y="0"/>
          <a:ext cx="0" cy="0"/>
          <a:chOff x="0" y="0"/>
          <a:chExt cx="0" cy="0"/>
        </a:xfrm>
      </p:grpSpPr>
      <p:sp>
        <p:nvSpPr>
          <p:cNvPr id="5" name="Title 3"/>
          <p:cNvSpPr>
            <a:spLocks noGrp="1"/>
          </p:cNvSpPr>
          <p:nvPr>
            <p:ph type="title"/>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p:cNvSpPr>
            <a:spLocks noGrp="1"/>
          </p:cNvSpPr>
          <p:nvPr>
            <p:ph type="body" sz="quarter" idx="15"/>
          </p:nvPr>
        </p:nvSpPr>
        <p:spPr>
          <a:xfrm>
            <a:off x="723901" y="1979613"/>
            <a:ext cx="5083342" cy="3635124"/>
          </a:xfrm>
          <a:prstGeom prst="rect">
            <a:avLst/>
          </a:prstGeom>
        </p:spPr>
        <p:txBody>
          <a:bodyPr lIns="0" tIns="0" rIns="0" bIns="0"/>
          <a:lstStyle>
            <a:lvl1pPr marL="285750" indent="-285750">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0" indent="-192024">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spcAft>
                <a:spcPts val="1000"/>
              </a:spcAft>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Text Placeholder 2"/>
          <p:cNvSpPr>
            <a:spLocks noGrp="1"/>
          </p:cNvSpPr>
          <p:nvPr>
            <p:ph type="body" sz="quarter" idx="16"/>
          </p:nvPr>
        </p:nvSpPr>
        <p:spPr>
          <a:xfrm>
            <a:off x="6352674" y="1979613"/>
            <a:ext cx="5110915" cy="3635123"/>
          </a:xfrm>
          <a:prstGeom prst="rect">
            <a:avLst/>
          </a:prstGeom>
        </p:spPr>
        <p:txBody>
          <a:bodyPr lIns="0" tIns="0" rIns="0" bIns="0"/>
          <a:lstStyle>
            <a:lvl1pPr marL="0" indent="-75600">
              <a:lnSpc>
                <a:spcPct val="100000"/>
              </a:lnSpc>
              <a:spcBef>
                <a:spcPts val="0"/>
              </a:spcBef>
              <a:spcAft>
                <a:spcPts val="1600"/>
              </a:spcAft>
              <a:buFont typeface="Arial"/>
              <a:buChar char="•"/>
              <a:defRPr sz="1800" b="0" i="0">
                <a:solidFill>
                  <a:schemeClr val="tx1">
                    <a:lumMod val="95000"/>
                    <a:lumOff val="5000"/>
                  </a:schemeClr>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550926" indent="-285750">
              <a:lnSpc>
                <a:spcPct val="100000"/>
              </a:lnSpc>
              <a:spcBef>
                <a:spcPts val="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0037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1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8.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Picture 1" descr="A close up of a logo&#10;&#10;Description automatically generated">
            <a:extLst>
              <a:ext uri="{FF2B5EF4-FFF2-40B4-BE49-F238E27FC236}">
                <a16:creationId xmlns:a16="http://schemas.microsoft.com/office/drawing/2014/main" id="{8CF56647-C514-4AB0-B10F-89EFB5E5C898}"/>
              </a:ext>
            </a:extLst>
          </p:cNvPr>
          <p:cNvSpPr>
            <a:spLocks noChangeAspect="1" noChangeArrowheads="1"/>
          </p:cNvSpPr>
          <p:nvPr userDrawn="1"/>
        </p:nvSpPr>
        <p:spPr bwMode="auto">
          <a:xfrm>
            <a:off x="10512425" y="190500"/>
            <a:ext cx="1457325" cy="490538"/>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ea typeface="+mn-ea"/>
            </a:endParaRPr>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Lst>
  <p:txStyles>
    <p:titleStyle>
      <a:lvl1pPr algn="l" rtl="0" eaLnBrk="0" fontAlgn="base" hangingPunct="0">
        <a:lnSpc>
          <a:spcPct val="90000"/>
        </a:lnSpc>
        <a:spcBef>
          <a:spcPct val="0"/>
        </a:spcBef>
        <a:spcAft>
          <a:spcPct val="0"/>
        </a:spcAft>
        <a:defRPr sz="3200" kern="1200" spc="-40">
          <a:solidFill>
            <a:schemeClr val="bg1"/>
          </a:solidFill>
          <a:latin typeface="Gilroy ExtraBold" pitchFamily="2" charset="77"/>
          <a:ea typeface="ヒラギノ角ゴ Pro W3" charset="0"/>
          <a:cs typeface="Poppins" pitchFamily="2" charset="77"/>
        </a:defRPr>
      </a:lvl1pPr>
      <a:lvl2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2pPr>
      <a:lvl3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3pPr>
      <a:lvl4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4pPr>
      <a:lvl5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5pPr>
      <a:lvl6pPr marL="457200" algn="l" rtl="0" fontAlgn="base">
        <a:lnSpc>
          <a:spcPct val="90000"/>
        </a:lnSpc>
        <a:spcBef>
          <a:spcPct val="0"/>
        </a:spcBef>
        <a:spcAft>
          <a:spcPct val="0"/>
        </a:spcAft>
        <a:defRPr sz="3200">
          <a:solidFill>
            <a:schemeClr val="bg1"/>
          </a:solidFill>
          <a:latin typeface="Gilroy ExtraBold"/>
          <a:ea typeface="Poppins"/>
          <a:cs typeface="Poppins"/>
        </a:defRPr>
      </a:lvl6pPr>
      <a:lvl7pPr marL="914400" algn="l" rtl="0" fontAlgn="base">
        <a:lnSpc>
          <a:spcPct val="90000"/>
        </a:lnSpc>
        <a:spcBef>
          <a:spcPct val="0"/>
        </a:spcBef>
        <a:spcAft>
          <a:spcPct val="0"/>
        </a:spcAft>
        <a:defRPr sz="3200">
          <a:solidFill>
            <a:schemeClr val="bg1"/>
          </a:solidFill>
          <a:latin typeface="Gilroy ExtraBold"/>
          <a:ea typeface="Poppins"/>
          <a:cs typeface="Poppins"/>
        </a:defRPr>
      </a:lvl7pPr>
      <a:lvl8pPr marL="1371600" algn="l" rtl="0" fontAlgn="base">
        <a:lnSpc>
          <a:spcPct val="90000"/>
        </a:lnSpc>
        <a:spcBef>
          <a:spcPct val="0"/>
        </a:spcBef>
        <a:spcAft>
          <a:spcPct val="0"/>
        </a:spcAft>
        <a:defRPr sz="3200">
          <a:solidFill>
            <a:schemeClr val="bg1"/>
          </a:solidFill>
          <a:latin typeface="Gilroy ExtraBold"/>
          <a:ea typeface="Poppins"/>
          <a:cs typeface="Poppins"/>
        </a:defRPr>
      </a:lvl8pPr>
      <a:lvl9pPr marL="1828800" algn="l" rtl="0" fontAlgn="base">
        <a:lnSpc>
          <a:spcPct val="90000"/>
        </a:lnSpc>
        <a:spcBef>
          <a:spcPct val="0"/>
        </a:spcBef>
        <a:spcAft>
          <a:spcPct val="0"/>
        </a:spcAft>
        <a:defRPr sz="3200">
          <a:solidFill>
            <a:schemeClr val="bg1"/>
          </a:solidFill>
          <a:latin typeface="Gilroy ExtraBold"/>
          <a:ea typeface="Poppins"/>
          <a:cs typeface="Poppins"/>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 descr="A close up of a logo&#10;&#10;Description automatically generated">
            <a:extLst>
              <a:ext uri="{FF2B5EF4-FFF2-40B4-BE49-F238E27FC236}">
                <a16:creationId xmlns:a16="http://schemas.microsoft.com/office/drawing/2014/main" id="{E0AEA9D8-71F3-4623-B1AD-5CC7A6685CF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12425" y="190500"/>
            <a:ext cx="14573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Slides-05.png">
            <a:extLst>
              <a:ext uri="{FF2B5EF4-FFF2-40B4-BE49-F238E27FC236}">
                <a16:creationId xmlns:a16="http://schemas.microsoft.com/office/drawing/2014/main" id="{95DF1C87-96AB-4775-AE9D-C5BAA274EAC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504" r:id="rId4"/>
    <p:sldLayoutId id="2147485488"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4" descr="A close up of a logo&#10;&#10;Description automatically generated">
            <a:extLst>
              <a:ext uri="{FF2B5EF4-FFF2-40B4-BE49-F238E27FC236}">
                <a16:creationId xmlns:a16="http://schemas.microsoft.com/office/drawing/2014/main" id="{6B0FE485-99F2-4DD2-804B-2BCF28B2E9B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12425" y="190500"/>
            <a:ext cx="14573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descr="Slides-05.png">
            <a:extLst>
              <a:ext uri="{FF2B5EF4-FFF2-40B4-BE49-F238E27FC236}">
                <a16:creationId xmlns:a16="http://schemas.microsoft.com/office/drawing/2014/main" id="{D95879CC-5F89-479D-9DFA-98285C8A7E0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89" r:id="rId1"/>
    <p:sldLayoutId id="2147485490" r:id="rId2"/>
    <p:sldLayoutId id="2147485491" r:id="rId3"/>
    <p:sldLayoutId id="2147485492" r:id="rId4"/>
    <p:sldLayoutId id="2147485493"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descr="Slides-05.png">
            <a:extLst>
              <a:ext uri="{FF2B5EF4-FFF2-40B4-BE49-F238E27FC236}">
                <a16:creationId xmlns:a16="http://schemas.microsoft.com/office/drawing/2014/main" id="{8CFF2081-40A9-43B4-B10C-14E8EF50F6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4D83469-BAED-450B-A1B9-236BC40D7BDA}"/>
              </a:ext>
            </a:extLst>
          </p:cNvPr>
          <p:cNvSpPr/>
          <p:nvPr userDrawn="1"/>
        </p:nvSpPr>
        <p:spPr>
          <a:xfrm>
            <a:off x="7551738" y="0"/>
            <a:ext cx="4651375" cy="6858000"/>
          </a:xfrm>
          <a:prstGeom prst="rect">
            <a:avLst/>
          </a:prstGeom>
          <a:solidFill>
            <a:srgbClr val="36B0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505" r:id="rId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A close up of a logo&#10;&#10;Description automatically generated">
            <a:extLst>
              <a:ext uri="{FF2B5EF4-FFF2-40B4-BE49-F238E27FC236}">
                <a16:creationId xmlns:a16="http://schemas.microsoft.com/office/drawing/2014/main" id="{ECB0905B-5777-461A-9A08-9577FF67F1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12425" y="190500"/>
            <a:ext cx="14573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Slides-05.png">
            <a:extLst>
              <a:ext uri="{FF2B5EF4-FFF2-40B4-BE49-F238E27FC236}">
                <a16:creationId xmlns:a16="http://schemas.microsoft.com/office/drawing/2014/main" id="{D7CB256C-239E-45F3-A2D8-72C7170D9A6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9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Picture 7">
            <a:extLst>
              <a:ext uri="{FF2B5EF4-FFF2-40B4-BE49-F238E27FC236}">
                <a16:creationId xmlns:a16="http://schemas.microsoft.com/office/drawing/2014/main" id="{2D474455-6BB6-4F6F-921B-37B0009C9E6C}"/>
              </a:ext>
            </a:extLst>
          </p:cNvPr>
          <p:cNvSpPr>
            <a:spLocks noChangeAspect="1" noChangeArrowheads="1"/>
          </p:cNvSpPr>
          <p:nvPr userDrawn="1"/>
        </p:nvSpPr>
        <p:spPr bwMode="auto">
          <a:xfrm>
            <a:off x="8218488" y="-109538"/>
            <a:ext cx="4171950" cy="1919288"/>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ea typeface="+mn-ea"/>
            </a:endParaRPr>
          </a:p>
        </p:txBody>
      </p:sp>
      <p:sp>
        <p:nvSpPr>
          <p:cNvPr id="5123" name="Picture 5" descr="JoinUs-EndIt-01.png">
            <a:extLst>
              <a:ext uri="{FF2B5EF4-FFF2-40B4-BE49-F238E27FC236}">
                <a16:creationId xmlns:a16="http://schemas.microsoft.com/office/drawing/2014/main" id="{EB209709-0F4F-4BE4-A141-BD2BE34EBDA7}"/>
              </a:ext>
            </a:extLst>
          </p:cNvPr>
          <p:cNvSpPr>
            <a:spLocks noChangeAspect="1" noChangeArrowheads="1"/>
          </p:cNvSpPr>
          <p:nvPr userDrawn="1"/>
        </p:nvSpPr>
        <p:spPr bwMode="auto">
          <a:xfrm>
            <a:off x="538163" y="3892550"/>
            <a:ext cx="6127750" cy="2608263"/>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ea typeface="+mn-ea"/>
            </a:endParaRPr>
          </a:p>
        </p:txBody>
      </p:sp>
      <p:pic>
        <p:nvPicPr>
          <p:cNvPr id="5124" name="Picture 3" descr="A close up of a logo&#10;&#10;Description automatically generated">
            <a:extLst>
              <a:ext uri="{FF2B5EF4-FFF2-40B4-BE49-F238E27FC236}">
                <a16:creationId xmlns:a16="http://schemas.microsoft.com/office/drawing/2014/main" id="{3C2FAE09-74FC-4F4C-8D4E-BF732957B9E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12425" y="190500"/>
            <a:ext cx="14573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 descr="Slides-05.png">
            <a:extLst>
              <a:ext uri="{FF2B5EF4-FFF2-40B4-BE49-F238E27FC236}">
                <a16:creationId xmlns:a16="http://schemas.microsoft.com/office/drawing/2014/main" id="{5A231FCD-FEDD-4C0B-AB76-ED5AEFED553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06" r:id="rId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495" r:id="rId9"/>
    <p:sldLayoutId id="2147485515"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Lst>
  <p:txStyles>
    <p:titleStyle>
      <a:lvl1pPr algn="l" rtl="0" eaLnBrk="0" fontAlgn="base" hangingPunct="0">
        <a:lnSpc>
          <a:spcPct val="90000"/>
        </a:lnSpc>
        <a:spcBef>
          <a:spcPct val="0"/>
        </a:spcBef>
        <a:spcAft>
          <a:spcPct val="0"/>
        </a:spcAft>
        <a:defRPr sz="3200" kern="1200" spc="-40">
          <a:solidFill>
            <a:schemeClr val="bg1"/>
          </a:solidFill>
          <a:latin typeface="Gilroy ExtraBold" pitchFamily="2" charset="77"/>
          <a:ea typeface="ヒラギノ角ゴ Pro W3" charset="0"/>
          <a:cs typeface="Poppins" pitchFamily="2" charset="77"/>
        </a:defRPr>
      </a:lvl1pPr>
      <a:lvl2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2pPr>
      <a:lvl3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3pPr>
      <a:lvl4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4pPr>
      <a:lvl5pPr algn="l" rtl="0" eaLnBrk="0" fontAlgn="base" hangingPunct="0">
        <a:lnSpc>
          <a:spcPct val="90000"/>
        </a:lnSpc>
        <a:spcBef>
          <a:spcPct val="0"/>
        </a:spcBef>
        <a:spcAft>
          <a:spcPct val="0"/>
        </a:spcAft>
        <a:defRPr sz="3200">
          <a:solidFill>
            <a:schemeClr val="bg1"/>
          </a:solidFill>
          <a:latin typeface="Gilroy ExtraBold"/>
          <a:ea typeface="ヒラギノ角ゴ Pro W3" charset="0"/>
          <a:cs typeface="Poppins"/>
        </a:defRPr>
      </a:lvl5pPr>
      <a:lvl6pPr marL="457200" algn="l" rtl="0" fontAlgn="base">
        <a:lnSpc>
          <a:spcPct val="90000"/>
        </a:lnSpc>
        <a:spcBef>
          <a:spcPct val="0"/>
        </a:spcBef>
        <a:spcAft>
          <a:spcPct val="0"/>
        </a:spcAft>
        <a:defRPr sz="3200">
          <a:solidFill>
            <a:schemeClr val="bg1"/>
          </a:solidFill>
          <a:latin typeface="Gilroy ExtraBold"/>
          <a:ea typeface="Poppins"/>
          <a:cs typeface="Poppins"/>
        </a:defRPr>
      </a:lvl6pPr>
      <a:lvl7pPr marL="914400" algn="l" rtl="0" fontAlgn="base">
        <a:lnSpc>
          <a:spcPct val="90000"/>
        </a:lnSpc>
        <a:spcBef>
          <a:spcPct val="0"/>
        </a:spcBef>
        <a:spcAft>
          <a:spcPct val="0"/>
        </a:spcAft>
        <a:defRPr sz="3200">
          <a:solidFill>
            <a:schemeClr val="bg1"/>
          </a:solidFill>
          <a:latin typeface="Gilroy ExtraBold"/>
          <a:ea typeface="Poppins"/>
          <a:cs typeface="Poppins"/>
        </a:defRPr>
      </a:lvl7pPr>
      <a:lvl8pPr marL="1371600" algn="l" rtl="0" fontAlgn="base">
        <a:lnSpc>
          <a:spcPct val="90000"/>
        </a:lnSpc>
        <a:spcBef>
          <a:spcPct val="0"/>
        </a:spcBef>
        <a:spcAft>
          <a:spcPct val="0"/>
        </a:spcAft>
        <a:defRPr sz="3200">
          <a:solidFill>
            <a:schemeClr val="bg1"/>
          </a:solidFill>
          <a:latin typeface="Gilroy ExtraBold"/>
          <a:ea typeface="Poppins"/>
          <a:cs typeface="Poppins"/>
        </a:defRPr>
      </a:lvl8pPr>
      <a:lvl9pPr marL="1828800" algn="l" rtl="0" fontAlgn="base">
        <a:lnSpc>
          <a:spcPct val="90000"/>
        </a:lnSpc>
        <a:spcBef>
          <a:spcPct val="0"/>
        </a:spcBef>
        <a:spcAft>
          <a:spcPct val="0"/>
        </a:spcAft>
        <a:defRPr sz="3200">
          <a:solidFill>
            <a:schemeClr val="bg1"/>
          </a:solidFill>
          <a:latin typeface="Gilroy ExtraBold"/>
          <a:ea typeface="Poppins"/>
          <a:cs typeface="Poppins"/>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3.xml"/><Relationship Id="rId7" Type="http://schemas.openxmlformats.org/officeDocument/2006/relationships/slideLayout" Target="../slideLayouts/slideLayout1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34.xml"/><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Slides-01.png">
            <a:extLst>
              <a:ext uri="{FF2B5EF4-FFF2-40B4-BE49-F238E27FC236}">
                <a16:creationId xmlns:a16="http://schemas.microsoft.com/office/drawing/2014/main" id="{D13BA2D4-7C3E-4666-8F8B-36F427F48C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4">
            <a:extLst>
              <a:ext uri="{FF2B5EF4-FFF2-40B4-BE49-F238E27FC236}">
                <a16:creationId xmlns:a16="http://schemas.microsoft.com/office/drawing/2014/main" id="{2FD0FFAF-B818-4FE7-B61D-3EBF6361BF00}"/>
              </a:ext>
            </a:extLst>
          </p:cNvPr>
          <p:cNvSpPr>
            <a:spLocks noGrp="1" noChangeArrowheads="1"/>
          </p:cNvSpPr>
          <p:nvPr>
            <p:ph type="body" sz="quarter" idx="4294967295"/>
          </p:nvPr>
        </p:nvSpPr>
        <p:spPr bwMode="auto">
          <a:xfrm>
            <a:off x="3357563" y="260350"/>
            <a:ext cx="8551862" cy="923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rtl="1" eaLnBrk="1" hangingPunct="1">
              <a:lnSpc>
                <a:spcPct val="110000"/>
              </a:lnSpc>
              <a:buFont typeface="Arial" panose="020B0604020202020204" pitchFamily="34" charset="0"/>
              <a:buNone/>
            </a:pPr>
            <a:r>
              <a:rPr lang="ar-LB" altLang="en-US" b="1">
                <a:solidFill>
                  <a:srgbClr val="36B0E3"/>
                </a:solidFill>
                <a:latin typeface="Arial" panose="020B0604020202020204" pitchFamily="34" charset="0"/>
                <a:ea typeface="ヒラギノ角ゴ Pro W3" pitchFamily="-92" charset="-128"/>
                <a:cs typeface="Arial" panose="020B0604020202020204" pitchFamily="34" charset="0"/>
              </a:rPr>
              <a:t>2.1.2</a:t>
            </a:r>
            <a:r>
              <a:rPr lang="en-US" altLang="en-US" sz="2400" b="1">
                <a:solidFill>
                  <a:srgbClr val="36B0E3"/>
                </a:solidFill>
                <a:latin typeface="Arial" panose="020B0604020202020204" pitchFamily="34" charset="0"/>
                <a:ea typeface="ヒラギノ角ゴ Pro W3" pitchFamily="-92" charset="-128"/>
                <a:cs typeface="Arial" panose="020B0604020202020204" pitchFamily="34" charset="0"/>
              </a:rPr>
              <a:t> </a:t>
            </a:r>
            <a:r>
              <a:rPr lang="ar-LB" altLang="en-US" sz="2400" b="1">
                <a:solidFill>
                  <a:srgbClr val="36B0E3"/>
                </a:solidFill>
                <a:latin typeface="Arial" panose="020B0604020202020204" pitchFamily="34" charset="0"/>
                <a:ea typeface="ヒラギノ角ゴ Pro W3" pitchFamily="-92" charset="-128"/>
                <a:cs typeface="Arial" panose="020B0604020202020204" pitchFamily="34" charset="0"/>
              </a:rPr>
              <a:t>يمكننا الاستفادة من البيانات التي نجمعها من خلال </a:t>
            </a:r>
            <a:r>
              <a:rPr lang="en-US" altLang="en-US" sz="2400" b="1">
                <a:solidFill>
                  <a:srgbClr val="36B0E3"/>
                </a:solidFill>
                <a:latin typeface="Arial" panose="020B0604020202020204" pitchFamily="34" charset="0"/>
                <a:ea typeface="ヒラギノ角ゴ Pro W3" pitchFamily="-92" charset="-128"/>
                <a:cs typeface="Arial" panose="020B0604020202020204" pitchFamily="34" charset="0"/>
              </a:rPr>
              <a:t>Gender REAct</a:t>
            </a:r>
            <a:r>
              <a:rPr lang="ar-LB" altLang="en-US" sz="2400" b="1">
                <a:solidFill>
                  <a:srgbClr val="36B0E3"/>
                </a:solidFill>
                <a:latin typeface="Arial" panose="020B0604020202020204" pitchFamily="34" charset="0"/>
                <a:ea typeface="ヒラギノ角ゴ Pro W3" pitchFamily="-92" charset="-128"/>
                <a:cs typeface="Arial" panose="020B0604020202020204" pitchFamily="34" charset="0"/>
              </a:rPr>
              <a:t>، بغية: </a:t>
            </a:r>
            <a:endParaRPr lang="en-GB" altLang="en-US" sz="2400" b="1">
              <a:solidFill>
                <a:srgbClr val="36B0E3"/>
              </a:solidFill>
              <a:latin typeface="Arial" panose="020B0604020202020204" pitchFamily="34" charset="0"/>
              <a:ea typeface="ヒラギノ角ゴ Pro W3" pitchFamily="-92" charset="-128"/>
              <a:cs typeface="Arial" panose="020B0604020202020204" pitchFamily="34" charset="0"/>
            </a:endParaRPr>
          </a:p>
        </p:txBody>
      </p:sp>
      <p:sp>
        <p:nvSpPr>
          <p:cNvPr id="49155" name="Rectangle 7">
            <a:extLst>
              <a:ext uri="{FF2B5EF4-FFF2-40B4-BE49-F238E27FC236}">
                <a16:creationId xmlns:a16="http://schemas.microsoft.com/office/drawing/2014/main" id="{7253C314-4898-4828-A6D5-55CC23E5BF99}"/>
              </a:ext>
            </a:extLst>
          </p:cNvPr>
          <p:cNvSpPr>
            <a:spLocks noChangeArrowheads="1"/>
          </p:cNvSpPr>
          <p:nvPr/>
        </p:nvSpPr>
        <p:spPr bwMode="auto">
          <a:xfrm>
            <a:off x="457200" y="1181100"/>
            <a:ext cx="11476038" cy="560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57200" algn="l"/>
              </a:tabLst>
              <a:defRPr>
                <a:solidFill>
                  <a:schemeClr val="tx1"/>
                </a:solidFill>
                <a:latin typeface="Calibri" panose="020F0502020204030204" pitchFamily="34" charset="0"/>
                <a:ea typeface="ヒラギノ角ゴ Pro W3" pitchFamily="-92" charset="-128"/>
              </a:defRPr>
            </a:lvl1pPr>
            <a:lvl2pPr marL="742950" indent="-285750">
              <a:tabLst>
                <a:tab pos="457200" algn="l"/>
              </a:tabLst>
              <a:defRPr>
                <a:solidFill>
                  <a:schemeClr val="tx1"/>
                </a:solidFill>
                <a:latin typeface="Calibri" panose="020F0502020204030204" pitchFamily="34" charset="0"/>
                <a:ea typeface="ヒラギノ角ゴ Pro W3" pitchFamily="-92" charset="-128"/>
              </a:defRPr>
            </a:lvl2pPr>
            <a:lvl3pPr marL="1143000" indent="-228600">
              <a:tabLst>
                <a:tab pos="457200" algn="l"/>
              </a:tabLst>
              <a:defRPr>
                <a:solidFill>
                  <a:schemeClr val="tx1"/>
                </a:solidFill>
                <a:latin typeface="Calibri" panose="020F0502020204030204" pitchFamily="34" charset="0"/>
                <a:ea typeface="ヒラギノ角ゴ Pro W3" pitchFamily="-92" charset="-128"/>
              </a:defRPr>
            </a:lvl3pPr>
            <a:lvl4pPr marL="1600200" indent="-228600">
              <a:tabLst>
                <a:tab pos="457200" algn="l"/>
              </a:tabLst>
              <a:defRPr>
                <a:solidFill>
                  <a:schemeClr val="tx1"/>
                </a:solidFill>
                <a:latin typeface="Calibri" panose="020F0502020204030204" pitchFamily="34" charset="0"/>
                <a:ea typeface="ヒラギノ角ゴ Pro W3" pitchFamily="-92" charset="-128"/>
              </a:defRPr>
            </a:lvl4pPr>
            <a:lvl5pPr marL="2057400" indent="-228600">
              <a:tabLst>
                <a:tab pos="457200"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9pPr>
          </a:lstStyle>
          <a:p>
            <a:pPr algn="r" rtl="1" eaLnBrk="1" hangingPunct="1">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التركيز بشكل خاص على العنف والتمييز القائمين على النوع الاجتماعي بصفتها انتهاكات صارخة </a:t>
            </a:r>
            <a:r>
              <a:rPr lang="en-US" altLang="en-US" sz="2400">
                <a:solidFill>
                  <a:srgbClr val="000000"/>
                </a:solidFill>
                <a:latin typeface="Arial" panose="020B0604020202020204" pitchFamily="34" charset="0"/>
                <a:cs typeface="Arial" panose="020B0604020202020204" pitchFamily="34" charset="0"/>
              </a:rPr>
              <a:t> </a:t>
            </a:r>
          </a:p>
          <a:p>
            <a:pPr algn="r" rtl="1" eaLnBrk="1" hangingPunct="1">
              <a:spcAft>
                <a:spcPts val="1200"/>
              </a:spcAft>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لحقوق الإنسان.</a:t>
            </a:r>
          </a:p>
          <a:p>
            <a:pPr algn="r" rtl="1" eaLnBrk="1" hangingPunct="1">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تحديد الممارسات المؤذية على مختلف مستويات المجتمع والاستجابة لها. ونعني بالممارسات المؤذية تلك </a:t>
            </a:r>
            <a:endParaRPr lang="en-US" altLang="en-US" sz="2400">
              <a:solidFill>
                <a:srgbClr val="000000"/>
              </a:solidFill>
              <a:latin typeface="Arial" panose="020B0604020202020204" pitchFamily="34" charset="0"/>
              <a:cs typeface="Arial" panose="020B0604020202020204" pitchFamily="34" charset="0"/>
            </a:endParaRPr>
          </a:p>
          <a:p>
            <a:pPr algn="r" rtl="1" eaLnBrk="1" hangingPunct="1">
              <a:spcAft>
                <a:spcPts val="1200"/>
              </a:spcAft>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التي تسمح بعدم المساواة القائمة على النوع الاجتماعي، والوصمة الاجتماعية، والتمييز، والعنف.</a:t>
            </a:r>
          </a:p>
          <a:p>
            <a:pPr algn="r" rtl="1" eaLnBrk="1" hangingPunct="1">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تحديد الحاجات، والثغرات، والتحديات القائمة ضمن المجتمع، بغية تطوير البرامج القائمة على الأدلة، </a:t>
            </a:r>
            <a:endParaRPr lang="en-US" altLang="en-US" sz="2400">
              <a:solidFill>
                <a:srgbClr val="000000"/>
              </a:solidFill>
              <a:latin typeface="Arial" panose="020B0604020202020204" pitchFamily="34" charset="0"/>
              <a:cs typeface="Arial" panose="020B0604020202020204" pitchFamily="34" charset="0"/>
            </a:endParaRPr>
          </a:p>
          <a:p>
            <a:pPr algn="r" rtl="1" eaLnBrk="1" hangingPunct="1">
              <a:spcAft>
                <a:spcPts val="1200"/>
              </a:spcAft>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وتفادي العنف القائم على النوع الاجتماعي والاستجابة له، ضمن إطار عمل خاص بحقوق الإنسان. </a:t>
            </a:r>
          </a:p>
          <a:p>
            <a:pPr algn="r" rtl="1" eaLnBrk="1" hangingPunct="1">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التأثير في واضعي السياسات والدعوة للمناصرة من أجل إصلاح القوانين على المستوى المحلي، الإقليمي </a:t>
            </a:r>
            <a:endParaRPr lang="en-US" altLang="en-US" sz="2400">
              <a:solidFill>
                <a:srgbClr val="000000"/>
              </a:solidFill>
              <a:latin typeface="Arial" panose="020B0604020202020204" pitchFamily="34" charset="0"/>
              <a:cs typeface="Arial" panose="020B0604020202020204" pitchFamily="34" charset="0"/>
            </a:endParaRPr>
          </a:p>
          <a:p>
            <a:pPr algn="r" rtl="1" eaLnBrk="1" hangingPunct="1">
              <a:spcAft>
                <a:spcPts val="1200"/>
              </a:spcAft>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والدولي.</a:t>
            </a:r>
          </a:p>
          <a:p>
            <a:pPr algn="r" rtl="1" eaLnBrk="1" hangingPunct="1">
              <a:spcAft>
                <a:spcPts val="1200"/>
              </a:spcAft>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الدعوة للمناصرة للاستجابات الفردية والمنهجية والخدمات التي لم تتوفّر بعد ضمن إطار عملكم.</a:t>
            </a:r>
          </a:p>
          <a:p>
            <a:pPr algn="r" rtl="1" eaLnBrk="1" hangingPunct="1">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تقييم فعالية الاستجابات الفردية المقدّمة وفعاليتها، مثلا، تأثير التشريعات الجديدة على الشكاوي </a:t>
            </a:r>
            <a:r>
              <a:rPr lang="en-US" altLang="en-US" sz="2400">
                <a:solidFill>
                  <a:srgbClr val="000000"/>
                </a:solidFill>
                <a:latin typeface="Arial" panose="020B0604020202020204" pitchFamily="34" charset="0"/>
                <a:cs typeface="Arial" panose="020B0604020202020204" pitchFamily="34" charset="0"/>
              </a:rPr>
              <a:t>       </a:t>
            </a:r>
          </a:p>
          <a:p>
            <a:pPr algn="r" rtl="1" eaLnBrk="1" hangingPunct="1">
              <a:spcAft>
                <a:spcPts val="1200"/>
              </a:spcAft>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من العنف.</a:t>
            </a:r>
          </a:p>
          <a:p>
            <a:pPr algn="r" rtl="1" eaLnBrk="1" hangingPunct="1">
              <a:spcAft>
                <a:spcPts val="1200"/>
              </a:spcAft>
              <a:buClr>
                <a:srgbClr val="36B0E3"/>
              </a:buClr>
              <a:buFont typeface="Arial" panose="020B0604020202020204" pitchFamily="34" charset="0"/>
              <a:buChar char="•"/>
            </a:pPr>
            <a:r>
              <a:rPr lang="ar-LB" altLang="en-US" sz="2400">
                <a:solidFill>
                  <a:srgbClr val="000000"/>
                </a:solidFill>
                <a:latin typeface="Arial" panose="020B0604020202020204" pitchFamily="34" charset="0"/>
              </a:rPr>
              <a:t>التأثير في الجهات المانحة والدعوة للمناصرة ضماناً للتمويل المحلي.</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BADA-B15C-495C-8CB0-E8BF3E0BCDEF}"/>
              </a:ext>
            </a:extLst>
          </p:cNvPr>
          <p:cNvSpPr>
            <a:spLocks noGrp="1"/>
          </p:cNvSpPr>
          <p:nvPr>
            <p:ph type="title"/>
          </p:nvPr>
        </p:nvSpPr>
        <p:spPr>
          <a:xfrm>
            <a:off x="1778000" y="347663"/>
            <a:ext cx="10079038" cy="48736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2.1.3 إدراك الفرق ما بين الجنس، والنوع الاجتماعي والنشاط الجنسي؟</a:t>
            </a:r>
            <a:endParaRPr lang="en-US" altLang="en-US" sz="2800">
              <a:ea typeface="ヒラギノ角ゴ Pro W3" pitchFamily="-92" charset="-128"/>
            </a:endParaRPr>
          </a:p>
        </p:txBody>
      </p:sp>
      <p:sp>
        <p:nvSpPr>
          <p:cNvPr id="51203" name="Rectangle 2">
            <a:extLst>
              <a:ext uri="{FF2B5EF4-FFF2-40B4-BE49-F238E27FC236}">
                <a16:creationId xmlns:a16="http://schemas.microsoft.com/office/drawing/2014/main" id="{D5A914A8-0FB0-45F1-8876-8ADCF4A83DFB}"/>
              </a:ext>
            </a:extLst>
          </p:cNvPr>
          <p:cNvSpPr>
            <a:spLocks noChangeArrowheads="1"/>
          </p:cNvSpPr>
          <p:nvPr/>
        </p:nvSpPr>
        <p:spPr bwMode="auto">
          <a:xfrm>
            <a:off x="606425" y="1144588"/>
            <a:ext cx="1128395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10000"/>
              </a:lnSpc>
              <a:buClr>
                <a:srgbClr val="36B0E3"/>
              </a:buClr>
              <a:buFont typeface="Arial" panose="020B0604020202020204" pitchFamily="34" charset="0"/>
              <a:buChar char="•"/>
            </a:pPr>
            <a:r>
              <a:rPr lang="en-US" altLang="en-US" sz="2600">
                <a:solidFill>
                  <a:srgbClr val="000000"/>
                </a:solidFill>
                <a:latin typeface="Simplified Arabic" panose="02020603050405020304" pitchFamily="18" charset="-78"/>
                <a:cs typeface="Calibri" panose="020F0502020204030204" pitchFamily="34" charset="0"/>
              </a:rPr>
              <a:t> </a:t>
            </a:r>
            <a:r>
              <a:rPr lang="ar-SA" altLang="en-US" sz="2600">
                <a:solidFill>
                  <a:srgbClr val="000000"/>
                </a:solidFill>
                <a:latin typeface="Simplified Arabic" panose="02020603050405020304" pitchFamily="18" charset="-78"/>
                <a:cs typeface="Simplified Arabic" panose="02020603050405020304" pitchFamily="18" charset="-78"/>
              </a:rPr>
              <a:t>كلمة </a:t>
            </a:r>
            <a:r>
              <a:rPr lang="ar-LB" altLang="en-US" sz="2600">
                <a:solidFill>
                  <a:srgbClr val="36B0E3"/>
                </a:solidFill>
                <a:latin typeface="Simplified Arabic" panose="02020603050405020304" pitchFamily="18" charset="-78"/>
                <a:cs typeface="Simplified Arabic" panose="02020603050405020304" pitchFamily="18" charset="-78"/>
              </a:rPr>
              <a:t>"</a:t>
            </a:r>
            <a:r>
              <a:rPr lang="ar-SA" altLang="en-US" sz="2600">
                <a:solidFill>
                  <a:srgbClr val="36B0E3"/>
                </a:solidFill>
                <a:latin typeface="Simplified Arabic" panose="02020603050405020304" pitchFamily="18" charset="-78"/>
                <a:cs typeface="Simplified Arabic" panose="02020603050405020304" pitchFamily="18" charset="-78"/>
              </a:rPr>
              <a:t>الجنس" </a:t>
            </a:r>
            <a:r>
              <a:rPr lang="ar-SA" altLang="en-US" sz="2600">
                <a:solidFill>
                  <a:srgbClr val="000000"/>
                </a:solidFill>
                <a:latin typeface="Simplified Arabic" panose="02020603050405020304" pitchFamily="18" charset="-78"/>
                <a:cs typeface="Simplified Arabic" panose="02020603050405020304" pitchFamily="18" charset="-78"/>
              </a:rPr>
              <a:t>هي تسمية تشير إلى الخصائص الجسدية، وتحديدًا الأعضاء التناسلية </a:t>
            </a:r>
            <a:endParaRPr lang="en-US" altLang="en-US" sz="26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pPr>
            <a:r>
              <a:rPr lang="en-US" altLang="en-US" sz="2600">
                <a:solidFill>
                  <a:srgbClr val="000000"/>
                </a:solidFill>
                <a:latin typeface="Simplified Arabic" panose="02020603050405020304" pitchFamily="18" charset="-78"/>
                <a:cs typeface="Simplified Arabic" panose="02020603050405020304" pitchFamily="18" charset="-78"/>
              </a:rPr>
              <a:t>   </a:t>
            </a:r>
            <a:r>
              <a:rPr lang="ar-SA" altLang="en-US" sz="2600">
                <a:solidFill>
                  <a:srgbClr val="000000"/>
                </a:solidFill>
                <a:latin typeface="Simplified Arabic" panose="02020603050405020304" pitchFamily="18" charset="-78"/>
                <a:cs typeface="Simplified Arabic" panose="02020603050405020304" pitchFamily="18" charset="-78"/>
              </a:rPr>
              <a:t>والهرمونات والاختلافات الجينية (الكروموسومات)، التي يولد بها الشخص وتتطوّر مع سنّ البلوغ.</a:t>
            </a:r>
            <a:endParaRPr lang="en-US" altLang="en-US" sz="26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buFont typeface="Arial" panose="020B0604020202020204" pitchFamily="34" charset="0"/>
              <a:buChar char="•"/>
            </a:pPr>
            <a:endParaRPr lang="en-US" altLang="en-US" sz="9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buFont typeface="Arial" panose="020B0604020202020204" pitchFamily="34" charset="0"/>
              <a:buChar char="•"/>
            </a:pPr>
            <a:r>
              <a:rPr lang="ar-LB" altLang="en-US" sz="2600">
                <a:solidFill>
                  <a:srgbClr val="000000"/>
                </a:solidFill>
                <a:latin typeface="Simplified Arabic" panose="02020603050405020304" pitchFamily="18" charset="-78"/>
                <a:cs typeface="Simplified Arabic" panose="02020603050405020304" pitchFamily="18" charset="-78"/>
              </a:rPr>
              <a:t> يشير مصطلح </a:t>
            </a:r>
            <a:r>
              <a:rPr lang="ar-LB" altLang="en-US" sz="2600">
                <a:solidFill>
                  <a:srgbClr val="36B0E3"/>
                </a:solidFill>
                <a:latin typeface="Simplified Arabic" panose="02020603050405020304" pitchFamily="18" charset="-78"/>
                <a:cs typeface="Simplified Arabic" panose="02020603050405020304" pitchFamily="18" charset="-78"/>
              </a:rPr>
              <a:t>"النوع الاجتماعي" </a:t>
            </a:r>
            <a:r>
              <a:rPr lang="ar-LB" altLang="en-US" sz="2600">
                <a:solidFill>
                  <a:srgbClr val="000000"/>
                </a:solidFill>
                <a:latin typeface="Simplified Arabic" panose="02020603050405020304" pitchFamily="18" charset="-78"/>
                <a:cs typeface="Simplified Arabic" panose="02020603050405020304" pitchFamily="18" charset="-78"/>
              </a:rPr>
              <a:t>إلى مجموعة الخصائص الاجتماعي التي تنسب إلى الناس </a:t>
            </a:r>
            <a:r>
              <a:rPr lang="en-US" altLang="en-US" sz="2600">
                <a:solidFill>
                  <a:srgbClr val="000000"/>
                </a:solidFill>
                <a:latin typeface="Simplified Arabic" panose="02020603050405020304" pitchFamily="18" charset="-78"/>
                <a:cs typeface="Simplified Arabic" panose="02020603050405020304" pitchFamily="18" charset="-78"/>
              </a:rPr>
              <a:t> </a:t>
            </a:r>
          </a:p>
          <a:p>
            <a:pPr algn="r" rtl="1" eaLnBrk="1" hangingPunct="1">
              <a:lnSpc>
                <a:spcPct val="110000"/>
              </a:lnSpc>
              <a:buClr>
                <a:srgbClr val="36B0E3"/>
              </a:buClr>
            </a:pPr>
            <a:r>
              <a:rPr lang="en-US" altLang="en-US" sz="2600">
                <a:solidFill>
                  <a:srgbClr val="000000"/>
                </a:solidFill>
                <a:latin typeface="Simplified Arabic" panose="02020603050405020304" pitchFamily="18" charset="-78"/>
                <a:cs typeface="Simplified Arabic" panose="02020603050405020304" pitchFamily="18" charset="-78"/>
              </a:rPr>
              <a:t>  </a:t>
            </a:r>
            <a:r>
              <a:rPr lang="ar-LB" altLang="en-US" sz="2600">
                <a:solidFill>
                  <a:srgbClr val="000000"/>
                </a:solidFill>
                <a:latin typeface="Simplified Arabic" panose="02020603050405020304" pitchFamily="18" charset="-78"/>
                <a:cs typeface="Simplified Arabic" panose="02020603050405020304" pitchFamily="18" charset="-78"/>
              </a:rPr>
              <a:t>على أساس الهوية الجنسية التي نسبت إليهم عند الولادة. وتشتمل هذه الخصائص على المعايير، </a:t>
            </a:r>
            <a:endParaRPr lang="en-US" altLang="en-US" sz="26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pPr>
            <a:r>
              <a:rPr lang="en-US" altLang="en-US" sz="2600">
                <a:solidFill>
                  <a:srgbClr val="000000"/>
                </a:solidFill>
                <a:latin typeface="Simplified Arabic" panose="02020603050405020304" pitchFamily="18" charset="-78"/>
                <a:cs typeface="Simplified Arabic" panose="02020603050405020304" pitchFamily="18" charset="-78"/>
              </a:rPr>
              <a:t>  </a:t>
            </a:r>
            <a:r>
              <a:rPr lang="ar-LB" altLang="en-US" sz="2600">
                <a:solidFill>
                  <a:srgbClr val="000000"/>
                </a:solidFill>
                <a:latin typeface="Simplified Arabic" panose="02020603050405020304" pitchFamily="18" charset="-78"/>
                <a:cs typeface="Simplified Arabic" panose="02020603050405020304" pitchFamily="18" charset="-78"/>
              </a:rPr>
              <a:t>والسلوكيات، والتوقعات الخاصة بالأدوار والفرص المرتبطة بالمرأة، والرجل، والفتاة أو الفتى، </a:t>
            </a:r>
            <a:endParaRPr lang="en-US" altLang="en-US" sz="26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pPr>
            <a:r>
              <a:rPr lang="en-US" altLang="en-US" sz="2600">
                <a:solidFill>
                  <a:srgbClr val="000000"/>
                </a:solidFill>
                <a:latin typeface="Simplified Arabic" panose="02020603050405020304" pitchFamily="18" charset="-78"/>
                <a:cs typeface="Simplified Arabic" panose="02020603050405020304" pitchFamily="18" charset="-78"/>
              </a:rPr>
              <a:t>  </a:t>
            </a:r>
            <a:r>
              <a:rPr lang="ar-LB" altLang="en-US" sz="2600">
                <a:solidFill>
                  <a:srgbClr val="000000"/>
                </a:solidFill>
                <a:latin typeface="Simplified Arabic" panose="02020603050405020304" pitchFamily="18" charset="-78"/>
                <a:cs typeface="Simplified Arabic" panose="02020603050405020304" pitchFamily="18" charset="-78"/>
              </a:rPr>
              <a:t>والعلاقات المرتبطة فيما بينها.</a:t>
            </a:r>
            <a:endParaRPr lang="en-US" altLang="en-US" sz="26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buFont typeface="Arial" panose="020B0604020202020204" pitchFamily="34" charset="0"/>
              <a:buChar char="•"/>
            </a:pPr>
            <a:endParaRPr lang="ar-LB" altLang="en-US" sz="9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buFont typeface="Arial" panose="020B0604020202020204" pitchFamily="34" charset="0"/>
              <a:buChar char="•"/>
            </a:pPr>
            <a:r>
              <a:rPr lang="en-US" altLang="en-US" sz="2600">
                <a:solidFill>
                  <a:srgbClr val="000000"/>
                </a:solidFill>
                <a:latin typeface="Simplified Arabic" panose="02020603050405020304" pitchFamily="18" charset="-78"/>
                <a:cs typeface="Simplified Arabic" panose="02020603050405020304" pitchFamily="18" charset="-78"/>
              </a:rPr>
              <a:t> </a:t>
            </a:r>
            <a:r>
              <a:rPr lang="ar-SA" altLang="en-US" sz="2600">
                <a:solidFill>
                  <a:srgbClr val="000000"/>
                </a:solidFill>
                <a:latin typeface="Simplified Arabic" panose="02020603050405020304" pitchFamily="18" charset="-78"/>
                <a:cs typeface="Simplified Arabic" panose="02020603050405020304" pitchFamily="18" charset="-78"/>
              </a:rPr>
              <a:t>يشير مصطلح </a:t>
            </a:r>
            <a:r>
              <a:rPr lang="ar-SA" altLang="en-US" sz="2600">
                <a:solidFill>
                  <a:srgbClr val="36B0E3"/>
                </a:solidFill>
                <a:latin typeface="Simplified Arabic" panose="02020603050405020304" pitchFamily="18" charset="-78"/>
                <a:cs typeface="Simplified Arabic" panose="02020603050405020304" pitchFamily="18" charset="-78"/>
              </a:rPr>
              <a:t>"الميول الجنسية"</a:t>
            </a:r>
            <a:r>
              <a:rPr lang="ar-SA" altLang="en-US" sz="2600">
                <a:solidFill>
                  <a:srgbClr val="000000"/>
                </a:solidFill>
                <a:latin typeface="Simplified Arabic" panose="02020603050405020304" pitchFamily="18" charset="-78"/>
                <a:cs typeface="Simplified Arabic" panose="02020603050405020304" pitchFamily="18" charset="-78"/>
              </a:rPr>
              <a:t> إلى الشخص الذي يشعر المرء بالانجذاب نحوه، كالأشخاص من </a:t>
            </a:r>
            <a:endParaRPr lang="en-US" altLang="en-US" sz="26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10000"/>
              </a:lnSpc>
              <a:buClr>
                <a:srgbClr val="36B0E3"/>
              </a:buClr>
            </a:pPr>
            <a:r>
              <a:rPr lang="en-US" altLang="en-US" sz="2600">
                <a:solidFill>
                  <a:srgbClr val="000000"/>
                </a:solidFill>
                <a:latin typeface="Simplified Arabic" panose="02020603050405020304" pitchFamily="18" charset="-78"/>
                <a:cs typeface="Simplified Arabic" panose="02020603050405020304" pitchFamily="18" charset="-78"/>
              </a:rPr>
              <a:t>  </a:t>
            </a:r>
            <a:r>
              <a:rPr lang="ar-SA" altLang="en-US" sz="2600">
                <a:solidFill>
                  <a:srgbClr val="000000"/>
                </a:solidFill>
                <a:latin typeface="Simplified Arabic" panose="02020603050405020304" pitchFamily="18" charset="-78"/>
                <a:cs typeface="Simplified Arabic" panose="02020603050405020304" pitchFamily="18" charset="-78"/>
              </a:rPr>
              <a:t>نوع اجتماعي مغاير عن نوعهم (محبّ للجنس الآخر) أو إلى شخص من نفس نوعهم الاجتماعي </a:t>
            </a:r>
            <a:r>
              <a:rPr lang="en-US" altLang="en-US" sz="2600">
                <a:solidFill>
                  <a:srgbClr val="000000"/>
                </a:solidFill>
                <a:latin typeface="Simplified Arabic" panose="02020603050405020304" pitchFamily="18" charset="-78"/>
                <a:cs typeface="Simplified Arabic" panose="02020603050405020304" pitchFamily="18" charset="-78"/>
              </a:rPr>
              <a:t> </a:t>
            </a:r>
          </a:p>
          <a:p>
            <a:pPr algn="r" rtl="1" eaLnBrk="1" hangingPunct="1">
              <a:lnSpc>
                <a:spcPct val="110000"/>
              </a:lnSpc>
              <a:buClr>
                <a:srgbClr val="36B0E3"/>
              </a:buClr>
            </a:pPr>
            <a:r>
              <a:rPr lang="en-US" altLang="en-US" sz="2600">
                <a:solidFill>
                  <a:srgbClr val="000000"/>
                </a:solidFill>
                <a:latin typeface="Simplified Arabic" panose="02020603050405020304" pitchFamily="18" charset="-78"/>
                <a:cs typeface="Simplified Arabic" panose="02020603050405020304" pitchFamily="18" charset="-78"/>
              </a:rPr>
              <a:t>  </a:t>
            </a:r>
            <a:r>
              <a:rPr lang="ar-SA" altLang="en-US" sz="2600">
                <a:solidFill>
                  <a:srgbClr val="000000"/>
                </a:solidFill>
                <a:latin typeface="Simplified Arabic" panose="02020603050405020304" pitchFamily="18" charset="-78"/>
                <a:cs typeface="Simplified Arabic" panose="02020603050405020304" pitchFamily="18" charset="-78"/>
              </a:rPr>
              <a:t>(مثلية أو مثلي)، أو إلى أشخاص مزدوجي النوع الاجتماعي أو أكثر</a:t>
            </a:r>
            <a:r>
              <a:rPr lang="en-US" altLang="en-US" sz="2600">
                <a:solidFill>
                  <a:srgbClr val="000000"/>
                </a:solidFill>
                <a:latin typeface="Simplified Arabic" panose="02020603050405020304" pitchFamily="18" charset="-78"/>
                <a:cs typeface="Simplified Arabic" panose="02020603050405020304" pitchFamily="18" charset="-78"/>
              </a:rPr>
              <a:t>.</a:t>
            </a:r>
            <a:endParaRPr lang="en-GB" altLang="en-US" sz="2600">
              <a:solidFill>
                <a:srgbClr val="000000"/>
              </a:solidFill>
              <a:latin typeface="Simplified Arabic" panose="02020603050405020304" pitchFamily="18" charset="-78"/>
              <a:cs typeface="Simplified Arabic" panose="02020603050405020304" pitchFamily="18" charset="-78"/>
            </a:endParaRPr>
          </a:p>
        </p:txBody>
      </p:sp>
      <p:pic>
        <p:nvPicPr>
          <p:cNvPr id="51204" name="Picture 7">
            <a:extLst>
              <a:ext uri="{FF2B5EF4-FFF2-40B4-BE49-F238E27FC236}">
                <a16:creationId xmlns:a16="http://schemas.microsoft.com/office/drawing/2014/main" id="{8143DC4F-42A8-4B05-891E-AF5D4B25C7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5654675"/>
            <a:ext cx="69373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8" descr="images.png">
            <a:extLst>
              <a:ext uri="{FF2B5EF4-FFF2-40B4-BE49-F238E27FC236}">
                <a16:creationId xmlns:a16="http://schemas.microsoft.com/office/drawing/2014/main" id="{A277BAC8-0043-41D6-A0BA-74D8480233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838" y="5667375"/>
            <a:ext cx="12763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ide 12-06.png">
            <a:extLst>
              <a:ext uri="{FF2B5EF4-FFF2-40B4-BE49-F238E27FC236}">
                <a16:creationId xmlns:a16="http://schemas.microsoft.com/office/drawing/2014/main" id="{DEE57B76-4320-41B0-B208-468C42EA7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07F0359B-D6D1-4E85-9536-3BD9F8D6D4EE}"/>
              </a:ext>
            </a:extLst>
          </p:cNvPr>
          <p:cNvSpPr>
            <a:spLocks noChangeArrowheads="1"/>
          </p:cNvSpPr>
          <p:nvPr/>
        </p:nvSpPr>
        <p:spPr bwMode="auto">
          <a:xfrm>
            <a:off x="2159000" y="2722563"/>
            <a:ext cx="7677150" cy="2062162"/>
          </a:xfrm>
          <a:prstGeom prst="rect">
            <a:avLst/>
          </a:prstGeom>
          <a:solidFill>
            <a:srgbClr val="1F743D"/>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3200">
                <a:solidFill>
                  <a:schemeClr val="bg1"/>
                </a:solidFill>
              </a:rPr>
              <a:t>تُعرّف المساواة القائمة على النوع الاجتماعي بحصول الفتيات والفتيان، والنساء والرجال، على اختلاف أعمارهم، وميولهم الجنسية، وهوياتهم القائمة على النوع الاجتماعي على الحقوق نفسها والفرص عينها.</a:t>
            </a:r>
          </a:p>
        </p:txBody>
      </p:sp>
      <p:sp>
        <p:nvSpPr>
          <p:cNvPr id="55299" name="Rectangle 2">
            <a:extLst>
              <a:ext uri="{FF2B5EF4-FFF2-40B4-BE49-F238E27FC236}">
                <a16:creationId xmlns:a16="http://schemas.microsoft.com/office/drawing/2014/main" id="{B24451C2-BF52-4219-8ACC-88052B6146A8}"/>
              </a:ext>
            </a:extLst>
          </p:cNvPr>
          <p:cNvSpPr>
            <a:spLocks noChangeArrowheads="1"/>
          </p:cNvSpPr>
          <p:nvPr/>
        </p:nvSpPr>
        <p:spPr bwMode="auto">
          <a:xfrm>
            <a:off x="3675063" y="1484313"/>
            <a:ext cx="782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a:solidFill>
                  <a:srgbClr val="000000"/>
                </a:solidFill>
              </a:rPr>
              <a:t>2.1.4 تعريف المساواة القائمة على النوع الاجتماعي</a:t>
            </a:r>
            <a:endParaRPr lang="en-US" altLang="en-US" sz="2800">
              <a:solidFill>
                <a:srgbClr val="000000"/>
              </a:solidFill>
            </a:endParaRPr>
          </a:p>
        </p:txBody>
      </p:sp>
      <p:sp>
        <p:nvSpPr>
          <p:cNvPr id="5" name="Title 4">
            <a:extLst>
              <a:ext uri="{FF2B5EF4-FFF2-40B4-BE49-F238E27FC236}">
                <a16:creationId xmlns:a16="http://schemas.microsoft.com/office/drawing/2014/main" id="{300E06E8-EE9A-438B-BDAD-045E4DA539E0}"/>
              </a:ext>
            </a:extLst>
          </p:cNvPr>
          <p:cNvSpPr>
            <a:spLocks noGrp="1"/>
          </p:cNvSpPr>
          <p:nvPr>
            <p:ph type="title"/>
          </p:nvPr>
        </p:nvSpPr>
        <p:spPr>
          <a:xfrm>
            <a:off x="2338388" y="368300"/>
            <a:ext cx="9478962" cy="874713"/>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2.1.4 تعريف المساواة وعدم المساواة القائمة على النوع الاجتماعي</a:t>
            </a:r>
            <a:endParaRPr lang="en-US" altLang="en-US" sz="2800">
              <a:ea typeface="ヒラギノ角ゴ Pro W3" pitchFamily="-92"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34986E-464C-48C2-A6E8-9F293EC25748}"/>
              </a:ext>
            </a:extLst>
          </p:cNvPr>
          <p:cNvSpPr/>
          <p:nvPr/>
        </p:nvSpPr>
        <p:spPr>
          <a:xfrm>
            <a:off x="2054225" y="1684338"/>
            <a:ext cx="7561263" cy="1662112"/>
          </a:xfrm>
          <a:prstGeom prst="rect">
            <a:avLst/>
          </a:prstGeom>
        </p:spPr>
        <p:txBody>
          <a:bodyPr>
            <a:spAutoFit/>
          </a:bodyPr>
          <a:lstStyle/>
          <a:p>
            <a:pPr lvl="2" algn="ctr" eaLnBrk="1" fontAlgn="auto" hangingPunct="1">
              <a:spcBef>
                <a:spcPts val="0"/>
              </a:spcBef>
              <a:spcAft>
                <a:spcPts val="0"/>
              </a:spcAft>
              <a:defRPr/>
            </a:pPr>
            <a:endParaRPr lang="en-US" sz="3200">
              <a:solidFill>
                <a:srgbClr val="18592C"/>
              </a:solidFill>
              <a:latin typeface="+mn-lt"/>
              <a:ea typeface="ＭＳ 明朝"/>
            </a:endParaRPr>
          </a:p>
          <a:p>
            <a:pPr lvl="2" eaLnBrk="1" fontAlgn="auto" hangingPunct="1">
              <a:spcBef>
                <a:spcPts val="0"/>
              </a:spcBef>
              <a:spcAft>
                <a:spcPts val="0"/>
              </a:spcAft>
              <a:defRPr/>
            </a:pPr>
            <a:endParaRPr lang="en-US" sz="2400">
              <a:solidFill>
                <a:srgbClr val="18592C"/>
              </a:solidFill>
              <a:latin typeface="+mn-lt"/>
              <a:ea typeface="ＭＳ 明朝"/>
            </a:endParaRPr>
          </a:p>
          <a:p>
            <a:pPr marL="1200150" lvl="2" indent="-285750" eaLnBrk="1" fontAlgn="auto" hangingPunct="1">
              <a:spcBef>
                <a:spcPts val="0"/>
              </a:spcBef>
              <a:spcAft>
                <a:spcPts val="0"/>
              </a:spcAft>
              <a:buFont typeface="Arial"/>
              <a:buChar char="•"/>
              <a:defRPr/>
            </a:pPr>
            <a:endParaRPr lang="en-US">
              <a:solidFill>
                <a:srgbClr val="18592C"/>
              </a:solidFill>
              <a:latin typeface="+mn-lt"/>
              <a:ea typeface="ＭＳ 明朝"/>
            </a:endParaRPr>
          </a:p>
          <a:p>
            <a:pPr marL="742950" lvl="1" indent="-285750" eaLnBrk="1" fontAlgn="auto" hangingPunct="1">
              <a:spcBef>
                <a:spcPts val="0"/>
              </a:spcBef>
              <a:spcAft>
                <a:spcPts val="0"/>
              </a:spcAft>
              <a:buFont typeface="Arial"/>
              <a:buChar char="•"/>
              <a:defRPr/>
            </a:pPr>
            <a:endParaRPr lang="en-US" sz="2800">
              <a:solidFill>
                <a:srgbClr val="18592C"/>
              </a:solidFill>
              <a:latin typeface="+mn-lt"/>
              <a:ea typeface="ＭＳ 明朝"/>
            </a:endParaRPr>
          </a:p>
        </p:txBody>
      </p:sp>
      <p:sp>
        <p:nvSpPr>
          <p:cNvPr id="57347" name="TextBox 2">
            <a:extLst>
              <a:ext uri="{FF2B5EF4-FFF2-40B4-BE49-F238E27FC236}">
                <a16:creationId xmlns:a16="http://schemas.microsoft.com/office/drawing/2014/main" id="{B41D4B41-09BE-4EEB-A791-A94C3EB6FAE4}"/>
              </a:ext>
            </a:extLst>
          </p:cNvPr>
          <p:cNvSpPr txBox="1">
            <a:spLocks noChangeArrowheads="1"/>
          </p:cNvSpPr>
          <p:nvPr/>
        </p:nvSpPr>
        <p:spPr bwMode="auto">
          <a:xfrm>
            <a:off x="939800" y="6311900"/>
            <a:ext cx="6808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eaLnBrk="1" hangingPunct="1"/>
            <a:r>
              <a:rPr lang="en-US" altLang="en-US"/>
              <a:t>Reference: UNAIDS Gender Assessment Tool</a:t>
            </a:r>
          </a:p>
        </p:txBody>
      </p:sp>
      <p:sp>
        <p:nvSpPr>
          <p:cNvPr id="57348" name="Rectangle 7">
            <a:extLst>
              <a:ext uri="{FF2B5EF4-FFF2-40B4-BE49-F238E27FC236}">
                <a16:creationId xmlns:a16="http://schemas.microsoft.com/office/drawing/2014/main" id="{9D27D2DD-165F-409E-8A81-E5FFC7194493}"/>
              </a:ext>
            </a:extLst>
          </p:cNvPr>
          <p:cNvSpPr>
            <a:spLocks noChangeArrowheads="1"/>
          </p:cNvSpPr>
          <p:nvPr/>
        </p:nvSpPr>
        <p:spPr bwMode="auto">
          <a:xfrm>
            <a:off x="969963" y="2195513"/>
            <a:ext cx="8653462" cy="3540125"/>
          </a:xfrm>
          <a:prstGeom prst="rect">
            <a:avLst/>
          </a:prstGeom>
          <a:solidFill>
            <a:srgbClr val="1F743D"/>
          </a:solidFill>
          <a:ln w="9525">
            <a:solidFill>
              <a:schemeClr val="bg1"/>
            </a:solidFill>
            <a:miter lim="800000"/>
            <a:headEnd/>
            <a:tailEnd/>
          </a:ln>
        </p:spPr>
        <p:txBody>
          <a:bodyPr>
            <a:spAutoFit/>
          </a:bodyPr>
          <a:lstStyle>
            <a:lvl1pPr marL="55563">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3200">
                <a:solidFill>
                  <a:schemeClr val="bg1"/>
                </a:solidFill>
              </a:rPr>
              <a:t>تعرّف عدم المساواة القائمة على النوع الاجتماعي على أنها منح فرص غير متساوية استناداً إلى النوع الاجتماعي، والأدوار القائمة على النوع الاجتماعي، والتوقعات والتعابير القائمة على النوع الاجتماعي بغية الحصول على الموارد الاجتماعية، والاقتصادية، والسياسية والتحكّم بها، بما في ذلك الحماية وفقاً للقانون (مثل الحق بالحصول على الخدمات الصحية، والتعليم، والحقّ بالتصويت). </a:t>
            </a:r>
          </a:p>
        </p:txBody>
      </p:sp>
      <p:sp>
        <p:nvSpPr>
          <p:cNvPr id="10" name="Title 4">
            <a:extLst>
              <a:ext uri="{FF2B5EF4-FFF2-40B4-BE49-F238E27FC236}">
                <a16:creationId xmlns:a16="http://schemas.microsoft.com/office/drawing/2014/main" id="{FB0D4121-F18F-4D3B-855C-2396E2E64E9B}"/>
              </a:ext>
            </a:extLst>
          </p:cNvPr>
          <p:cNvSpPr>
            <a:spLocks noGrp="1"/>
          </p:cNvSpPr>
          <p:nvPr>
            <p:ph type="title"/>
          </p:nvPr>
        </p:nvSpPr>
        <p:spPr>
          <a:xfrm>
            <a:off x="2506663" y="330200"/>
            <a:ext cx="9304337" cy="874713"/>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2.1.4 تعريف المساواة وعدم المساواة القائمة على النوع الاجتماعي</a:t>
            </a:r>
            <a:endParaRPr lang="en-US" altLang="en-US" sz="2800">
              <a:ea typeface="ヒラギノ角ゴ Pro W3" pitchFamily="-92" charset="-128"/>
            </a:endParaRPr>
          </a:p>
        </p:txBody>
      </p:sp>
      <p:sp>
        <p:nvSpPr>
          <p:cNvPr id="57350" name="Rectangle 2">
            <a:extLst>
              <a:ext uri="{FF2B5EF4-FFF2-40B4-BE49-F238E27FC236}">
                <a16:creationId xmlns:a16="http://schemas.microsoft.com/office/drawing/2014/main" id="{C2A201DB-5C7B-4D04-9B02-D55A9226F3E3}"/>
              </a:ext>
            </a:extLst>
          </p:cNvPr>
          <p:cNvSpPr>
            <a:spLocks noChangeArrowheads="1"/>
          </p:cNvSpPr>
          <p:nvPr/>
        </p:nvSpPr>
        <p:spPr bwMode="auto">
          <a:xfrm>
            <a:off x="3065463" y="1408113"/>
            <a:ext cx="8077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a:solidFill>
                  <a:srgbClr val="000000"/>
                </a:solidFill>
              </a:rPr>
              <a:t>2.1.4 تعريف عدم المساواة القائمة على النوع الاجتماعي</a:t>
            </a:r>
            <a:endParaRPr lang="en-US" altLang="en-US" sz="2800">
              <a:solidFill>
                <a:srgbClr val="000000"/>
              </a:solidFill>
            </a:endParaRPr>
          </a:p>
        </p:txBody>
      </p:sp>
      <p:pic>
        <p:nvPicPr>
          <p:cNvPr id="57351" name="Picture 7">
            <a:extLst>
              <a:ext uri="{FF2B5EF4-FFF2-40B4-BE49-F238E27FC236}">
                <a16:creationId xmlns:a16="http://schemas.microsoft.com/office/drawing/2014/main" id="{06C513BA-C1A6-4B7D-8BA2-5C21F1C74A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32975" y="2027238"/>
            <a:ext cx="2143125"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49E5D9E4-CFF3-4769-9829-74E364786B97}"/>
              </a:ext>
            </a:extLst>
          </p:cNvPr>
          <p:cNvSpPr txBox="1">
            <a:spLocks/>
          </p:cNvSpPr>
          <p:nvPr/>
        </p:nvSpPr>
        <p:spPr bwMode="auto">
          <a:xfrm>
            <a:off x="1778000" y="333375"/>
            <a:ext cx="1007903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90000"/>
              </a:lnSpc>
            </a:pPr>
            <a:r>
              <a:rPr lang="ar-LB" altLang="en-US" sz="2800" b="1">
                <a:solidFill>
                  <a:srgbClr val="36B0E3"/>
                </a:solidFill>
                <a:latin typeface="Arial" panose="020B0604020202020204" pitchFamily="34" charset="0"/>
                <a:cs typeface="Simplified Arabic" panose="02020603050405020304" pitchFamily="18" charset="-78"/>
              </a:rPr>
              <a:t>2.1.5- </a:t>
            </a:r>
            <a:r>
              <a:rPr lang="ar-LB" altLang="en-US" sz="2800" b="1">
                <a:solidFill>
                  <a:srgbClr val="36B0E3"/>
                </a:solidFill>
                <a:cs typeface="Simplified Arabic" panose="02020603050405020304" pitchFamily="18" charset="-78"/>
              </a:rPr>
              <a:t>حسنات وسيئات النظر إلى الأمور من منظار قائم </a:t>
            </a:r>
            <a:r>
              <a:rPr lang="en-US" altLang="en-US" sz="2800" b="1">
                <a:solidFill>
                  <a:srgbClr val="36B0E3"/>
                </a:solidFill>
                <a:cs typeface="Simplified Arabic" panose="02020603050405020304" pitchFamily="18" charset="-78"/>
              </a:rPr>
              <a:t>                  </a:t>
            </a:r>
          </a:p>
          <a:p>
            <a:pPr algn="r" rtl="1" eaLnBrk="1" hangingPunct="1">
              <a:lnSpc>
                <a:spcPct val="90000"/>
              </a:lnSpc>
            </a:pPr>
            <a:r>
              <a:rPr lang="ar-LB" altLang="en-US" sz="2800" b="1">
                <a:solidFill>
                  <a:srgbClr val="36B0E3"/>
                </a:solidFill>
                <a:cs typeface="Simplified Arabic" panose="02020603050405020304" pitchFamily="18" charset="-78"/>
              </a:rPr>
              <a:t>على النوع الاجتماعي</a:t>
            </a:r>
            <a:endParaRPr lang="en-US" altLang="en-US" sz="2800" b="1">
              <a:solidFill>
                <a:srgbClr val="36B0E3"/>
              </a:solidFill>
              <a:latin typeface="Arial" panose="020B0604020202020204" pitchFamily="34" charset="0"/>
              <a:cs typeface="Arial" panose="020B0604020202020204" pitchFamily="34" charset="0"/>
            </a:endParaRPr>
          </a:p>
        </p:txBody>
      </p:sp>
      <p:sp>
        <p:nvSpPr>
          <p:cNvPr id="59395" name="Title 1">
            <a:extLst>
              <a:ext uri="{FF2B5EF4-FFF2-40B4-BE49-F238E27FC236}">
                <a16:creationId xmlns:a16="http://schemas.microsoft.com/office/drawing/2014/main" id="{316DD53C-30ED-471C-B8E8-C0125312F771}"/>
              </a:ext>
            </a:extLst>
          </p:cNvPr>
          <p:cNvSpPr txBox="1">
            <a:spLocks/>
          </p:cNvSpPr>
          <p:nvPr/>
        </p:nvSpPr>
        <p:spPr bwMode="auto">
          <a:xfrm>
            <a:off x="8458200" y="1611313"/>
            <a:ext cx="13668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90000"/>
              </a:lnSpc>
            </a:pPr>
            <a:r>
              <a:rPr lang="ar-LB" altLang="en-US" sz="2400" b="1">
                <a:solidFill>
                  <a:srgbClr val="36B0E3"/>
                </a:solidFill>
                <a:cs typeface="Simplified Arabic" panose="02020603050405020304" pitchFamily="18" charset="-78"/>
              </a:rPr>
              <a:t>النشاط</a:t>
            </a:r>
            <a:r>
              <a:rPr lang="en-US" altLang="en-US" sz="2400" b="1">
                <a:solidFill>
                  <a:srgbClr val="36B0E3"/>
                </a:solidFill>
                <a:cs typeface="Simplified Arabic" panose="02020603050405020304" pitchFamily="18" charset="-78"/>
              </a:rPr>
              <a:t>:</a:t>
            </a:r>
            <a:endParaRPr lang="en-US" altLang="en-US" sz="2400" b="1">
              <a:solidFill>
                <a:srgbClr val="36B0E3"/>
              </a:solidFill>
              <a:latin typeface="Arial" panose="020B0604020202020204" pitchFamily="34" charset="0"/>
              <a:cs typeface="Arial" panose="020B0604020202020204" pitchFamily="34" charset="0"/>
            </a:endParaRPr>
          </a:p>
        </p:txBody>
      </p:sp>
      <p:pic>
        <p:nvPicPr>
          <p:cNvPr id="59396" name="Picture 9">
            <a:extLst>
              <a:ext uri="{FF2B5EF4-FFF2-40B4-BE49-F238E27FC236}">
                <a16:creationId xmlns:a16="http://schemas.microsoft.com/office/drawing/2014/main" id="{96654D49-D8E1-4F2B-B415-15E55A4456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2520950"/>
            <a:ext cx="393382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Placeholder 2">
            <a:extLst>
              <a:ext uri="{FF2B5EF4-FFF2-40B4-BE49-F238E27FC236}">
                <a16:creationId xmlns:a16="http://schemas.microsoft.com/office/drawing/2014/main" id="{A5266607-6818-4D83-8E13-C13705BDB40C}"/>
              </a:ext>
            </a:extLst>
          </p:cNvPr>
          <p:cNvSpPr>
            <a:spLocks noGrp="1" noChangeArrowheads="1"/>
          </p:cNvSpPr>
          <p:nvPr>
            <p:ph type="body" sz="quarter" idx="15"/>
          </p:nvPr>
        </p:nvSpPr>
        <p:spPr bwMode="auto">
          <a:xfrm>
            <a:off x="954088" y="1676400"/>
            <a:ext cx="7680325" cy="457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eaLnBrk="1" hangingPunct="1">
              <a:spcBef>
                <a:spcPct val="0"/>
              </a:spcBef>
              <a:spcAft>
                <a:spcPct val="0"/>
              </a:spcAft>
              <a:buFont typeface="Arial" panose="020B0604020202020204" pitchFamily="34" charset="0"/>
              <a:buNone/>
            </a:pPr>
            <a:r>
              <a:rPr lang="en-US" altLang="en-US" sz="2400">
                <a:ea typeface="ヒラギノ角ゴ Pro W3" pitchFamily="-92" charset="-128"/>
              </a:rPr>
              <a:t>• </a:t>
            </a:r>
            <a:r>
              <a:rPr lang="ar-LB" altLang="en-US" sz="2400">
                <a:ea typeface="ヒラギノ角ゴ Pro W3" pitchFamily="-92" charset="-128"/>
              </a:rPr>
              <a:t>اطلبوا من المشاركين أن يتوزعوا ضمن مجموعات مؤلفة من شخصين أو </a:t>
            </a:r>
            <a:endParaRPr lang="en-US" altLang="en-US" sz="2400">
              <a:ea typeface="ヒラギノ角ゴ Pro W3" pitchFamily="-92" charset="-128"/>
            </a:endParaRPr>
          </a:p>
          <a:p>
            <a:pPr marL="0" indent="0" algn="r" rtl="1" eaLnBrk="1" hangingPunct="1">
              <a:spcBef>
                <a:spcPct val="0"/>
              </a:spcBef>
              <a:buFont typeface="Arial" panose="020B0604020202020204" pitchFamily="34" charset="0"/>
              <a:buNone/>
            </a:pPr>
            <a:r>
              <a:rPr lang="en-US" altLang="en-US" sz="2400">
                <a:ea typeface="ヒラギノ角ゴ Pro W3" pitchFamily="-92" charset="-128"/>
              </a:rPr>
              <a:t>   </a:t>
            </a:r>
            <a:r>
              <a:rPr lang="ar-LB" altLang="en-US" sz="2400">
                <a:ea typeface="ヒラギノ角ゴ Pro W3" pitchFamily="-92" charset="-128"/>
              </a:rPr>
              <a:t>ثلاثة أشخاص، واطرحوا عليهم السؤال التالي: </a:t>
            </a:r>
          </a:p>
          <a:p>
            <a:pPr marL="0" indent="0" algn="r" rtl="1" eaLnBrk="1" hangingPunct="1">
              <a:spcBef>
                <a:spcPct val="0"/>
              </a:spcBef>
              <a:spcAft>
                <a:spcPct val="0"/>
              </a:spcAft>
              <a:buFont typeface="Arial" panose="020B0604020202020204" pitchFamily="34" charset="0"/>
              <a:buNone/>
            </a:pPr>
            <a:r>
              <a:rPr lang="en-US" altLang="en-US" sz="2400">
                <a:solidFill>
                  <a:srgbClr val="36B0E3"/>
                </a:solidFill>
                <a:ea typeface="ヒラギノ角ゴ Pro W3" pitchFamily="-92" charset="-128"/>
              </a:rPr>
              <a:t>    •</a:t>
            </a:r>
            <a:r>
              <a:rPr lang="en-US" altLang="en-US" sz="2400">
                <a:ea typeface="ヒラギノ角ゴ Pro W3" pitchFamily="-92" charset="-128"/>
              </a:rPr>
              <a:t> </a:t>
            </a:r>
            <a:r>
              <a:rPr lang="ar-LB" altLang="en-US" sz="2400">
                <a:ea typeface="ヒラギノ角ゴ Pro W3" pitchFamily="-92" charset="-128"/>
              </a:rPr>
              <a:t>ما هي الحسنات والسيئات المحتملة للنظر إلى الأمور من منظار </a:t>
            </a:r>
            <a:endParaRPr lang="en-US" altLang="en-US" sz="2400">
              <a:ea typeface="ヒラギノ角ゴ Pro W3" pitchFamily="-92" charset="-128"/>
            </a:endParaRPr>
          </a:p>
          <a:p>
            <a:pPr marL="0" indent="0" algn="r" rtl="1" eaLnBrk="1" hangingPunct="1">
              <a:spcBef>
                <a:spcPct val="0"/>
              </a:spcBef>
              <a:buFont typeface="Arial" panose="020B0604020202020204" pitchFamily="34" charset="0"/>
              <a:buNone/>
            </a:pPr>
            <a:r>
              <a:rPr lang="en-US" altLang="en-US" sz="2400">
                <a:ea typeface="ヒラギノ角ゴ Pro W3" pitchFamily="-92" charset="-128"/>
              </a:rPr>
              <a:t>       </a:t>
            </a:r>
            <a:r>
              <a:rPr lang="ar-LB" altLang="en-US" sz="2400">
                <a:ea typeface="ヒラギノ角ゴ Pro W3" pitchFamily="-92" charset="-128"/>
              </a:rPr>
              <a:t>قائم على النوع الاجتماعي ضمن برنامج </a:t>
            </a:r>
            <a:r>
              <a:rPr lang="en-US" altLang="en-US" sz="2400">
                <a:ea typeface="ヒラギノ角ゴ Pro W3" pitchFamily="-92" charset="-128"/>
              </a:rPr>
              <a:t>REAct</a:t>
            </a:r>
            <a:r>
              <a:rPr lang="ar-LB" altLang="en-US" sz="2400">
                <a:ea typeface="ヒラギノ角ゴ Pro W3" pitchFamily="-92" charset="-128"/>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76778-97F4-468B-A9B2-DE3366E0D6D4}"/>
              </a:ext>
            </a:extLst>
          </p:cNvPr>
          <p:cNvSpPr>
            <a:spLocks noGrp="1"/>
          </p:cNvSpPr>
          <p:nvPr>
            <p:ph type="title"/>
          </p:nvPr>
        </p:nvSpPr>
        <p:spPr>
          <a:xfrm>
            <a:off x="1835150" y="331788"/>
            <a:ext cx="10002838" cy="93821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2.1.5 حسنات وسيئات النظر إلى الأمور من منظار قائم</a:t>
            </a:r>
            <a:r>
              <a:rPr lang="en-US" altLang="en-US" sz="2800">
                <a:ea typeface="ヒラギノ角ゴ Pro W3" pitchFamily="-92" charset="-128"/>
              </a:rPr>
              <a:t> </a:t>
            </a:r>
            <a:r>
              <a:rPr lang="ar-LB" altLang="en-US" sz="2800">
                <a:ea typeface="ヒラギノ角ゴ Pro W3" pitchFamily="-92" charset="-128"/>
              </a:rPr>
              <a:t>على النوع الاجتماعي</a:t>
            </a:r>
            <a:endParaRPr lang="en-US" altLang="en-US" sz="2800">
              <a:ea typeface="ヒラギノ角ゴ Pro W3" pitchFamily="-92" charset="-128"/>
            </a:endParaRPr>
          </a:p>
        </p:txBody>
      </p:sp>
      <p:sp>
        <p:nvSpPr>
          <p:cNvPr id="3" name="Text Placeholder 2">
            <a:extLst>
              <a:ext uri="{FF2B5EF4-FFF2-40B4-BE49-F238E27FC236}">
                <a16:creationId xmlns:a16="http://schemas.microsoft.com/office/drawing/2014/main" id="{C84695B9-B3BC-4EA9-9686-DF1A123C2625}"/>
              </a:ext>
            </a:extLst>
          </p:cNvPr>
          <p:cNvSpPr>
            <a:spLocks noGrp="1"/>
          </p:cNvSpPr>
          <p:nvPr>
            <p:ph type="body" sz="quarter" idx="15"/>
          </p:nvPr>
        </p:nvSpPr>
        <p:spPr>
          <a:xfrm>
            <a:off x="6338888" y="1528763"/>
            <a:ext cx="5360987" cy="4578350"/>
          </a:xfrm>
          <a:solidFill>
            <a:srgbClr val="23844E"/>
          </a:solidFill>
          <a:ln>
            <a:noFill/>
          </a:ln>
        </p:spPr>
        <p:style>
          <a:lnRef idx="2">
            <a:schemeClr val="accent2"/>
          </a:lnRef>
          <a:fillRef idx="1">
            <a:schemeClr val="lt1"/>
          </a:fillRef>
          <a:effectRef idx="0">
            <a:schemeClr val="accent2"/>
          </a:effectRef>
          <a:fontRef idx="minor">
            <a:schemeClr val="dk1"/>
          </a:fontRef>
        </p:style>
        <p:txBody>
          <a:bodyPr vert="horz" wrap="square" lIns="180000" rIns="180000" numCol="1" anchor="t" anchorCtr="0" compatLnSpc="1">
            <a:prstTxWarp prst="textNoShape">
              <a:avLst/>
            </a:prstTxWarp>
          </a:bodyPr>
          <a:lstStyle/>
          <a:p>
            <a:pPr marL="0" indent="0" algn="ctr" eaLnBrk="1" hangingPunct="1">
              <a:lnSpc>
                <a:spcPct val="150000"/>
              </a:lnSpc>
              <a:spcBef>
                <a:spcPct val="0"/>
              </a:spcBef>
              <a:spcAft>
                <a:spcPts val="500"/>
              </a:spcAft>
              <a:buFont typeface="Arial" panose="020B0604020202020204" pitchFamily="34" charset="0"/>
              <a:buNone/>
              <a:defRPr/>
            </a:pPr>
            <a:r>
              <a:rPr lang="ar-LB" altLang="en-US" sz="2000" b="1">
                <a:solidFill>
                  <a:schemeClr val="bg1"/>
                </a:solidFill>
                <a:ea typeface="ヒラギノ角ゴ Pro W3" pitchFamily="-92" charset="-128"/>
              </a:rPr>
              <a:t>الحسنات</a:t>
            </a:r>
            <a:endParaRPr lang="en-US" altLang="en-US" sz="2000" b="1">
              <a:solidFill>
                <a:schemeClr val="bg1"/>
              </a:solidFill>
              <a:ea typeface="ヒラギノ角ゴ Pro W3" pitchFamily="-92" charset="-128"/>
            </a:endParaRPr>
          </a:p>
          <a:p>
            <a:pPr marL="0" indent="0" algn="r" rtl="1" eaLnBrk="1" hangingPunct="1">
              <a:lnSpc>
                <a:spcPct val="107000"/>
              </a:lnSpc>
              <a:spcBef>
                <a:spcPct val="0"/>
              </a:spcBef>
              <a:spcAft>
                <a:spcPts val="500"/>
              </a:spcAft>
              <a:buFont typeface="Arial" panose="020B0604020202020204" pitchFamily="34" charset="0"/>
              <a:buNone/>
              <a:defRPr/>
            </a:pPr>
            <a:r>
              <a:rPr lang="en-US" altLang="en-US" sz="1500" b="1">
                <a:solidFill>
                  <a:schemeClr val="bg1"/>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قدرة على جمع البيانات بشكل أفضل وتحليلها لدعم </a:t>
            </a: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p>
          <a:p>
            <a:pPr marL="0"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تطوير أعمال فعالة تهدف إلى معالجة مسألة عدم </a:t>
            </a: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p>
          <a:p>
            <a:pPr marL="0"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المساواة القائمة على النوع الاجتماعي.</a:t>
            </a:r>
            <a:endParaRPr lang="en-US" altLang="en-US" b="1">
              <a:solidFill>
                <a:schemeClr val="bg1"/>
              </a:solidFill>
              <a:latin typeface="Calibri" panose="020F0502020204030204" pitchFamily="34" charset="0"/>
              <a:ea typeface="ヒラギノ角ゴ Pro W3" pitchFamily="-92" charset="-128"/>
            </a:endParaRPr>
          </a:p>
          <a:p>
            <a:pPr marL="0" indent="0" algn="r" rtl="1" eaLnBrk="1" hangingPunct="1">
              <a:lnSpc>
                <a:spcPct val="107000"/>
              </a:lnSpc>
              <a:spcBef>
                <a:spcPct val="0"/>
              </a:spcBef>
              <a:spcAft>
                <a:spcPts val="500"/>
              </a:spcAft>
              <a:buFont typeface="Arial" panose="020B0604020202020204" pitchFamily="34" charset="0"/>
              <a:buNone/>
              <a:defRPr/>
            </a:pPr>
            <a:r>
              <a:rPr lang="en-US" altLang="en-US" sz="1500" b="1">
                <a:solidFill>
                  <a:schemeClr val="bg1"/>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قدرة على الرصد والمساعدة في تحقيق التوازن القائم</a:t>
            </a:r>
            <a:endPar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endParaRPr>
          </a:p>
          <a:p>
            <a:pPr marL="0" indent="0" algn="r" rtl="1" eaLnBrk="1" hangingPunct="1">
              <a:lnSpc>
                <a:spcPct val="107000"/>
              </a:lnSpc>
              <a:spcBef>
                <a:spcPct val="0"/>
              </a:spcBef>
              <a:spcAft>
                <a:spcPts val="500"/>
              </a:spcAft>
              <a:buFont typeface="Arial" panose="020B0604020202020204" pitchFamily="34" charset="0"/>
              <a:buNone/>
              <a:defRPr/>
            </a:pP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على النوع الاجتماعي في النشاطات.</a:t>
            </a:r>
            <a:endParaRPr lang="en-US" altLang="en-US" b="1">
              <a:solidFill>
                <a:schemeClr val="bg1"/>
              </a:solidFill>
              <a:latin typeface="Calibri" panose="020F0502020204030204" pitchFamily="34" charset="0"/>
              <a:ea typeface="ヒラギノ角ゴ Pro W3" pitchFamily="-92" charset="-128"/>
            </a:endParaRPr>
          </a:p>
          <a:p>
            <a:pPr marL="0" indent="0" algn="r" rtl="1" eaLnBrk="1" hangingPunct="1">
              <a:lnSpc>
                <a:spcPct val="107000"/>
              </a:lnSpc>
              <a:spcBef>
                <a:spcPct val="0"/>
              </a:spcBef>
              <a:spcAft>
                <a:spcPts val="500"/>
              </a:spcAft>
              <a:buFont typeface="Arial" panose="020B0604020202020204" pitchFamily="34" charset="0"/>
              <a:buNone/>
              <a:defRPr/>
            </a:pPr>
            <a:r>
              <a:rPr lang="en-US" altLang="en-US" sz="1500" b="1">
                <a:solidFill>
                  <a:schemeClr val="bg1"/>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دعم المشاركة الفعالة والمتساوية لمختلف الأشخاص،</a:t>
            </a:r>
            <a:endPar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endParaRPr>
          </a:p>
          <a:p>
            <a:pPr marL="0"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بما في ذلك النساء، والعاملات بالجنس، وأعضاء</a:t>
            </a:r>
            <a:endPar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endParaRPr>
          </a:p>
          <a:p>
            <a:pPr marL="0"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مجتمع الميم، والأشخاص المصابين بفيروس نقص</a:t>
            </a:r>
            <a:endPar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endParaRPr>
          </a:p>
          <a:p>
            <a:pPr marL="0"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المناعة البشرية، على مختلف مستويات المجتمع.</a:t>
            </a:r>
            <a:endParaRPr lang="en-US" altLang="en-US" b="1">
              <a:solidFill>
                <a:schemeClr val="bg1"/>
              </a:solidFill>
              <a:latin typeface="Calibri" panose="020F0502020204030204" pitchFamily="34" charset="0"/>
              <a:ea typeface="ヒラギノ角ゴ Pro W3" pitchFamily="-92" charset="-128"/>
            </a:endParaRPr>
          </a:p>
          <a:p>
            <a:pPr marL="0" indent="0" algn="r" eaLnBrk="1" hangingPunct="1">
              <a:spcBef>
                <a:spcPct val="0"/>
              </a:spcBef>
              <a:spcAft>
                <a:spcPts val="500"/>
              </a:spcAft>
              <a:buFont typeface="Arial" panose="020B0604020202020204" pitchFamily="34" charset="0"/>
              <a:buNone/>
              <a:defRPr/>
            </a:pPr>
            <a:r>
              <a:rPr lang="en-US" altLang="en-US" sz="1500" b="1">
                <a:solidFill>
                  <a:srgbClr val="FFFFFF"/>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rgbClr val="FFFFFF"/>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ea typeface="ヒラギノ角ゴ Pro W3" pitchFamily="-92" charset="-128"/>
                <a:cs typeface="Simplified Arabic" panose="02020603050405020304" pitchFamily="18" charset="-78"/>
              </a:rPr>
              <a:t>الترويج لحقوق جميع الناس، على اختلاف نوعهم </a:t>
            </a:r>
            <a:endParaRPr lang="en-US" altLang="en-US" b="1">
              <a:solidFill>
                <a:schemeClr val="bg1"/>
              </a:solidFill>
              <a:ea typeface="ヒラギノ角ゴ Pro W3" pitchFamily="-92" charset="-128"/>
              <a:cs typeface="Simplified Arabic" panose="02020603050405020304" pitchFamily="18" charset="-78"/>
            </a:endParaRPr>
          </a:p>
          <a:p>
            <a:pPr marL="0" indent="0" algn="r" eaLnBrk="1" hangingPunct="1">
              <a:spcBef>
                <a:spcPct val="0"/>
              </a:spcBef>
              <a:spcAft>
                <a:spcPts val="500"/>
              </a:spcAft>
              <a:buFont typeface="Arial" panose="020B0604020202020204" pitchFamily="34" charset="0"/>
              <a:buNone/>
              <a:defRPr/>
            </a:pPr>
            <a:r>
              <a:rPr lang="en-US" altLang="en-US" b="1">
                <a:solidFill>
                  <a:schemeClr val="bg1"/>
                </a:solidFill>
                <a:ea typeface="ヒラギノ角ゴ Pro W3" pitchFamily="-92" charset="-128"/>
                <a:cs typeface="Simplified Arabic" panose="02020603050405020304" pitchFamily="18" charset="-78"/>
              </a:rPr>
              <a:t>  </a:t>
            </a:r>
            <a:r>
              <a:rPr lang="ar-LB" altLang="en-US" b="1">
                <a:solidFill>
                  <a:schemeClr val="bg1"/>
                </a:solidFill>
                <a:ea typeface="ヒラギノ角ゴ Pro W3" pitchFamily="-92" charset="-128"/>
                <a:cs typeface="Simplified Arabic" panose="02020603050405020304" pitchFamily="18" charset="-78"/>
              </a:rPr>
              <a:t>الاجتماعي وحمايتها.</a:t>
            </a:r>
            <a:endParaRPr lang="en-US" altLang="en-US" b="1">
              <a:solidFill>
                <a:schemeClr val="bg1"/>
              </a:solidFill>
              <a:ea typeface="ヒラギノ角ゴ Pro W3" pitchFamily="-92" charset="-128"/>
            </a:endParaRPr>
          </a:p>
        </p:txBody>
      </p:sp>
      <p:sp>
        <p:nvSpPr>
          <p:cNvPr id="4" name="Text Placeholder 3">
            <a:extLst>
              <a:ext uri="{FF2B5EF4-FFF2-40B4-BE49-F238E27FC236}">
                <a16:creationId xmlns:a16="http://schemas.microsoft.com/office/drawing/2014/main" id="{991B7C21-BCB7-4596-8B53-B592D6FCD41B}"/>
              </a:ext>
            </a:extLst>
          </p:cNvPr>
          <p:cNvSpPr>
            <a:spLocks noGrp="1"/>
          </p:cNvSpPr>
          <p:nvPr>
            <p:ph type="body" sz="quarter" idx="16"/>
          </p:nvPr>
        </p:nvSpPr>
        <p:spPr>
          <a:xfrm>
            <a:off x="330200" y="1528763"/>
            <a:ext cx="5813425" cy="4578350"/>
          </a:xfrm>
          <a:solidFill>
            <a:srgbClr val="E52E78"/>
          </a:solidFill>
          <a:ln>
            <a:noFill/>
          </a:ln>
        </p:spPr>
        <p:style>
          <a:lnRef idx="2">
            <a:schemeClr val="accent3"/>
          </a:lnRef>
          <a:fillRef idx="1">
            <a:schemeClr val="lt1"/>
          </a:fillRef>
          <a:effectRef idx="0">
            <a:schemeClr val="accent3"/>
          </a:effectRef>
          <a:fontRef idx="minor">
            <a:schemeClr val="dk1"/>
          </a:fontRef>
        </p:style>
        <p:txBody>
          <a:bodyPr vert="horz" wrap="square" lIns="180000" rIns="180000" numCol="1" anchor="t" anchorCtr="0" compatLnSpc="1">
            <a:prstTxWarp prst="textNoShape">
              <a:avLst/>
            </a:prstTxWarp>
          </a:bodyPr>
          <a:lstStyle/>
          <a:p>
            <a:pPr indent="0" algn="ctr" eaLnBrk="1" hangingPunct="1">
              <a:lnSpc>
                <a:spcPct val="150000"/>
              </a:lnSpc>
              <a:spcBef>
                <a:spcPct val="0"/>
              </a:spcBef>
              <a:spcAft>
                <a:spcPts val="500"/>
              </a:spcAft>
              <a:buFont typeface="Arial" panose="020B0604020202020204" pitchFamily="34" charset="0"/>
              <a:buNone/>
              <a:defRPr/>
            </a:pPr>
            <a:r>
              <a:rPr lang="ar-LB" altLang="en-US" sz="2000" b="1">
                <a:solidFill>
                  <a:schemeClr val="bg1"/>
                </a:solidFill>
                <a:ea typeface="ヒラギノ角ゴ Pro W3" pitchFamily="-92" charset="-128"/>
              </a:rPr>
              <a:t>السيئات</a:t>
            </a:r>
            <a:endParaRPr lang="en-US" altLang="en-US" sz="2000" b="1">
              <a:solidFill>
                <a:schemeClr val="bg1"/>
              </a:solidFill>
              <a:ea typeface="ヒラギノ角ゴ Pro W3" pitchFamily="-92" charset="-128"/>
            </a:endParaRPr>
          </a:p>
          <a:p>
            <a:pPr indent="0" algn="r" rtl="1" eaLnBrk="1" hangingPunct="1">
              <a:lnSpc>
                <a:spcPct val="107000"/>
              </a:lnSpc>
              <a:spcBef>
                <a:spcPct val="0"/>
              </a:spcBef>
              <a:spcAft>
                <a:spcPts val="500"/>
              </a:spcAft>
              <a:buFont typeface="Arial" panose="020B0604020202020204" pitchFamily="34" charset="0"/>
              <a:buNone/>
              <a:defRPr/>
            </a:pPr>
            <a:r>
              <a:rPr lang="en-US" altLang="en-US" sz="1500" b="1">
                <a:solidFill>
                  <a:srgbClr val="FFFFFF"/>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rgbClr val="FFFFFF"/>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قد تكون المواضيع حساسة ويصعب الحديث عنها.</a:t>
            </a:r>
            <a:endParaRPr lang="en-US" altLang="en-US" b="1">
              <a:solidFill>
                <a:schemeClr val="bg1"/>
              </a:solidFill>
              <a:latin typeface="Calibri" panose="020F0502020204030204" pitchFamily="34" charset="0"/>
              <a:ea typeface="ヒラギノ角ゴ Pro W3" pitchFamily="-92" charset="-128"/>
            </a:endParaRPr>
          </a:p>
          <a:p>
            <a:pPr indent="0" algn="r" rtl="1" eaLnBrk="1" hangingPunct="1">
              <a:lnSpc>
                <a:spcPct val="107000"/>
              </a:lnSpc>
              <a:spcBef>
                <a:spcPct val="0"/>
              </a:spcBef>
              <a:spcAft>
                <a:spcPts val="500"/>
              </a:spcAft>
              <a:buFont typeface="Arial" panose="020B0604020202020204" pitchFamily="34" charset="0"/>
              <a:buNone/>
              <a:defRPr/>
            </a:pPr>
            <a:r>
              <a:rPr lang="en-US" altLang="en-US" sz="1500" b="1">
                <a:solidFill>
                  <a:srgbClr val="FFFFFF"/>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rgbClr val="FFFFFF"/>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قد لا يوافق أعضاء المجتمع على عملنا أو لا يفهمون لِم </a:t>
            </a:r>
            <a:endPar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endParaRPr>
          </a:p>
          <a:p>
            <a:pPr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نعمل لدعم المساواة القائمة على النوع الاجتماعي.</a:t>
            </a:r>
            <a:endParaRPr lang="en-US" altLang="en-US" b="1">
              <a:solidFill>
                <a:schemeClr val="bg1"/>
              </a:solidFill>
              <a:latin typeface="Calibri" panose="020F0502020204030204" pitchFamily="34" charset="0"/>
              <a:ea typeface="ヒラギノ角ゴ Pro W3" pitchFamily="-92" charset="-128"/>
            </a:endParaRPr>
          </a:p>
          <a:p>
            <a:pPr indent="0" algn="r" rtl="1" eaLnBrk="1" hangingPunct="1">
              <a:lnSpc>
                <a:spcPct val="107000"/>
              </a:lnSpc>
              <a:spcBef>
                <a:spcPct val="0"/>
              </a:spcBef>
              <a:spcAft>
                <a:spcPts val="500"/>
              </a:spcAft>
              <a:buFont typeface="Arial" panose="020B0604020202020204" pitchFamily="34" charset="0"/>
              <a:buNone/>
              <a:defRPr/>
            </a:pPr>
            <a:r>
              <a:rPr lang="en-US" altLang="en-US" sz="1500" b="1">
                <a:solidFill>
                  <a:srgbClr val="FFFFFF"/>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rgbClr val="FFFFFF"/>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يبقى إدراك المسائل المرتبطة بالنوع الاجتماعي سطحياً ما </a:t>
            </a:r>
            <a:endPar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endParaRPr>
          </a:p>
          <a:p>
            <a:pPr indent="0" algn="r" rtl="1" eaLnBrk="1" hangingPunct="1">
              <a:lnSpc>
                <a:spcPct val="107000"/>
              </a:lnSpc>
              <a:spcBef>
                <a:spcPct val="0"/>
              </a:spcBef>
              <a:spcAft>
                <a:spcPts val="500"/>
              </a:spcAft>
              <a:buFont typeface="Arial" panose="020B0604020202020204" pitchFamily="34" charset="0"/>
              <a:buNone/>
              <a:defRPr/>
            </a:pPr>
            <a:r>
              <a:rPr lang="en-US"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latin typeface="Calibri" panose="020F0502020204030204" pitchFamily="34" charset="0"/>
                <a:ea typeface="ヒラギノ角ゴ Pro W3" pitchFamily="-92" charset="-128"/>
                <a:cs typeface="Simplified Arabic" panose="02020603050405020304" pitchFamily="18" charset="-78"/>
              </a:rPr>
              <a:t>لم يؤدِ إلى تغيير فعال.</a:t>
            </a:r>
            <a:endParaRPr lang="en-US" altLang="en-US" b="1">
              <a:solidFill>
                <a:schemeClr val="bg1"/>
              </a:solidFill>
              <a:latin typeface="Calibri" panose="020F0502020204030204" pitchFamily="34" charset="0"/>
              <a:ea typeface="ヒラギノ角ゴ Pro W3" pitchFamily="-92" charset="-128"/>
            </a:endParaRPr>
          </a:p>
          <a:p>
            <a:pPr indent="0" algn="r" rtl="1" eaLnBrk="1" hangingPunct="1">
              <a:spcBef>
                <a:spcPct val="0"/>
              </a:spcBef>
              <a:spcAft>
                <a:spcPts val="500"/>
              </a:spcAft>
              <a:buFont typeface="Arial" panose="020B0604020202020204" pitchFamily="34" charset="0"/>
              <a:buNone/>
              <a:defRPr/>
            </a:pPr>
            <a:r>
              <a:rPr lang="en-US" altLang="en-US" sz="1500" b="1">
                <a:solidFill>
                  <a:srgbClr val="FFFFFF"/>
                </a:solidFill>
                <a:latin typeface="Calibri" panose="020F0502020204030204" pitchFamily="34" charset="0"/>
                <a:ea typeface="ヒラギノ角ゴ Pro W3" pitchFamily="-92" charset="-128"/>
                <a:cs typeface="Simplified Arabic" panose="02020603050405020304" pitchFamily="18" charset="-78"/>
              </a:rPr>
              <a:t>•</a:t>
            </a:r>
            <a:r>
              <a:rPr lang="en-US" altLang="en-US" b="1">
                <a:solidFill>
                  <a:srgbClr val="FFFFFF"/>
                </a:solidFill>
                <a:latin typeface="Calibri" panose="020F0502020204030204" pitchFamily="34" charset="0"/>
                <a:ea typeface="ヒラギノ角ゴ Pro W3" pitchFamily="-92" charset="-128"/>
                <a:cs typeface="Simplified Arabic" panose="02020603050405020304" pitchFamily="18" charset="-78"/>
              </a:rPr>
              <a:t> </a:t>
            </a:r>
            <a:r>
              <a:rPr lang="ar-LB" altLang="en-US" b="1">
                <a:solidFill>
                  <a:schemeClr val="bg1"/>
                </a:solidFill>
                <a:ea typeface="ヒラギノ角ゴ Pro W3" pitchFamily="-92" charset="-128"/>
                <a:cs typeface="Simplified Arabic" panose="02020603050405020304" pitchFamily="18" charset="-78"/>
              </a:rPr>
              <a:t>خطر مبادرة الأشخاص المحافظين إلى القيام بردّ فعل</a:t>
            </a:r>
            <a:endParaRPr lang="en-US" altLang="en-US" b="1">
              <a:solidFill>
                <a:schemeClr val="bg1"/>
              </a:solidFill>
              <a:ea typeface="ヒラギノ角ゴ Pro W3" pitchFamily="-92" charset="-128"/>
              <a:cs typeface="Simplified Arabic" panose="02020603050405020304" pitchFamily="18" charset="-78"/>
            </a:endParaRPr>
          </a:p>
          <a:p>
            <a:pPr indent="0" algn="r" rtl="1" eaLnBrk="1" hangingPunct="1">
              <a:spcBef>
                <a:spcPct val="0"/>
              </a:spcBef>
              <a:spcAft>
                <a:spcPts val="500"/>
              </a:spcAft>
              <a:buFont typeface="Arial" panose="020B0604020202020204" pitchFamily="34" charset="0"/>
              <a:buNone/>
              <a:defRPr/>
            </a:pPr>
            <a:r>
              <a:rPr lang="en-US" altLang="en-US" b="1">
                <a:solidFill>
                  <a:schemeClr val="bg1"/>
                </a:solidFill>
                <a:ea typeface="ヒラギノ角ゴ Pro W3" pitchFamily="-92" charset="-128"/>
                <a:cs typeface="Simplified Arabic" panose="02020603050405020304" pitchFamily="18" charset="-78"/>
              </a:rPr>
              <a:t> </a:t>
            </a:r>
            <a:r>
              <a:rPr lang="ar-LB" altLang="en-US" b="1">
                <a:solidFill>
                  <a:schemeClr val="bg1"/>
                </a:solidFill>
                <a:ea typeface="ヒラギノ角ゴ Pro W3" pitchFamily="-92" charset="-128"/>
                <a:cs typeface="Simplified Arabic" panose="02020603050405020304" pitchFamily="18" charset="-78"/>
              </a:rPr>
              <a:t> عنيف/ تعزيز لمعايير عدم المساواة القائمة على النوع </a:t>
            </a:r>
            <a:endParaRPr lang="en-US" altLang="en-US" b="1">
              <a:solidFill>
                <a:schemeClr val="bg1"/>
              </a:solidFill>
              <a:ea typeface="ヒラギノ角ゴ Pro W3" pitchFamily="-92" charset="-128"/>
              <a:cs typeface="Simplified Arabic" panose="02020603050405020304" pitchFamily="18" charset="-78"/>
            </a:endParaRPr>
          </a:p>
          <a:p>
            <a:pPr indent="0" algn="r" rtl="1" eaLnBrk="1" hangingPunct="1">
              <a:spcBef>
                <a:spcPct val="0"/>
              </a:spcBef>
              <a:spcAft>
                <a:spcPts val="500"/>
              </a:spcAft>
              <a:buFont typeface="Arial" panose="020B0604020202020204" pitchFamily="34" charset="0"/>
              <a:buNone/>
              <a:defRPr/>
            </a:pPr>
            <a:r>
              <a:rPr lang="en-US" altLang="en-US" b="1">
                <a:solidFill>
                  <a:schemeClr val="bg1"/>
                </a:solidFill>
                <a:ea typeface="ヒラギノ角ゴ Pro W3" pitchFamily="-92" charset="-128"/>
                <a:cs typeface="Simplified Arabic" panose="02020603050405020304" pitchFamily="18" charset="-78"/>
              </a:rPr>
              <a:t>  </a:t>
            </a:r>
            <a:r>
              <a:rPr lang="ar-LB" altLang="en-US" b="1">
                <a:solidFill>
                  <a:schemeClr val="bg1"/>
                </a:solidFill>
                <a:ea typeface="ヒラギノ角ゴ Pro W3" pitchFamily="-92" charset="-128"/>
                <a:cs typeface="Simplified Arabic" panose="02020603050405020304" pitchFamily="18" charset="-78"/>
              </a:rPr>
              <a:t>الاجتماعي. </a:t>
            </a:r>
            <a:endParaRPr lang="en-US" altLang="en-US" b="1">
              <a:solidFill>
                <a:schemeClr val="bg1"/>
              </a:solidFill>
              <a:ea typeface="ヒラギノ角ゴ Pro W3" pitchFamily="-92"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Slide 17-07.png">
            <a:extLst>
              <a:ext uri="{FF2B5EF4-FFF2-40B4-BE49-F238E27FC236}">
                <a16:creationId xmlns:a16="http://schemas.microsoft.com/office/drawing/2014/main" id="{9AF833BE-D090-4A57-AB7D-15ABB97D20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Slide 18-08.png">
            <a:extLst>
              <a:ext uri="{FF2B5EF4-FFF2-40B4-BE49-F238E27FC236}">
                <a16:creationId xmlns:a16="http://schemas.microsoft.com/office/drawing/2014/main" id="{DC6BBBA9-C64A-428A-AEF5-8674B50D06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662AFAD-28A0-43FC-998E-8D876F112A8B}"/>
              </a:ext>
            </a:extLst>
          </p:cNvPr>
          <p:cNvSpPr txBox="1">
            <a:spLocks/>
          </p:cNvSpPr>
          <p:nvPr/>
        </p:nvSpPr>
        <p:spPr bwMode="auto">
          <a:xfrm>
            <a:off x="2225675" y="1222375"/>
            <a:ext cx="963136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90000"/>
              </a:lnSpc>
            </a:pPr>
            <a:r>
              <a:rPr lang="ar-LB" altLang="en-US" sz="2400" b="1">
                <a:solidFill>
                  <a:srgbClr val="36B0E3"/>
                </a:solidFill>
                <a:cs typeface="Simplified Arabic" panose="02020603050405020304" pitchFamily="18" charset="-78"/>
              </a:rPr>
              <a:t>النشاط</a:t>
            </a:r>
            <a:r>
              <a:rPr lang="en-US" altLang="en-US" sz="2400" b="1">
                <a:solidFill>
                  <a:srgbClr val="36B0E3"/>
                </a:solidFill>
                <a:cs typeface="Simplified Arabic" panose="02020603050405020304" pitchFamily="18" charset="-78"/>
              </a:rPr>
              <a:t>: </a:t>
            </a:r>
            <a:r>
              <a:rPr lang="ar-SA" altLang="en-US" sz="2400" b="1">
                <a:solidFill>
                  <a:srgbClr val="36B0E3"/>
                </a:solidFill>
                <a:latin typeface="Arial" panose="020B0604020202020204" pitchFamily="34" charset="0"/>
                <a:cs typeface="Simplified Arabic" panose="02020603050405020304" pitchFamily="18" charset="-78"/>
              </a:rPr>
              <a:t>العنف القائم على النوع الاجتماعي – المفهوم والخلفية</a:t>
            </a:r>
            <a:endParaRPr lang="en-US" altLang="en-US" sz="3200" b="1">
              <a:solidFill>
                <a:srgbClr val="36B0E3"/>
              </a:solidFill>
              <a:latin typeface="Arial" panose="020B0604020202020204" pitchFamily="34" charset="0"/>
              <a:cs typeface="Arial" panose="020B0604020202020204" pitchFamily="34" charset="0"/>
            </a:endParaRPr>
          </a:p>
          <a:p>
            <a:pPr algn="r" rtl="1" eaLnBrk="1" hangingPunct="1">
              <a:lnSpc>
                <a:spcPct val="90000"/>
              </a:lnSpc>
            </a:pPr>
            <a:endParaRPr lang="en-US" altLang="en-US" sz="2400" b="1">
              <a:solidFill>
                <a:srgbClr val="36B0E3"/>
              </a:solidFill>
              <a:latin typeface="Arial" panose="020B0604020202020204" pitchFamily="34" charset="0"/>
              <a:cs typeface="Arial" panose="020B0604020202020204" pitchFamily="34" charset="0"/>
            </a:endParaRPr>
          </a:p>
        </p:txBody>
      </p:sp>
      <p:sp>
        <p:nvSpPr>
          <p:cNvPr id="67587" name="Text Placeholder 2">
            <a:extLst>
              <a:ext uri="{FF2B5EF4-FFF2-40B4-BE49-F238E27FC236}">
                <a16:creationId xmlns:a16="http://schemas.microsoft.com/office/drawing/2014/main" id="{D8FED654-8863-4B15-B63B-DF4C8940DDAC}"/>
              </a:ext>
            </a:extLst>
          </p:cNvPr>
          <p:cNvSpPr txBox="1">
            <a:spLocks noChangeArrowheads="1"/>
          </p:cNvSpPr>
          <p:nvPr/>
        </p:nvSpPr>
        <p:spPr bwMode="auto">
          <a:xfrm>
            <a:off x="4176713" y="1838325"/>
            <a:ext cx="76803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ヒラギノ角ゴ Pro W3" pitchFamily="-92" charset="-128"/>
              </a:defRPr>
            </a:lvl1pPr>
            <a:lvl2pPr>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07000"/>
              </a:lnSpc>
              <a:spcAft>
                <a:spcPts val="1200"/>
              </a:spcAft>
              <a:buFont typeface="Arial" panose="020B0604020202020204" pitchFamily="34" charset="0"/>
              <a:buNone/>
            </a:pPr>
            <a:r>
              <a:rPr lang="en-US" altLang="en-US" sz="2400">
                <a:solidFill>
                  <a:srgbClr val="000000"/>
                </a:solidFill>
                <a:latin typeface="Arial" panose="020B0604020202020204" pitchFamily="34" charset="0"/>
                <a:cs typeface="Arial" panose="020B0604020202020204" pitchFamily="34" charset="0"/>
              </a:rPr>
              <a:t>• </a:t>
            </a:r>
            <a:r>
              <a:rPr lang="ar-SA" altLang="en-US" sz="2400">
                <a:solidFill>
                  <a:srgbClr val="000000"/>
                </a:solidFill>
                <a:latin typeface="Simplified Arabic" panose="02020603050405020304" pitchFamily="18" charset="-78"/>
                <a:cs typeface="Simplified Arabic" panose="02020603050405020304" pitchFamily="18" charset="-78"/>
              </a:rPr>
              <a:t>اطلبوا من المشاركين العمل ضمن مجموعات صغيرة. </a:t>
            </a:r>
            <a:endParaRPr lang="en-US" altLang="en-US" sz="2400">
              <a:solidFill>
                <a:srgbClr val="36B0E3"/>
              </a:solidFill>
              <a:latin typeface="Arial" panose="020B0604020202020204" pitchFamily="34" charset="0"/>
              <a:cs typeface="Arial" panose="020B0604020202020204" pitchFamily="34" charset="0"/>
            </a:endParaRPr>
          </a:p>
          <a:p>
            <a:pPr algn="r" rtl="1" eaLnBrk="1" hangingPunct="1">
              <a:lnSpc>
                <a:spcPct val="107000"/>
              </a:lnSpc>
              <a:buFont typeface="Arial" panose="020B0604020202020204" pitchFamily="34" charset="0"/>
              <a:buNone/>
            </a:pPr>
            <a:r>
              <a:rPr lang="en-US" altLang="en-US" sz="2400">
                <a:solidFill>
                  <a:srgbClr val="36B0E3"/>
                </a:solidFill>
                <a:latin typeface="Arial" panose="020B0604020202020204" pitchFamily="34" charset="0"/>
                <a:cs typeface="Arial" panose="020B0604020202020204" pitchFamily="34" charset="0"/>
              </a:rPr>
              <a:t>    •</a:t>
            </a:r>
            <a:r>
              <a:rPr lang="en-US" altLang="en-US" sz="2400">
                <a:solidFill>
                  <a:srgbClr val="000000"/>
                </a:solidFill>
                <a:latin typeface="Arial" panose="020B0604020202020204" pitchFamily="34" charset="0"/>
                <a:cs typeface="Arial" panose="020B0604020202020204" pitchFamily="34" charset="0"/>
              </a:rPr>
              <a:t> </a:t>
            </a:r>
            <a:r>
              <a:rPr lang="ar-SA" altLang="en-US" sz="2400">
                <a:solidFill>
                  <a:srgbClr val="000000"/>
                </a:solidFill>
                <a:latin typeface="Simplified Arabic" panose="02020603050405020304" pitchFamily="18" charset="-78"/>
                <a:cs typeface="Simplified Arabic" panose="02020603050405020304" pitchFamily="18" charset="-78"/>
              </a:rPr>
              <a:t>يجب أن يكتبوا على اللوح الورقي القلاب تعريفًا للعنف القائم على </a:t>
            </a:r>
            <a:endParaRPr lang="en-US" altLang="en-US" sz="24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07000"/>
              </a:lnSpc>
              <a:buFont typeface="Arial" panose="020B0604020202020204" pitchFamily="34" charset="0"/>
              <a:buNone/>
            </a:pPr>
            <a:r>
              <a:rPr lang="en-US" altLang="en-US" sz="2400">
                <a:solidFill>
                  <a:srgbClr val="000000"/>
                </a:solidFill>
                <a:latin typeface="Simplified Arabic" panose="02020603050405020304" pitchFamily="18" charset="-78"/>
                <a:cs typeface="Simplified Arabic" panose="02020603050405020304" pitchFamily="18" charset="-78"/>
              </a:rPr>
              <a:t>      </a:t>
            </a:r>
            <a:r>
              <a:rPr lang="ar-SA" altLang="en-US" sz="2400">
                <a:solidFill>
                  <a:srgbClr val="000000"/>
                </a:solidFill>
                <a:latin typeface="Simplified Arabic" panose="02020603050405020304" pitchFamily="18" charset="-78"/>
                <a:cs typeface="Simplified Arabic" panose="02020603050405020304" pitchFamily="18" charset="-78"/>
              </a:rPr>
              <a:t>النوع الاجتماعي. </a:t>
            </a:r>
            <a:endParaRPr lang="ar-LB" altLang="en-US" sz="24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07000"/>
              </a:lnSpc>
              <a:spcAft>
                <a:spcPts val="1200"/>
              </a:spcAft>
              <a:buFont typeface="Arial" panose="020B0604020202020204" pitchFamily="34" charset="0"/>
              <a:buNone/>
            </a:pPr>
            <a:r>
              <a:rPr lang="en-US" altLang="en-US" sz="2400">
                <a:solidFill>
                  <a:srgbClr val="000000"/>
                </a:solidFill>
                <a:latin typeface="Simplified Arabic" panose="02020603050405020304" pitchFamily="18" charset="-78"/>
                <a:cs typeface="Simplified Arabic" panose="02020603050405020304" pitchFamily="18" charset="-78"/>
              </a:rPr>
              <a:t>      </a:t>
            </a:r>
            <a:r>
              <a:rPr lang="ar-SA" altLang="en-US" sz="2400">
                <a:solidFill>
                  <a:srgbClr val="000000"/>
                </a:solidFill>
                <a:latin typeface="Simplified Arabic" panose="02020603050405020304" pitchFamily="18" charset="-78"/>
                <a:cs typeface="Simplified Arabic" panose="02020603050405020304" pitchFamily="18" charset="-78"/>
              </a:rPr>
              <a:t>عليهم أن يضيفوا أدناه أعمدة تحمل العناوين التالية:</a:t>
            </a:r>
            <a:endParaRPr lang="ar-LB" altLang="en-US" sz="2400">
              <a:solidFill>
                <a:srgbClr val="000000"/>
              </a:solidFill>
              <a:latin typeface="Simplified Arabic" panose="02020603050405020304" pitchFamily="18" charset="-78"/>
              <a:cs typeface="Simplified Arabic" panose="02020603050405020304" pitchFamily="18" charset="-78"/>
            </a:endParaRPr>
          </a:p>
          <a:p>
            <a:pPr lvl="1" algn="r" rtl="1" eaLnBrk="1" hangingPunct="1">
              <a:lnSpc>
                <a:spcPct val="107000"/>
              </a:lnSpc>
              <a:buClr>
                <a:srgbClr val="36B0E3"/>
              </a:buClr>
              <a:buFont typeface="Arial" panose="020B0604020202020204" pitchFamily="34" charset="0"/>
              <a:buNone/>
            </a:pPr>
            <a:r>
              <a:rPr lang="en-US" altLang="en-US" sz="2400">
                <a:solidFill>
                  <a:srgbClr val="36B0E3"/>
                </a:solidFill>
                <a:latin typeface="Arial" panose="020B0604020202020204" pitchFamily="34" charset="0"/>
                <a:cs typeface="Arial" panose="020B0604020202020204" pitchFamily="34" charset="0"/>
              </a:rPr>
              <a:t>          •</a:t>
            </a: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Simplified Arabic" panose="02020603050405020304" pitchFamily="18" charset="-78"/>
                <a:cs typeface="Simplified Arabic" panose="02020603050405020304" pitchFamily="18" charset="-78"/>
              </a:rPr>
              <a:t>من هي</a:t>
            </a:r>
            <a:r>
              <a:rPr lang="ar-SA" altLang="en-US" sz="2400">
                <a:solidFill>
                  <a:srgbClr val="000000"/>
                </a:solidFill>
                <a:latin typeface="Simplified Arabic" panose="02020603050405020304" pitchFamily="18" charset="-78"/>
                <a:cs typeface="Simplified Arabic" panose="02020603050405020304" pitchFamily="18" charset="-78"/>
              </a:rPr>
              <a:t> الفئة المعرضة للخطر</a:t>
            </a:r>
            <a:r>
              <a:rPr lang="ar-LB" altLang="en-US" sz="2400">
                <a:solidFill>
                  <a:srgbClr val="000000"/>
                </a:solidFill>
                <a:latin typeface="Simplified Arabic" panose="02020603050405020304" pitchFamily="18" charset="-78"/>
                <a:cs typeface="Simplified Arabic" panose="02020603050405020304" pitchFamily="18" charset="-78"/>
              </a:rPr>
              <a:t>؟</a:t>
            </a:r>
          </a:p>
          <a:p>
            <a:pPr lvl="1" algn="r" rtl="1" eaLnBrk="1" hangingPunct="1">
              <a:lnSpc>
                <a:spcPct val="107000"/>
              </a:lnSpc>
              <a:buClr>
                <a:srgbClr val="36B0E3"/>
              </a:buClr>
              <a:buFont typeface="Arial" panose="020B0604020202020204" pitchFamily="34" charset="0"/>
              <a:buNone/>
            </a:pPr>
            <a:r>
              <a:rPr lang="en-US" altLang="en-US" sz="2400">
                <a:solidFill>
                  <a:srgbClr val="36B0E3"/>
                </a:solidFill>
                <a:latin typeface="Arial" panose="020B0604020202020204" pitchFamily="34" charset="0"/>
                <a:cs typeface="Arial" panose="020B0604020202020204" pitchFamily="34" charset="0"/>
              </a:rPr>
              <a:t>          •</a:t>
            </a: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Simplified Arabic" panose="02020603050405020304" pitchFamily="18" charset="-78"/>
                <a:cs typeface="Simplified Arabic" panose="02020603050405020304" pitchFamily="18" charset="-78"/>
              </a:rPr>
              <a:t>من هي </a:t>
            </a:r>
            <a:r>
              <a:rPr lang="ar-SA" altLang="en-US" sz="2400">
                <a:solidFill>
                  <a:srgbClr val="000000"/>
                </a:solidFill>
                <a:latin typeface="Simplified Arabic" panose="02020603050405020304" pitchFamily="18" charset="-78"/>
                <a:cs typeface="Simplified Arabic" panose="02020603050405020304" pitchFamily="18" charset="-78"/>
              </a:rPr>
              <a:t>الفئة المرتكبة</a:t>
            </a:r>
            <a:r>
              <a:rPr lang="ar-LB" altLang="en-US" sz="2400">
                <a:solidFill>
                  <a:srgbClr val="000000"/>
                </a:solidFill>
                <a:latin typeface="Simplified Arabic" panose="02020603050405020304" pitchFamily="18" charset="-78"/>
                <a:cs typeface="Simplified Arabic" panose="02020603050405020304" pitchFamily="18" charset="-78"/>
              </a:rPr>
              <a:t> للعنف القائم على النوع الاجتماعي؟</a:t>
            </a:r>
          </a:p>
          <a:p>
            <a:pPr lvl="1" algn="r" rtl="1" eaLnBrk="1" hangingPunct="1">
              <a:lnSpc>
                <a:spcPct val="107000"/>
              </a:lnSpc>
              <a:buClr>
                <a:srgbClr val="36B0E3"/>
              </a:buClr>
              <a:buFont typeface="Arial" panose="020B0604020202020204" pitchFamily="34" charset="0"/>
              <a:buNone/>
            </a:pPr>
            <a:r>
              <a:rPr lang="en-US" altLang="en-US" sz="2400">
                <a:solidFill>
                  <a:srgbClr val="36B0E3"/>
                </a:solidFill>
                <a:latin typeface="Arial" panose="020B0604020202020204" pitchFamily="34" charset="0"/>
                <a:cs typeface="Arial" panose="020B0604020202020204" pitchFamily="34" charset="0"/>
              </a:rPr>
              <a:t>          •</a:t>
            </a: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Simplified Arabic" panose="02020603050405020304" pitchFamily="18" charset="-78"/>
                <a:cs typeface="Simplified Arabic" panose="02020603050405020304" pitchFamily="18" charset="-78"/>
              </a:rPr>
              <a:t>ما هي ال</a:t>
            </a:r>
            <a:r>
              <a:rPr lang="ar-SA" altLang="en-US" sz="2400">
                <a:solidFill>
                  <a:srgbClr val="000000"/>
                </a:solidFill>
                <a:latin typeface="Simplified Arabic" panose="02020603050405020304" pitchFamily="18" charset="-78"/>
                <a:cs typeface="Simplified Arabic" panose="02020603050405020304" pitchFamily="18" charset="-78"/>
              </a:rPr>
              <a:t>آثار</a:t>
            </a:r>
            <a:r>
              <a:rPr lang="ar-LB" altLang="en-US" sz="2400">
                <a:solidFill>
                  <a:srgbClr val="000000"/>
                </a:solidFill>
                <a:latin typeface="Simplified Arabic" panose="02020603050405020304" pitchFamily="18" charset="-78"/>
                <a:cs typeface="Simplified Arabic" panose="02020603050405020304" pitchFamily="18" charset="-78"/>
              </a:rPr>
              <a:t> المترتبة عن العنف القائم على النوع </a:t>
            </a:r>
            <a:endParaRPr lang="en-US" altLang="en-US" sz="2400">
              <a:solidFill>
                <a:srgbClr val="000000"/>
              </a:solidFill>
              <a:latin typeface="Simplified Arabic" panose="02020603050405020304" pitchFamily="18" charset="-78"/>
              <a:cs typeface="Simplified Arabic" panose="02020603050405020304" pitchFamily="18" charset="-78"/>
            </a:endParaRPr>
          </a:p>
          <a:p>
            <a:pPr lvl="1" algn="r" rtl="1" eaLnBrk="1" hangingPunct="1">
              <a:lnSpc>
                <a:spcPct val="107000"/>
              </a:lnSpc>
              <a:buClr>
                <a:srgbClr val="36B0E3"/>
              </a:buClr>
              <a:buFont typeface="Arial" panose="020B0604020202020204" pitchFamily="34" charset="0"/>
              <a:buNone/>
            </a:pPr>
            <a:r>
              <a:rPr lang="en-US" altLang="en-US" sz="2400">
                <a:solidFill>
                  <a:srgbClr val="000000"/>
                </a:solidFill>
                <a:latin typeface="Simplified Arabic" panose="02020603050405020304" pitchFamily="18" charset="-78"/>
                <a:cs typeface="Simplified Arabic" panose="02020603050405020304" pitchFamily="18" charset="-78"/>
              </a:rPr>
              <a:t>            </a:t>
            </a:r>
            <a:r>
              <a:rPr lang="ar-LB" altLang="en-US" sz="2400">
                <a:solidFill>
                  <a:srgbClr val="000000"/>
                </a:solidFill>
                <a:latin typeface="Simplified Arabic" panose="02020603050405020304" pitchFamily="18" charset="-78"/>
                <a:cs typeface="Simplified Arabic" panose="02020603050405020304" pitchFamily="18" charset="-78"/>
              </a:rPr>
              <a:t>الاجتماعي؟</a:t>
            </a:r>
            <a:endParaRPr lang="en-US" altLang="en-US" sz="2400">
              <a:solidFill>
                <a:srgbClr val="000000"/>
              </a:solidFill>
              <a:latin typeface="Simplified Arabic" panose="02020603050405020304" pitchFamily="18" charset="-78"/>
              <a:cs typeface="Simplified Arabic" panose="02020603050405020304" pitchFamily="18" charset="-78"/>
            </a:endParaRPr>
          </a:p>
          <a:p>
            <a:pPr algn="r" rtl="1" eaLnBrk="1" hangingPunct="1">
              <a:lnSpc>
                <a:spcPct val="107000"/>
              </a:lnSpc>
              <a:buFont typeface="Arial" panose="020B0604020202020204" pitchFamily="34" charset="0"/>
              <a:buNone/>
            </a:pPr>
            <a:endParaRPr lang="en-US" altLang="en-US" sz="2400">
              <a:solidFill>
                <a:srgbClr val="000000"/>
              </a:solidFill>
              <a:latin typeface="Simplified Arabic" panose="02020603050405020304" pitchFamily="18" charset="-78"/>
              <a:cs typeface="Simplified Arabic" panose="02020603050405020304" pitchFamily="18" charset="-78"/>
            </a:endParaRPr>
          </a:p>
          <a:p>
            <a:pPr algn="r" eaLnBrk="1" hangingPunct="1">
              <a:spcAft>
                <a:spcPts val="1000"/>
              </a:spcAft>
              <a:buFont typeface="Arial" panose="020B0604020202020204" pitchFamily="34" charset="0"/>
              <a:buNone/>
            </a:pPr>
            <a:endParaRPr lang="en-US" altLang="en-US">
              <a:solidFill>
                <a:srgbClr val="000000"/>
              </a:solidFill>
              <a:latin typeface="Arial" panose="020B0604020202020204" pitchFamily="34" charset="0"/>
              <a:cs typeface="Arial" panose="020B0604020202020204" pitchFamily="34" charset="0"/>
            </a:endParaRPr>
          </a:p>
        </p:txBody>
      </p:sp>
      <p:sp>
        <p:nvSpPr>
          <p:cNvPr id="5" name="Title 5">
            <a:extLst>
              <a:ext uri="{FF2B5EF4-FFF2-40B4-BE49-F238E27FC236}">
                <a16:creationId xmlns:a16="http://schemas.microsoft.com/office/drawing/2014/main" id="{FC65D0C1-A248-4911-A283-C6E7E0D3F6C4}"/>
              </a:ext>
            </a:extLst>
          </p:cNvPr>
          <p:cNvSpPr>
            <a:spLocks noGrp="1"/>
          </p:cNvSpPr>
          <p:nvPr>
            <p:ph type="title"/>
          </p:nvPr>
        </p:nvSpPr>
        <p:spPr>
          <a:xfrm>
            <a:off x="2562225" y="344488"/>
            <a:ext cx="9248775" cy="592137"/>
          </a:xfrm>
        </p:spPr>
        <p:txBody>
          <a:bodyPr vert="horz" tIns="45720" bIns="45720" numCol="1" anchor="t" anchorCtr="0" compatLnSpc="1">
            <a:prstTxWarp prst="textNoShape">
              <a:avLst/>
            </a:prstTxWarp>
          </a:bodyPr>
          <a:lstStyle/>
          <a:p>
            <a:pPr algn="r" rtl="1" eaLnBrk="1" hangingPunct="1">
              <a:defRPr/>
            </a:pPr>
            <a:r>
              <a:rPr lang="ar-LB" altLang="en-US" sz="2800">
                <a:latin typeface="Calibri" panose="020F0502020204030204" pitchFamily="34" charset="0"/>
                <a:ea typeface="ヒラギノ角ゴ Pro W3" pitchFamily="-92" charset="-128"/>
                <a:cs typeface="Simplified Arabic" panose="02020603050405020304" pitchFamily="18" charset="-78"/>
              </a:rPr>
              <a:t>2.2.1 </a:t>
            </a:r>
            <a:r>
              <a:rPr lang="ar-SA" altLang="en-US" sz="2800">
                <a:latin typeface="Calibri" panose="020F0502020204030204" pitchFamily="34" charset="0"/>
                <a:ea typeface="ヒラギノ角ゴ Pro W3" pitchFamily="-92" charset="-128"/>
                <a:cs typeface="Simplified Arabic" panose="02020603050405020304" pitchFamily="18" charset="-78"/>
              </a:rPr>
              <a:t>ما هو العنف القائم على النوع الاجتماعي؟</a:t>
            </a:r>
            <a:endParaRPr lang="en-US" altLang="en-US" sz="2800">
              <a:ea typeface="ヒラギノ角ゴ Pro W3" pitchFamily="-92"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lides-02.png">
            <a:extLst>
              <a:ext uri="{FF2B5EF4-FFF2-40B4-BE49-F238E27FC236}">
                <a16:creationId xmlns:a16="http://schemas.microsoft.com/office/drawing/2014/main" id="{EBA95B15-2B76-47D9-89EE-8B78064C9C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3A658B-7383-4366-BDE2-6FB8752516F8}"/>
              </a:ext>
            </a:extLst>
          </p:cNvPr>
          <p:cNvSpPr>
            <a:spLocks noGrp="1"/>
          </p:cNvSpPr>
          <p:nvPr>
            <p:ph type="title"/>
          </p:nvPr>
        </p:nvSpPr>
        <p:spPr>
          <a:xfrm>
            <a:off x="2562225" y="344488"/>
            <a:ext cx="9248775" cy="592137"/>
          </a:xfrm>
        </p:spPr>
        <p:txBody>
          <a:bodyPr vert="horz" tIns="45720" bIns="45720" numCol="1" anchor="t" anchorCtr="0" compatLnSpc="1">
            <a:prstTxWarp prst="textNoShape">
              <a:avLst/>
            </a:prstTxWarp>
          </a:bodyPr>
          <a:lstStyle/>
          <a:p>
            <a:pPr algn="r" rtl="1" eaLnBrk="1" hangingPunct="1">
              <a:defRPr/>
            </a:pPr>
            <a:r>
              <a:rPr lang="ar-LB" altLang="en-US" sz="2800">
                <a:latin typeface="Calibri" panose="020F0502020204030204" pitchFamily="34" charset="0"/>
                <a:ea typeface="ヒラギノ角ゴ Pro W3" pitchFamily="-92" charset="-128"/>
                <a:cs typeface="Simplified Arabic" panose="02020603050405020304" pitchFamily="18" charset="-78"/>
              </a:rPr>
              <a:t>2.2.1 </a:t>
            </a:r>
            <a:r>
              <a:rPr lang="ar-SA" altLang="en-US" sz="2800">
                <a:latin typeface="Calibri" panose="020F0502020204030204" pitchFamily="34" charset="0"/>
                <a:ea typeface="ヒラギノ角ゴ Pro W3" pitchFamily="-92" charset="-128"/>
                <a:cs typeface="Simplified Arabic" panose="02020603050405020304" pitchFamily="18" charset="-78"/>
              </a:rPr>
              <a:t>ما هو العنف القائم على النوع الاجتماعي؟</a:t>
            </a:r>
            <a:endParaRPr lang="en-US" altLang="en-US" sz="2800">
              <a:ea typeface="ヒラギノ角ゴ Pro W3" pitchFamily="-92" charset="-128"/>
            </a:endParaRPr>
          </a:p>
        </p:txBody>
      </p:sp>
      <p:graphicFrame>
        <p:nvGraphicFramePr>
          <p:cNvPr id="8" name="Diagram 7">
            <a:extLst>
              <a:ext uri="{FF2B5EF4-FFF2-40B4-BE49-F238E27FC236}">
                <a16:creationId xmlns:a16="http://schemas.microsoft.com/office/drawing/2014/main" id="{9B268D7C-1A41-4BF7-BC4E-5F558C51EB32}"/>
              </a:ext>
            </a:extLst>
          </p:cNvPr>
          <p:cNvGraphicFramePr/>
          <p:nvPr/>
        </p:nvGraphicFramePr>
        <p:xfrm>
          <a:off x="1583764" y="1479177"/>
          <a:ext cx="8952089" cy="4818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636" name="Picture 4">
            <a:extLst>
              <a:ext uri="{FF2B5EF4-FFF2-40B4-BE49-F238E27FC236}">
                <a16:creationId xmlns:a16="http://schemas.microsoft.com/office/drawing/2014/main" id="{5818EA9E-9640-42DC-B94B-D358B712E42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2393903" flipH="1">
            <a:off x="4089400" y="3192463"/>
            <a:ext cx="14732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a:extLst>
              <a:ext uri="{FF2B5EF4-FFF2-40B4-BE49-F238E27FC236}">
                <a16:creationId xmlns:a16="http://schemas.microsoft.com/office/drawing/2014/main" id="{D783A07D-4153-4796-81C6-FB041D9B6FA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0000299" flipH="1">
            <a:off x="6975475" y="4278313"/>
            <a:ext cx="14732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8">
            <a:extLst>
              <a:ext uri="{FF2B5EF4-FFF2-40B4-BE49-F238E27FC236}">
                <a16:creationId xmlns:a16="http://schemas.microsoft.com/office/drawing/2014/main" id="{113C2C15-EFB0-42C3-AD80-66DC762144F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8461499" flipH="1">
            <a:off x="6700044" y="3220244"/>
            <a:ext cx="15319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9">
            <a:extLst>
              <a:ext uri="{FF2B5EF4-FFF2-40B4-BE49-F238E27FC236}">
                <a16:creationId xmlns:a16="http://schemas.microsoft.com/office/drawing/2014/main" id="{4C1A6E1E-2E7B-49E4-A772-2E92005D87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0172161" flipH="1">
            <a:off x="3525838" y="4422775"/>
            <a:ext cx="15319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DC7C438E-E7A0-4A15-A858-6C046EE29BD7}"/>
              </a:ext>
            </a:extLst>
          </p:cNvPr>
          <p:cNvSpPr/>
          <p:nvPr/>
        </p:nvSpPr>
        <p:spPr>
          <a:xfrm>
            <a:off x="4953000" y="4333875"/>
            <a:ext cx="2130425" cy="2082800"/>
          </a:xfrm>
          <a:prstGeom prst="roundRect">
            <a:avLst/>
          </a:prstGeom>
          <a:solidFill>
            <a:srgbClr val="23844E"/>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anose="020F0502020204030204" pitchFamily="34" charset="0"/>
                <a:ea typeface="ヒラギノ角ゴ Pro W3" pitchFamily="-92" charset="-128"/>
              </a:defRPr>
            </a:lvl1pPr>
            <a:lvl2pPr marL="742950" indent="-285750">
              <a:defRPr sz="2400">
                <a:solidFill>
                  <a:schemeClr val="tx1"/>
                </a:solidFill>
                <a:latin typeface="Calibri" panose="020F0502020204030204" pitchFamily="34" charset="0"/>
                <a:ea typeface="ヒラギノ角ゴ Pro W3" pitchFamily="-92" charset="-128"/>
              </a:defRPr>
            </a:lvl2pPr>
            <a:lvl3pPr marL="1143000" indent="-228600">
              <a:defRPr sz="2400">
                <a:solidFill>
                  <a:schemeClr val="tx1"/>
                </a:solidFill>
                <a:latin typeface="Calibri" panose="020F0502020204030204" pitchFamily="34" charset="0"/>
                <a:ea typeface="ヒラギノ角ゴ Pro W3" pitchFamily="-92" charset="-128"/>
              </a:defRPr>
            </a:lvl3pPr>
            <a:lvl4pPr marL="1600200" indent="-228600">
              <a:defRPr sz="2400">
                <a:solidFill>
                  <a:schemeClr val="tx1"/>
                </a:solidFill>
                <a:latin typeface="Calibri" panose="020F0502020204030204" pitchFamily="34" charset="0"/>
                <a:ea typeface="ヒラギノ角ゴ Pro W3" pitchFamily="-92" charset="-128"/>
              </a:defRPr>
            </a:lvl4pPr>
            <a:lvl5pPr marL="2057400" indent="-228600">
              <a:defRPr sz="2400">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9pPr>
          </a:lstStyle>
          <a:p>
            <a:pPr algn="ctr">
              <a:defRPr/>
            </a:pPr>
            <a:r>
              <a:rPr lang="ar-LB" altLang="en-US" sz="2800" b="1">
                <a:solidFill>
                  <a:srgbClr val="FFFFFF"/>
                </a:solidFill>
                <a:latin typeface="Arial" panose="020B0604020202020204" pitchFamily="34" charset="0"/>
              </a:rPr>
              <a:t>العنف القائم على النوع الاجتماعي</a:t>
            </a:r>
            <a:endParaRPr lang="en-GB" altLang="en-US" sz="28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8F77-5690-4A0B-A31B-2D7CC48AEF33}"/>
              </a:ext>
            </a:extLst>
          </p:cNvPr>
          <p:cNvSpPr>
            <a:spLocks noGrp="1"/>
          </p:cNvSpPr>
          <p:nvPr>
            <p:ph type="title"/>
          </p:nvPr>
        </p:nvSpPr>
        <p:spPr>
          <a:xfrm>
            <a:off x="3009900" y="315913"/>
            <a:ext cx="8810625" cy="487362"/>
          </a:xfrm>
        </p:spPr>
        <p:txBody>
          <a:bodyPr vert="horz" tIns="45720" bIns="45720" numCol="1" anchor="t" anchorCtr="0" compatLnSpc="1">
            <a:prstTxWarp prst="textNoShape">
              <a:avLst/>
            </a:prstTxWarp>
          </a:bodyPr>
          <a:lstStyle/>
          <a:p>
            <a:pPr algn="r" rtl="1" eaLnBrk="1" hangingPunct="1">
              <a:defRPr/>
            </a:pPr>
            <a:r>
              <a:rPr lang="ar-LB" altLang="en-US" sz="2800">
                <a:solidFill>
                  <a:schemeClr val="tx1"/>
                </a:solidFill>
                <a:ea typeface="ヒラギノ角ゴ Pro W3" pitchFamily="-92" charset="-128"/>
              </a:rPr>
              <a:t>2.2.1 من هي الفئة المعرضة للخطر؟</a:t>
            </a:r>
            <a:endParaRPr lang="en-US" altLang="en-US" sz="2800">
              <a:solidFill>
                <a:schemeClr val="tx1"/>
              </a:solidFill>
              <a:ea typeface="ヒラギノ角ゴ Pro W3" pitchFamily="-92" charset="-128"/>
            </a:endParaRPr>
          </a:p>
        </p:txBody>
      </p:sp>
      <p:sp>
        <p:nvSpPr>
          <p:cNvPr id="71683" name="Rectangle 2">
            <a:extLst>
              <a:ext uri="{FF2B5EF4-FFF2-40B4-BE49-F238E27FC236}">
                <a16:creationId xmlns:a16="http://schemas.microsoft.com/office/drawing/2014/main" id="{5448AAEE-9FB4-4B41-A2A6-4558565A13C6}"/>
              </a:ext>
            </a:extLst>
          </p:cNvPr>
          <p:cNvSpPr>
            <a:spLocks noChangeArrowheads="1"/>
          </p:cNvSpPr>
          <p:nvPr/>
        </p:nvSpPr>
        <p:spPr bwMode="auto">
          <a:xfrm>
            <a:off x="3170238" y="1063625"/>
            <a:ext cx="585152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spcAft>
                <a:spcPts val="1800"/>
              </a:spcAft>
            </a:pPr>
            <a:r>
              <a:rPr lang="ar-LB" altLang="en-US" sz="2800" b="1">
                <a:solidFill>
                  <a:srgbClr val="000000"/>
                </a:solidFill>
              </a:rPr>
              <a:t>يُعدّ العنف القائم على النوع الاجتماعي واحداً من أكثر الانتهاكات شيوعاً لحقوق الإنسان حول العالم.</a:t>
            </a:r>
          </a:p>
          <a:p>
            <a:pPr algn="r" rtl="1" eaLnBrk="1" hangingPunct="1">
              <a:spcAft>
                <a:spcPts val="600"/>
              </a:spcAft>
            </a:pPr>
            <a:r>
              <a:rPr lang="ar-LB" altLang="en-US" sz="2800">
                <a:solidFill>
                  <a:srgbClr val="000000"/>
                </a:solidFill>
              </a:rPr>
              <a:t>إن النساء والفتيات هنّ الأكثر عرضة لهذا العنف، الذي يطال أيضاً:</a:t>
            </a:r>
          </a:p>
          <a:p>
            <a:pPr algn="r" rtl="1" eaLnBrk="1" hangingPunct="1">
              <a:buClr>
                <a:srgbClr val="36B0E3"/>
              </a:buClr>
              <a:buFont typeface="Arial" panose="020B0604020202020204" pitchFamily="34" charset="0"/>
              <a:buChar char="•"/>
            </a:pPr>
            <a:r>
              <a:rPr lang="ar-LB" altLang="en-US" sz="2800">
                <a:solidFill>
                  <a:srgbClr val="000000"/>
                </a:solidFill>
              </a:rPr>
              <a:t>الرجال والفتيان (بمعدلات أقلّ)</a:t>
            </a:r>
          </a:p>
          <a:p>
            <a:pPr algn="r" rtl="1" eaLnBrk="1" hangingPunct="1">
              <a:buClr>
                <a:srgbClr val="36B0E3"/>
              </a:buClr>
              <a:buFont typeface="Arial" panose="020B0604020202020204" pitchFamily="34" charset="0"/>
              <a:buChar char="•"/>
            </a:pPr>
            <a:r>
              <a:rPr lang="ar-LB" altLang="en-US" sz="2800">
                <a:solidFill>
                  <a:srgbClr val="000000"/>
                </a:solidFill>
              </a:rPr>
              <a:t>الأقليات الجنسية والأقليات القائمة على </a:t>
            </a:r>
            <a:endParaRPr lang="en-US" altLang="en-US" sz="2800">
              <a:solidFill>
                <a:srgbClr val="000000"/>
              </a:solidFill>
              <a:cs typeface="Arial" panose="020B0604020202020204" pitchFamily="34" charset="0"/>
            </a:endParaRPr>
          </a:p>
          <a:p>
            <a:pPr algn="r" rtl="1" eaLnBrk="1" hangingPunct="1">
              <a:buClr>
                <a:srgbClr val="36B0E3"/>
              </a:buClr>
            </a:pPr>
            <a:r>
              <a:rPr lang="en-US" altLang="en-US" sz="2800">
                <a:solidFill>
                  <a:srgbClr val="000000"/>
                </a:solidFill>
                <a:cs typeface="Arial" panose="020B0604020202020204" pitchFamily="34" charset="0"/>
              </a:rPr>
              <a:t>  </a:t>
            </a:r>
            <a:r>
              <a:rPr lang="ar-LB" altLang="en-US" sz="2800">
                <a:solidFill>
                  <a:srgbClr val="000000"/>
                </a:solidFill>
              </a:rPr>
              <a:t>النوع الاجتماعي</a:t>
            </a:r>
          </a:p>
          <a:p>
            <a:pPr algn="r" rtl="1" eaLnBrk="1" hangingPunct="1">
              <a:buClr>
                <a:srgbClr val="36B0E3"/>
              </a:buClr>
              <a:buFont typeface="Arial" panose="020B0604020202020204" pitchFamily="34" charset="0"/>
              <a:buChar char="•"/>
            </a:pPr>
            <a:r>
              <a:rPr lang="ar-LB" altLang="en-US" sz="2800">
                <a:solidFill>
                  <a:srgbClr val="000000"/>
                </a:solidFill>
              </a:rPr>
              <a:t>العاملين بالجنس على اختلاف أنواعهم </a:t>
            </a:r>
            <a:endParaRPr lang="en-US" altLang="en-US" sz="2800">
              <a:solidFill>
                <a:srgbClr val="000000"/>
              </a:solidFill>
              <a:cs typeface="Arial" panose="020B0604020202020204" pitchFamily="34" charset="0"/>
            </a:endParaRPr>
          </a:p>
          <a:p>
            <a:pPr algn="r" rtl="1" eaLnBrk="1" hangingPunct="1">
              <a:buClr>
                <a:srgbClr val="36B0E3"/>
              </a:buClr>
            </a:pPr>
            <a:r>
              <a:rPr lang="en-US" altLang="en-US" sz="2800">
                <a:solidFill>
                  <a:srgbClr val="000000"/>
                </a:solidFill>
                <a:cs typeface="Arial" panose="020B0604020202020204" pitchFamily="34" charset="0"/>
              </a:rPr>
              <a:t>  </a:t>
            </a:r>
            <a:r>
              <a:rPr lang="ar-LB" altLang="en-US" sz="2800">
                <a:solidFill>
                  <a:srgbClr val="000000"/>
                </a:solidFill>
              </a:rPr>
              <a:t>الاجتماعية</a:t>
            </a:r>
          </a:p>
          <a:p>
            <a:pPr algn="r" rtl="1" eaLnBrk="1" hangingPunct="1">
              <a:buClr>
                <a:srgbClr val="36B0E3"/>
              </a:buClr>
              <a:buFont typeface="Arial" panose="020B0604020202020204" pitchFamily="34" charset="0"/>
              <a:buChar char="•"/>
            </a:pPr>
            <a:r>
              <a:rPr lang="ar-LB" altLang="en-US" sz="2800">
                <a:solidFill>
                  <a:srgbClr val="000000"/>
                </a:solidFill>
              </a:rPr>
              <a:t>عابري النوع الاجتماعي</a:t>
            </a:r>
          </a:p>
          <a:p>
            <a:pPr algn="r" rtl="1" eaLnBrk="1" hangingPunct="1">
              <a:buClr>
                <a:srgbClr val="36B0E3"/>
              </a:buClr>
              <a:buFont typeface="Arial" panose="020B0604020202020204" pitchFamily="34" charset="0"/>
              <a:buChar char="•"/>
            </a:pPr>
            <a:r>
              <a:rPr lang="ar-LB" altLang="en-US" sz="2800">
                <a:solidFill>
                  <a:srgbClr val="000000"/>
                </a:solidFill>
              </a:rPr>
              <a:t>الأولاد الذين يبيعون الجنس</a:t>
            </a:r>
          </a:p>
        </p:txBody>
      </p:sp>
      <p:grpSp>
        <p:nvGrpSpPr>
          <p:cNvPr id="71684" name="Group 3">
            <a:extLst>
              <a:ext uri="{FF2B5EF4-FFF2-40B4-BE49-F238E27FC236}">
                <a16:creationId xmlns:a16="http://schemas.microsoft.com/office/drawing/2014/main" id="{86438C91-FC75-4766-A3DC-533D2E4EC78F}"/>
              </a:ext>
            </a:extLst>
          </p:cNvPr>
          <p:cNvGrpSpPr>
            <a:grpSpLocks/>
          </p:cNvGrpSpPr>
          <p:nvPr/>
        </p:nvGrpSpPr>
        <p:grpSpPr bwMode="auto">
          <a:xfrm flipH="1">
            <a:off x="539750" y="1622425"/>
            <a:ext cx="11202988" cy="5075238"/>
            <a:chOff x="538965" y="1622065"/>
            <a:chExt cx="11203891" cy="5076319"/>
          </a:xfrm>
        </p:grpSpPr>
        <p:pic>
          <p:nvPicPr>
            <p:cNvPr id="71685" name="Picture 5">
              <a:extLst>
                <a:ext uri="{FF2B5EF4-FFF2-40B4-BE49-F238E27FC236}">
                  <a16:creationId xmlns:a16="http://schemas.microsoft.com/office/drawing/2014/main" id="{4C7F2D38-CCF4-430B-8A8B-93BD88263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965" y="2155163"/>
              <a:ext cx="2271611" cy="454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a:extLst>
                <a:ext uri="{FF2B5EF4-FFF2-40B4-BE49-F238E27FC236}">
                  <a16:creationId xmlns:a16="http://schemas.microsoft.com/office/drawing/2014/main" id="{4323014A-DF88-4132-9C46-C34AFA3D5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9100810" y="1622065"/>
              <a:ext cx="2642046" cy="494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5D77-3E49-4566-A52B-C9AE9611673F}"/>
              </a:ext>
            </a:extLst>
          </p:cNvPr>
          <p:cNvSpPr>
            <a:spLocks noGrp="1"/>
          </p:cNvSpPr>
          <p:nvPr>
            <p:ph type="title"/>
          </p:nvPr>
        </p:nvSpPr>
        <p:spPr>
          <a:xfrm>
            <a:off x="1839913" y="338138"/>
            <a:ext cx="10034587" cy="48736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2.2.1 من هي الفئة المرتكبة لأعمال العنف القائمة على النوع الاجتماعي؟</a:t>
            </a:r>
            <a:endParaRPr lang="en-US" altLang="en-US" sz="2800">
              <a:ea typeface="ヒラギノ角ゴ Pro W3" pitchFamily="-92" charset="-128"/>
            </a:endParaRPr>
          </a:p>
        </p:txBody>
      </p:sp>
      <p:graphicFrame>
        <p:nvGraphicFramePr>
          <p:cNvPr id="10" name="Diagram 9">
            <a:extLst>
              <a:ext uri="{FF2B5EF4-FFF2-40B4-BE49-F238E27FC236}">
                <a16:creationId xmlns:a16="http://schemas.microsoft.com/office/drawing/2014/main" id="{7BD76E09-1C3A-4E25-9B09-10229EDD9023}"/>
              </a:ext>
            </a:extLst>
          </p:cNvPr>
          <p:cNvGraphicFramePr/>
          <p:nvPr/>
        </p:nvGraphicFramePr>
        <p:xfrm>
          <a:off x="1654783" y="1340171"/>
          <a:ext cx="8889649" cy="4779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746D1-5958-43D6-B79D-352395AA36F0}"/>
              </a:ext>
            </a:extLst>
          </p:cNvPr>
          <p:cNvSpPr>
            <a:spLocks noGrp="1"/>
          </p:cNvSpPr>
          <p:nvPr>
            <p:ph type="title"/>
          </p:nvPr>
        </p:nvSpPr>
        <p:spPr>
          <a:xfrm>
            <a:off x="2473325" y="323850"/>
            <a:ext cx="9342438" cy="487363"/>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2.2.1 ما هي الآثار المترتبة عن العنف القائم على النوع الاجتماعي؟</a:t>
            </a:r>
            <a:endParaRPr lang="en-US" altLang="en-US" sz="2800">
              <a:ea typeface="ヒラギノ角ゴ Pro W3" pitchFamily="-92" charset="-128"/>
            </a:endParaRPr>
          </a:p>
        </p:txBody>
      </p:sp>
      <p:sp>
        <p:nvSpPr>
          <p:cNvPr id="75779" name="Rectangle 2">
            <a:extLst>
              <a:ext uri="{FF2B5EF4-FFF2-40B4-BE49-F238E27FC236}">
                <a16:creationId xmlns:a16="http://schemas.microsoft.com/office/drawing/2014/main" id="{E3040D96-07A2-47A3-8BF5-B9E3F0FB6626}"/>
              </a:ext>
            </a:extLst>
          </p:cNvPr>
          <p:cNvSpPr>
            <a:spLocks noChangeArrowheads="1"/>
          </p:cNvSpPr>
          <p:nvPr/>
        </p:nvSpPr>
        <p:spPr bwMode="auto">
          <a:xfrm>
            <a:off x="2459038" y="2305050"/>
            <a:ext cx="5522912"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30000"/>
              </a:lnSpc>
            </a:pPr>
            <a:r>
              <a:rPr lang="ar-LB" altLang="en-US" sz="2800">
                <a:solidFill>
                  <a:srgbClr val="000000"/>
                </a:solidFill>
              </a:rPr>
              <a:t>يُمكن للعنف القائم على النوع الاجتماعي </a:t>
            </a:r>
            <a:r>
              <a:rPr lang="en-US" altLang="en-US" sz="2800">
                <a:solidFill>
                  <a:srgbClr val="000000"/>
                </a:solidFill>
                <a:cs typeface="Arial" panose="020B0604020202020204" pitchFamily="34" charset="0"/>
              </a:rPr>
              <a:t> </a:t>
            </a:r>
            <a:r>
              <a:rPr lang="ar-LB" altLang="en-US" sz="2800">
                <a:solidFill>
                  <a:srgbClr val="000000"/>
                </a:solidFill>
              </a:rPr>
              <a:t>أن يخلّف تأثيرات كبيرة على الصحة الجسدية والفكرية للناجين من هذا العنف، وعلى سلامتهم ونوعية حياتهم أيضاً.</a:t>
            </a:r>
            <a:r>
              <a:rPr lang="en-US" altLang="en-US" sz="2800">
                <a:solidFill>
                  <a:srgbClr val="000000"/>
                </a:solidFill>
              </a:rPr>
              <a:t> </a:t>
            </a:r>
          </a:p>
        </p:txBody>
      </p:sp>
      <p:pic>
        <p:nvPicPr>
          <p:cNvPr id="75780" name="Picture 4">
            <a:extLst>
              <a:ext uri="{FF2B5EF4-FFF2-40B4-BE49-F238E27FC236}">
                <a16:creationId xmlns:a16="http://schemas.microsoft.com/office/drawing/2014/main" id="{DF41A54F-5B98-4BF1-8A19-C6CC2A2B9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1200" y="2071688"/>
            <a:ext cx="3068638"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EF0A-C5E3-4C73-B7F2-1E95939CE75A}"/>
              </a:ext>
            </a:extLst>
          </p:cNvPr>
          <p:cNvSpPr>
            <a:spLocks noGrp="1"/>
          </p:cNvSpPr>
          <p:nvPr>
            <p:ph type="title"/>
          </p:nvPr>
        </p:nvSpPr>
        <p:spPr>
          <a:xfrm>
            <a:off x="2471738" y="252413"/>
            <a:ext cx="9339262" cy="1009650"/>
          </a:xfrm>
        </p:spPr>
        <p:txBody>
          <a:bodyPr vert="horz" tIns="45720" bIns="45720" numCol="1" anchor="t" anchorCtr="0" compatLnSpc="1">
            <a:prstTxWarp prst="textNoShape">
              <a:avLst/>
            </a:prstTxWarp>
          </a:bodyPr>
          <a:lstStyle/>
          <a:p>
            <a:pPr marL="88900" algn="r" rtl="1" eaLnBrk="1" hangingPunct="1">
              <a:lnSpc>
                <a:spcPct val="107000"/>
              </a:lnSpc>
              <a:defRPr/>
            </a:pPr>
            <a:r>
              <a:rPr lang="ar-SA" altLang="en-US" sz="2800">
                <a:latin typeface="Calibri" panose="020F0502020204030204" pitchFamily="34" charset="0"/>
                <a:ea typeface="ヒラギノ角ゴ Pro W3" pitchFamily="-92" charset="-128"/>
                <a:cs typeface="Simplified Arabic" panose="02020603050405020304" pitchFamily="18" charset="-78"/>
              </a:rPr>
              <a:t>2.2.2 التمييز والعنف القائمين على النوع الاجتماعي في بلدنا: تحليل السياق</a:t>
            </a:r>
            <a:endParaRPr lang="en-US" altLang="en-US" sz="2800">
              <a:latin typeface="Calibri" panose="020F0502020204030204" pitchFamily="34" charset="0"/>
              <a:ea typeface="ヒラギノ角ゴ Pro W3" pitchFamily="-92" charset="-128"/>
            </a:endParaRPr>
          </a:p>
        </p:txBody>
      </p:sp>
      <p:sp>
        <p:nvSpPr>
          <p:cNvPr id="77827" name="Text Placeholder 2">
            <a:extLst>
              <a:ext uri="{FF2B5EF4-FFF2-40B4-BE49-F238E27FC236}">
                <a16:creationId xmlns:a16="http://schemas.microsoft.com/office/drawing/2014/main" id="{AC2D601C-64A5-4EE5-A3A2-01F2FF81FF80}"/>
              </a:ext>
            </a:extLst>
          </p:cNvPr>
          <p:cNvSpPr>
            <a:spLocks noGrp="1" noChangeArrowheads="1"/>
          </p:cNvSpPr>
          <p:nvPr>
            <p:ph type="body" sz="quarter" idx="15"/>
          </p:nvPr>
        </p:nvSpPr>
        <p:spPr bwMode="auto">
          <a:xfrm>
            <a:off x="388938" y="1339850"/>
            <a:ext cx="11276012" cy="5081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rtl="1" eaLnBrk="1" hangingPunct="1">
              <a:lnSpc>
                <a:spcPct val="200000"/>
              </a:lnSpc>
              <a:spcBef>
                <a:spcPct val="0"/>
              </a:spcBef>
              <a:spcAft>
                <a:spcPct val="0"/>
              </a:spcAft>
              <a:buClr>
                <a:srgbClr val="36B0E3"/>
              </a:buClr>
              <a:buFont typeface="Arial" panose="020B0604020202020204" pitchFamily="34" charset="0"/>
              <a:buChar char="•"/>
            </a:pPr>
            <a:r>
              <a:rPr lang="ar-SA" altLang="en-US" b="1">
                <a:latin typeface="Calibri" panose="020F0502020204030204" pitchFamily="34" charset="0"/>
                <a:ea typeface="ヒラギノ角ゴ Pro W3" pitchFamily="-92" charset="-128"/>
                <a:cs typeface="Simplified Arabic" panose="02020603050405020304" pitchFamily="18" charset="-78"/>
              </a:rPr>
              <a:t>الأفراد والجماعات والمجتمعات الأكثر تضرراً:</a:t>
            </a:r>
            <a:r>
              <a:rPr lang="ar-SA" altLang="en-US">
                <a:latin typeface="Calibri" panose="020F0502020204030204" pitchFamily="34" charset="0"/>
                <a:ea typeface="ヒラギノ角ゴ Pro W3" pitchFamily="-92" charset="-128"/>
                <a:cs typeface="Simplified Arabic" panose="02020603050405020304" pitchFamily="18" charset="-78"/>
              </a:rPr>
              <a:t> من هم الأكثر تضرراً من العنف والتمييز القائم على النوع الاجتماعي في هذا البلد؟ كم </a:t>
            </a:r>
            <a:endParaRPr lang="en-US" altLang="en-US">
              <a:latin typeface="Calibri" panose="020F0502020204030204" pitchFamily="34" charset="0"/>
              <a:ea typeface="ヒラギノ角ゴ Pro W3" pitchFamily="-92" charset="-128"/>
              <a:cs typeface="Simplified Arabic" panose="02020603050405020304" pitchFamily="18" charset="-78"/>
            </a:endParaRPr>
          </a:p>
          <a:p>
            <a:pPr algn="r" rtl="1" eaLnBrk="1" hangingPunct="1">
              <a:lnSpc>
                <a:spcPct val="140000"/>
              </a:lnSpc>
              <a:spcBef>
                <a:spcPct val="0"/>
              </a:spcBef>
              <a:spcAft>
                <a:spcPct val="0"/>
              </a:spcAft>
              <a:buClr>
                <a:srgbClr val="36B0E3"/>
              </a:buClr>
              <a:buFont typeface="Arial" panose="020B0604020202020204" pitchFamily="34" charset="0"/>
              <a:buNone/>
            </a:pPr>
            <a:r>
              <a:rPr lang="en-US" altLang="en-US">
                <a:latin typeface="Calibri" panose="020F0502020204030204" pitchFamily="34" charset="0"/>
                <a:ea typeface="ヒラギノ角ゴ Pro W3" pitchFamily="-92" charset="-128"/>
                <a:cs typeface="Simplified Arabic" panose="02020603050405020304" pitchFamily="18" charset="-78"/>
              </a:rPr>
              <a:t>    </a:t>
            </a:r>
            <a:r>
              <a:rPr lang="ar-SA" altLang="en-US">
                <a:latin typeface="Calibri" panose="020F0502020204030204" pitchFamily="34" charset="0"/>
                <a:ea typeface="ヒラギノ角ゴ Pro W3" pitchFamily="-92" charset="-128"/>
                <a:cs typeface="Simplified Arabic" panose="02020603050405020304" pitchFamily="18" charset="-78"/>
              </a:rPr>
              <a:t>أعمارهم ومن أي بيئة أتوا، وماذا يعملون؟</a:t>
            </a:r>
            <a:endParaRPr lang="en-US" altLang="en-US">
              <a:latin typeface="Calibri" panose="020F0502020204030204" pitchFamily="34" charset="0"/>
              <a:ea typeface="ヒラギノ角ゴ Pro W3" pitchFamily="-92" charset="-128"/>
              <a:cs typeface="Times New Roman" panose="02020603050405020304" pitchFamily="18" charset="0"/>
            </a:endParaRPr>
          </a:p>
          <a:p>
            <a:pPr algn="r" rtl="1" eaLnBrk="1" hangingPunct="1">
              <a:lnSpc>
                <a:spcPct val="200000"/>
              </a:lnSpc>
              <a:spcBef>
                <a:spcPct val="0"/>
              </a:spcBef>
              <a:spcAft>
                <a:spcPct val="0"/>
              </a:spcAft>
              <a:buClr>
                <a:srgbClr val="36B0E3"/>
              </a:buClr>
              <a:buFont typeface="Arial" panose="020B0604020202020204" pitchFamily="34" charset="0"/>
              <a:buChar char="•"/>
            </a:pPr>
            <a:r>
              <a:rPr lang="ar-SA" altLang="en-US" b="1">
                <a:latin typeface="Calibri" panose="020F0502020204030204" pitchFamily="34" charset="0"/>
                <a:ea typeface="ヒラギノ角ゴ Pro W3" pitchFamily="-92" charset="-128"/>
                <a:cs typeface="Simplified Arabic" panose="02020603050405020304" pitchFamily="18" charset="-78"/>
              </a:rPr>
              <a:t>ما هي الأسباب الجذرية وأشكال التمييز والعنف القائمين على النوع الاجتماعي ومن هم المرتكبون الأساسيون</a:t>
            </a:r>
            <a:r>
              <a:rPr lang="ar-SA" altLang="en-US">
                <a:latin typeface="Calibri" panose="020F0502020204030204" pitchFamily="34" charset="0"/>
                <a:ea typeface="ヒラギノ角ゴ Pro W3" pitchFamily="-92" charset="-128"/>
                <a:cs typeface="Simplified Arabic" panose="02020603050405020304" pitchFamily="18" charset="-78"/>
              </a:rPr>
              <a:t>؟ ناقشوا هذا </a:t>
            </a:r>
            <a:endParaRPr lang="en-US" altLang="en-US">
              <a:latin typeface="Calibri" panose="020F0502020204030204" pitchFamily="34" charset="0"/>
              <a:ea typeface="ヒラギノ角ゴ Pro W3" pitchFamily="-92" charset="-128"/>
              <a:cs typeface="Simplified Arabic" panose="02020603050405020304" pitchFamily="18" charset="-78"/>
            </a:endParaRPr>
          </a:p>
          <a:p>
            <a:pPr algn="r" rtl="1" eaLnBrk="1" hangingPunct="1">
              <a:lnSpc>
                <a:spcPct val="140000"/>
              </a:lnSpc>
              <a:spcBef>
                <a:spcPct val="0"/>
              </a:spcBef>
              <a:spcAft>
                <a:spcPct val="0"/>
              </a:spcAft>
              <a:buClr>
                <a:srgbClr val="36B0E3"/>
              </a:buClr>
              <a:buFont typeface="Arial" panose="020B0604020202020204" pitchFamily="34" charset="0"/>
              <a:buNone/>
            </a:pPr>
            <a:r>
              <a:rPr lang="en-US" altLang="en-US">
                <a:latin typeface="Calibri" panose="020F0502020204030204" pitchFamily="34" charset="0"/>
                <a:ea typeface="ヒラギノ角ゴ Pro W3" pitchFamily="-92" charset="-128"/>
                <a:cs typeface="Simplified Arabic" panose="02020603050405020304" pitchFamily="18" charset="-78"/>
              </a:rPr>
              <a:t>    </a:t>
            </a:r>
            <a:r>
              <a:rPr lang="ar-SA" altLang="en-US">
                <a:latin typeface="Calibri" panose="020F0502020204030204" pitchFamily="34" charset="0"/>
                <a:ea typeface="ヒラギノ角ゴ Pro W3" pitchFamily="-92" charset="-128"/>
                <a:cs typeface="Simplified Arabic" panose="02020603050405020304" pitchFamily="18" charset="-78"/>
              </a:rPr>
              <a:t>الموضوع على جميع المستويات أي: الأسرية، والمجتمعية، والثقافية، والسياسية، والبيئة المؤسسية.</a:t>
            </a:r>
            <a:endParaRPr lang="en-US" altLang="en-US">
              <a:latin typeface="Calibri" panose="020F0502020204030204" pitchFamily="34" charset="0"/>
              <a:ea typeface="ヒラギノ角ゴ Pro W3" pitchFamily="-92" charset="-128"/>
              <a:cs typeface="Calibri" panose="020F0502020204030204" pitchFamily="34" charset="0"/>
            </a:endParaRPr>
          </a:p>
          <a:p>
            <a:pPr algn="r" rtl="1" eaLnBrk="1" hangingPunct="1">
              <a:lnSpc>
                <a:spcPct val="200000"/>
              </a:lnSpc>
              <a:spcBef>
                <a:spcPct val="0"/>
              </a:spcBef>
              <a:spcAft>
                <a:spcPct val="0"/>
              </a:spcAft>
              <a:buClr>
                <a:srgbClr val="36B0E3"/>
              </a:buClr>
              <a:buFont typeface="Arial" panose="020B0604020202020204" pitchFamily="34" charset="0"/>
              <a:buChar char="•"/>
            </a:pPr>
            <a:r>
              <a:rPr lang="ar-SA" altLang="en-US" b="1">
                <a:latin typeface="Calibri" panose="020F0502020204030204" pitchFamily="34" charset="0"/>
                <a:ea typeface="ヒラギノ角ゴ Pro W3" pitchFamily="-92" charset="-128"/>
                <a:cs typeface="Simplified Arabic" panose="02020603050405020304" pitchFamily="18" charset="-78"/>
              </a:rPr>
              <a:t>آثار العنف القائم على النوع الاجتماعي والتمييز وانعكاسها على حياة الناس وصحتهم</a:t>
            </a:r>
            <a:r>
              <a:rPr lang="ar-SA" altLang="en-US">
                <a:latin typeface="Calibri" panose="020F0502020204030204" pitchFamily="34" charset="0"/>
                <a:ea typeface="ヒラギノ角ゴ Pro W3" pitchFamily="-92" charset="-128"/>
                <a:cs typeface="Simplified Arabic" panose="02020603050405020304" pitchFamily="18" charset="-78"/>
              </a:rPr>
              <a:t>: ما هو تأثير التمييز والعنف القائمين </a:t>
            </a:r>
            <a:endParaRPr lang="en-US" altLang="en-US">
              <a:latin typeface="Calibri" panose="020F0502020204030204" pitchFamily="34" charset="0"/>
              <a:ea typeface="ヒラギノ角ゴ Pro W3" pitchFamily="-92" charset="-128"/>
              <a:cs typeface="Simplified Arabic" panose="02020603050405020304" pitchFamily="18" charset="-78"/>
            </a:endParaRPr>
          </a:p>
          <a:p>
            <a:pPr algn="r" rtl="1" eaLnBrk="1" hangingPunct="1">
              <a:lnSpc>
                <a:spcPct val="140000"/>
              </a:lnSpc>
              <a:spcBef>
                <a:spcPct val="0"/>
              </a:spcBef>
              <a:spcAft>
                <a:spcPct val="0"/>
              </a:spcAft>
              <a:buClr>
                <a:srgbClr val="36B0E3"/>
              </a:buClr>
              <a:buFont typeface="Arial" panose="020B0604020202020204" pitchFamily="34" charset="0"/>
              <a:buNone/>
            </a:pPr>
            <a:r>
              <a:rPr lang="en-US" altLang="en-US">
                <a:latin typeface="Calibri" panose="020F0502020204030204" pitchFamily="34" charset="0"/>
                <a:ea typeface="ヒラギノ角ゴ Pro W3" pitchFamily="-92" charset="-128"/>
                <a:cs typeface="Simplified Arabic" panose="02020603050405020304" pitchFamily="18" charset="-78"/>
              </a:rPr>
              <a:t>   </a:t>
            </a:r>
            <a:r>
              <a:rPr lang="ar-SA" altLang="en-US">
                <a:latin typeface="Calibri" panose="020F0502020204030204" pitchFamily="34" charset="0"/>
                <a:ea typeface="ヒラギノ角ゴ Pro W3" pitchFamily="-92" charset="-128"/>
                <a:cs typeface="Simplified Arabic" panose="02020603050405020304" pitchFamily="18" charset="-78"/>
              </a:rPr>
              <a:t>على النوع الاجتماعي على حياة الناس، لا سيّما فيما يتعلق بقدرتهم على الحصول على الخدمات والدعم لفيروس نقص المناعة البشرية </a:t>
            </a:r>
            <a:endParaRPr lang="en-US" altLang="en-US">
              <a:latin typeface="Calibri" panose="020F0502020204030204" pitchFamily="34" charset="0"/>
              <a:ea typeface="ヒラギノ角ゴ Pro W3" pitchFamily="-92" charset="-128"/>
              <a:cs typeface="Simplified Arabic" panose="02020603050405020304" pitchFamily="18" charset="-78"/>
            </a:endParaRPr>
          </a:p>
          <a:p>
            <a:pPr algn="r" rtl="1" eaLnBrk="1" hangingPunct="1">
              <a:lnSpc>
                <a:spcPct val="140000"/>
              </a:lnSpc>
              <a:spcBef>
                <a:spcPct val="0"/>
              </a:spcBef>
              <a:spcAft>
                <a:spcPct val="0"/>
              </a:spcAft>
              <a:buClr>
                <a:srgbClr val="36B0E3"/>
              </a:buClr>
              <a:buFont typeface="Arial" panose="020B0604020202020204" pitchFamily="34" charset="0"/>
              <a:buNone/>
            </a:pPr>
            <a:r>
              <a:rPr lang="en-US" altLang="en-US">
                <a:latin typeface="Calibri" panose="020F0502020204030204" pitchFamily="34" charset="0"/>
                <a:ea typeface="ヒラギノ角ゴ Pro W3" pitchFamily="-92" charset="-128"/>
                <a:cs typeface="Simplified Arabic" panose="02020603050405020304" pitchFamily="18" charset="-78"/>
              </a:rPr>
              <a:t>   </a:t>
            </a:r>
            <a:r>
              <a:rPr lang="ar-SA" altLang="en-US">
                <a:latin typeface="Calibri" panose="020F0502020204030204" pitchFamily="34" charset="0"/>
                <a:ea typeface="ヒラギノ角ゴ Pro W3" pitchFamily="-92" charset="-128"/>
                <a:cs typeface="Simplified Arabic" panose="02020603050405020304" pitchFamily="18" charset="-78"/>
              </a:rPr>
              <a:t>والصحة الجنسية والإنجابية؟</a:t>
            </a:r>
            <a:endParaRPr lang="en-US" altLang="en-US">
              <a:latin typeface="Calibri" panose="020F0502020204030204" pitchFamily="34" charset="0"/>
              <a:ea typeface="ヒラギノ角ゴ Pro W3" pitchFamily="-92" charset="-128"/>
              <a:cs typeface="Calibri" panose="020F0502020204030204" pitchFamily="34" charset="0"/>
            </a:endParaRPr>
          </a:p>
          <a:p>
            <a:pPr algn="r" rtl="1" eaLnBrk="1" hangingPunct="1">
              <a:lnSpc>
                <a:spcPct val="200000"/>
              </a:lnSpc>
              <a:spcBef>
                <a:spcPct val="0"/>
              </a:spcBef>
              <a:spcAft>
                <a:spcPct val="0"/>
              </a:spcAft>
              <a:buClr>
                <a:srgbClr val="36B0E3"/>
              </a:buClr>
              <a:buFont typeface="Arial" panose="020B0604020202020204" pitchFamily="34" charset="0"/>
              <a:buChar char="•"/>
            </a:pPr>
            <a:r>
              <a:rPr lang="ar-SA" altLang="en-US" b="1">
                <a:latin typeface="Calibri" panose="020F0502020204030204" pitchFamily="34" charset="0"/>
                <a:ea typeface="ヒラギノ角ゴ Pro W3" pitchFamily="-92" charset="-128"/>
                <a:cs typeface="Simplified Arabic" panose="02020603050405020304" pitchFamily="18" charset="-78"/>
              </a:rPr>
              <a:t>دعم المجتمع:</a:t>
            </a:r>
            <a:r>
              <a:rPr lang="ar-SA" altLang="en-US">
                <a:latin typeface="Calibri" panose="020F0502020204030204" pitchFamily="34" charset="0"/>
                <a:ea typeface="ヒラギノ角ゴ Pro W3" pitchFamily="-92" charset="-128"/>
                <a:cs typeface="Simplified Arabic" panose="02020603050405020304" pitchFamily="18" charset="-78"/>
              </a:rPr>
              <a:t> ما هي خدمات دعم الصحة والنفسية الاجتماعية والقانونية والسلامة والأمن والإسكان ودعم سبل الرزق المتاحة في مجتمعكم </a:t>
            </a:r>
            <a:endParaRPr lang="en-US" altLang="en-US">
              <a:latin typeface="Calibri" panose="020F0502020204030204" pitchFamily="34" charset="0"/>
              <a:ea typeface="ヒラギノ角ゴ Pro W3" pitchFamily="-92" charset="-128"/>
              <a:cs typeface="Simplified Arabic" panose="02020603050405020304" pitchFamily="18" charset="-78"/>
            </a:endParaRPr>
          </a:p>
          <a:p>
            <a:pPr algn="r" rtl="1" eaLnBrk="1" hangingPunct="1">
              <a:lnSpc>
                <a:spcPct val="140000"/>
              </a:lnSpc>
              <a:spcBef>
                <a:spcPct val="0"/>
              </a:spcBef>
              <a:spcAft>
                <a:spcPct val="0"/>
              </a:spcAft>
              <a:buClr>
                <a:srgbClr val="36B0E3"/>
              </a:buClr>
              <a:buFont typeface="Arial" panose="020B0604020202020204" pitchFamily="34" charset="0"/>
              <a:buNone/>
            </a:pPr>
            <a:r>
              <a:rPr lang="en-US" altLang="en-US">
                <a:latin typeface="Calibri" panose="020F0502020204030204" pitchFamily="34" charset="0"/>
                <a:ea typeface="ヒラギノ角ゴ Pro W3" pitchFamily="-92" charset="-128"/>
                <a:cs typeface="Simplified Arabic" panose="02020603050405020304" pitchFamily="18" charset="-78"/>
              </a:rPr>
              <a:t>   </a:t>
            </a:r>
            <a:r>
              <a:rPr lang="ar-SA" altLang="en-US">
                <a:latin typeface="Calibri" panose="020F0502020204030204" pitchFamily="34" charset="0"/>
                <a:ea typeface="ヒラギノ角ゴ Pro W3" pitchFamily="-92" charset="-128"/>
                <a:cs typeface="Simplified Arabic" panose="02020603050405020304" pitchFamily="18" charset="-78"/>
              </a:rPr>
              <a:t>أو منطقتكم؟</a:t>
            </a:r>
            <a:endParaRPr lang="en-US" altLang="en-US">
              <a:latin typeface="Calibri" panose="020F0502020204030204" pitchFamily="34" charset="0"/>
              <a:ea typeface="ヒラギノ角ゴ Pro W3" pitchFamily="-92" charset="-128"/>
              <a:cs typeface="Calibri" panose="020F0502020204030204" pitchFamily="34" charset="0"/>
            </a:endParaRPr>
          </a:p>
          <a:p>
            <a:pPr algn="r" rtl="1" eaLnBrk="1" hangingPunct="1">
              <a:lnSpc>
                <a:spcPct val="200000"/>
              </a:lnSpc>
              <a:spcBef>
                <a:spcPct val="0"/>
              </a:spcBef>
              <a:buClr>
                <a:srgbClr val="36B0E3"/>
              </a:buClr>
              <a:buFont typeface="Arial" panose="020B0604020202020204" pitchFamily="34" charset="0"/>
              <a:buChar char="•"/>
            </a:pPr>
            <a:endParaRPr lang="en-US" altLang="en-US">
              <a:ea typeface="ヒラギノ角ゴ Pro W3" pitchFamily="-92"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9">
            <a:extLst>
              <a:ext uri="{FF2B5EF4-FFF2-40B4-BE49-F238E27FC236}">
                <a16:creationId xmlns:a16="http://schemas.microsoft.com/office/drawing/2014/main" id="{CEA2B09F-DB04-4542-871F-DCEE736A56BF}"/>
              </a:ext>
            </a:extLst>
          </p:cNvPr>
          <p:cNvSpPr txBox="1">
            <a:spLocks noChangeArrowheads="1"/>
          </p:cNvSpPr>
          <p:nvPr>
            <p:custDataLst>
              <p:tags r:id="rId2"/>
            </p:custDataLst>
          </p:nvPr>
        </p:nvSpPr>
        <p:spPr bwMode="auto">
          <a:xfrm>
            <a:off x="2667000" y="279400"/>
            <a:ext cx="925988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2.2.3 مناقشة التمييز والعنف القائمين على النوع الاجتماعي من منظار مختلف الفئات المجتمعية المهمشة </a:t>
            </a:r>
          </a:p>
          <a:p>
            <a:pPr algn="r" rtl="1" eaLnBrk="1" hangingPunct="1">
              <a:lnSpc>
                <a:spcPct val="150000"/>
              </a:lnSpc>
            </a:pPr>
            <a:r>
              <a:rPr lang="ar-SA" altLang="en-US" sz="2200" b="1">
                <a:cs typeface="Simplified Arabic" panose="02020603050405020304" pitchFamily="18" charset="-78"/>
              </a:rPr>
              <a:t>النشاط: شجرة العنف القائم على النوع الاجتماعي</a:t>
            </a:r>
            <a:endParaRPr lang="ar-LB" altLang="en-US" sz="2200" b="1">
              <a:latin typeface="Arial" panose="020B0604020202020204" pitchFamily="34" charset="0"/>
            </a:endParaRPr>
          </a:p>
        </p:txBody>
      </p:sp>
      <p:sp>
        <p:nvSpPr>
          <p:cNvPr id="79875" name="TextBox 10">
            <a:extLst>
              <a:ext uri="{FF2B5EF4-FFF2-40B4-BE49-F238E27FC236}">
                <a16:creationId xmlns:a16="http://schemas.microsoft.com/office/drawing/2014/main" id="{2DF0B97A-55ED-4244-AF84-148CAA4F6BB0}"/>
              </a:ext>
            </a:extLst>
          </p:cNvPr>
          <p:cNvSpPr txBox="1">
            <a:spLocks noChangeArrowheads="1"/>
          </p:cNvSpPr>
          <p:nvPr>
            <p:custDataLst>
              <p:tags r:id="rId3"/>
            </p:custDataLst>
          </p:nvPr>
        </p:nvSpPr>
        <p:spPr bwMode="auto">
          <a:xfrm>
            <a:off x="8158163" y="2805113"/>
            <a:ext cx="3690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eaLnBrk="1" hangingPunct="1"/>
            <a:r>
              <a:rPr lang="ar-LB" altLang="en-US" sz="2400" b="1">
                <a:solidFill>
                  <a:srgbClr val="000000"/>
                </a:solidFill>
                <a:latin typeface="Arial Black" panose="020B0A04020102020204" pitchFamily="34" charset="0"/>
              </a:rPr>
              <a:t>اكتبوا أمثلة عن العنف القائم على النوع الاجتماعي الذي قد تتعرض له هذه الفئة (الفروع)</a:t>
            </a:r>
            <a:endParaRPr lang="en-US" altLang="en-US"/>
          </a:p>
        </p:txBody>
      </p:sp>
      <p:sp>
        <p:nvSpPr>
          <p:cNvPr id="79876" name="TextBox 11">
            <a:extLst>
              <a:ext uri="{FF2B5EF4-FFF2-40B4-BE49-F238E27FC236}">
                <a16:creationId xmlns:a16="http://schemas.microsoft.com/office/drawing/2014/main" id="{8EFBDF07-B232-4E79-9C76-E1E1328A4C16}"/>
              </a:ext>
            </a:extLst>
          </p:cNvPr>
          <p:cNvSpPr txBox="1">
            <a:spLocks noChangeArrowheads="1"/>
          </p:cNvSpPr>
          <p:nvPr>
            <p:custDataLst>
              <p:tags r:id="rId4"/>
            </p:custDataLst>
          </p:nvPr>
        </p:nvSpPr>
        <p:spPr bwMode="auto">
          <a:xfrm>
            <a:off x="717550" y="4656138"/>
            <a:ext cx="4217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400" b="1">
                <a:solidFill>
                  <a:srgbClr val="000000"/>
                </a:solidFill>
                <a:latin typeface="Arial Black" panose="020B0A04020102020204" pitchFamily="34" charset="0"/>
              </a:rPr>
              <a:t>اكتبوا أي عامل مساهم تعتقدون أنّه قد يزيد من خطر العنف القائم على النوع الاجتماعي (الجذع)</a:t>
            </a:r>
            <a:endParaRPr lang="en-GB" altLang="en-US" sz="2400" b="1">
              <a:solidFill>
                <a:srgbClr val="000000"/>
              </a:solidFill>
              <a:latin typeface="Arial Black" panose="020B0A04020102020204" pitchFamily="34" charset="0"/>
            </a:endParaRPr>
          </a:p>
        </p:txBody>
      </p:sp>
      <p:sp>
        <p:nvSpPr>
          <p:cNvPr id="79877" name="TextBox 12">
            <a:extLst>
              <a:ext uri="{FF2B5EF4-FFF2-40B4-BE49-F238E27FC236}">
                <a16:creationId xmlns:a16="http://schemas.microsoft.com/office/drawing/2014/main" id="{23971AEF-DDC1-4557-8445-DD0C331DBF89}"/>
              </a:ext>
            </a:extLst>
          </p:cNvPr>
          <p:cNvSpPr txBox="1">
            <a:spLocks noChangeArrowheads="1"/>
          </p:cNvSpPr>
          <p:nvPr>
            <p:custDataLst>
              <p:tags r:id="rId5"/>
            </p:custDataLst>
          </p:nvPr>
        </p:nvSpPr>
        <p:spPr bwMode="auto">
          <a:xfrm>
            <a:off x="7948613" y="5045075"/>
            <a:ext cx="370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rtl="1" eaLnBrk="1" hangingPunct="1"/>
            <a:r>
              <a:rPr lang="ar-LB" altLang="en-US" sz="2400" b="1">
                <a:solidFill>
                  <a:srgbClr val="000000"/>
                </a:solidFill>
                <a:latin typeface="Arial Black" panose="020B0A04020102020204" pitchFamily="34" charset="0"/>
              </a:rPr>
              <a:t>اكتبوا الأسباب الجذرية للعنف القائم على النوع الاجتماعي  (الجذور)</a:t>
            </a:r>
            <a:endParaRPr lang="fr-CH" altLang="en-US" sz="2400" b="1">
              <a:solidFill>
                <a:srgbClr val="000000"/>
              </a:solidFill>
              <a:latin typeface="Arial Black" panose="020B0A04020102020204" pitchFamily="34" charset="0"/>
            </a:endParaRPr>
          </a:p>
        </p:txBody>
      </p:sp>
      <p:sp>
        <p:nvSpPr>
          <p:cNvPr id="79878" name="TextBox 7">
            <a:extLst>
              <a:ext uri="{FF2B5EF4-FFF2-40B4-BE49-F238E27FC236}">
                <a16:creationId xmlns:a16="http://schemas.microsoft.com/office/drawing/2014/main" id="{7CC768EB-D80B-46D1-B8D0-5CB6093AE72A}"/>
              </a:ext>
            </a:extLst>
          </p:cNvPr>
          <p:cNvSpPr txBox="1">
            <a:spLocks noChangeArrowheads="1"/>
          </p:cNvSpPr>
          <p:nvPr>
            <p:custDataLst>
              <p:tags r:id="rId6"/>
            </p:custDataLst>
          </p:nvPr>
        </p:nvSpPr>
        <p:spPr bwMode="auto">
          <a:xfrm>
            <a:off x="3570288" y="1789113"/>
            <a:ext cx="4591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solidFill>
                  <a:srgbClr val="23844E"/>
                </a:solidFill>
                <a:latin typeface="Arial Black" panose="020B0A04020102020204" pitchFamily="34" charset="0"/>
              </a:rPr>
              <a:t>الفئة المهمشة ضمن المجتمع</a:t>
            </a:r>
            <a:endParaRPr lang="fr-CH" altLang="en-US" sz="2800" b="1">
              <a:solidFill>
                <a:srgbClr val="23844E"/>
              </a:solidFill>
              <a:latin typeface="Corbel" panose="020B0503020204020204" pitchFamily="34" charset="0"/>
            </a:endParaRPr>
          </a:p>
        </p:txBody>
      </p:sp>
      <p:sp>
        <p:nvSpPr>
          <p:cNvPr id="79879" name="TextBox 1">
            <a:extLst>
              <a:ext uri="{FF2B5EF4-FFF2-40B4-BE49-F238E27FC236}">
                <a16:creationId xmlns:a16="http://schemas.microsoft.com/office/drawing/2014/main" id="{B8197825-5515-47CA-B5A8-107AB9C5B5CC}"/>
              </a:ext>
            </a:extLst>
          </p:cNvPr>
          <p:cNvSpPr txBox="1">
            <a:spLocks noChangeArrowheads="1"/>
          </p:cNvSpPr>
          <p:nvPr/>
        </p:nvSpPr>
        <p:spPr bwMode="auto">
          <a:xfrm>
            <a:off x="347663" y="2805113"/>
            <a:ext cx="41687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07000"/>
              </a:lnSpc>
            </a:pPr>
            <a:r>
              <a:rPr lang="ar-SA" altLang="en-US" sz="2400" b="1">
                <a:solidFill>
                  <a:srgbClr val="000000"/>
                </a:solidFill>
                <a:latin typeface="Arial Black" panose="020B0A04020102020204" pitchFamily="34" charset="0"/>
              </a:rPr>
              <a:t>اكتبوا عواقب العنف القائم على النوع الاجتماعي للناجين وأسرهم والمجتمع</a:t>
            </a:r>
            <a:r>
              <a:rPr lang="ar-LB" altLang="en-US" sz="2400" b="1">
                <a:solidFill>
                  <a:srgbClr val="000000"/>
                </a:solidFill>
                <a:latin typeface="Arial Black" panose="020B0A04020102020204" pitchFamily="34" charset="0"/>
              </a:rPr>
              <a:t> (الأوراق)</a:t>
            </a:r>
            <a:endParaRPr lang="en-US" altLang="en-US" sz="2400" b="1">
              <a:solidFill>
                <a:srgbClr val="000000"/>
              </a:solidFill>
              <a:latin typeface="Arial Black" panose="020B0A04020102020204" pitchFamily="34" charset="0"/>
            </a:endParaRPr>
          </a:p>
        </p:txBody>
      </p:sp>
      <p:pic>
        <p:nvPicPr>
          <p:cNvPr id="79880" name="Picture 8">
            <a:extLst>
              <a:ext uri="{FF2B5EF4-FFF2-40B4-BE49-F238E27FC236}">
                <a16:creationId xmlns:a16="http://schemas.microsoft.com/office/drawing/2014/main" id="{02FE2F84-7E29-4C4D-A68B-1D1FC233A19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13263" y="2141538"/>
            <a:ext cx="35306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Placeholder 1">
            <a:extLst>
              <a:ext uri="{FF2B5EF4-FFF2-40B4-BE49-F238E27FC236}">
                <a16:creationId xmlns:a16="http://schemas.microsoft.com/office/drawing/2014/main" id="{165F530B-007A-4534-96B5-FE689536C39F}"/>
              </a:ext>
            </a:extLst>
          </p:cNvPr>
          <p:cNvSpPr>
            <a:spLocks noGrp="1" noChangeArrowheads="1"/>
          </p:cNvSpPr>
          <p:nvPr>
            <p:ph type="body" sz="quarter" idx="15"/>
          </p:nvPr>
        </p:nvSpPr>
        <p:spPr bwMode="auto">
          <a:xfrm>
            <a:off x="757238" y="1673225"/>
            <a:ext cx="10429875" cy="2092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rtl="1" eaLnBrk="1" hangingPunct="1">
              <a:lnSpc>
                <a:spcPct val="107000"/>
              </a:lnSpc>
              <a:spcBef>
                <a:spcPct val="0"/>
              </a:spcBef>
              <a:spcAft>
                <a:spcPct val="0"/>
              </a:spcAft>
            </a:pPr>
            <a:endParaRPr lang="ar-LB" altLang="en-US" sz="2800" b="1">
              <a:solidFill>
                <a:srgbClr val="23844E"/>
              </a:solidFill>
              <a:latin typeface="Simplified Arabic" panose="02020603050405020304" pitchFamily="18" charset="-78"/>
              <a:ea typeface="ヒラギノ角ゴ Pro W3" pitchFamily="-92" charset="-128"/>
              <a:cs typeface="Simplified Arabic" panose="02020603050405020304" pitchFamily="18" charset="-78"/>
            </a:endParaRPr>
          </a:p>
          <a:p>
            <a:pPr algn="r" rtl="1" eaLnBrk="1" hangingPunct="1">
              <a:lnSpc>
                <a:spcPct val="107000"/>
              </a:lnSpc>
              <a:spcBef>
                <a:spcPct val="0"/>
              </a:spcBef>
              <a:spcAft>
                <a:spcPct val="0"/>
              </a:spcAft>
            </a:pPr>
            <a:r>
              <a:rPr lang="en-US" altLang="en-US" sz="2800">
                <a:latin typeface="Arial Black" panose="020B0A04020102020204" pitchFamily="34" charset="0"/>
                <a:ea typeface="ヒラギノ角ゴ Pro W3" pitchFamily="-92" charset="-128"/>
              </a:rPr>
              <a:t>• </a:t>
            </a:r>
            <a:r>
              <a:rPr lang="ar-SA" altLang="en-US" sz="2800">
                <a:latin typeface="Arial Black" panose="020B0A04020102020204" pitchFamily="34" charset="0"/>
                <a:ea typeface="ヒラギノ角ゴ Pro W3" pitchFamily="-92" charset="-128"/>
              </a:rPr>
              <a:t>قس</a:t>
            </a:r>
            <a:r>
              <a:rPr lang="ar-LB" altLang="en-US" sz="2800">
                <a:latin typeface="Arial Black" panose="020B0A04020102020204" pitchFamily="34" charset="0"/>
                <a:ea typeface="ヒラギノ角ゴ Pro W3" pitchFamily="-92" charset="-128"/>
              </a:rPr>
              <a:t>ّ</a:t>
            </a:r>
            <a:r>
              <a:rPr lang="ar-SA" altLang="en-US" sz="2800">
                <a:latin typeface="Arial Black" panose="020B0A04020102020204" pitchFamily="34" charset="0"/>
                <a:ea typeface="ヒラギノ角ゴ Pro W3" pitchFamily="-92" charset="-128"/>
              </a:rPr>
              <a:t>موا المشاركين إلى مجموعات، واطلبوا منهم مناقشة النقاط التالية </a:t>
            </a:r>
            <a:endParaRPr lang="en-US" altLang="en-US" sz="2800">
              <a:latin typeface="Arial Black" panose="020B0A04020102020204" pitchFamily="34" charset="0"/>
              <a:ea typeface="ヒラギノ角ゴ Pro W3" pitchFamily="-92" charset="-128"/>
            </a:endParaRPr>
          </a:p>
          <a:p>
            <a:pPr algn="r" rtl="1" eaLnBrk="1" hangingPunct="1">
              <a:lnSpc>
                <a:spcPct val="107000"/>
              </a:lnSpc>
              <a:spcBef>
                <a:spcPct val="0"/>
              </a:spcBef>
              <a:spcAft>
                <a:spcPct val="0"/>
              </a:spcAft>
            </a:pPr>
            <a:r>
              <a:rPr lang="en-US" altLang="en-US" sz="2800">
                <a:latin typeface="Arial Black" panose="020B0A04020102020204" pitchFamily="34" charset="0"/>
                <a:ea typeface="ヒラギノ角ゴ Pro W3" pitchFamily="-92" charset="-128"/>
              </a:rPr>
              <a:t>   </a:t>
            </a:r>
            <a:r>
              <a:rPr lang="ar-SA" altLang="en-US" sz="2800">
                <a:latin typeface="Arial Black" panose="020B0A04020102020204" pitchFamily="34" charset="0"/>
                <a:ea typeface="ヒラギノ角ゴ Pro W3" pitchFamily="-92" charset="-128"/>
              </a:rPr>
              <a:t>بناءً على إجاباتهم في النشاط السابق</a:t>
            </a:r>
            <a:r>
              <a:rPr lang="fr-CA" altLang="en-US" sz="2800">
                <a:latin typeface="Arial Black" panose="020B0A04020102020204" pitchFamily="34" charset="0"/>
                <a:ea typeface="ヒラギノ角ゴ Pro W3" pitchFamily="-92" charset="-128"/>
              </a:rPr>
              <a:t>:</a:t>
            </a:r>
            <a:endParaRPr lang="en-US" altLang="en-US" sz="2800">
              <a:latin typeface="Arial Black" panose="020B0A04020102020204" pitchFamily="34" charset="0"/>
              <a:ea typeface="ヒラギノ角ゴ Pro W3" pitchFamily="-92" charset="-128"/>
            </a:endParaRPr>
          </a:p>
          <a:p>
            <a:pPr algn="r" rtl="1" eaLnBrk="1" hangingPunct="1">
              <a:lnSpc>
                <a:spcPct val="107000"/>
              </a:lnSpc>
              <a:spcBef>
                <a:spcPct val="0"/>
              </a:spcBef>
              <a:spcAft>
                <a:spcPct val="0"/>
              </a:spcAft>
            </a:pPr>
            <a:r>
              <a:rPr lang="ar-SA" altLang="en-US" sz="2800">
                <a:solidFill>
                  <a:srgbClr val="23844E"/>
                </a:solidFill>
                <a:latin typeface="Simplified Arabic" panose="02020603050405020304" pitchFamily="18" charset="-78"/>
                <a:ea typeface="ヒラギノ角ゴ Pro W3" pitchFamily="-92" charset="-128"/>
                <a:cs typeface="Simplified Arabic" panose="02020603050405020304" pitchFamily="18" charset="-78"/>
              </a:rPr>
              <a:t> </a:t>
            </a:r>
            <a:endParaRPr lang="en-US" altLang="en-US" sz="2800">
              <a:solidFill>
                <a:srgbClr val="23844E"/>
              </a:solidFill>
              <a:latin typeface="Simplified Arabic" panose="02020603050405020304" pitchFamily="18" charset="-78"/>
              <a:ea typeface="ヒラギノ角ゴ Pro W3" pitchFamily="-92" charset="-128"/>
              <a:cs typeface="Simplified Arabic" panose="02020603050405020304" pitchFamily="18" charset="-78"/>
            </a:endParaRPr>
          </a:p>
        </p:txBody>
      </p:sp>
      <p:sp>
        <p:nvSpPr>
          <p:cNvPr id="81923" name="TextBox 9">
            <a:extLst>
              <a:ext uri="{FF2B5EF4-FFF2-40B4-BE49-F238E27FC236}">
                <a16:creationId xmlns:a16="http://schemas.microsoft.com/office/drawing/2014/main" id="{3A0088E0-BDFB-4463-8CF3-D57A218B00B1}"/>
              </a:ext>
            </a:extLst>
          </p:cNvPr>
          <p:cNvSpPr txBox="1">
            <a:spLocks noChangeArrowheads="1"/>
          </p:cNvSpPr>
          <p:nvPr>
            <p:custDataLst>
              <p:tags r:id="rId1"/>
            </p:custDataLst>
          </p:nvPr>
        </p:nvSpPr>
        <p:spPr bwMode="auto">
          <a:xfrm>
            <a:off x="1720850" y="279400"/>
            <a:ext cx="101790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2.2.3 مناقشة التمييز والعنف القائمين على النوع الاجتماعي من منظار مختلف الفئات المجتمعية المهمشة </a:t>
            </a:r>
          </a:p>
          <a:p>
            <a:pPr algn="r" rtl="1" eaLnBrk="1" hangingPunct="1">
              <a:lnSpc>
                <a:spcPct val="150000"/>
              </a:lnSpc>
            </a:pPr>
            <a:r>
              <a:rPr lang="ar-SA" altLang="en-US" sz="2200" b="1">
                <a:cs typeface="Simplified Arabic" panose="02020603050405020304" pitchFamily="18" charset="-78"/>
              </a:rPr>
              <a:t>النشاط: نقاش- المرتكبون والتأثيرات</a:t>
            </a:r>
            <a:r>
              <a:rPr lang="ar-SA" altLang="en-US" sz="2200">
                <a:cs typeface="Simplified Arabic" panose="02020603050405020304" pitchFamily="18" charset="-78"/>
              </a:rPr>
              <a:t> </a:t>
            </a:r>
            <a:endParaRPr lang="ar-LB" altLang="en-US" sz="2200" b="1">
              <a:latin typeface="Arial" panose="020B0604020202020204" pitchFamily="34" charset="0"/>
            </a:endParaRPr>
          </a:p>
        </p:txBody>
      </p:sp>
      <p:sp>
        <p:nvSpPr>
          <p:cNvPr id="81924" name="TextBox 1">
            <a:extLst>
              <a:ext uri="{FF2B5EF4-FFF2-40B4-BE49-F238E27FC236}">
                <a16:creationId xmlns:a16="http://schemas.microsoft.com/office/drawing/2014/main" id="{2C358B1F-EFBE-49C9-A586-672481EC98CB}"/>
              </a:ext>
            </a:extLst>
          </p:cNvPr>
          <p:cNvSpPr txBox="1">
            <a:spLocks noChangeArrowheads="1"/>
          </p:cNvSpPr>
          <p:nvPr/>
        </p:nvSpPr>
        <p:spPr bwMode="auto">
          <a:xfrm>
            <a:off x="381000" y="3302000"/>
            <a:ext cx="1042828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Calibri" panose="020F0502020204030204" pitchFamily="34" charset="0"/>
                <a:ea typeface="ヒラギノ角ゴ Pro W3" pitchFamily="-92" charset="-128"/>
              </a:defRPr>
            </a:lvl1pPr>
            <a:lvl2pPr marL="914400" indent="-45720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lvl="1" algn="r" rtl="1" eaLnBrk="1" hangingPunct="1">
              <a:lnSpc>
                <a:spcPct val="107000"/>
              </a:lnSpc>
              <a:spcAft>
                <a:spcPts val="600"/>
              </a:spcAft>
              <a:buClr>
                <a:srgbClr val="36B0E3"/>
              </a:buClr>
              <a:buFont typeface="Arial" panose="020B0604020202020204" pitchFamily="34" charset="0"/>
              <a:buChar char="•"/>
            </a:pPr>
            <a:r>
              <a:rPr lang="ar-SA" altLang="en-US" sz="2800">
                <a:solidFill>
                  <a:srgbClr val="000000"/>
                </a:solidFill>
                <a:latin typeface="Simplified Arabic" panose="02020603050405020304" pitchFamily="18" charset="-78"/>
                <a:cs typeface="Simplified Arabic" panose="02020603050405020304" pitchFamily="18" charset="-78"/>
              </a:rPr>
              <a:t>من هم المرتكبون الرئيسيون للتمييز والعنف القائم على النوع الاجتماعي ضد </a:t>
            </a:r>
            <a:endParaRPr lang="en-US" altLang="en-US" sz="2800">
              <a:solidFill>
                <a:srgbClr val="000000"/>
              </a:solidFill>
              <a:latin typeface="Simplified Arabic" panose="02020603050405020304" pitchFamily="18" charset="-78"/>
              <a:cs typeface="Simplified Arabic" panose="02020603050405020304" pitchFamily="18" charset="-78"/>
            </a:endParaRPr>
          </a:p>
          <a:p>
            <a:pPr lvl="1" algn="r" rtl="1" eaLnBrk="1" hangingPunct="1">
              <a:lnSpc>
                <a:spcPct val="110000"/>
              </a:lnSpc>
            </a:pPr>
            <a:r>
              <a:rPr lang="en-US" altLang="en-US" sz="2800">
                <a:solidFill>
                  <a:srgbClr val="000000"/>
                </a:solidFill>
                <a:latin typeface="Simplified Arabic" panose="02020603050405020304" pitchFamily="18" charset="-78"/>
                <a:cs typeface="Simplified Arabic" panose="02020603050405020304" pitchFamily="18" charset="-78"/>
              </a:rPr>
              <a:t>   </a:t>
            </a:r>
            <a:r>
              <a:rPr lang="ar-SA" altLang="en-US" sz="2800">
                <a:solidFill>
                  <a:srgbClr val="000000"/>
                </a:solidFill>
                <a:latin typeface="Simplified Arabic" panose="02020603050405020304" pitchFamily="18" charset="-78"/>
                <a:cs typeface="Simplified Arabic" panose="02020603050405020304" pitchFamily="18" charset="-78"/>
              </a:rPr>
              <a:t>هذه الفئة المجتمعية؟</a:t>
            </a:r>
            <a:endParaRPr lang="en-US" altLang="en-US" sz="2800">
              <a:solidFill>
                <a:srgbClr val="000000"/>
              </a:solidFill>
              <a:latin typeface="Simplified Arabic" panose="02020603050405020304" pitchFamily="18" charset="-78"/>
              <a:cs typeface="Simplified Arabic" panose="02020603050405020304" pitchFamily="18" charset="-78"/>
            </a:endParaRPr>
          </a:p>
          <a:p>
            <a:pPr lvl="1" algn="r" rtl="1" eaLnBrk="1" hangingPunct="1">
              <a:lnSpc>
                <a:spcPct val="150000"/>
              </a:lnSpc>
              <a:buClr>
                <a:srgbClr val="36B0E3"/>
              </a:buClr>
              <a:buFont typeface="Arial" panose="020B0604020202020204" pitchFamily="34" charset="0"/>
              <a:buChar char="•"/>
            </a:pPr>
            <a:r>
              <a:rPr lang="ar-SA" altLang="en-US" sz="2800">
                <a:solidFill>
                  <a:srgbClr val="000000"/>
                </a:solidFill>
                <a:latin typeface="Simplified Arabic" panose="02020603050405020304" pitchFamily="18" charset="-78"/>
                <a:cs typeface="Simplified Arabic" panose="02020603050405020304" pitchFamily="18" charset="-78"/>
              </a:rPr>
              <a:t>ما هو تأثير ذلك في قدرة أعضاء هذه الفئة على الحصول على الخدمات </a:t>
            </a:r>
            <a:endParaRPr lang="en-US" altLang="en-US" sz="2800">
              <a:solidFill>
                <a:srgbClr val="000000"/>
              </a:solidFill>
              <a:latin typeface="Simplified Arabic" panose="02020603050405020304" pitchFamily="18" charset="-78"/>
              <a:cs typeface="Simplified Arabic" panose="02020603050405020304" pitchFamily="18" charset="-78"/>
            </a:endParaRPr>
          </a:p>
          <a:p>
            <a:pPr lvl="1" algn="r" rtl="1" eaLnBrk="1" hangingPunct="1">
              <a:lnSpc>
                <a:spcPct val="107000"/>
              </a:lnSpc>
            </a:pPr>
            <a:r>
              <a:rPr lang="en-US" altLang="en-US" sz="2800">
                <a:solidFill>
                  <a:srgbClr val="000000"/>
                </a:solidFill>
                <a:latin typeface="Simplified Arabic" panose="02020603050405020304" pitchFamily="18" charset="-78"/>
                <a:cs typeface="Simplified Arabic" panose="02020603050405020304" pitchFamily="18" charset="-78"/>
              </a:rPr>
              <a:t>   </a:t>
            </a:r>
            <a:r>
              <a:rPr lang="ar-SA" altLang="en-US" sz="2800">
                <a:solidFill>
                  <a:srgbClr val="000000"/>
                </a:solidFill>
                <a:latin typeface="Simplified Arabic" panose="02020603050405020304" pitchFamily="18" charset="-78"/>
                <a:cs typeface="Simplified Arabic" panose="02020603050405020304" pitchFamily="18" charset="-78"/>
              </a:rPr>
              <a:t>الصحية المتعلقة بفيروس نقص المناعة البشرية</a:t>
            </a:r>
            <a:r>
              <a:rPr lang="fr-CA" altLang="en-US" sz="2800">
                <a:solidFill>
                  <a:srgbClr val="000000"/>
                </a:solidFill>
                <a:latin typeface="Simplified Arabic" panose="02020603050405020304" pitchFamily="18" charset="-78"/>
                <a:cs typeface="Simplified Arabic" panose="02020603050405020304" pitchFamily="18" charset="-78"/>
              </a:rPr>
              <a:t> </a:t>
            </a:r>
            <a:r>
              <a:rPr lang="ar-SA" altLang="en-US" sz="2800">
                <a:solidFill>
                  <a:srgbClr val="000000"/>
                </a:solidFill>
                <a:latin typeface="Simplified Arabic" panose="02020603050405020304" pitchFamily="18" charset="-78"/>
                <a:cs typeface="Simplified Arabic" panose="02020603050405020304" pitchFamily="18" charset="-78"/>
              </a:rPr>
              <a:t>و</a:t>
            </a:r>
            <a:r>
              <a:rPr lang="ar-LB" altLang="en-US" sz="2800">
                <a:solidFill>
                  <a:srgbClr val="000000"/>
                </a:solidFill>
                <a:latin typeface="Simplified Arabic" panose="02020603050405020304" pitchFamily="18" charset="-78"/>
                <a:cs typeface="Simplified Arabic" panose="02020603050405020304" pitchFamily="18" charset="-78"/>
              </a:rPr>
              <a:t>الو</a:t>
            </a:r>
            <a:r>
              <a:rPr lang="ar-SA" altLang="en-US" sz="2800">
                <a:solidFill>
                  <a:srgbClr val="000000"/>
                </a:solidFill>
                <a:latin typeface="Simplified Arabic" panose="02020603050405020304" pitchFamily="18" charset="-78"/>
                <a:cs typeface="Simplified Arabic" panose="02020603050405020304" pitchFamily="18" charset="-78"/>
              </a:rPr>
              <a:t>صول إلى العدالة؟</a:t>
            </a:r>
            <a:endParaRPr lang="en-US" altLang="en-US" sz="2800">
              <a:solidFill>
                <a:srgbClr val="000000"/>
              </a:solidFill>
              <a:latin typeface="Simplified Arabic" panose="02020603050405020304" pitchFamily="18" charset="-78"/>
              <a:cs typeface="Simplified Arabic" panose="02020603050405020304" pitchFamily="18" charset="-78"/>
            </a:endParaRPr>
          </a:p>
          <a:p>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Placeholder 1">
            <a:extLst>
              <a:ext uri="{FF2B5EF4-FFF2-40B4-BE49-F238E27FC236}">
                <a16:creationId xmlns:a16="http://schemas.microsoft.com/office/drawing/2014/main" id="{84D519CE-C8C0-47DE-9803-D781A0BB3923}"/>
              </a:ext>
            </a:extLst>
          </p:cNvPr>
          <p:cNvSpPr>
            <a:spLocks noGrp="1" noChangeArrowheads="1"/>
          </p:cNvSpPr>
          <p:nvPr>
            <p:ph type="body" sz="quarter" idx="15"/>
          </p:nvPr>
        </p:nvSpPr>
        <p:spPr bwMode="auto">
          <a:xfrm>
            <a:off x="1030288" y="1787525"/>
            <a:ext cx="9512300" cy="132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85750" indent="-285750" algn="r" rtl="1" eaLnBrk="1" hangingPunct="1">
              <a:spcBef>
                <a:spcPct val="0"/>
              </a:spcBef>
              <a:buFont typeface="Arial" panose="020B0604020202020204" pitchFamily="34" charset="0"/>
              <a:buChar char="•"/>
            </a:pPr>
            <a:r>
              <a:rPr lang="ar-SA" altLang="en-US" sz="2200" b="1">
                <a:latin typeface="Simplified Arabic" panose="02020603050405020304" pitchFamily="18" charset="-78"/>
                <a:ea typeface="ヒラギノ角ゴ Pro W3" pitchFamily="-92" charset="-128"/>
                <a:cs typeface="Simplified Arabic" panose="02020603050405020304" pitchFamily="18" charset="-78"/>
              </a:rPr>
              <a:t>قسموا المشاركين إلى مجموعات</a:t>
            </a:r>
            <a:r>
              <a:rPr lang="ar-LB" altLang="en-US" sz="2200" b="1">
                <a:latin typeface="Simplified Arabic" panose="02020603050405020304" pitchFamily="18" charset="-78"/>
                <a:ea typeface="ヒラギノ角ゴ Pro W3" pitchFamily="-92" charset="-128"/>
                <a:cs typeface="Simplified Arabic" panose="02020603050405020304" pitchFamily="18" charset="-78"/>
              </a:rPr>
              <a:t> مؤلفة من شخصين أو ثلاث أشخاص:</a:t>
            </a:r>
          </a:p>
          <a:p>
            <a:pPr marL="285750" indent="-285750" algn="r" rtl="1" eaLnBrk="1" hangingPunct="1">
              <a:spcBef>
                <a:spcPct val="0"/>
              </a:spcBef>
              <a:buFont typeface="Arial" panose="020B0604020202020204" pitchFamily="34" charset="0"/>
              <a:buChar char="•"/>
            </a:pPr>
            <a:r>
              <a:rPr lang="ar-LB" altLang="en-US" sz="2200">
                <a:latin typeface="Simplified Arabic" panose="02020603050405020304" pitchFamily="18" charset="-78"/>
                <a:ea typeface="ヒラギノ角ゴ Pro W3" pitchFamily="-92" charset="-128"/>
                <a:cs typeface="Simplified Arabic" panose="02020603050405020304" pitchFamily="18" charset="-78"/>
              </a:rPr>
              <a:t>برأيكم، ما هي العوامل المساهمة التي تزيد من احتمال التعرض للعنف القائم على النوع </a:t>
            </a:r>
            <a:endParaRPr lang="en-US" altLang="en-US" sz="2200">
              <a:latin typeface="Simplified Arabic" panose="02020603050405020304" pitchFamily="18" charset="-78"/>
              <a:ea typeface="ヒラギノ角ゴ Pro W3" pitchFamily="-92" charset="-128"/>
              <a:cs typeface="Simplified Arabic" panose="02020603050405020304" pitchFamily="18" charset="-78"/>
            </a:endParaRPr>
          </a:p>
          <a:p>
            <a:pPr marL="285750" indent="-285750" algn="r" rtl="1" eaLnBrk="1" hangingPunct="1">
              <a:lnSpc>
                <a:spcPct val="80000"/>
              </a:lnSpc>
              <a:spcBef>
                <a:spcPct val="0"/>
              </a:spcBef>
            </a:pPr>
            <a:r>
              <a:rPr lang="en-US" altLang="en-US" sz="2200">
                <a:latin typeface="Simplified Arabic" panose="02020603050405020304" pitchFamily="18" charset="-78"/>
                <a:ea typeface="ヒラギノ角ゴ Pro W3" pitchFamily="-92" charset="-128"/>
                <a:cs typeface="Simplified Arabic" panose="02020603050405020304" pitchFamily="18" charset="-78"/>
              </a:rPr>
              <a:t>   </a:t>
            </a:r>
            <a:r>
              <a:rPr lang="ar-LB" altLang="en-US" sz="2200">
                <a:latin typeface="Simplified Arabic" panose="02020603050405020304" pitchFamily="18" charset="-78"/>
                <a:ea typeface="ヒラギノ角ゴ Pro W3" pitchFamily="-92" charset="-128"/>
                <a:cs typeface="Simplified Arabic" panose="02020603050405020304" pitchFamily="18" charset="-78"/>
              </a:rPr>
              <a:t>الاجتماعي لدى هذه المجموعات المختلفة؟</a:t>
            </a:r>
          </a:p>
          <a:p>
            <a:pPr marL="285750" indent="-285750" eaLnBrk="1" hangingPunct="1">
              <a:spcBef>
                <a:spcPct val="0"/>
              </a:spcBef>
              <a:buFont typeface="Arial" panose="020B0604020202020204" pitchFamily="34" charset="0"/>
              <a:buChar char="•"/>
            </a:pPr>
            <a:endParaRPr lang="en-US" altLang="en-US" sz="2200">
              <a:ea typeface="ヒラギノ角ゴ Pro W3" pitchFamily="-92" charset="-128"/>
            </a:endParaRPr>
          </a:p>
        </p:txBody>
      </p:sp>
      <p:sp>
        <p:nvSpPr>
          <p:cNvPr id="83971" name="TextBox 9">
            <a:extLst>
              <a:ext uri="{FF2B5EF4-FFF2-40B4-BE49-F238E27FC236}">
                <a16:creationId xmlns:a16="http://schemas.microsoft.com/office/drawing/2014/main" id="{2F7AAD23-2559-4A35-BDAB-5FF12AC1BEE9}"/>
              </a:ext>
            </a:extLst>
          </p:cNvPr>
          <p:cNvSpPr txBox="1">
            <a:spLocks noChangeArrowheads="1"/>
          </p:cNvSpPr>
          <p:nvPr>
            <p:custDataLst>
              <p:tags r:id="rId1"/>
            </p:custDataLst>
          </p:nvPr>
        </p:nvSpPr>
        <p:spPr bwMode="auto">
          <a:xfrm>
            <a:off x="1720850" y="293688"/>
            <a:ext cx="1017905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2.2.3 مناقشة التمييز والعنف القائمين على النوع الاجتماعي من منظار مختلف الفئات المجتمعية المهمشة </a:t>
            </a:r>
          </a:p>
          <a:p>
            <a:pPr algn="r" rtl="1" eaLnBrk="1" hangingPunct="1">
              <a:lnSpc>
                <a:spcPct val="150000"/>
              </a:lnSpc>
            </a:pPr>
            <a:r>
              <a:rPr lang="ar-LB" altLang="en-US" sz="2200" b="1">
                <a:cs typeface="Simplified Arabic" panose="02020603050405020304" pitchFamily="18" charset="-78"/>
              </a:rPr>
              <a:t>ا</a:t>
            </a:r>
            <a:r>
              <a:rPr lang="ar-SA" altLang="en-US" sz="2200" b="1">
                <a:cs typeface="Simplified Arabic" panose="02020603050405020304" pitchFamily="18" charset="-78"/>
              </a:rPr>
              <a:t>لنشاط: عوامل ضعف الفئات المهمشة</a:t>
            </a:r>
            <a:r>
              <a:rPr lang="ar-SA" altLang="en-US" sz="2200">
                <a:cs typeface="Simplified Arabic" panose="02020603050405020304" pitchFamily="18" charset="-78"/>
              </a:rPr>
              <a:t> </a:t>
            </a:r>
            <a:endParaRPr lang="ar-LB" altLang="en-US" sz="2200" b="1">
              <a:latin typeface="Arial" panose="020B0604020202020204" pitchFamily="34" charset="0"/>
            </a:endParaRPr>
          </a:p>
        </p:txBody>
      </p:sp>
      <p:sp>
        <p:nvSpPr>
          <p:cNvPr id="83972" name="Rectangle 1">
            <a:extLst>
              <a:ext uri="{FF2B5EF4-FFF2-40B4-BE49-F238E27FC236}">
                <a16:creationId xmlns:a16="http://schemas.microsoft.com/office/drawing/2014/main" id="{46E34578-F284-43BC-8F7A-A6A9140802C7}"/>
              </a:ext>
            </a:extLst>
          </p:cNvPr>
          <p:cNvSpPr>
            <a:spLocks noChangeArrowheads="1"/>
          </p:cNvSpPr>
          <p:nvPr/>
        </p:nvSpPr>
        <p:spPr bwMode="auto">
          <a:xfrm>
            <a:off x="2959100" y="3044825"/>
            <a:ext cx="663257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ヒラギノ角ゴ Pro W3" pitchFamily="-92" charset="-128"/>
              </a:defRPr>
            </a:lvl1pPr>
            <a:lvl2pPr marL="896938"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lvl="1" algn="r" rtl="1" eaLnBrk="1" hangingPunct="1">
              <a:buClr>
                <a:srgbClr val="36B0E3"/>
              </a:buClr>
              <a:buFont typeface="Arial" panose="020B0604020202020204" pitchFamily="34" charset="0"/>
              <a:buChar char="•"/>
            </a:pPr>
            <a:r>
              <a:rPr lang="ar-LB" altLang="en-US" sz="2200">
                <a:solidFill>
                  <a:srgbClr val="000000"/>
                </a:solidFill>
                <a:latin typeface="Simplified Arabic" panose="02020603050405020304" pitchFamily="18" charset="-78"/>
                <a:cs typeface="Simplified Arabic" panose="02020603050405020304" pitchFamily="18" charset="-78"/>
              </a:rPr>
              <a:t>النساء (طيلة حياتهنّ)</a:t>
            </a: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النساء اللواتي يتعاطين المخدرات</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النساء المصابات بفيروس نقص المناعة البشرية</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العاملون في مجال الجنس</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المراهقات</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النساء في السجن أو غيرها من الأماكن المغلقة الأشخاص</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LB" altLang="en-US" sz="2200">
                <a:solidFill>
                  <a:srgbClr val="000000"/>
                </a:solidFill>
                <a:latin typeface="Simplified Arabic" panose="02020603050405020304" pitchFamily="18" charset="-78"/>
                <a:cs typeface="Simplified Arabic" panose="02020603050405020304" pitchFamily="18" charset="-78"/>
              </a:rPr>
              <a:t>أعضاء </a:t>
            </a:r>
            <a:r>
              <a:rPr lang="ar-SA" altLang="en-US" sz="2200">
                <a:solidFill>
                  <a:srgbClr val="000000"/>
                </a:solidFill>
                <a:latin typeface="Simplified Arabic" panose="02020603050405020304" pitchFamily="18" charset="-78"/>
                <a:cs typeface="Simplified Arabic" panose="02020603050405020304" pitchFamily="18" charset="-78"/>
              </a:rPr>
              <a:t>مجتمع الميم</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اللاجئون وطالبو اللجوء/الأقليات العرقية والدينية</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LB" altLang="en-US" sz="2200">
                <a:solidFill>
                  <a:srgbClr val="000000"/>
                </a:solidFill>
                <a:latin typeface="Simplified Arabic" panose="02020603050405020304" pitchFamily="18" charset="-78"/>
                <a:cs typeface="Simplified Arabic" panose="02020603050405020304" pitchFamily="18" charset="-78"/>
              </a:rPr>
              <a:t>ال</a:t>
            </a:r>
            <a:r>
              <a:rPr lang="ar-SA" altLang="en-US" sz="2200">
                <a:solidFill>
                  <a:srgbClr val="000000"/>
                </a:solidFill>
                <a:latin typeface="Simplified Arabic" panose="02020603050405020304" pitchFamily="18" charset="-78"/>
                <a:cs typeface="Simplified Arabic" panose="02020603050405020304" pitchFamily="18" charset="-78"/>
              </a:rPr>
              <a:t>أشخاص ذوي الإعاقة</a:t>
            </a:r>
            <a:endParaRPr lang="ar-LB" altLang="en-US" sz="2200">
              <a:solidFill>
                <a:srgbClr val="000000"/>
              </a:solidFill>
              <a:latin typeface="Simplified Arabic" panose="02020603050405020304" pitchFamily="18" charset="-78"/>
              <a:cs typeface="Simplified Arabic" panose="02020603050405020304" pitchFamily="18" charset="-78"/>
            </a:endParaRPr>
          </a:p>
          <a:p>
            <a:pPr lvl="1" algn="r" rtl="1" eaLnBrk="1" hangingPunct="1">
              <a:buClr>
                <a:srgbClr val="36B0E3"/>
              </a:buClr>
              <a:buFont typeface="Arial" panose="020B0604020202020204" pitchFamily="34" charset="0"/>
              <a:buChar char="•"/>
            </a:pPr>
            <a:r>
              <a:rPr lang="ar-SA" altLang="en-US" sz="2200">
                <a:solidFill>
                  <a:srgbClr val="000000"/>
                </a:solidFill>
                <a:latin typeface="Simplified Arabic" panose="02020603050405020304" pitchFamily="18" charset="-78"/>
                <a:cs typeface="Simplified Arabic" panose="02020603050405020304" pitchFamily="18" charset="-78"/>
              </a:rPr>
              <a:t>الرجال والفتيا</a:t>
            </a:r>
            <a:r>
              <a:rPr lang="ar-LB" altLang="en-US" sz="2200">
                <a:solidFill>
                  <a:srgbClr val="000000"/>
                </a:solidFill>
                <a:latin typeface="Simplified Arabic" panose="02020603050405020304" pitchFamily="18" charset="-78"/>
                <a:cs typeface="Simplified Arabic" panose="02020603050405020304" pitchFamily="18" charset="-78"/>
              </a:rPr>
              <a:t>ن</a:t>
            </a:r>
            <a:endParaRPr lang="en-GB" altLang="en-US" sz="220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lide 28-09.png">
            <a:extLst>
              <a:ext uri="{FF2B5EF4-FFF2-40B4-BE49-F238E27FC236}">
                <a16:creationId xmlns:a16="http://schemas.microsoft.com/office/drawing/2014/main" id="{8B2DF825-2DE7-4FB1-A40C-5809321333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Slides 29-10.png">
            <a:extLst>
              <a:ext uri="{FF2B5EF4-FFF2-40B4-BE49-F238E27FC236}">
                <a16:creationId xmlns:a16="http://schemas.microsoft.com/office/drawing/2014/main" id="{522B395F-EE7A-432C-AA15-CD0EC93E25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Slides-03.png">
            <a:extLst>
              <a:ext uri="{FF2B5EF4-FFF2-40B4-BE49-F238E27FC236}">
                <a16:creationId xmlns:a16="http://schemas.microsoft.com/office/drawing/2014/main" id="{93D60CBE-E2F0-4BDB-9A6F-C8542834F1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Slides-30-11.png">
            <a:extLst>
              <a:ext uri="{FF2B5EF4-FFF2-40B4-BE49-F238E27FC236}">
                <a16:creationId xmlns:a16="http://schemas.microsoft.com/office/drawing/2014/main" id="{B14BA6C3-8166-4CAB-B671-A2671820D2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descr="Slide 31-12.png">
            <a:extLst>
              <a:ext uri="{FF2B5EF4-FFF2-40B4-BE49-F238E27FC236}">
                <a16:creationId xmlns:a16="http://schemas.microsoft.com/office/drawing/2014/main" id="{12526943-5B4F-462E-8337-905B5E53E3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Slides 32-13.png">
            <a:extLst>
              <a:ext uri="{FF2B5EF4-FFF2-40B4-BE49-F238E27FC236}">
                <a16:creationId xmlns:a16="http://schemas.microsoft.com/office/drawing/2014/main" id="{F8B57CA1-22FF-4CD4-AF5E-F424621A9A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Slides 33-14.png">
            <a:extLst>
              <a:ext uri="{FF2B5EF4-FFF2-40B4-BE49-F238E27FC236}">
                <a16:creationId xmlns:a16="http://schemas.microsoft.com/office/drawing/2014/main" id="{23BFF1F0-011F-4EEA-85FE-08DB80B0A4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a:extLst>
              <a:ext uri="{FF2B5EF4-FFF2-40B4-BE49-F238E27FC236}">
                <a16:creationId xmlns:a16="http://schemas.microsoft.com/office/drawing/2014/main" id="{9A1B29F9-5706-4F7C-8000-B4163DE749B1}"/>
              </a:ext>
            </a:extLst>
          </p:cNvPr>
          <p:cNvSpPr>
            <a:spLocks noChangeArrowheads="1"/>
          </p:cNvSpPr>
          <p:nvPr/>
        </p:nvSpPr>
        <p:spPr bwMode="auto">
          <a:xfrm>
            <a:off x="355600" y="233363"/>
            <a:ext cx="11557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07000"/>
              </a:lnSpc>
            </a:pPr>
            <a:r>
              <a:rPr lang="ar-SA" altLang="en-US" sz="2800" b="1">
                <a:solidFill>
                  <a:srgbClr val="36B0E3"/>
                </a:solidFill>
                <a:cs typeface="Simplified Arabic" panose="02020603050405020304" pitchFamily="18" charset="-78"/>
              </a:rPr>
              <a:t>2.3.1 ما أهمية حقوق الإنسان في ما يتعلق بفيروس نقص المناعة البشرية </a:t>
            </a:r>
            <a:r>
              <a:rPr lang="en-US" altLang="en-US" sz="2800" b="1">
                <a:solidFill>
                  <a:srgbClr val="36B0E3"/>
                </a:solidFill>
                <a:latin typeface="Simplified Arabic" panose="02020603050405020304" pitchFamily="18" charset="-78"/>
                <a:cs typeface="Arial" panose="020B0604020202020204" pitchFamily="34" charset="0"/>
              </a:rPr>
              <a:t> </a:t>
            </a:r>
            <a:r>
              <a:rPr lang="ar-SA" altLang="en-US" sz="2800" b="1">
                <a:solidFill>
                  <a:srgbClr val="36B0E3"/>
                </a:solidFill>
                <a:cs typeface="Simplified Arabic" panose="02020603050405020304" pitchFamily="18" charset="-78"/>
              </a:rPr>
              <a:t>والتمييز</a:t>
            </a:r>
            <a:r>
              <a:rPr lang="ar-LB" altLang="en-US" sz="2800" b="1">
                <a:solidFill>
                  <a:srgbClr val="36B0E3"/>
                </a:solidFill>
                <a:cs typeface="Simplified Arabic" panose="02020603050405020304" pitchFamily="18" charset="-78"/>
              </a:rPr>
              <a:t> والعنف</a:t>
            </a:r>
            <a:r>
              <a:rPr lang="ar-SA" altLang="en-US" sz="2800" b="1">
                <a:solidFill>
                  <a:srgbClr val="36B0E3"/>
                </a:solidFill>
                <a:cs typeface="Simplified Arabic" panose="02020603050405020304" pitchFamily="18" charset="-78"/>
              </a:rPr>
              <a:t> القائمين على النوع الاجتماعي؟</a:t>
            </a:r>
            <a:endParaRPr lang="en-US" altLang="en-US" sz="2800">
              <a:solidFill>
                <a:srgbClr val="36B0E3"/>
              </a:solidFill>
              <a:cs typeface="Arial" panose="020B0604020202020204" pitchFamily="34" charset="0"/>
            </a:endParaRPr>
          </a:p>
        </p:txBody>
      </p:sp>
      <p:sp>
        <p:nvSpPr>
          <p:cNvPr id="96259" name="Rectangle 2">
            <a:extLst>
              <a:ext uri="{FF2B5EF4-FFF2-40B4-BE49-F238E27FC236}">
                <a16:creationId xmlns:a16="http://schemas.microsoft.com/office/drawing/2014/main" id="{4C7784D2-BB53-477A-98CA-BE4D3B5AC014}"/>
              </a:ext>
            </a:extLst>
          </p:cNvPr>
          <p:cNvSpPr>
            <a:spLocks noChangeArrowheads="1"/>
          </p:cNvSpPr>
          <p:nvPr/>
        </p:nvSpPr>
        <p:spPr bwMode="auto">
          <a:xfrm>
            <a:off x="355600" y="1489075"/>
            <a:ext cx="114427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spcAft>
                <a:spcPts val="1200"/>
              </a:spcAft>
              <a:buClr>
                <a:srgbClr val="36B0E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إن العلاقة القائمة ما بين النوع الاجتماعي وفيروس نقص المناعة البشرية تتقدم باستمرار.</a:t>
            </a:r>
          </a:p>
          <a:p>
            <a:pPr algn="r" rtl="1" eaLnBrk="1" hangingPunct="1">
              <a:spcAft>
                <a:spcPts val="1200"/>
              </a:spcAft>
              <a:buClr>
                <a:srgbClr val="36B0E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تؤثر كلّ من التربية، والمدخول، والإثنية، والعرق، والعجز، ووضع المهاجرين، والصحة، والموقع، والميول الجنسية على الروابط القائمة ما بين فيروس نقص المناعة البشرية والنوع الاجتماعي. ومن هنا، أهمية الاطلاع على مختلف الطرق التي تتداخل فيها كل من موضوعي فيروس نقص المناعة البشرية والنوع الاجتماعي.</a:t>
            </a:r>
          </a:p>
          <a:p>
            <a:pPr algn="r" rtl="1" eaLnBrk="1" hangingPunct="1">
              <a:spcAft>
                <a:spcPts val="1200"/>
              </a:spcAft>
              <a:buClr>
                <a:srgbClr val="36B0E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ومن المعروف عالمياً أن احتمال إصابة الأشخاص بفيروس نقص المناعة البشرية والعنف المرتبط به تزداد استناداً إلى النشاط الجنسي، النوع الاجتماعي، العمر، الميول الجنسية، الهوية القائمة على النوع الاجتماعي والتعبير عن النوع الاجتماعي إضافة إلى العمل بالجنس.</a:t>
            </a:r>
          </a:p>
          <a:p>
            <a:pPr algn="r" rtl="1" eaLnBrk="1" hangingPunct="1">
              <a:spcAft>
                <a:spcPts val="1200"/>
              </a:spcAft>
              <a:buClr>
                <a:srgbClr val="36B0E3"/>
              </a:buClr>
              <a:buFont typeface="Arial" panose="020B0604020202020204" pitchFamily="34" charset="0"/>
              <a:buChar char="•"/>
            </a:pP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تؤدي مختلف أنواع الوصمة الاجتماعية والتمييز المرتبطة بهذه الهويات القائمة على النوع الاجتماعي وتداخلها إلى الحدّ من قدرة الناس على تحقيق حقوق الإنسان الأساسية والحريات، بما في ذلك الحقوق المتعلقة بالصحة الجنسية والإنحابية، والحق بالحصول على الرعاية الصحية.</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Picture slide 35.png">
            <a:extLst>
              <a:ext uri="{FF2B5EF4-FFF2-40B4-BE49-F238E27FC236}">
                <a16:creationId xmlns:a16="http://schemas.microsoft.com/office/drawing/2014/main" id="{FEF4C4EB-711A-4126-B6A6-CBB1BB0C1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25" y="1116013"/>
            <a:ext cx="101346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Half-of-new-HIV-infections-now-among-key-populations_2200px.png">
            <a:extLst>
              <a:ext uri="{FF2B5EF4-FFF2-40B4-BE49-F238E27FC236}">
                <a16:creationId xmlns:a16="http://schemas.microsoft.com/office/drawing/2014/main" id="{35D36F5E-FA73-4F03-8F7E-99E67FDBAFD2}"/>
              </a:ext>
            </a:extLst>
          </p:cNvPr>
          <p:cNvPicPr>
            <a:picLocks noGrp="1" noChangeAspect="1"/>
          </p:cNvPicPr>
          <p:nvPr>
            <p:ph idx="4294967295"/>
          </p:nvPr>
        </p:nvPicPr>
        <p:blipFill>
          <a:blip r:embed="rId4"/>
          <a:srcRect t="-14995" b="-14995"/>
          <a:stretch>
            <a:fillRect/>
          </a:stretch>
        </p:blipFill>
        <p:spPr>
          <a:xfrm>
            <a:off x="0" y="920750"/>
            <a:ext cx="6157913" cy="4984750"/>
          </a:xfrm>
        </p:spPr>
      </p:pic>
      <p:sp>
        <p:nvSpPr>
          <p:cNvPr id="98308" name="TextBox 3">
            <a:extLst>
              <a:ext uri="{FF2B5EF4-FFF2-40B4-BE49-F238E27FC236}">
                <a16:creationId xmlns:a16="http://schemas.microsoft.com/office/drawing/2014/main" id="{AFC26A11-C2FC-4038-B880-F3F9DC29622B}"/>
              </a:ext>
            </a:extLst>
          </p:cNvPr>
          <p:cNvSpPr txBox="1">
            <a:spLocks noChangeArrowheads="1"/>
          </p:cNvSpPr>
          <p:nvPr/>
        </p:nvSpPr>
        <p:spPr bwMode="auto">
          <a:xfrm>
            <a:off x="393700" y="6350000"/>
            <a:ext cx="108585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eaLnBrk="1" hangingPunct="1"/>
            <a:r>
              <a:rPr lang="en-US" altLang="en-US" sz="1500"/>
              <a:t>* UNAIDS 2020 https://www.unaids.org/sites/default/files/media_asset/2020_aids-data-book_en.pdf </a:t>
            </a:r>
          </a:p>
        </p:txBody>
      </p:sp>
      <p:sp>
        <p:nvSpPr>
          <p:cNvPr id="98309" name="Rectangle 1">
            <a:extLst>
              <a:ext uri="{FF2B5EF4-FFF2-40B4-BE49-F238E27FC236}">
                <a16:creationId xmlns:a16="http://schemas.microsoft.com/office/drawing/2014/main" id="{5F031211-1D3A-4F7C-B78C-CFE1E5773305}"/>
              </a:ext>
            </a:extLst>
          </p:cNvPr>
          <p:cNvSpPr>
            <a:spLocks noChangeArrowheads="1"/>
          </p:cNvSpPr>
          <p:nvPr/>
        </p:nvSpPr>
        <p:spPr bwMode="auto">
          <a:xfrm>
            <a:off x="355600" y="233363"/>
            <a:ext cx="11557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07000"/>
              </a:lnSpc>
            </a:pPr>
            <a:r>
              <a:rPr lang="ar-SA" altLang="en-US" sz="2800" b="1">
                <a:solidFill>
                  <a:srgbClr val="36B0E3"/>
                </a:solidFill>
                <a:cs typeface="Simplified Arabic" panose="02020603050405020304" pitchFamily="18" charset="-78"/>
              </a:rPr>
              <a:t>2.3.1 ما أهمية حقوق الإنسان في ما يتعلق بفيروس نقص المناعة البشرية </a:t>
            </a:r>
            <a:r>
              <a:rPr lang="en-US" altLang="en-US" sz="2800" b="1">
                <a:solidFill>
                  <a:srgbClr val="36B0E3"/>
                </a:solidFill>
                <a:latin typeface="Simplified Arabic" panose="02020603050405020304" pitchFamily="18" charset="-78"/>
                <a:cs typeface="Arial" panose="020B0604020202020204" pitchFamily="34" charset="0"/>
              </a:rPr>
              <a:t> </a:t>
            </a:r>
            <a:r>
              <a:rPr lang="ar-SA" altLang="en-US" sz="2800" b="1">
                <a:solidFill>
                  <a:srgbClr val="36B0E3"/>
                </a:solidFill>
                <a:cs typeface="Simplified Arabic" panose="02020603050405020304" pitchFamily="18" charset="-78"/>
              </a:rPr>
              <a:t>والتمييز</a:t>
            </a:r>
            <a:r>
              <a:rPr lang="ar-LB" altLang="en-US" sz="2800" b="1">
                <a:solidFill>
                  <a:srgbClr val="36B0E3"/>
                </a:solidFill>
                <a:cs typeface="Simplified Arabic" panose="02020603050405020304" pitchFamily="18" charset="-78"/>
              </a:rPr>
              <a:t> والعنف</a:t>
            </a:r>
            <a:r>
              <a:rPr lang="ar-SA" altLang="en-US" sz="2800" b="1">
                <a:solidFill>
                  <a:srgbClr val="36B0E3"/>
                </a:solidFill>
                <a:cs typeface="Simplified Arabic" panose="02020603050405020304" pitchFamily="18" charset="-78"/>
              </a:rPr>
              <a:t> القائمين على النوع الاجتماعي؟</a:t>
            </a:r>
            <a:endParaRPr lang="en-US" altLang="en-US" sz="2800">
              <a:solidFill>
                <a:srgbClr val="36B0E3"/>
              </a:solidFill>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CBBD-4BEB-4BF9-A408-A34F1A8F95F1}"/>
              </a:ext>
            </a:extLst>
          </p:cNvPr>
          <p:cNvSpPr>
            <a:spLocks noGrp="1"/>
          </p:cNvSpPr>
          <p:nvPr>
            <p:ph type="title"/>
          </p:nvPr>
        </p:nvSpPr>
        <p:spPr>
          <a:xfrm>
            <a:off x="2144713" y="227013"/>
            <a:ext cx="9671050" cy="1009650"/>
          </a:xfrm>
        </p:spPr>
        <p:txBody>
          <a:bodyPr vert="horz" tIns="45720" bIns="45720" numCol="1" anchor="t" anchorCtr="0" compatLnSpc="1">
            <a:prstTxWarp prst="textNoShape">
              <a:avLst/>
            </a:prstTxWarp>
          </a:bodyPr>
          <a:lstStyle/>
          <a:p>
            <a:pPr algn="r" rtl="1">
              <a:lnSpc>
                <a:spcPct val="107000"/>
              </a:lnSpc>
              <a:defRPr/>
            </a:pPr>
            <a:r>
              <a:rPr lang="ar-LB" altLang="en-US" sz="2800">
                <a:latin typeface="Calibri" panose="020F0502020204030204" pitchFamily="34" charset="0"/>
                <a:ea typeface="ヒラギノ角ゴ Pro W3" pitchFamily="-92" charset="-128"/>
                <a:cs typeface="Simplified Arabic" panose="02020603050405020304" pitchFamily="18" charset="-78"/>
              </a:rPr>
              <a:t>2.3.1</a:t>
            </a:r>
            <a:r>
              <a:rPr lang="en-US" altLang="en-US" sz="2800">
                <a:latin typeface="Calibri" panose="020F0502020204030204" pitchFamily="34" charset="0"/>
                <a:ea typeface="ヒラギノ角ゴ Pro W3" pitchFamily="-92" charset="-128"/>
                <a:cs typeface="Simplified Arabic" panose="02020603050405020304" pitchFamily="18" charset="-78"/>
              </a:rPr>
              <a:t> ما أهمية حقوق الإنسان في ما يتعلق بفيروس نقص المناعة البشرية والتمييز</a:t>
            </a:r>
            <a:r>
              <a:rPr lang="ar-LB" altLang="en-US" sz="2800">
                <a:latin typeface="Calibri" panose="020F0502020204030204" pitchFamily="34" charset="0"/>
                <a:ea typeface="ヒラギノ角ゴ Pro W3" pitchFamily="-92" charset="-128"/>
                <a:cs typeface="Simplified Arabic" panose="02020603050405020304" pitchFamily="18" charset="-78"/>
              </a:rPr>
              <a:t> والعنف</a:t>
            </a:r>
            <a:r>
              <a:rPr lang="en-US" altLang="en-US" sz="2800">
                <a:latin typeface="Calibri" panose="020F0502020204030204" pitchFamily="34" charset="0"/>
                <a:ea typeface="ヒラギノ角ゴ Pro W3" pitchFamily="-92" charset="-128"/>
                <a:cs typeface="Simplified Arabic" panose="02020603050405020304" pitchFamily="18" charset="-78"/>
              </a:rPr>
              <a:t> القائمين على النوع الاجتماعي؟</a:t>
            </a:r>
            <a:endParaRPr lang="en-US" altLang="en-US" sz="2800">
              <a:latin typeface="Calibri" panose="020F0502020204030204" pitchFamily="34" charset="0"/>
              <a:ea typeface="ヒラギノ角ゴ Pro W3" pitchFamily="-92" charset="-128"/>
            </a:endParaRPr>
          </a:p>
        </p:txBody>
      </p:sp>
      <p:sp>
        <p:nvSpPr>
          <p:cNvPr id="100355" name="Rectangle 3">
            <a:extLst>
              <a:ext uri="{FF2B5EF4-FFF2-40B4-BE49-F238E27FC236}">
                <a16:creationId xmlns:a16="http://schemas.microsoft.com/office/drawing/2014/main" id="{16B5FB20-DC07-4C8B-89C9-232476CC5290}"/>
              </a:ext>
            </a:extLst>
          </p:cNvPr>
          <p:cNvSpPr>
            <a:spLocks noChangeArrowheads="1"/>
          </p:cNvSpPr>
          <p:nvPr/>
        </p:nvSpPr>
        <p:spPr bwMode="auto">
          <a:xfrm>
            <a:off x="3213100" y="1568450"/>
            <a:ext cx="855186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3" indent="-17463">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400" b="1"/>
              <a:t>النشاط: كيف تتأثر الحقوف بالعنف والتمييز القائمين على النوع الاجتماعي؟</a:t>
            </a:r>
          </a:p>
          <a:p>
            <a:pPr algn="r" rtl="1" eaLnBrk="1" hangingPunct="1"/>
            <a:endParaRPr lang="en-US" altLang="en-US" sz="2300">
              <a:cs typeface="Arial" panose="020B0604020202020204" pitchFamily="34" charset="0"/>
            </a:endParaRPr>
          </a:p>
          <a:p>
            <a:pPr algn="r" rtl="1" eaLnBrk="1" hangingPunct="1">
              <a:buClr>
                <a:srgbClr val="36B0E3"/>
              </a:buClr>
              <a:buSzPct val="80000"/>
              <a:buFont typeface="Arial" panose="020B0604020202020204" pitchFamily="34" charset="0"/>
              <a:buChar char="•"/>
            </a:pPr>
            <a:r>
              <a:rPr lang="en-US" altLang="en-US" sz="2300">
                <a:solidFill>
                  <a:srgbClr val="000000"/>
                </a:solidFill>
                <a:cs typeface="Arial" panose="020B0604020202020204" pitchFamily="34" charset="0"/>
              </a:rPr>
              <a:t> </a:t>
            </a:r>
            <a:r>
              <a:rPr lang="ar-LB" altLang="en-US" sz="2300">
                <a:solidFill>
                  <a:srgbClr val="000000"/>
                </a:solidFill>
              </a:rPr>
              <a:t>ضمن مجموعات: </a:t>
            </a:r>
          </a:p>
          <a:p>
            <a:pPr algn="r" rtl="1" eaLnBrk="1" hangingPunct="1"/>
            <a:endParaRPr lang="en-US" altLang="en-US" sz="2300">
              <a:solidFill>
                <a:srgbClr val="000000"/>
              </a:solidFill>
              <a:cs typeface="Simplified Arabic" panose="02020603050405020304" pitchFamily="18" charset="-78"/>
            </a:endParaRPr>
          </a:p>
          <a:p>
            <a:pPr algn="r" rtl="1" eaLnBrk="1" hangingPunct="1">
              <a:buClr>
                <a:srgbClr val="36B0E3"/>
              </a:buClr>
              <a:buSzPct val="80000"/>
              <a:buFont typeface="Arial" panose="020B0604020202020204" pitchFamily="34" charset="0"/>
              <a:buChar char="•"/>
            </a:pPr>
            <a:r>
              <a:rPr lang="en-US" altLang="en-US" sz="2300">
                <a:solidFill>
                  <a:srgbClr val="000000"/>
                </a:solidFill>
                <a:cs typeface="Simplified Arabic" panose="02020603050405020304" pitchFamily="18" charset="-78"/>
              </a:rPr>
              <a:t> </a:t>
            </a:r>
            <a:r>
              <a:rPr lang="ar-SA" altLang="en-US" sz="2300">
                <a:solidFill>
                  <a:srgbClr val="000000"/>
                </a:solidFill>
                <a:cs typeface="Simplified Arabic" panose="02020603050405020304" pitchFamily="18" charset="-78"/>
              </a:rPr>
              <a:t>خصصوا لكل مجموعة أحد الحقوق التالية: </a:t>
            </a:r>
            <a:r>
              <a:rPr lang="ar-SA" altLang="en-US" sz="2300">
                <a:cs typeface="Simplified Arabic" panose="02020603050405020304" pitchFamily="18" charset="-78"/>
              </a:rPr>
              <a:t>الصحة، التعليم، الهوية والتعبير، </a:t>
            </a:r>
            <a:r>
              <a:rPr lang="en-US" altLang="en-US" sz="2300">
                <a:cs typeface="Simplified Arabic" panose="02020603050405020304" pitchFamily="18" charset="-78"/>
              </a:rPr>
              <a:t> </a:t>
            </a:r>
          </a:p>
          <a:p>
            <a:pPr algn="r" rtl="1" eaLnBrk="1" hangingPunct="1">
              <a:buClr>
                <a:srgbClr val="36B0E3"/>
              </a:buClr>
              <a:buSzPct val="80000"/>
            </a:pPr>
            <a:r>
              <a:rPr lang="en-US" altLang="en-US" sz="2300">
                <a:cs typeface="Simplified Arabic" panose="02020603050405020304" pitchFamily="18" charset="-78"/>
              </a:rPr>
              <a:t>  </a:t>
            </a:r>
            <a:r>
              <a:rPr lang="ar-SA" altLang="en-US" sz="2300">
                <a:cs typeface="Simplified Arabic" panose="02020603050405020304" pitchFamily="18" charset="-78"/>
              </a:rPr>
              <a:t>العلاقات والمجتمع، الموارد، المشاركة في الحوكمة، السلامة والأمن.</a:t>
            </a:r>
            <a:endParaRPr lang="ar-LB" altLang="en-US" sz="2300">
              <a:cs typeface="Simplified Arabic" panose="02020603050405020304" pitchFamily="18" charset="-78"/>
            </a:endParaRPr>
          </a:p>
          <a:p>
            <a:pPr algn="r" rtl="1" eaLnBrk="1" hangingPunct="1"/>
            <a:endParaRPr lang="en-US" altLang="en-US" sz="2300">
              <a:cs typeface="Simplified Arabic" panose="02020603050405020304" pitchFamily="18" charset="-78"/>
            </a:endParaRPr>
          </a:p>
          <a:p>
            <a:pPr algn="r" rtl="1" eaLnBrk="1" hangingPunct="1">
              <a:buClr>
                <a:srgbClr val="36B0E3"/>
              </a:buClr>
              <a:buSzPct val="80000"/>
              <a:buFont typeface="Arial" panose="020B0604020202020204" pitchFamily="34" charset="0"/>
              <a:buChar char="•"/>
            </a:pPr>
            <a:r>
              <a:rPr lang="en-US" altLang="en-US" sz="2300">
                <a:solidFill>
                  <a:srgbClr val="000000"/>
                </a:solidFill>
                <a:cs typeface="Simplified Arabic" panose="02020603050405020304" pitchFamily="18" charset="-78"/>
              </a:rPr>
              <a:t> </a:t>
            </a:r>
            <a:r>
              <a:rPr lang="ar-LB" altLang="en-US" sz="2300">
                <a:solidFill>
                  <a:srgbClr val="000000"/>
                </a:solidFill>
                <a:cs typeface="Simplified Arabic" panose="02020603050405020304" pitchFamily="18" charset="-78"/>
              </a:rPr>
              <a:t>ناقشوا الحقوق التي أسندت إليكم:</a:t>
            </a:r>
          </a:p>
          <a:p>
            <a:pPr algn="r" rtl="1" eaLnBrk="1" hangingPunct="1"/>
            <a:r>
              <a:rPr lang="en-US" altLang="en-US" sz="2300">
                <a:solidFill>
                  <a:srgbClr val="000000"/>
                </a:solidFill>
                <a:cs typeface="Simplified Arabic" panose="02020603050405020304" pitchFamily="18" charset="-78"/>
              </a:rPr>
              <a:t>     </a:t>
            </a:r>
            <a:r>
              <a:rPr lang="en-US" altLang="en-US">
                <a:solidFill>
                  <a:srgbClr val="36B0E3"/>
                </a:solidFill>
                <a:cs typeface="Simplified Arabic" panose="02020603050405020304" pitchFamily="18" charset="-78"/>
              </a:rPr>
              <a:t>•</a:t>
            </a:r>
            <a:r>
              <a:rPr lang="en-US" altLang="en-US" sz="2300">
                <a:solidFill>
                  <a:srgbClr val="000000"/>
                </a:solidFill>
                <a:cs typeface="Simplified Arabic" panose="02020603050405020304" pitchFamily="18" charset="-78"/>
              </a:rPr>
              <a:t> </a:t>
            </a:r>
            <a:r>
              <a:rPr lang="ar-LB" altLang="en-US" sz="2300">
                <a:solidFill>
                  <a:srgbClr val="000000"/>
                </a:solidFill>
                <a:cs typeface="Simplified Arabic" panose="02020603050405020304" pitchFamily="18" charset="-78"/>
              </a:rPr>
              <a:t>برأيكم، ما الذي يتضمنه هذا الحق؟</a:t>
            </a:r>
          </a:p>
          <a:p>
            <a:pPr algn="r" rtl="1" eaLnBrk="1" hangingPunct="1"/>
            <a:r>
              <a:rPr lang="en-US" altLang="en-US" sz="2300">
                <a:solidFill>
                  <a:srgbClr val="000000"/>
                </a:solidFill>
                <a:cs typeface="Simplified Arabic" panose="02020603050405020304" pitchFamily="18" charset="-78"/>
              </a:rPr>
              <a:t>     </a:t>
            </a:r>
            <a:r>
              <a:rPr lang="en-US" altLang="en-US">
                <a:solidFill>
                  <a:srgbClr val="36B0E3"/>
                </a:solidFill>
                <a:cs typeface="Simplified Arabic" panose="02020603050405020304" pitchFamily="18" charset="-78"/>
              </a:rPr>
              <a:t>•</a:t>
            </a:r>
            <a:r>
              <a:rPr lang="en-US" altLang="en-US" sz="2300">
                <a:solidFill>
                  <a:srgbClr val="000000"/>
                </a:solidFill>
                <a:cs typeface="Simplified Arabic" panose="02020603050405020304" pitchFamily="18" charset="-78"/>
              </a:rPr>
              <a:t> </a:t>
            </a:r>
            <a:r>
              <a:rPr lang="ar-LB" altLang="en-US" sz="2300">
                <a:solidFill>
                  <a:srgbClr val="000000"/>
                </a:solidFill>
                <a:cs typeface="Simplified Arabic" panose="02020603050405020304" pitchFamily="18" charset="-78"/>
              </a:rPr>
              <a:t>كيف يتأثر هذا </a:t>
            </a:r>
            <a:r>
              <a:rPr lang="ar-SA" altLang="en-US" sz="2300">
                <a:solidFill>
                  <a:srgbClr val="000000"/>
                </a:solidFill>
                <a:cs typeface="Simplified Arabic" panose="02020603050405020304" pitchFamily="18" charset="-78"/>
              </a:rPr>
              <a:t>الحق بعدم المساواة أو التمييز القائمين على </a:t>
            </a:r>
            <a:endParaRPr lang="en-US" altLang="en-US" sz="2300">
              <a:solidFill>
                <a:srgbClr val="000000"/>
              </a:solidFill>
              <a:cs typeface="Simplified Arabic" panose="02020603050405020304" pitchFamily="18" charset="-78"/>
            </a:endParaRPr>
          </a:p>
          <a:p>
            <a:pPr algn="r" rtl="1" eaLnBrk="1" hangingPunct="1"/>
            <a:r>
              <a:rPr lang="en-US" altLang="en-US" sz="2300">
                <a:solidFill>
                  <a:srgbClr val="000000"/>
                </a:solidFill>
                <a:cs typeface="Simplified Arabic" panose="02020603050405020304" pitchFamily="18" charset="-78"/>
              </a:rPr>
              <a:t>       </a:t>
            </a:r>
            <a:r>
              <a:rPr lang="ar-SA" altLang="en-US" sz="2300">
                <a:solidFill>
                  <a:srgbClr val="000000"/>
                </a:solidFill>
                <a:cs typeface="Simplified Arabic" panose="02020603050405020304" pitchFamily="18" charset="-78"/>
              </a:rPr>
              <a:t>النوع الاجتماعي</a:t>
            </a:r>
            <a:r>
              <a:rPr lang="ar-LB" altLang="en-US" sz="2300">
                <a:solidFill>
                  <a:srgbClr val="000000"/>
                </a:solidFill>
                <a:cs typeface="Simplified Arabic" panose="02020603050405020304" pitchFamily="18" charset="-78"/>
              </a:rPr>
              <a:t>؟</a:t>
            </a:r>
            <a:endParaRPr lang="en-US" altLang="en-US" sz="2300">
              <a:solidFill>
                <a:srgbClr val="000000"/>
              </a:solidFill>
              <a:cs typeface="Arial" panose="020B0604020202020204" pitchFamily="34" charset="0"/>
            </a:endParaRPr>
          </a:p>
        </p:txBody>
      </p:sp>
      <p:pic>
        <p:nvPicPr>
          <p:cNvPr id="100356" name="image297.png">
            <a:extLst>
              <a:ext uri="{FF2B5EF4-FFF2-40B4-BE49-F238E27FC236}">
                <a16:creationId xmlns:a16="http://schemas.microsoft.com/office/drawing/2014/main" id="{B3BB3C28-056D-4B88-A020-6CB118CC9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795713"/>
            <a:ext cx="257016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Slides 37-15.png">
            <a:extLst>
              <a:ext uri="{FF2B5EF4-FFF2-40B4-BE49-F238E27FC236}">
                <a16:creationId xmlns:a16="http://schemas.microsoft.com/office/drawing/2014/main" id="{4B294976-FE27-4B78-9D08-C2544A23A0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Slides 38-16.png">
            <a:extLst>
              <a:ext uri="{FF2B5EF4-FFF2-40B4-BE49-F238E27FC236}">
                <a16:creationId xmlns:a16="http://schemas.microsoft.com/office/drawing/2014/main" id="{C5E9174B-22D5-47D4-BC04-C2AE5BC8C5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descr="Slides 39-17.png">
            <a:extLst>
              <a:ext uri="{FF2B5EF4-FFF2-40B4-BE49-F238E27FC236}">
                <a16:creationId xmlns:a16="http://schemas.microsoft.com/office/drawing/2014/main" id="{21B0B58D-FBA9-4AE4-B246-DC133C913B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Slides-04.png">
            <a:extLst>
              <a:ext uri="{FF2B5EF4-FFF2-40B4-BE49-F238E27FC236}">
                <a16:creationId xmlns:a16="http://schemas.microsoft.com/office/drawing/2014/main" id="{8DB19287-46D7-4A67-8A28-679C27C992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Slides 40-18.png">
            <a:extLst>
              <a:ext uri="{FF2B5EF4-FFF2-40B4-BE49-F238E27FC236}">
                <a16:creationId xmlns:a16="http://schemas.microsoft.com/office/drawing/2014/main" id="{2742B3F4-06A8-43A6-B52C-5E97A06A4F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Slides 41-19.png">
            <a:extLst>
              <a:ext uri="{FF2B5EF4-FFF2-40B4-BE49-F238E27FC236}">
                <a16:creationId xmlns:a16="http://schemas.microsoft.com/office/drawing/2014/main" id="{959B215F-CD14-4A7F-A0B4-27B489D669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15AF-2E25-4C66-8513-D7CC8A56560C}"/>
              </a:ext>
            </a:extLst>
          </p:cNvPr>
          <p:cNvSpPr>
            <a:spLocks noGrp="1"/>
          </p:cNvSpPr>
          <p:nvPr>
            <p:ph type="title"/>
          </p:nvPr>
        </p:nvSpPr>
        <p:spPr>
          <a:xfrm>
            <a:off x="2667000" y="288925"/>
            <a:ext cx="9220200" cy="501650"/>
          </a:xfrm>
        </p:spPr>
        <p:txBody>
          <a:bodyPr vert="horz" tIns="45720" bIns="45720" numCol="1" anchor="t" anchorCtr="0" compatLnSpc="1">
            <a:prstTxWarp prst="textNoShape">
              <a:avLst/>
            </a:prstTxWarp>
          </a:bodyPr>
          <a:lstStyle/>
          <a:p>
            <a:pPr algn="r" rtl="1" eaLnBrk="1" hangingPunct="1">
              <a:defRPr/>
            </a:pPr>
            <a:r>
              <a:rPr lang="en-US" altLang="en-US" sz="2800">
                <a:ea typeface="ヒラギノ角ゴ Pro W3" pitchFamily="-92" charset="-128"/>
              </a:rPr>
              <a:t> 2.4.1</a:t>
            </a:r>
            <a:r>
              <a:rPr lang="ar-LB" altLang="en-US" sz="2800">
                <a:ea typeface="ヒラギノ角ゴ Pro W3" pitchFamily="-92" charset="-128"/>
              </a:rPr>
              <a:t> التعريف بنموذج </a:t>
            </a:r>
            <a:r>
              <a:rPr lang="en-US" altLang="en-US" sz="2800">
                <a:ea typeface="ヒラギノ角ゴ Pro W3" pitchFamily="-92" charset="-128"/>
              </a:rPr>
              <a:t>REAct</a:t>
            </a:r>
            <a:endParaRPr lang="en-GB" altLang="en-US" sz="3200">
              <a:ea typeface="ヒラギノ角ゴ Pro W3" pitchFamily="-92" charset="-128"/>
            </a:endParaRPr>
          </a:p>
        </p:txBody>
      </p:sp>
      <p:sp>
        <p:nvSpPr>
          <p:cNvPr id="110595" name="Text Placeholder 2">
            <a:extLst>
              <a:ext uri="{FF2B5EF4-FFF2-40B4-BE49-F238E27FC236}">
                <a16:creationId xmlns:a16="http://schemas.microsoft.com/office/drawing/2014/main" id="{B08C69E5-6580-4569-98AC-511D92F48D3A}"/>
              </a:ext>
            </a:extLst>
          </p:cNvPr>
          <p:cNvSpPr>
            <a:spLocks noGrp="1" noChangeArrowheads="1"/>
          </p:cNvSpPr>
          <p:nvPr>
            <p:ph type="body" sz="quarter" idx="15"/>
          </p:nvPr>
        </p:nvSpPr>
        <p:spPr bwMode="auto">
          <a:xfrm>
            <a:off x="5707063" y="1057275"/>
            <a:ext cx="6067425" cy="487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معلومات قابلة للتقصي</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تفاصيل حول الحالات (يسمح بعدد من الحالات)</a:t>
            </a:r>
          </a:p>
          <a:p>
            <a:pPr algn="r" rtl="1" eaLnBrk="1" hangingPunct="1">
              <a:spcBef>
                <a:spcPct val="0"/>
              </a:spcBef>
              <a:buClr>
                <a:srgbClr val="36B0E3"/>
              </a:buClr>
              <a:buFont typeface="Arial" panose="020B0604020202020204" pitchFamily="34" charset="0"/>
              <a:buNone/>
            </a:pPr>
            <a:r>
              <a:rPr lang="en-US" altLang="en-US" sz="2400">
                <a:solidFill>
                  <a:srgbClr val="36B0E3"/>
                </a:solidFill>
                <a:ea typeface="ヒラギノ角ゴ Pro W3" pitchFamily="-92" charset="-128"/>
              </a:rPr>
              <a:t>      • </a:t>
            </a:r>
            <a:r>
              <a:rPr lang="ar-LB" altLang="en-US" sz="2400">
                <a:solidFill>
                  <a:srgbClr val="36B0E3"/>
                </a:solidFill>
                <a:ea typeface="ヒラギノ角ゴ Pro W3" pitchFamily="-92" charset="-128"/>
              </a:rPr>
              <a:t>نوع الحادث</a:t>
            </a:r>
          </a:p>
          <a:p>
            <a:pPr algn="r" rtl="1" eaLnBrk="1" hangingPunct="1">
              <a:spcBef>
                <a:spcPct val="0"/>
              </a:spcBef>
              <a:buClr>
                <a:srgbClr val="36B0E3"/>
              </a:buClr>
              <a:buFont typeface="Arial" panose="020B0604020202020204" pitchFamily="34" charset="0"/>
              <a:buNone/>
            </a:pPr>
            <a:r>
              <a:rPr lang="en-US" altLang="en-US" sz="2400">
                <a:solidFill>
                  <a:srgbClr val="36B0E3"/>
                </a:solidFill>
                <a:ea typeface="ヒラギノ角ゴ Pro W3" pitchFamily="-92" charset="-128"/>
              </a:rPr>
              <a:t>      • </a:t>
            </a:r>
            <a:r>
              <a:rPr lang="ar-LB" altLang="en-US" sz="2400">
                <a:solidFill>
                  <a:srgbClr val="36B0E3"/>
                </a:solidFill>
                <a:ea typeface="ヒラギノ角ゴ Pro W3" pitchFamily="-92" charset="-128"/>
              </a:rPr>
              <a:t>المعتدون</a:t>
            </a:r>
          </a:p>
          <a:p>
            <a:pPr algn="r" rtl="1" eaLnBrk="1" hangingPunct="1">
              <a:spcBef>
                <a:spcPct val="0"/>
              </a:spcBef>
              <a:buClr>
                <a:srgbClr val="36B0E3"/>
              </a:buClr>
              <a:buFont typeface="Arial" panose="020B0604020202020204" pitchFamily="34" charset="0"/>
              <a:buNone/>
            </a:pPr>
            <a:r>
              <a:rPr lang="en-US" altLang="en-US" sz="2400">
                <a:solidFill>
                  <a:srgbClr val="36B0E3"/>
                </a:solidFill>
                <a:ea typeface="ヒラギノ角ゴ Pro W3" pitchFamily="-92" charset="-128"/>
              </a:rPr>
              <a:t>      • </a:t>
            </a:r>
            <a:r>
              <a:rPr lang="ar-LB" altLang="en-US" sz="2400">
                <a:solidFill>
                  <a:srgbClr val="36B0E3"/>
                </a:solidFill>
                <a:ea typeface="ヒラギノ角ゴ Pro W3" pitchFamily="-92" charset="-128"/>
              </a:rPr>
              <a:t>مسؤولية الدولة</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المنهجية</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توصيات حول السياسة</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الاستجابات المقدمة والتحديثات</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الملفات المرفقة</a:t>
            </a:r>
          </a:p>
        </p:txBody>
      </p:sp>
      <p:pic>
        <p:nvPicPr>
          <p:cNvPr id="110596" name="Picture 4">
            <a:extLst>
              <a:ext uri="{FF2B5EF4-FFF2-40B4-BE49-F238E27FC236}">
                <a16:creationId xmlns:a16="http://schemas.microsoft.com/office/drawing/2014/main" id="{B2831C3F-6428-430B-9F1B-7F3FA4A3E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574925"/>
            <a:ext cx="3632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4A3D8A10-EE41-4B7C-B90F-7BBA8A82312C}"/>
              </a:ext>
            </a:extLst>
          </p:cNvPr>
          <p:cNvSpPr txBox="1">
            <a:spLocks noChangeArrowheads="1"/>
          </p:cNvSpPr>
          <p:nvPr/>
        </p:nvSpPr>
        <p:spPr bwMode="auto">
          <a:xfrm>
            <a:off x="3513138" y="288925"/>
            <a:ext cx="83740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90000"/>
              </a:lnSpc>
            </a:pPr>
            <a:r>
              <a:rPr lang="en-US" altLang="en-US" sz="2800" b="1">
                <a:latin typeface="Arial" panose="020B0604020202020204" pitchFamily="34" charset="0"/>
                <a:cs typeface="Arial" panose="020B0604020202020204" pitchFamily="34" charset="0"/>
              </a:rPr>
              <a:t> 2.4.1</a:t>
            </a:r>
            <a:r>
              <a:rPr lang="ar-LB" altLang="en-US" sz="2800" b="1">
                <a:latin typeface="Arial" panose="020B0604020202020204" pitchFamily="34" charset="0"/>
              </a:rPr>
              <a:t> التعريف بنموذج </a:t>
            </a:r>
            <a:r>
              <a:rPr lang="en-US" altLang="en-US" sz="2800" b="1">
                <a:latin typeface="Arial" panose="020B0604020202020204" pitchFamily="34" charset="0"/>
                <a:cs typeface="Arial" panose="020B0604020202020204" pitchFamily="34" charset="0"/>
              </a:rPr>
              <a:t>REAct</a:t>
            </a:r>
            <a:endParaRPr lang="en-GB" altLang="en-US" sz="3200" b="1">
              <a:solidFill>
                <a:srgbClr val="36B0E3"/>
              </a:solidFill>
              <a:latin typeface="Arial" panose="020B0604020202020204" pitchFamily="34" charset="0"/>
              <a:cs typeface="Arial" panose="020B0604020202020204" pitchFamily="34" charset="0"/>
            </a:endParaRPr>
          </a:p>
        </p:txBody>
      </p:sp>
      <p:sp>
        <p:nvSpPr>
          <p:cNvPr id="112643" name="Text Placeholder 2">
            <a:extLst>
              <a:ext uri="{FF2B5EF4-FFF2-40B4-BE49-F238E27FC236}">
                <a16:creationId xmlns:a16="http://schemas.microsoft.com/office/drawing/2014/main" id="{169080C0-1ED3-4045-A68D-239BC5515EA5}"/>
              </a:ext>
            </a:extLst>
          </p:cNvPr>
          <p:cNvSpPr>
            <a:spLocks noGrp="1" noChangeArrowheads="1"/>
          </p:cNvSpPr>
          <p:nvPr>
            <p:ph type="body" sz="quarter" idx="15"/>
          </p:nvPr>
        </p:nvSpPr>
        <p:spPr bwMode="auto">
          <a:xfrm>
            <a:off x="982663" y="1057275"/>
            <a:ext cx="10791825" cy="487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الملاءمة</a:t>
            </a:r>
            <a:r>
              <a:rPr lang="en-US" altLang="en-US" sz="2400">
                <a:solidFill>
                  <a:srgbClr val="36B0E3"/>
                </a:solidFill>
                <a:ea typeface="ヒラギノ角ゴ Pro W3" pitchFamily="-92" charset="-128"/>
              </a:rPr>
              <a:t> </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استخدام اللغة /المصطلحات</a:t>
            </a:r>
            <a:endParaRPr lang="en-US" altLang="en-US" sz="2400">
              <a:ea typeface="ヒラギノ角ゴ Pro W3" pitchFamily="-92" charset="-128"/>
            </a:endParaRPr>
          </a:p>
          <a:p>
            <a:pPr algn="r" rtl="1" eaLnBrk="1" hangingPunct="1">
              <a:spcBef>
                <a:spcPct val="0"/>
              </a:spcBef>
              <a:buClr>
                <a:srgbClr val="36B0E3"/>
              </a:buClr>
              <a:buFont typeface="Arial" panose="020B0604020202020204" pitchFamily="34" charset="0"/>
              <a:buChar char="•"/>
            </a:pPr>
            <a:r>
              <a:rPr lang="en-US" altLang="en-US" sz="2400">
                <a:solidFill>
                  <a:srgbClr val="36B0E3"/>
                </a:solidFill>
                <a:ea typeface="ヒラギノ角ゴ Pro W3" pitchFamily="-92" charset="-128"/>
              </a:rPr>
              <a:t> </a:t>
            </a:r>
            <a:r>
              <a:rPr lang="ar-LB" altLang="en-US" sz="2400">
                <a:ea typeface="ヒラギノ角ゴ Pro W3" pitchFamily="-92" charset="-128"/>
              </a:rPr>
              <a:t>لوائح التعديل</a:t>
            </a:r>
            <a:r>
              <a:rPr lang="en-US" altLang="en-US" sz="2400">
                <a:solidFill>
                  <a:srgbClr val="36B0E3"/>
                </a:solidFill>
                <a:ea typeface="ヒラギノ角ゴ Pro W3" pitchFamily="-92" charset="-128"/>
              </a:rPr>
              <a:t>    </a:t>
            </a:r>
          </a:p>
          <a:p>
            <a:pPr algn="r" rtl="1" eaLnBrk="1" hangingPunct="1">
              <a:spcBef>
                <a:spcPct val="0"/>
              </a:spcBef>
              <a:buClr>
                <a:srgbClr val="36B0E3"/>
              </a:buClr>
              <a:buFont typeface="Arial" panose="020B0604020202020204" pitchFamily="34" charset="0"/>
              <a:buNone/>
            </a:pPr>
            <a:r>
              <a:rPr lang="en-US" altLang="en-US" sz="2400">
                <a:solidFill>
                  <a:srgbClr val="36B0E3"/>
                </a:solidFill>
                <a:ea typeface="ヒラギノ角ゴ Pro W3" pitchFamily="-92" charset="-128"/>
              </a:rPr>
              <a:t>      • </a:t>
            </a:r>
            <a:r>
              <a:rPr lang="ar-LB" altLang="en-US" sz="2400">
                <a:solidFill>
                  <a:srgbClr val="36B0E3"/>
                </a:solidFill>
                <a:ea typeface="ヒラギノ角ゴ Pro W3" pitchFamily="-92" charset="-128"/>
              </a:rPr>
              <a:t>نوع الحادث</a:t>
            </a:r>
          </a:p>
          <a:p>
            <a:pPr algn="r" rtl="1" eaLnBrk="1" hangingPunct="1">
              <a:spcBef>
                <a:spcPct val="0"/>
              </a:spcBef>
              <a:buClr>
                <a:srgbClr val="36B0E3"/>
              </a:buClr>
              <a:buFont typeface="Arial" panose="020B0604020202020204" pitchFamily="34" charset="0"/>
              <a:buNone/>
            </a:pPr>
            <a:r>
              <a:rPr lang="en-US" altLang="en-US" sz="2400">
                <a:solidFill>
                  <a:srgbClr val="36B0E3"/>
                </a:solidFill>
                <a:ea typeface="ヒラギノ角ゴ Pro W3" pitchFamily="-92" charset="-128"/>
              </a:rPr>
              <a:t>      • </a:t>
            </a:r>
            <a:r>
              <a:rPr lang="ar-LB" altLang="en-US" sz="2400">
                <a:solidFill>
                  <a:srgbClr val="36B0E3"/>
                </a:solidFill>
                <a:ea typeface="ヒラギノ角ゴ Pro W3" pitchFamily="-92" charset="-128"/>
              </a:rPr>
              <a:t>المعتدون</a:t>
            </a:r>
          </a:p>
          <a:p>
            <a:pPr algn="r" rtl="1" eaLnBrk="1" hangingPunct="1">
              <a:spcBef>
                <a:spcPct val="0"/>
              </a:spcBef>
              <a:buClr>
                <a:srgbClr val="36B0E3"/>
              </a:buClr>
              <a:buFont typeface="Arial" panose="020B0604020202020204" pitchFamily="34" charset="0"/>
              <a:buNone/>
            </a:pPr>
            <a:r>
              <a:rPr lang="en-US" altLang="en-US" sz="2400">
                <a:solidFill>
                  <a:srgbClr val="36B0E3"/>
                </a:solidFill>
                <a:ea typeface="ヒラギノ角ゴ Pro W3" pitchFamily="-92" charset="-128"/>
              </a:rPr>
              <a:t>      • </a:t>
            </a:r>
            <a:r>
              <a:rPr lang="ar-LB" altLang="en-US" sz="2400">
                <a:solidFill>
                  <a:srgbClr val="36B0E3"/>
                </a:solidFill>
                <a:ea typeface="ヒラギノ角ゴ Pro W3" pitchFamily="-92" charset="-128"/>
              </a:rPr>
              <a:t>الاستجابة</a:t>
            </a:r>
          </a:p>
          <a:p>
            <a:pPr algn="r" rtl="1" eaLnBrk="1" hangingPunct="1">
              <a:spcBef>
                <a:spcPct val="0"/>
              </a:spcBef>
              <a:buClr>
                <a:srgbClr val="36B0E3"/>
              </a:buClr>
              <a:buFont typeface="Arial" panose="020B0604020202020204" pitchFamily="34" charset="0"/>
              <a:buChar char="•"/>
            </a:pPr>
            <a:r>
              <a:rPr lang="ar-LB" altLang="en-US" sz="2400">
                <a:ea typeface="ヒラギノ角ゴ Pro W3" pitchFamily="-92" charset="-128"/>
              </a:rPr>
              <a:t>المنهجية</a:t>
            </a:r>
          </a:p>
          <a:p>
            <a:pPr algn="r" rtl="1" eaLnBrk="1" hangingPunct="1">
              <a:spcBef>
                <a:spcPct val="0"/>
              </a:spcBef>
              <a:buClr>
                <a:srgbClr val="36B0E3"/>
              </a:buClr>
              <a:buFont typeface="Arial" panose="020B0604020202020204" pitchFamily="34" charset="0"/>
              <a:buNone/>
            </a:pPr>
            <a:r>
              <a:rPr lang="ar-LB" altLang="en-US" sz="2400">
                <a:latin typeface="Simplified Arabic" panose="02020603050405020304" pitchFamily="18" charset="-78"/>
                <a:ea typeface="ヒラギノ角ゴ Pro W3" pitchFamily="-92" charset="-128"/>
                <a:cs typeface="Simplified Arabic" panose="02020603050405020304" pitchFamily="18" charset="-78"/>
              </a:rPr>
              <a:t>سيعمل فريق عمل </a:t>
            </a:r>
            <a:r>
              <a:rPr lang="en-US" altLang="en-US" sz="2400">
                <a:latin typeface="Simplified Arabic" panose="02020603050405020304" pitchFamily="18" charset="-78"/>
                <a:ea typeface="ヒラギノ角ゴ Pro W3" pitchFamily="-92" charset="-128"/>
                <a:cs typeface="Simplified Arabic" panose="02020603050405020304" pitchFamily="18" charset="-78"/>
              </a:rPr>
              <a:t>REAct</a:t>
            </a:r>
            <a:r>
              <a:rPr lang="ar-LB" altLang="en-US" sz="2400">
                <a:latin typeface="Simplified Arabic" panose="02020603050405020304" pitchFamily="18" charset="-78"/>
                <a:ea typeface="ヒラギノ角ゴ Pro W3" pitchFamily="-92" charset="-128"/>
                <a:cs typeface="Simplified Arabic" panose="02020603050405020304" pitchFamily="18" charset="-78"/>
              </a:rPr>
              <a:t> في فرونتلاين ايدز غلوبال، مع المنظمات لاستكمال النموذج وتكييفه ليتناسب مع برنامج واندا.</a:t>
            </a:r>
            <a:endParaRPr lang="ar-LB" altLang="en-US" sz="2400">
              <a:ea typeface="ヒラギノ角ゴ Pro W3" pitchFamily="-92"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26EC-1AA7-4E5D-AE87-D61CA6CD3215}"/>
              </a:ext>
            </a:extLst>
          </p:cNvPr>
          <p:cNvSpPr>
            <a:spLocks noGrp="1"/>
          </p:cNvSpPr>
          <p:nvPr>
            <p:ph type="title"/>
          </p:nvPr>
        </p:nvSpPr>
        <p:spPr>
          <a:xfrm>
            <a:off x="349250" y="287338"/>
            <a:ext cx="11469688" cy="1263650"/>
          </a:xfrm>
        </p:spPr>
        <p:txBody>
          <a:bodyPr vert="horz" tIns="45720" bIns="45720" numCol="1" anchor="t" anchorCtr="0" compatLnSpc="1">
            <a:prstTxWarp prst="textNoShape">
              <a:avLst/>
            </a:prstTxWarp>
          </a:bodyPr>
          <a:lstStyle/>
          <a:p>
            <a:pPr algn="r" rtl="1" eaLnBrk="1" hangingPunct="1">
              <a:defRPr/>
            </a:pPr>
            <a:r>
              <a:rPr lang="ar-LB" altLang="en-US" sz="2800">
                <a:solidFill>
                  <a:schemeClr val="tx1"/>
                </a:solidFill>
                <a:ea typeface="ヒラギノ角ゴ Pro W3" pitchFamily="-92" charset="-128"/>
              </a:rPr>
              <a:t>2.4.1 مقدمة حول نموذج </a:t>
            </a:r>
            <a:r>
              <a:rPr lang="en-US" altLang="en-US" sz="2800">
                <a:solidFill>
                  <a:schemeClr val="tx1"/>
                </a:solidFill>
                <a:ea typeface="ヒラギノ角ゴ Pro W3" pitchFamily="-92" charset="-128"/>
              </a:rPr>
              <a:t>REAct</a:t>
            </a:r>
            <a:br>
              <a:rPr lang="en-US" altLang="en-US" sz="2800">
                <a:solidFill>
                  <a:schemeClr val="tx1"/>
                </a:solidFill>
                <a:ea typeface="ヒラギノ角ゴ Pro W3" pitchFamily="-92" charset="-128"/>
              </a:rPr>
            </a:br>
            <a:br>
              <a:rPr lang="en-GB" altLang="en-US" sz="2800">
                <a:ea typeface="ヒラギノ角ゴ Pro W3" pitchFamily="-92" charset="-128"/>
              </a:rPr>
            </a:br>
            <a:r>
              <a:rPr lang="en-GB" altLang="en-US" sz="2800">
                <a:ea typeface="ヒラギノ角ゴ Pro W3" pitchFamily="-92" charset="-128"/>
              </a:rPr>
              <a:t>        </a:t>
            </a:r>
            <a:r>
              <a:rPr lang="ar-LB" altLang="en-US" sz="2400">
                <a:ea typeface="ヒラギノ角ゴ Pro W3" pitchFamily="-92" charset="-128"/>
              </a:rPr>
              <a:t>النشاط: التدرّب على تحديد الحالات ومرتكبيها </a:t>
            </a:r>
            <a:endParaRPr lang="en-GB" altLang="en-US" sz="2400" b="0">
              <a:ea typeface="ヒラギノ角ゴ Pro W3" pitchFamily="-92" charset="-128"/>
            </a:endParaRPr>
          </a:p>
        </p:txBody>
      </p:sp>
      <p:sp>
        <p:nvSpPr>
          <p:cNvPr id="114691" name="Rectangle 3">
            <a:extLst>
              <a:ext uri="{FF2B5EF4-FFF2-40B4-BE49-F238E27FC236}">
                <a16:creationId xmlns:a16="http://schemas.microsoft.com/office/drawing/2014/main" id="{63052CAA-9B72-4AF5-91B8-6BA2A31DA354}"/>
              </a:ext>
            </a:extLst>
          </p:cNvPr>
          <p:cNvSpPr>
            <a:spLocks noChangeArrowheads="1"/>
          </p:cNvSpPr>
          <p:nvPr/>
        </p:nvSpPr>
        <p:spPr bwMode="auto">
          <a:xfrm>
            <a:off x="1149350" y="2259013"/>
            <a:ext cx="6848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buClr>
                <a:srgbClr val="36B0E3"/>
              </a:buClr>
              <a:buFont typeface="Arial" panose="020B0604020202020204" pitchFamily="34" charset="0"/>
              <a:buChar char="•"/>
            </a:pPr>
            <a:r>
              <a:rPr lang="ar-LB" altLang="en-US" sz="2400" b="1">
                <a:solidFill>
                  <a:srgbClr val="000000"/>
                </a:solidFill>
                <a:latin typeface="Arial" panose="020B0604020202020204" pitchFamily="34" charset="0"/>
              </a:rPr>
              <a:t>قسّموا المشاركين إلى أزواج أو إلى فرق من ثلاثة </a:t>
            </a:r>
            <a:endParaRPr lang="en-US" altLang="en-US" sz="2400" b="1">
              <a:solidFill>
                <a:srgbClr val="000000"/>
              </a:solidFill>
              <a:latin typeface="Arial" panose="020B0604020202020204" pitchFamily="34" charset="0"/>
              <a:cs typeface="Arial" panose="020B0604020202020204" pitchFamily="34" charset="0"/>
            </a:endParaRPr>
          </a:p>
          <a:p>
            <a:pPr algn="r" rtl="1" eaLnBrk="1" hangingPunct="1">
              <a:buClr>
                <a:srgbClr val="36B0E3"/>
              </a:buClr>
            </a:pPr>
            <a:r>
              <a:rPr lang="en-US" altLang="en-US" sz="2400" b="1">
                <a:solidFill>
                  <a:srgbClr val="000000"/>
                </a:solidFill>
                <a:latin typeface="Arial" panose="020B0604020202020204" pitchFamily="34" charset="0"/>
                <a:cs typeface="Arial" panose="020B0604020202020204" pitchFamily="34" charset="0"/>
              </a:rPr>
              <a:t>   </a:t>
            </a:r>
            <a:r>
              <a:rPr lang="ar-LB" altLang="en-US" sz="2400" b="1">
                <a:solidFill>
                  <a:srgbClr val="000000"/>
                </a:solidFill>
                <a:latin typeface="Arial" panose="020B0604020202020204" pitchFamily="34" charset="0"/>
              </a:rPr>
              <a:t>أشخاص، قوموا بتوزيع السيناريوهات</a:t>
            </a:r>
          </a:p>
          <a:p>
            <a:pPr algn="r" rtl="1" eaLnBrk="1" hangingPunct="1">
              <a:lnSpc>
                <a:spcPct val="200000"/>
              </a:lnSpc>
              <a:buClr>
                <a:srgbClr val="36B0E3"/>
              </a:buClr>
              <a:buFont typeface="Arial" panose="020B0604020202020204" pitchFamily="34" charset="0"/>
              <a:buChar char="•"/>
            </a:pPr>
            <a:r>
              <a:rPr lang="ar-LB" altLang="en-US" sz="2400" b="1">
                <a:solidFill>
                  <a:srgbClr val="000000"/>
                </a:solidFill>
                <a:latin typeface="Arial" panose="020B0604020202020204" pitchFamily="34" charset="0"/>
              </a:rPr>
              <a:t>مع أخذ نموذج </a:t>
            </a:r>
            <a:r>
              <a:rPr lang="en-US" altLang="en-US" sz="2400" b="1">
                <a:solidFill>
                  <a:srgbClr val="000000"/>
                </a:solidFill>
                <a:latin typeface="Arial" panose="020B0604020202020204" pitchFamily="34" charset="0"/>
                <a:cs typeface="Arial" panose="020B0604020202020204" pitchFamily="34" charset="0"/>
              </a:rPr>
              <a:t>REAct</a:t>
            </a:r>
            <a:r>
              <a:rPr lang="ar-LB" altLang="en-US" sz="2400" b="1">
                <a:solidFill>
                  <a:srgbClr val="000000"/>
                </a:solidFill>
                <a:latin typeface="Arial" panose="020B0604020202020204" pitchFamily="34" charset="0"/>
              </a:rPr>
              <a:t> بعين الاعتبار، بادروا إلى:</a:t>
            </a:r>
          </a:p>
          <a:p>
            <a:pPr algn="r" rtl="1" eaLnBrk="1" hangingPunct="1">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en-US" altLang="en-US" sz="2400">
                <a:solidFill>
                  <a:srgbClr val="36B0E3"/>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تحديد الحالات</a:t>
            </a:r>
          </a:p>
          <a:p>
            <a:pPr algn="r" rtl="1" eaLnBrk="1" hangingPunct="1">
              <a:buClr>
                <a:srgbClr val="36B0E3"/>
              </a:buClr>
            </a:pPr>
            <a:r>
              <a:rPr lang="en-US" altLang="en-US" sz="2400">
                <a:solidFill>
                  <a:srgbClr val="000000"/>
                </a:solidFill>
                <a:latin typeface="Arial" panose="020B0604020202020204" pitchFamily="34" charset="0"/>
                <a:cs typeface="Arial" panose="020B0604020202020204" pitchFamily="34" charset="0"/>
              </a:rPr>
              <a:t>        </a:t>
            </a:r>
            <a:r>
              <a:rPr lang="en-US" altLang="en-US" sz="2400">
                <a:solidFill>
                  <a:srgbClr val="36B0E3"/>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rPr>
              <a:t> </a:t>
            </a:r>
            <a:r>
              <a:rPr lang="ar-LB" altLang="en-US" sz="2400">
                <a:solidFill>
                  <a:srgbClr val="000000"/>
                </a:solidFill>
                <a:latin typeface="Arial" panose="020B0604020202020204" pitchFamily="34" charset="0"/>
              </a:rPr>
              <a:t>تحديد المرتكبين </a:t>
            </a:r>
            <a:endParaRPr lang="en-GB" altLang="en-US" sz="2400">
              <a:solidFill>
                <a:srgbClr val="000000"/>
              </a:solidFill>
              <a:latin typeface="Arial" panose="020B0604020202020204" pitchFamily="34" charset="0"/>
              <a:cs typeface="Arial" panose="020B0604020202020204" pitchFamily="34" charset="0"/>
            </a:endParaRPr>
          </a:p>
        </p:txBody>
      </p:sp>
      <p:pic>
        <p:nvPicPr>
          <p:cNvPr id="114692" name="Picture 4">
            <a:extLst>
              <a:ext uri="{FF2B5EF4-FFF2-40B4-BE49-F238E27FC236}">
                <a16:creationId xmlns:a16="http://schemas.microsoft.com/office/drawing/2014/main" id="{A87EB1E5-18E5-45EA-8535-7EC143468E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2000250"/>
            <a:ext cx="32369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1624-15A6-4C5A-827B-0778376001C0}"/>
              </a:ext>
            </a:extLst>
          </p:cNvPr>
          <p:cNvSpPr>
            <a:spLocks noGrp="1"/>
          </p:cNvSpPr>
          <p:nvPr>
            <p:ph type="title"/>
          </p:nvPr>
        </p:nvSpPr>
        <p:spPr>
          <a:xfrm>
            <a:off x="1238250" y="333375"/>
            <a:ext cx="10607675" cy="1139825"/>
          </a:xfrm>
        </p:spPr>
        <p:txBody>
          <a:bodyPr vert="horz" tIns="45720" bIns="45720" numCol="1" anchor="t" anchorCtr="0" compatLnSpc="1">
            <a:prstTxWarp prst="textNoShape">
              <a:avLst/>
            </a:prstTxWarp>
          </a:bodyPr>
          <a:lstStyle/>
          <a:p>
            <a:pPr algn="r" rtl="1" eaLnBrk="1" hangingPunct="1">
              <a:lnSpc>
                <a:spcPct val="80000"/>
              </a:lnSpc>
              <a:defRPr/>
            </a:pPr>
            <a:r>
              <a:rPr lang="ar-LB" altLang="en-US" sz="2800">
                <a:ea typeface="ヒラギノ角ゴ Pro W3" pitchFamily="-92" charset="-128"/>
              </a:rPr>
              <a:t>2.4.2 أتندرج هذه الحالة ضمن إطار العنف القائم على النوع الاجتماعي؟</a:t>
            </a:r>
            <a:br>
              <a:rPr lang="en-US" altLang="en-US" sz="2800">
                <a:ea typeface="ヒラギノ角ゴ Pro W3" pitchFamily="-92" charset="-128"/>
              </a:rPr>
            </a:br>
            <a:br>
              <a:rPr lang="en-US" altLang="en-US" sz="2800">
                <a:ea typeface="ヒラギノ角ゴ Pro W3" pitchFamily="-92" charset="-128"/>
              </a:rPr>
            </a:br>
            <a:r>
              <a:rPr lang="en-US" altLang="en-US" sz="2800">
                <a:ea typeface="ヒラギノ角ゴ Pro W3" pitchFamily="-92" charset="-128"/>
              </a:rPr>
              <a:t>	</a:t>
            </a:r>
            <a:r>
              <a:rPr lang="ar-LB" altLang="en-US" sz="2800" b="0">
                <a:ea typeface="ヒラギノ角ゴ Pro W3" pitchFamily="-92" charset="-128"/>
              </a:rPr>
              <a:t>النشاط: سيناريوهات مختلفة</a:t>
            </a:r>
            <a:endParaRPr lang="en-US" altLang="en-US" sz="2800" b="0">
              <a:solidFill>
                <a:schemeClr val="tx1"/>
              </a:solidFill>
              <a:ea typeface="ヒラギノ角ゴ Pro W3" pitchFamily="-92" charset="-128"/>
            </a:endParaRPr>
          </a:p>
        </p:txBody>
      </p:sp>
      <p:sp>
        <p:nvSpPr>
          <p:cNvPr id="116739" name="TextBox 3">
            <a:extLst>
              <a:ext uri="{FF2B5EF4-FFF2-40B4-BE49-F238E27FC236}">
                <a16:creationId xmlns:a16="http://schemas.microsoft.com/office/drawing/2014/main" id="{B4981454-53D4-4176-8D85-61B1354BFF48}"/>
              </a:ext>
            </a:extLst>
          </p:cNvPr>
          <p:cNvSpPr txBox="1">
            <a:spLocks noChangeArrowheads="1"/>
          </p:cNvSpPr>
          <p:nvPr/>
        </p:nvSpPr>
        <p:spPr bwMode="auto">
          <a:xfrm>
            <a:off x="2581275" y="1576388"/>
            <a:ext cx="84455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57200" algn="l"/>
              </a:tabLst>
              <a:defRPr>
                <a:solidFill>
                  <a:schemeClr val="tx1"/>
                </a:solidFill>
                <a:latin typeface="Calibri" panose="020F0502020204030204" pitchFamily="34" charset="0"/>
                <a:ea typeface="ヒラギノ角ゴ Pro W3" pitchFamily="-92" charset="-128"/>
              </a:defRPr>
            </a:lvl1pPr>
            <a:lvl2pPr marL="742950" indent="-285750">
              <a:tabLst>
                <a:tab pos="457200" algn="l"/>
              </a:tabLst>
              <a:defRPr>
                <a:solidFill>
                  <a:schemeClr val="tx1"/>
                </a:solidFill>
                <a:latin typeface="Calibri" panose="020F0502020204030204" pitchFamily="34" charset="0"/>
                <a:ea typeface="ヒラギノ角ゴ Pro W3" pitchFamily="-92" charset="-128"/>
              </a:defRPr>
            </a:lvl2pPr>
            <a:lvl3pPr marL="1143000" indent="-228600">
              <a:tabLst>
                <a:tab pos="457200" algn="l"/>
              </a:tabLst>
              <a:defRPr>
                <a:solidFill>
                  <a:schemeClr val="tx1"/>
                </a:solidFill>
                <a:latin typeface="Calibri" panose="020F0502020204030204" pitchFamily="34" charset="0"/>
                <a:ea typeface="ヒラギノ角ゴ Pro W3" pitchFamily="-92" charset="-128"/>
              </a:defRPr>
            </a:lvl3pPr>
            <a:lvl4pPr marL="1600200" indent="-228600">
              <a:tabLst>
                <a:tab pos="457200" algn="l"/>
              </a:tabLst>
              <a:defRPr>
                <a:solidFill>
                  <a:schemeClr val="tx1"/>
                </a:solidFill>
                <a:latin typeface="Calibri" panose="020F0502020204030204" pitchFamily="34" charset="0"/>
                <a:ea typeface="ヒラギノ角ゴ Pro W3" pitchFamily="-92" charset="-128"/>
              </a:defRPr>
            </a:lvl4pPr>
            <a:lvl5pPr marL="2057400" indent="-228600">
              <a:tabLst>
                <a:tab pos="457200"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ea typeface="ヒラギノ角ゴ Pro W3" pitchFamily="-92" charset="-128"/>
              </a:defRPr>
            </a:lvl9pPr>
          </a:lstStyle>
          <a:p>
            <a:pPr algn="r" rtl="1">
              <a:lnSpc>
                <a:spcPct val="107000"/>
              </a:lnSpc>
              <a:spcAft>
                <a:spcPts val="800"/>
              </a:spcAft>
              <a:buClr>
                <a:srgbClr val="E62F79"/>
              </a:buClr>
              <a:buSzPct val="90000"/>
              <a:buFont typeface="Arial" panose="020B0604020202020204" pitchFamily="34" charset="0"/>
              <a:buChar char="•"/>
            </a:pPr>
            <a:r>
              <a:rPr lang="ar-SA" altLang="en-US" sz="2400">
                <a:solidFill>
                  <a:srgbClr val="000000"/>
                </a:solidFill>
                <a:cs typeface="Simplified Arabic" panose="02020603050405020304" pitchFamily="18" charset="-78"/>
              </a:rPr>
              <a:t>أفاد طفل صغير بأن جاره قد لمس عضوه الذكري بشكل غير لائق.</a:t>
            </a:r>
            <a:endParaRPr lang="en-US" altLang="en-US" sz="2400">
              <a:solidFill>
                <a:srgbClr val="000000"/>
              </a:solidFill>
              <a:cs typeface="Arial" panose="020B0604020202020204" pitchFamily="34" charset="0"/>
            </a:endParaRPr>
          </a:p>
          <a:p>
            <a:pPr algn="r" rtl="1">
              <a:lnSpc>
                <a:spcPct val="107000"/>
              </a:lnSpc>
              <a:spcAft>
                <a:spcPts val="800"/>
              </a:spcAft>
              <a:buClr>
                <a:srgbClr val="E62F79"/>
              </a:buClr>
              <a:buSzPct val="90000"/>
              <a:buFont typeface="Arial" panose="020B0604020202020204" pitchFamily="34" charset="0"/>
              <a:buChar char="•"/>
            </a:pPr>
            <a:r>
              <a:rPr lang="ar-SA" altLang="en-US" sz="2400">
                <a:solidFill>
                  <a:srgbClr val="000000"/>
                </a:solidFill>
                <a:cs typeface="Simplified Arabic" panose="02020603050405020304" pitchFamily="18" charset="-78"/>
              </a:rPr>
              <a:t>أفاد عامل في الجنس من عابري النوع الاجتماعي بأنه، وفي كل يوم، طيلة</a:t>
            </a:r>
            <a:r>
              <a:rPr lang="en-US" altLang="en-US" sz="2400">
                <a:solidFill>
                  <a:srgbClr val="000000"/>
                </a:solidFill>
                <a:cs typeface="Simplified Arabic" panose="02020603050405020304" pitchFamily="18" charset="-78"/>
              </a:rPr>
              <a:t> </a:t>
            </a:r>
            <a:r>
              <a:rPr lang="ar-SA" altLang="en-US" sz="2400">
                <a:solidFill>
                  <a:srgbClr val="000000"/>
                </a:solidFill>
                <a:cs typeface="Simplified Arabic" panose="02020603050405020304" pitchFamily="18" charset="-78"/>
              </a:rPr>
              <a:t>الأسبوع الفائت، كان الرجل نفسه ينتظره/ينتظرها في الطريق المؤدي إلى منزله/منزلها، ومدعياً بأنه سيبادر في نهاية الأسبوع إلى اغتصابه/اغتصابها.</a:t>
            </a:r>
            <a:endParaRPr lang="en-US" altLang="en-US" sz="2400">
              <a:solidFill>
                <a:srgbClr val="000000"/>
              </a:solidFill>
              <a:cs typeface="Arial" panose="020B0604020202020204" pitchFamily="34" charset="0"/>
            </a:endParaRPr>
          </a:p>
          <a:p>
            <a:pPr algn="r" rtl="1">
              <a:lnSpc>
                <a:spcPct val="107000"/>
              </a:lnSpc>
              <a:spcAft>
                <a:spcPts val="800"/>
              </a:spcAft>
              <a:buClr>
                <a:srgbClr val="E62F79"/>
              </a:buClr>
              <a:buSzPct val="90000"/>
              <a:buFont typeface="Arial" panose="020B0604020202020204" pitchFamily="34" charset="0"/>
              <a:buChar char="•"/>
            </a:pPr>
            <a:r>
              <a:rPr lang="ar-SA" altLang="en-US" sz="2400">
                <a:solidFill>
                  <a:srgbClr val="000000"/>
                </a:solidFill>
                <a:cs typeface="Simplified Arabic" panose="02020603050405020304" pitchFamily="18" charset="-78"/>
              </a:rPr>
              <a:t>أفادت فتاة بأن أستاذها قال لها بأنها ما لم تقم علاقة جنسية معه، فلن يسمح لها بإجراء امتحانات آخر السنة. خوفاً من ألا تتمكن من إنهاء دراساتها، أقامت علاقة معه فسُمح لها بالخضوع للامتحانات.</a:t>
            </a:r>
            <a:endParaRPr lang="en-US" altLang="en-US" sz="2400">
              <a:solidFill>
                <a:srgbClr val="000000"/>
              </a:solidFill>
              <a:cs typeface="Arial" panose="020B0604020202020204" pitchFamily="34" charset="0"/>
            </a:endParaRPr>
          </a:p>
          <a:p>
            <a:pPr algn="r" rtl="1">
              <a:lnSpc>
                <a:spcPct val="107000"/>
              </a:lnSpc>
              <a:spcAft>
                <a:spcPts val="800"/>
              </a:spcAft>
              <a:buClr>
                <a:srgbClr val="E62F79"/>
              </a:buClr>
              <a:buSzPct val="90000"/>
              <a:buFont typeface="Arial" panose="020B0604020202020204" pitchFamily="34" charset="0"/>
              <a:buChar char="•"/>
            </a:pPr>
            <a:r>
              <a:rPr lang="ar-SA" altLang="en-US" sz="2400">
                <a:solidFill>
                  <a:srgbClr val="000000"/>
                </a:solidFill>
                <a:cs typeface="Simplified Arabic" panose="02020603050405020304" pitchFamily="18" charset="-78"/>
              </a:rPr>
              <a:t>أفاد عامل في الجنس بأن طبيبه قال له بأنه ما لم يقم علاقة جنسية معه، فلن يعطيه أدويته الخاصة بفيروس نقص المناعة البشرية. وحين رفض العامل في الجنس القيام بذلك، منعه الطبيب من دخول المركز الصحي.</a:t>
            </a:r>
            <a:endParaRPr lang="en-US" altLang="en-US" sz="2400">
              <a:solidFill>
                <a:srgbClr val="000000"/>
              </a:solidFill>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Placeholder 5">
            <a:extLst>
              <a:ext uri="{FF2B5EF4-FFF2-40B4-BE49-F238E27FC236}">
                <a16:creationId xmlns:a16="http://schemas.microsoft.com/office/drawing/2014/main" id="{765B9442-1AE3-4CA1-8AFC-D9CC18530635}"/>
              </a:ext>
            </a:extLst>
          </p:cNvPr>
          <p:cNvSpPr>
            <a:spLocks noGrp="1" noChangeArrowheads="1"/>
          </p:cNvSpPr>
          <p:nvPr>
            <p:ph type="body" sz="quarter" idx="15"/>
          </p:nvPr>
        </p:nvSpPr>
        <p:spPr bwMode="auto">
          <a:xfrm>
            <a:off x="1852613" y="1792288"/>
            <a:ext cx="9083675" cy="4002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rtl="1">
              <a:lnSpc>
                <a:spcPct val="107000"/>
              </a:lnSpc>
              <a:spcBef>
                <a:spcPct val="0"/>
              </a:spcBef>
              <a:spcAft>
                <a:spcPct val="0"/>
              </a:spcAft>
            </a:pPr>
            <a:r>
              <a:rPr lang="ar-SA" altLang="en-US" sz="2400" b="1">
                <a:latin typeface="Calibri" panose="020F0502020204030204" pitchFamily="34" charset="0"/>
                <a:ea typeface="ヒラギノ角ゴ Pro W3" pitchFamily="-92" charset="-128"/>
                <a:cs typeface="Simplified Arabic" panose="02020603050405020304" pitchFamily="18" charset="-78"/>
              </a:rPr>
              <a:t>تعريف العنف القائم على النوع الاجتماعي</a:t>
            </a:r>
            <a:r>
              <a:rPr lang="fr-CA" altLang="en-US" sz="2400" b="1">
                <a:latin typeface="Simplified Arabic" panose="02020603050405020304" pitchFamily="18" charset="-78"/>
                <a:ea typeface="ヒラギノ角ゴ Pro W3" pitchFamily="-92" charset="-128"/>
              </a:rPr>
              <a:t>:</a:t>
            </a:r>
            <a:endParaRPr lang="en-US" altLang="en-US" sz="2400" b="1">
              <a:latin typeface="Calibri" panose="020F0502020204030204" pitchFamily="34" charset="0"/>
              <a:ea typeface="ヒラギノ角ゴ Pro W3" pitchFamily="-92" charset="-128"/>
            </a:endParaRPr>
          </a:p>
          <a:p>
            <a:pPr algn="r" rtl="1">
              <a:lnSpc>
                <a:spcPct val="150000"/>
              </a:lnSpc>
              <a:spcBef>
                <a:spcPct val="0"/>
              </a:spcBef>
              <a:spcAft>
                <a:spcPct val="0"/>
              </a:spcAft>
            </a:pPr>
            <a:r>
              <a:rPr lang="ar-SA" altLang="en-US" sz="2400">
                <a:latin typeface="Calibri" panose="020F0502020204030204" pitchFamily="34" charset="0"/>
                <a:ea typeface="ヒラギノ角ゴ Pro W3" pitchFamily="-92" charset="-128"/>
                <a:cs typeface="Simplified Arabic" panose="02020603050405020304" pitchFamily="18" charset="-78"/>
              </a:rPr>
              <a:t>هو أي فعل مؤذٍ يُرتكب ضد إرادة الشخص ويستند على معايير النوع الاجتماعي وعلاقات الاستقواء غير المتكافئة الدّاعمة لها.</a:t>
            </a:r>
            <a:endParaRPr lang="en-US" altLang="en-US" sz="2400">
              <a:latin typeface="Calibri" panose="020F0502020204030204" pitchFamily="34" charset="0"/>
              <a:ea typeface="ヒラギノ角ゴ Pro W3" pitchFamily="-92" charset="-128"/>
            </a:endParaRPr>
          </a:p>
        </p:txBody>
      </p:sp>
      <p:sp>
        <p:nvSpPr>
          <p:cNvPr id="118787" name="Title 1">
            <a:extLst>
              <a:ext uri="{FF2B5EF4-FFF2-40B4-BE49-F238E27FC236}">
                <a16:creationId xmlns:a16="http://schemas.microsoft.com/office/drawing/2014/main" id="{EAF9C716-66CC-4865-BECD-D875030E3577}"/>
              </a:ext>
            </a:extLst>
          </p:cNvPr>
          <p:cNvSpPr txBox="1">
            <a:spLocks noChangeArrowheads="1"/>
          </p:cNvSpPr>
          <p:nvPr/>
        </p:nvSpPr>
        <p:spPr bwMode="auto">
          <a:xfrm>
            <a:off x="2559050" y="173038"/>
            <a:ext cx="92503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20000"/>
              </a:lnSpc>
            </a:pPr>
            <a:r>
              <a:rPr lang="ar-LB" altLang="en-US" sz="2800" b="1">
                <a:solidFill>
                  <a:srgbClr val="36B0E3"/>
                </a:solidFill>
                <a:latin typeface="Arial" panose="020B0604020202020204" pitchFamily="34" charset="0"/>
              </a:rPr>
              <a:t>2.4.2</a:t>
            </a:r>
            <a:r>
              <a:rPr lang="en-US" altLang="en-US" sz="2800" b="1">
                <a:solidFill>
                  <a:srgbClr val="36B0E3"/>
                </a:solidFill>
                <a:latin typeface="Arial" panose="020B0604020202020204" pitchFamily="34" charset="0"/>
                <a:cs typeface="Arial" panose="020B0604020202020204" pitchFamily="34" charset="0"/>
              </a:rPr>
              <a:t> </a:t>
            </a:r>
            <a:r>
              <a:rPr lang="ar-LB" altLang="en-US" sz="2800" b="1">
                <a:solidFill>
                  <a:srgbClr val="36B0E3"/>
                </a:solidFill>
                <a:latin typeface="Arial" panose="020B0604020202020204" pitchFamily="34" charset="0"/>
              </a:rPr>
              <a:t>مناقشة عامة: أتندرج هذه الحالة ضمن إطار العنف القائم </a:t>
            </a:r>
            <a:br>
              <a:rPr lang="en-US" altLang="en-US" sz="2800" b="1">
                <a:solidFill>
                  <a:srgbClr val="36B0E3"/>
                </a:solidFill>
                <a:latin typeface="Arial" panose="020B0604020202020204" pitchFamily="34" charset="0"/>
                <a:cs typeface="Arial" panose="020B0604020202020204" pitchFamily="34" charset="0"/>
              </a:rPr>
            </a:br>
            <a:r>
              <a:rPr lang="ar-LB" altLang="en-US" sz="2800" b="1">
                <a:solidFill>
                  <a:srgbClr val="36B0E3"/>
                </a:solidFill>
                <a:latin typeface="Arial" panose="020B0604020202020204" pitchFamily="34" charset="0"/>
              </a:rPr>
              <a:t>على النوع الاجتماعي؟</a:t>
            </a:r>
            <a:br>
              <a:rPr lang="en-US" altLang="en-US" sz="2800" b="1">
                <a:solidFill>
                  <a:srgbClr val="36B0E3"/>
                </a:solidFill>
                <a:latin typeface="Arial" panose="020B0604020202020204" pitchFamily="34" charset="0"/>
                <a:cs typeface="Arial" panose="020B0604020202020204" pitchFamily="34" charset="0"/>
              </a:rPr>
            </a:br>
            <a:endParaRPr lang="en-US" altLang="en-US" sz="2800" b="1">
              <a:solidFill>
                <a:srgbClr val="36B0E3"/>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id="{94102BC2-3667-4B4F-9766-4A255EFC93BD}"/>
              </a:ext>
            </a:extLst>
          </p:cNvPr>
          <p:cNvSpPr>
            <a:spLocks noChangeArrowheads="1"/>
          </p:cNvSpPr>
          <p:nvPr/>
        </p:nvSpPr>
        <p:spPr bwMode="auto">
          <a:xfrm>
            <a:off x="419100" y="1303338"/>
            <a:ext cx="1151731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spcAft>
                <a:spcPts val="1000"/>
              </a:spcAft>
            </a:pPr>
            <a:r>
              <a:rPr lang="ar-LB" altLang="en-US" sz="1700" b="1">
                <a:solidFill>
                  <a:srgbClr val="000000"/>
                </a:solidFill>
                <a:latin typeface="Times New Roman" panose="02020603050405020304" pitchFamily="18" charset="0"/>
              </a:rPr>
              <a:t>أسئلة تعزّز فهمنا للتعريف المطروح وسبل تنفيذه:</a:t>
            </a: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تنطوي الحالة على عنف جنسي من قبل الشريك أو غير الشريك؟ (اغتصاب، اعتداء جنسي، تحرش جنسي، بتر/تشويه الأعضاء التناسلية للإناث، زواج القاصرات، إلخ)</a:t>
            </a:r>
            <a:endParaRPr lang="en-US" altLang="en-US" sz="17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وقع الانتهاك في محيط منزلي أو بين شريكين حميمين؟ ما علاقة الاستقواء القائمة بين المرتكب والناجي؟ ما هو شكل العنف المنزلي أو العنف الصادر عن الشريك الحميم؟</a:t>
            </a:r>
            <a:endParaRPr lang="en-US" altLang="en-US" sz="17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ينتمي المرتكب أو المرتكبون إلى مجموعة أقوى من الشخص الذي تعرّض للانتهاك على أساس هوياتهم القائمة على النوع الاجتماعي أو ميولهم الجنسية؟ (الزوج/الشريك الذكر ضد الزوجة/الشريكة، العميل/القواد ضد العامل في الجنس، الرجل متوافق النوع الاجتماعي ضد الرجل عابر النوع الاجتماعي، ضابط الشرطة ضد رجل عابر النوع الاجتماعي موقوفًا بتهمة "التسكع"، المعلم ضد الطالب)؟</a:t>
            </a:r>
            <a:endParaRPr lang="en-US" altLang="en-US" sz="17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ينتمي الناجي إلى مجموعة تمّ تجريمها بسبب عدم امتثالها للمعايير الاجتماعية/المتعلّقة بالنوع الاجتماعي؟ (العامل في مجال الجنس، أعضاء مجتمع الميم).</a:t>
            </a:r>
            <a:endParaRPr lang="en-US" altLang="en-US" sz="17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كانت الحالة مدفوعة بالرغبة في معاقبة انتهاكات المعايير الجنسية؟ (على سبيل المثال، اغتصاب جماعي لرجل مثلي، أو امرأة مثلية، أو عابر النوع الاجتماعي، أو شخصًا متعدّد الأنواع الاجتماعية، وحشية الشرطة، والاعتقال التعسفي، والابتزاز الذي يستهدف عاملاً في مجال الجنس من أي نوع اجتماعي، وحرمان فتاة مراهقة حامل أو أمّ مراهقة من التعليم).</a:t>
            </a:r>
            <a:endParaRPr lang="en-US" altLang="en-US" sz="17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تنطوي الحالة على الحرمان أو الإكراه على خدمات أو أفعال خاصة بالجنس/النوع الاجتماعي، أو الوصول إلى أماكن خاصة بالجنس/ النوع الاجتماعي؟ (إجهاض/ تعقيم النساء بالإكراه/قسرًا، حبس امرأة عابرة النوع الاجتماعي في سجن الذكور).</a:t>
            </a:r>
            <a:endParaRPr lang="en-US" altLang="en-US" sz="17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en-US" altLang="en-US" sz="1700">
                <a:solidFill>
                  <a:srgbClr val="000000"/>
                </a:solidFill>
                <a:cs typeface="Simplified Arabic" panose="02020603050405020304" pitchFamily="18" charset="-78"/>
              </a:rPr>
              <a:t> </a:t>
            </a:r>
            <a:r>
              <a:rPr lang="ar-SA" altLang="en-US" sz="1700">
                <a:solidFill>
                  <a:srgbClr val="000000"/>
                </a:solidFill>
                <a:cs typeface="Simplified Arabic" panose="02020603050405020304" pitchFamily="18" charset="-78"/>
              </a:rPr>
              <a:t>هل الدافع وراء الحالة هو الحفاظ على القوة غير المتكافئة للرجال على النساء أو إعادة تأكيدها، أو عدم المساواة بين النوعين الاجتماعيين وعابري النوع الاجتماعي، أو متعددي الأنواع الاجتماعية أو الأشخاص ثنائيو النوع الاجتماعي، مباشرة على المثليين أو أحرار النوع الاجتماعي (يقوم الزوج بإهانة زوجته التي تكسب مالًا أكثر منه علنًا، يجب على المرأة أن تطلب الإذن من القريب الذكر للزواج أو الحصول على الخدمات المالية). </a:t>
            </a:r>
            <a:endParaRPr lang="en-GB" altLang="en-US" sz="1700">
              <a:solidFill>
                <a:srgbClr val="000000"/>
              </a:solidFill>
              <a:latin typeface="Times New Roman" panose="02020603050405020304" pitchFamily="18" charset="0"/>
              <a:cs typeface="Times New Roman" panose="02020603050405020304" pitchFamily="18" charset="0"/>
            </a:endParaRPr>
          </a:p>
        </p:txBody>
      </p:sp>
      <p:sp>
        <p:nvSpPr>
          <p:cNvPr id="120835" name="Title 1">
            <a:extLst>
              <a:ext uri="{FF2B5EF4-FFF2-40B4-BE49-F238E27FC236}">
                <a16:creationId xmlns:a16="http://schemas.microsoft.com/office/drawing/2014/main" id="{6266C213-1B17-42C6-BDEB-40E480C38B92}"/>
              </a:ext>
            </a:extLst>
          </p:cNvPr>
          <p:cNvSpPr txBox="1">
            <a:spLocks noChangeArrowheads="1"/>
          </p:cNvSpPr>
          <p:nvPr/>
        </p:nvSpPr>
        <p:spPr bwMode="auto">
          <a:xfrm>
            <a:off x="2600325" y="173038"/>
            <a:ext cx="92503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20000"/>
              </a:lnSpc>
            </a:pPr>
            <a:r>
              <a:rPr lang="ar-LB" altLang="en-US" sz="2800" b="1">
                <a:solidFill>
                  <a:srgbClr val="36B0E3"/>
                </a:solidFill>
                <a:latin typeface="Arial" panose="020B0604020202020204" pitchFamily="34" charset="0"/>
              </a:rPr>
              <a:t>2.4.2</a:t>
            </a:r>
            <a:r>
              <a:rPr lang="en-US" altLang="en-US" sz="2800" b="1">
                <a:solidFill>
                  <a:srgbClr val="36B0E3"/>
                </a:solidFill>
                <a:latin typeface="Arial" panose="020B0604020202020204" pitchFamily="34" charset="0"/>
                <a:cs typeface="Arial" panose="020B0604020202020204" pitchFamily="34" charset="0"/>
              </a:rPr>
              <a:t> </a:t>
            </a:r>
            <a:r>
              <a:rPr lang="ar-LB" altLang="en-US" sz="2800" b="1">
                <a:solidFill>
                  <a:srgbClr val="36B0E3"/>
                </a:solidFill>
                <a:latin typeface="Arial" panose="020B0604020202020204" pitchFamily="34" charset="0"/>
              </a:rPr>
              <a:t>مناقشة عامة: أتندرج هذه الحالة ضمن إطار العنف القائم </a:t>
            </a:r>
            <a:br>
              <a:rPr lang="en-US" altLang="en-US" sz="2800" b="1">
                <a:solidFill>
                  <a:srgbClr val="36B0E3"/>
                </a:solidFill>
                <a:latin typeface="Arial" panose="020B0604020202020204" pitchFamily="34" charset="0"/>
                <a:cs typeface="Arial" panose="020B0604020202020204" pitchFamily="34" charset="0"/>
              </a:rPr>
            </a:br>
            <a:r>
              <a:rPr lang="ar-LB" altLang="en-US" sz="2800" b="1">
                <a:solidFill>
                  <a:srgbClr val="36B0E3"/>
                </a:solidFill>
                <a:latin typeface="Arial" panose="020B0604020202020204" pitchFamily="34" charset="0"/>
              </a:rPr>
              <a:t>على النوع الاجتماعي؟</a:t>
            </a:r>
            <a:endParaRPr lang="en-US" altLang="en-US" sz="2800" b="1">
              <a:solidFill>
                <a:srgbClr val="36B0E3"/>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descr="Slides 48-20.png">
            <a:extLst>
              <a:ext uri="{FF2B5EF4-FFF2-40B4-BE49-F238E27FC236}">
                <a16:creationId xmlns:a16="http://schemas.microsoft.com/office/drawing/2014/main" id="{D2BFAC08-C09A-4870-967E-EB68FA0F9B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descr="Slides 49-21.png">
            <a:extLst>
              <a:ext uri="{FF2B5EF4-FFF2-40B4-BE49-F238E27FC236}">
                <a16:creationId xmlns:a16="http://schemas.microsoft.com/office/drawing/2014/main" id="{29EE99A7-6690-4397-9D25-23EFBB1CE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4">
            <a:extLst>
              <a:ext uri="{FF2B5EF4-FFF2-40B4-BE49-F238E27FC236}">
                <a16:creationId xmlns:a16="http://schemas.microsoft.com/office/drawing/2014/main" id="{F755BE2C-6758-4760-B728-9801503454A2}"/>
              </a:ext>
            </a:extLst>
          </p:cNvPr>
          <p:cNvSpPr>
            <a:spLocks noGrp="1"/>
          </p:cNvSpPr>
          <p:nvPr>
            <p:ph type="body" sz="quarter" idx="4294967295"/>
          </p:nvPr>
        </p:nvSpPr>
        <p:spPr bwMode="auto">
          <a:xfrm>
            <a:off x="2881313" y="327025"/>
            <a:ext cx="9032875" cy="652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rtl="1" eaLnBrk="1" hangingPunct="1">
              <a:buFont typeface="Arial" panose="020B0604020202020204" pitchFamily="34" charset="0"/>
              <a:buNone/>
            </a:pPr>
            <a:r>
              <a:rPr lang="ar-LB" altLang="en-US" b="1">
                <a:solidFill>
                  <a:srgbClr val="36B0E3"/>
                </a:solidFill>
                <a:latin typeface="Arial" panose="020B0604020202020204" pitchFamily="34" charset="0"/>
                <a:ea typeface="ヒラギノ角ゴ Pro W3" pitchFamily="-92" charset="-128"/>
                <a:cs typeface="Arial" panose="020B0604020202020204" pitchFamily="34" charset="0"/>
              </a:rPr>
              <a:t>2.1.1 جدول الأعمال</a:t>
            </a:r>
            <a:endParaRPr lang="en-GB" altLang="en-US" b="1">
              <a:solidFill>
                <a:srgbClr val="36B0E3"/>
              </a:solidFill>
              <a:latin typeface="Arial" panose="020B0604020202020204" pitchFamily="34" charset="0"/>
              <a:ea typeface="ヒラギノ角ゴ Pro W3" pitchFamily="-92" charset="-128"/>
              <a:cs typeface="Arial" panose="020B0604020202020204" pitchFamily="34" charset="0"/>
            </a:endParaRPr>
          </a:p>
        </p:txBody>
      </p:sp>
      <p:sp>
        <p:nvSpPr>
          <p:cNvPr id="2" name="TextBox 1">
            <a:extLst>
              <a:ext uri="{FF2B5EF4-FFF2-40B4-BE49-F238E27FC236}">
                <a16:creationId xmlns:a16="http://schemas.microsoft.com/office/drawing/2014/main" id="{42FB15F0-417E-49ED-87C5-043DA4B2224A}"/>
              </a:ext>
            </a:extLst>
          </p:cNvPr>
          <p:cNvSpPr txBox="1"/>
          <p:nvPr/>
        </p:nvSpPr>
        <p:spPr>
          <a:xfrm>
            <a:off x="301625" y="885825"/>
            <a:ext cx="9605963" cy="738188"/>
          </a:xfrm>
          <a:prstGeom prst="rect">
            <a:avLst/>
          </a:prstGeom>
          <a:noFill/>
        </p:spPr>
        <p:txBody>
          <a:bodyPr>
            <a:spAutoFit/>
          </a:bodyPr>
          <a:lstStyle/>
          <a:p>
            <a:pPr marL="285750" indent="-285750" eaLnBrk="1" fontAlgn="auto" hangingPunct="1">
              <a:spcBef>
                <a:spcPts val="0"/>
              </a:spcBef>
              <a:spcAft>
                <a:spcPts val="0"/>
              </a:spcAft>
              <a:buFont typeface="Arial"/>
              <a:buChar char="•"/>
              <a:defRPr/>
            </a:pPr>
            <a:endParaRPr lang="en-US" sz="2400" b="1">
              <a:latin typeface="+mn-lt"/>
              <a:ea typeface="+mn-ea"/>
            </a:endParaRPr>
          </a:p>
          <a:p>
            <a:pPr eaLnBrk="1" fontAlgn="auto" hangingPunct="1">
              <a:spcBef>
                <a:spcPts val="0"/>
              </a:spcBef>
              <a:spcAft>
                <a:spcPts val="0"/>
              </a:spcAft>
              <a:defRPr/>
            </a:pPr>
            <a:endParaRPr lang="en-US">
              <a:latin typeface="+mn-lt"/>
              <a:ea typeface="+mn-ea"/>
            </a:endParaRPr>
          </a:p>
        </p:txBody>
      </p:sp>
      <p:pic>
        <p:nvPicPr>
          <p:cNvPr id="39940" name="Picture 4">
            <a:extLst>
              <a:ext uri="{FF2B5EF4-FFF2-40B4-BE49-F238E27FC236}">
                <a16:creationId xmlns:a16="http://schemas.microsoft.com/office/drawing/2014/main" id="{B11EEC64-F938-4626-956D-88BF2DE5A1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3238"/>
            <a:ext cx="2589213"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DFD0B73B-C7D1-448C-900F-2518B29E391F}"/>
              </a:ext>
            </a:extLst>
          </p:cNvPr>
          <p:cNvSpPr>
            <a:spLocks noChangeArrowheads="1"/>
          </p:cNvSpPr>
          <p:nvPr/>
        </p:nvSpPr>
        <p:spPr bwMode="auto">
          <a:xfrm>
            <a:off x="455613" y="257175"/>
            <a:ext cx="11463337"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2.5.1 تقييم التزام الدولة باحترام الحقوق وحمايتها وتعزيزها</a:t>
            </a:r>
          </a:p>
          <a:p>
            <a:pPr algn="r" rtl="1" eaLnBrk="1" hangingPunct="1"/>
            <a:endParaRPr lang="ar-LB" altLang="en-US" sz="2800">
              <a:latin typeface="Arial" panose="020B0604020202020204" pitchFamily="34" charset="0"/>
            </a:endParaRPr>
          </a:p>
          <a:p>
            <a:pPr algn="r" rtl="1" eaLnBrk="1" hangingPunct="1">
              <a:lnSpc>
                <a:spcPct val="110000"/>
              </a:lnSpc>
            </a:pPr>
            <a:r>
              <a:rPr lang="ar-LB" altLang="en-US" sz="2400" b="1">
                <a:solidFill>
                  <a:srgbClr val="000000"/>
                </a:solidFill>
                <a:latin typeface="Arial" panose="020B0604020202020204" pitchFamily="34" charset="0"/>
              </a:rPr>
              <a:t>مكان مخصص لعرض باوربوينت من خبير محلي في النوع الاجتماعي أو مدرب: التزامات الدولة لطرح المساواة القائمة على النوع الاجتماعي </a:t>
            </a:r>
            <a:endParaRPr lang="en-US" altLang="en-US" sz="2400" b="1">
              <a:solidFill>
                <a:srgbClr val="000000"/>
              </a:solidFill>
              <a:latin typeface="Arial" panose="020B0604020202020204" pitchFamily="34" charset="0"/>
              <a:cs typeface="Arial" panose="020B0604020202020204" pitchFamily="34" charset="0"/>
            </a:endParaRPr>
          </a:p>
        </p:txBody>
      </p:sp>
      <p:pic>
        <p:nvPicPr>
          <p:cNvPr id="126979" name="Picture 3">
            <a:extLst>
              <a:ext uri="{FF2B5EF4-FFF2-40B4-BE49-F238E27FC236}">
                <a16:creationId xmlns:a16="http://schemas.microsoft.com/office/drawing/2014/main" id="{B8E65E24-E88A-42B7-BF45-65B1E370B9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8975" y="2513013"/>
            <a:ext cx="21812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a:extLst>
              <a:ext uri="{FF2B5EF4-FFF2-40B4-BE49-F238E27FC236}">
                <a16:creationId xmlns:a16="http://schemas.microsoft.com/office/drawing/2014/main" id="{B9925F85-9735-4EEC-B1D7-030B49E14912}"/>
              </a:ext>
            </a:extLst>
          </p:cNvPr>
          <p:cNvSpPr>
            <a:spLocks noChangeArrowheads="1"/>
          </p:cNvSpPr>
          <p:nvPr/>
        </p:nvSpPr>
        <p:spPr bwMode="auto">
          <a:xfrm>
            <a:off x="3421063" y="1592263"/>
            <a:ext cx="8008937"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07000"/>
              </a:lnSpc>
              <a:buClr>
                <a:srgbClr val="36B0E3"/>
              </a:buClr>
              <a:buFont typeface="Symbol" panose="05050102010706020507" pitchFamily="18" charset="2"/>
              <a:buChar char=""/>
            </a:pPr>
            <a:r>
              <a:rPr lang="ar-SA" altLang="en-US" sz="2400">
                <a:solidFill>
                  <a:srgbClr val="000000"/>
                </a:solidFill>
                <a:cs typeface="Simplified Arabic" panose="02020603050405020304" pitchFamily="18" charset="-78"/>
              </a:rPr>
              <a:t>كيف أظهرت حكومتكم التزاماتها بالمساواة القائمة على النوع الاجتماعي، وما هو تأثير ذلك على احتمال إصابة المجتمعات المهمشة بشكل خاص بفيروس نقص المناعة البشرية؟</a:t>
            </a:r>
            <a:endParaRPr lang="en-US" altLang="en-US" sz="24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ar-SA" altLang="en-US" sz="2400">
                <a:solidFill>
                  <a:srgbClr val="000000"/>
                </a:solidFill>
                <a:cs typeface="Simplified Arabic" panose="02020603050405020304" pitchFamily="18" charset="-78"/>
              </a:rPr>
              <a:t>في أي مجالات تقصّر الحكومة في الوفاء بالتزاماتها لطرح المساواة القائمة على النوع الاجتماعي  وما هو تأثير ذلك على احتمال الإصابة بفيروس نقص المناعة البشرية؟</a:t>
            </a:r>
            <a:endParaRPr lang="en-US" altLang="en-US" sz="2400">
              <a:solidFill>
                <a:srgbClr val="000000"/>
              </a:solidFill>
              <a:cs typeface="Arial" panose="020B0604020202020204" pitchFamily="34" charset="0"/>
            </a:endParaRPr>
          </a:p>
          <a:p>
            <a:pPr algn="r" rtl="1">
              <a:lnSpc>
                <a:spcPct val="107000"/>
              </a:lnSpc>
              <a:buClr>
                <a:srgbClr val="36B0E3"/>
              </a:buClr>
              <a:buFont typeface="Symbol" panose="05050102010706020507" pitchFamily="18" charset="2"/>
              <a:buChar char=""/>
            </a:pPr>
            <a:r>
              <a:rPr lang="ar-SA" altLang="en-US" sz="2400">
                <a:solidFill>
                  <a:srgbClr val="000000"/>
                </a:solidFill>
                <a:cs typeface="Simplified Arabic" panose="02020603050405020304" pitchFamily="18" charset="-78"/>
              </a:rPr>
              <a:t>ما الذي يمكن لحكومتكم أن تفعله للنهوض بالمساواة القائمة على النوع الاجتماعي  والقضاء على جميع أشكال التمييز والعنف القائمين على النوع الاجتماعي، وبالتالي الحد من التعرض لفيروس نقص المناعة البشرية؟</a:t>
            </a:r>
            <a:endParaRPr lang="en-US" altLang="en-US" sz="2400">
              <a:solidFill>
                <a:srgbClr val="000000"/>
              </a:solidFill>
              <a:cs typeface="Arial" panose="020B0604020202020204" pitchFamily="34" charset="0"/>
            </a:endParaRPr>
          </a:p>
        </p:txBody>
      </p:sp>
      <p:sp>
        <p:nvSpPr>
          <p:cNvPr id="129027" name="Rectangle 3">
            <a:extLst>
              <a:ext uri="{FF2B5EF4-FFF2-40B4-BE49-F238E27FC236}">
                <a16:creationId xmlns:a16="http://schemas.microsoft.com/office/drawing/2014/main" id="{CEA4F14F-A6C3-465F-A3B7-77EA414A3032}"/>
              </a:ext>
            </a:extLst>
          </p:cNvPr>
          <p:cNvSpPr>
            <a:spLocks noChangeArrowheads="1"/>
          </p:cNvSpPr>
          <p:nvPr/>
        </p:nvSpPr>
        <p:spPr bwMode="auto">
          <a:xfrm>
            <a:off x="9391650" y="950913"/>
            <a:ext cx="197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65113" algn="l"/>
              </a:tabLst>
              <a:defRPr>
                <a:solidFill>
                  <a:schemeClr val="tx1"/>
                </a:solidFill>
                <a:latin typeface="Calibri" panose="020F0502020204030204" pitchFamily="34" charset="0"/>
                <a:ea typeface="ヒラギノ角ゴ Pro W3" pitchFamily="-92" charset="-128"/>
              </a:defRPr>
            </a:lvl1pPr>
            <a:lvl2pPr marL="742950" indent="-285750">
              <a:tabLst>
                <a:tab pos="265113" algn="l"/>
              </a:tabLst>
              <a:defRPr>
                <a:solidFill>
                  <a:schemeClr val="tx1"/>
                </a:solidFill>
                <a:latin typeface="Calibri" panose="020F0502020204030204" pitchFamily="34" charset="0"/>
                <a:ea typeface="ヒラギノ角ゴ Pro W3" pitchFamily="-92" charset="-128"/>
              </a:defRPr>
            </a:lvl2pPr>
            <a:lvl3pPr marL="1143000" indent="-228600">
              <a:tabLst>
                <a:tab pos="265113" algn="l"/>
              </a:tabLst>
              <a:defRPr>
                <a:solidFill>
                  <a:schemeClr val="tx1"/>
                </a:solidFill>
                <a:latin typeface="Calibri" panose="020F0502020204030204" pitchFamily="34" charset="0"/>
                <a:ea typeface="ヒラギノ角ゴ Pro W3" pitchFamily="-92" charset="-128"/>
              </a:defRPr>
            </a:lvl3pPr>
            <a:lvl4pPr marL="1600200" indent="-228600">
              <a:tabLst>
                <a:tab pos="265113" algn="l"/>
              </a:tabLst>
              <a:defRPr>
                <a:solidFill>
                  <a:schemeClr val="tx1"/>
                </a:solidFill>
                <a:latin typeface="Calibri" panose="020F0502020204030204" pitchFamily="34" charset="0"/>
                <a:ea typeface="ヒラギノ角ゴ Pro W3" pitchFamily="-92" charset="-128"/>
              </a:defRPr>
            </a:lvl4pPr>
            <a:lvl5pPr marL="2057400" indent="-228600">
              <a:tabLst>
                <a:tab pos="265113"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9pPr>
          </a:lstStyle>
          <a:p>
            <a:pPr eaLnBrk="1" hangingPunct="1"/>
            <a:r>
              <a:rPr lang="en-US" altLang="en-US" b="1">
                <a:latin typeface="Arial" panose="020B0604020202020204" pitchFamily="34" charset="0"/>
                <a:cs typeface="Arial" panose="020B0604020202020204" pitchFamily="34" charset="0"/>
              </a:rPr>
              <a:t>	</a:t>
            </a:r>
            <a:r>
              <a:rPr lang="ar-LB" altLang="en-US" sz="2400" b="1">
                <a:latin typeface="Arial" panose="020B0604020202020204" pitchFamily="34" charset="0"/>
              </a:rPr>
              <a:t>النشاط: مناقشة</a:t>
            </a:r>
            <a:endParaRPr lang="en-US" altLang="en-US" sz="2400" b="1">
              <a:latin typeface="Arial" panose="020B0604020202020204" pitchFamily="34" charset="0"/>
              <a:cs typeface="Arial" panose="020B0604020202020204" pitchFamily="34" charset="0"/>
            </a:endParaRPr>
          </a:p>
        </p:txBody>
      </p:sp>
      <p:pic>
        <p:nvPicPr>
          <p:cNvPr id="129028" name="image297.png">
            <a:extLst>
              <a:ext uri="{FF2B5EF4-FFF2-40B4-BE49-F238E27FC236}">
                <a16:creationId xmlns:a16="http://schemas.microsoft.com/office/drawing/2014/main" id="{2D5887D4-4375-40AA-B1B2-CF6D2C908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3278188"/>
            <a:ext cx="2687637"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Rectangle 3">
            <a:extLst>
              <a:ext uri="{FF2B5EF4-FFF2-40B4-BE49-F238E27FC236}">
                <a16:creationId xmlns:a16="http://schemas.microsoft.com/office/drawing/2014/main" id="{58E1711F-F696-4947-AF83-78541A5BBB86}"/>
              </a:ext>
            </a:extLst>
          </p:cNvPr>
          <p:cNvSpPr>
            <a:spLocks noChangeArrowheads="1"/>
          </p:cNvSpPr>
          <p:nvPr/>
        </p:nvSpPr>
        <p:spPr bwMode="auto">
          <a:xfrm>
            <a:off x="1890713" y="242888"/>
            <a:ext cx="10013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2.5.1 تقييم التزام الدولة باحترام الحقوق وحمايتها وتعزيزها</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Placeholder 2">
            <a:extLst>
              <a:ext uri="{FF2B5EF4-FFF2-40B4-BE49-F238E27FC236}">
                <a16:creationId xmlns:a16="http://schemas.microsoft.com/office/drawing/2014/main" id="{A15E53DA-F726-4A86-A1C0-96342723A4B0}"/>
              </a:ext>
            </a:extLst>
          </p:cNvPr>
          <p:cNvSpPr>
            <a:spLocks noGrp="1" noChangeArrowheads="1"/>
          </p:cNvSpPr>
          <p:nvPr>
            <p:ph type="body" sz="quarter" idx="15"/>
          </p:nvPr>
        </p:nvSpPr>
        <p:spPr bwMode="auto">
          <a:xfrm>
            <a:off x="342900" y="1724025"/>
            <a:ext cx="11295063" cy="4589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a:lnSpc>
                <a:spcPct val="107000"/>
              </a:lnSpc>
              <a:spcBef>
                <a:spcPct val="0"/>
              </a:spcBef>
              <a:spcAft>
                <a:spcPts val="800"/>
              </a:spcAft>
              <a:buFont typeface="Arial" panose="020B0604020202020204" pitchFamily="34" charset="0"/>
              <a:buNone/>
            </a:pPr>
            <a:r>
              <a:rPr lang="ar-SA" altLang="en-US" sz="2400">
                <a:latin typeface="Simplified Arabic" panose="02020603050405020304" pitchFamily="18" charset="-78"/>
                <a:ea typeface="ヒラギノ角ゴ Pro W3" pitchFamily="-92" charset="-128"/>
                <a:cs typeface="Simplified Arabic" panose="02020603050405020304" pitchFamily="18" charset="-78"/>
              </a:rPr>
              <a:t>أفاد طفل صغير بأن جاره أقدم على لمس عضوه الذكري بشكل غير ملائم. جاء الطفل إلى المنظمة برفقة أستاذه، وهو الشخص الوحيد الذي أخبره الطفل بما حدث معه. فقد علّم هذا الأستاذ التربية الجنسية لتلامذته، وقد وثق به الطفل وأخبره، وكان مدركاً تماماً بأنه ليس الملام في هذه الحالة.</a:t>
            </a:r>
            <a:endParaRPr lang="en-US" altLang="en-US" sz="2400">
              <a:latin typeface="Simplified Arabic" panose="02020603050405020304" pitchFamily="18" charset="-78"/>
              <a:ea typeface="ヒラギノ角ゴ Pro W3" pitchFamily="-92" charset="-128"/>
              <a:cs typeface="Simplified Arabic" panose="02020603050405020304" pitchFamily="18" charset="-78"/>
            </a:endParaRPr>
          </a:p>
          <a:p>
            <a:pPr marL="0" indent="0" algn="r" rtl="1">
              <a:lnSpc>
                <a:spcPct val="107000"/>
              </a:lnSpc>
              <a:spcBef>
                <a:spcPct val="0"/>
              </a:spcBef>
              <a:spcAft>
                <a:spcPts val="800"/>
              </a:spcAft>
              <a:buFont typeface="Arial" panose="020B0604020202020204" pitchFamily="34" charset="0"/>
              <a:buNone/>
            </a:pPr>
            <a:r>
              <a:rPr lang="ar-SA" altLang="en-US" sz="2400">
                <a:latin typeface="Simplified Arabic" panose="02020603050405020304" pitchFamily="18" charset="-78"/>
                <a:ea typeface="ヒラギノ角ゴ Pro W3" pitchFamily="-92" charset="-128"/>
                <a:cs typeface="Simplified Arabic" panose="02020603050405020304" pitchFamily="18" charset="-78"/>
              </a:rPr>
              <a:t>أما الجار، فهو رجل على علاقة وثيقة بعائلة الصبي، وهو رجل كبير في السنّ يرتاد الكنيسة عينها التي ترتادها العائلة، وهو شخص محترم للغاية ضمن المجتمع.</a:t>
            </a:r>
            <a:endParaRPr lang="en-US" altLang="en-US" sz="2400">
              <a:latin typeface="Simplified Arabic" panose="02020603050405020304" pitchFamily="18" charset="-78"/>
              <a:ea typeface="ヒラギノ角ゴ Pro W3" pitchFamily="-92" charset="-128"/>
              <a:cs typeface="Simplified Arabic" panose="02020603050405020304" pitchFamily="18" charset="-78"/>
            </a:endParaRPr>
          </a:p>
          <a:p>
            <a:pPr marL="0" indent="0" algn="r" rtl="1">
              <a:lnSpc>
                <a:spcPct val="107000"/>
              </a:lnSpc>
              <a:spcBef>
                <a:spcPct val="0"/>
              </a:spcBef>
              <a:spcAft>
                <a:spcPts val="800"/>
              </a:spcAft>
              <a:buFont typeface="Arial" panose="020B0604020202020204" pitchFamily="34" charset="0"/>
              <a:buNone/>
            </a:pPr>
            <a:r>
              <a:rPr lang="ar-SA" altLang="en-US" sz="2400">
                <a:latin typeface="Simplified Arabic" panose="02020603050405020304" pitchFamily="18" charset="-78"/>
                <a:ea typeface="ヒラギノ角ゴ Pro W3" pitchFamily="-92" charset="-128"/>
                <a:cs typeface="Simplified Arabic" panose="02020603050405020304" pitchFamily="18" charset="-78"/>
              </a:rPr>
              <a:t>قال الصبي بأن التحر</a:t>
            </a:r>
            <a:r>
              <a:rPr lang="ar-LB" altLang="en-US" sz="2400">
                <a:latin typeface="Simplified Arabic" panose="02020603050405020304" pitchFamily="18" charset="-78"/>
                <a:ea typeface="ヒラギノ角ゴ Pro W3" pitchFamily="-92" charset="-128"/>
                <a:cs typeface="Simplified Arabic" panose="02020603050405020304" pitchFamily="18" charset="-78"/>
              </a:rPr>
              <a:t>ش</a:t>
            </a:r>
            <a:r>
              <a:rPr lang="ar-SA" altLang="en-US" sz="2400">
                <a:latin typeface="Simplified Arabic" panose="02020603050405020304" pitchFamily="18" charset="-78"/>
                <a:ea typeface="ヒラギノ角ゴ Pro W3" pitchFamily="-92" charset="-128"/>
                <a:cs typeface="Simplified Arabic" panose="02020603050405020304" pitchFamily="18" charset="-78"/>
              </a:rPr>
              <a:t> حصل حين أُرسل إلى المنزل الرجل لإحضار حزمة لحم من بقرة قام الرجل بذبحها. عقب حالة التحرش، طلب الرجل من الطفل أن يعود لزيارته في اليوم التالي، وهدده إن لم يفعل. كان الصبي قد تعلم من المدرسة بأن الرجل قد يقدم على اغتصابه فبادر إلى إخبار أستاذه بما جرى. </a:t>
            </a:r>
            <a:endParaRPr lang="ar-LB" altLang="en-US" sz="2400">
              <a:latin typeface="Simplified Arabic" panose="02020603050405020304" pitchFamily="18" charset="-78"/>
              <a:ea typeface="ヒラギノ角ゴ Pro W3" pitchFamily="-92" charset="-128"/>
              <a:cs typeface="Simplified Arabic" panose="02020603050405020304" pitchFamily="18" charset="-78"/>
            </a:endParaRPr>
          </a:p>
          <a:p>
            <a:pPr marL="0" indent="0" algn="r" rtl="1">
              <a:lnSpc>
                <a:spcPct val="107000"/>
              </a:lnSpc>
              <a:spcBef>
                <a:spcPct val="0"/>
              </a:spcBef>
              <a:spcAft>
                <a:spcPts val="800"/>
              </a:spcAft>
              <a:buFont typeface="Arial" panose="020B0604020202020204" pitchFamily="34" charset="0"/>
              <a:buNone/>
            </a:pPr>
            <a:r>
              <a:rPr lang="ar-SA" altLang="en-US" sz="2400">
                <a:latin typeface="Simplified Arabic" panose="02020603050405020304" pitchFamily="18" charset="-78"/>
                <a:ea typeface="ヒラギノ角ゴ Pro W3" pitchFamily="-92" charset="-128"/>
                <a:cs typeface="Simplified Arabic" panose="02020603050405020304" pitchFamily="18" charset="-78"/>
              </a:rPr>
              <a:t>أبلغ الأستاذ الشرطة بالحالة، إلا أن رجال الشرطة ترددوا في التصرف لأن الرجل ذو مكانة مرتفعة في المجتمع، واقترحوا على الأستاذ أن يتحدث إلى عائلة الطفل. إلا أن الصبي رفض ذلك، إذ يخشى أن يجلب العار لأسرته.</a:t>
            </a:r>
            <a:endParaRPr lang="en-US" altLang="en-US" sz="2400">
              <a:latin typeface="Simplified Arabic" panose="02020603050405020304" pitchFamily="18" charset="-78"/>
              <a:ea typeface="ヒラギノ角ゴ Pro W3" pitchFamily="-92" charset="-128"/>
              <a:cs typeface="Simplified Arabic" panose="02020603050405020304" pitchFamily="18" charset="-78"/>
            </a:endParaRPr>
          </a:p>
        </p:txBody>
      </p:sp>
      <p:sp>
        <p:nvSpPr>
          <p:cNvPr id="131075" name="Rectangle 3">
            <a:extLst>
              <a:ext uri="{FF2B5EF4-FFF2-40B4-BE49-F238E27FC236}">
                <a16:creationId xmlns:a16="http://schemas.microsoft.com/office/drawing/2014/main" id="{582136F6-0F35-4589-89CA-1BFAF9F72437}"/>
              </a:ext>
            </a:extLst>
          </p:cNvPr>
          <p:cNvSpPr>
            <a:spLocks noChangeArrowheads="1"/>
          </p:cNvSpPr>
          <p:nvPr/>
        </p:nvSpPr>
        <p:spPr bwMode="auto">
          <a:xfrm>
            <a:off x="6843713" y="995363"/>
            <a:ext cx="4630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65113" algn="l"/>
              </a:tabLst>
              <a:defRPr>
                <a:solidFill>
                  <a:schemeClr val="tx1"/>
                </a:solidFill>
                <a:latin typeface="Calibri" panose="020F0502020204030204" pitchFamily="34" charset="0"/>
                <a:ea typeface="ヒラギノ角ゴ Pro W3" pitchFamily="-92" charset="-128"/>
              </a:defRPr>
            </a:lvl1pPr>
            <a:lvl2pPr>
              <a:tabLst>
                <a:tab pos="265113" algn="l"/>
              </a:tabLst>
              <a:defRPr>
                <a:solidFill>
                  <a:schemeClr val="tx1"/>
                </a:solidFill>
                <a:latin typeface="Calibri" panose="020F0502020204030204" pitchFamily="34" charset="0"/>
                <a:ea typeface="ヒラギノ角ゴ Pro W3" pitchFamily="-92" charset="-128"/>
              </a:defRPr>
            </a:lvl2pPr>
            <a:lvl3pPr marL="1143000" indent="-228600">
              <a:tabLst>
                <a:tab pos="265113" algn="l"/>
              </a:tabLst>
              <a:defRPr>
                <a:solidFill>
                  <a:schemeClr val="tx1"/>
                </a:solidFill>
                <a:latin typeface="Calibri" panose="020F0502020204030204" pitchFamily="34" charset="0"/>
                <a:ea typeface="ヒラギノ角ゴ Pro W3" pitchFamily="-92" charset="-128"/>
              </a:defRPr>
            </a:lvl3pPr>
            <a:lvl4pPr marL="1600200" indent="-228600">
              <a:tabLst>
                <a:tab pos="265113" algn="l"/>
              </a:tabLst>
              <a:defRPr>
                <a:solidFill>
                  <a:schemeClr val="tx1"/>
                </a:solidFill>
                <a:latin typeface="Calibri" panose="020F0502020204030204" pitchFamily="34" charset="0"/>
                <a:ea typeface="ヒラギノ角ゴ Pro W3" pitchFamily="-92" charset="-128"/>
              </a:defRPr>
            </a:lvl4pPr>
            <a:lvl5pPr marL="2057400" indent="-228600">
              <a:tabLst>
                <a:tab pos="265113"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9pPr>
          </a:lstStyle>
          <a:p>
            <a:pPr lvl="1" algn="r" eaLnBrk="1" hangingPunct="1"/>
            <a:r>
              <a:rPr lang="ar-LB" altLang="en-US" sz="2400" b="1">
                <a:latin typeface="Arial" panose="020B0604020202020204" pitchFamily="34" charset="0"/>
              </a:rPr>
              <a:t>النشاط: السيناريو الأول</a:t>
            </a:r>
            <a:endParaRPr lang="en-US" altLang="en-US" sz="2400" b="1">
              <a:latin typeface="Arial" panose="020B0604020202020204" pitchFamily="34" charset="0"/>
              <a:cs typeface="Arial" panose="020B0604020202020204" pitchFamily="34" charset="0"/>
            </a:endParaRPr>
          </a:p>
        </p:txBody>
      </p:sp>
      <p:sp>
        <p:nvSpPr>
          <p:cNvPr id="131076" name="Rectangle 3">
            <a:extLst>
              <a:ext uri="{FF2B5EF4-FFF2-40B4-BE49-F238E27FC236}">
                <a16:creationId xmlns:a16="http://schemas.microsoft.com/office/drawing/2014/main" id="{FB966559-8D9E-48E5-A37D-B333766A543B}"/>
              </a:ext>
            </a:extLst>
          </p:cNvPr>
          <p:cNvSpPr>
            <a:spLocks noChangeArrowheads="1"/>
          </p:cNvSpPr>
          <p:nvPr/>
        </p:nvSpPr>
        <p:spPr bwMode="auto">
          <a:xfrm>
            <a:off x="2568575" y="257175"/>
            <a:ext cx="93360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2.5.1 تقييم التزام الدولة باحترام الحقوق وحمايتها وتعزيزها</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Placeholder 2">
            <a:extLst>
              <a:ext uri="{FF2B5EF4-FFF2-40B4-BE49-F238E27FC236}">
                <a16:creationId xmlns:a16="http://schemas.microsoft.com/office/drawing/2014/main" id="{F966AFA9-1A80-4F38-A4D8-02DCC2663843}"/>
              </a:ext>
            </a:extLst>
          </p:cNvPr>
          <p:cNvSpPr>
            <a:spLocks noGrp="1"/>
          </p:cNvSpPr>
          <p:nvPr>
            <p:ph type="body" sz="quarter" idx="15"/>
          </p:nvPr>
        </p:nvSpPr>
        <p:spPr bwMode="auto">
          <a:xfrm>
            <a:off x="552450" y="1343025"/>
            <a:ext cx="10896600" cy="495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a:lnSpc>
                <a:spcPct val="107000"/>
              </a:lnSpc>
              <a:spcBef>
                <a:spcPct val="0"/>
              </a:spcBef>
              <a:spcAft>
                <a:spcPts val="800"/>
              </a:spcAft>
              <a:buFont typeface="Arial" panose="020B0604020202020204" pitchFamily="34" charset="0"/>
              <a:buNone/>
            </a:pPr>
            <a:r>
              <a:rPr lang="ar-SA" altLang="en-US" sz="2400" b="1">
                <a:latin typeface="Calibri" panose="020F0502020204030204" pitchFamily="34" charset="0"/>
                <a:ea typeface="ヒラギノ角ゴ Pro W3" pitchFamily="-92" charset="-128"/>
                <a:cs typeface="Simplified Arabic" panose="02020603050405020304" pitchFamily="18" charset="-78"/>
              </a:rPr>
              <a:t>الاحترام</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نعم:</a:t>
            </a:r>
            <a:r>
              <a:rPr lang="ar-SA" altLang="en-US" sz="2400">
                <a:latin typeface="Calibri" panose="020F0502020204030204" pitchFamily="34" charset="0"/>
                <a:ea typeface="ヒラギノ角ゴ Pro W3" pitchFamily="-92" charset="-128"/>
                <a:cs typeface="Simplified Arabic" panose="02020603050405020304" pitchFamily="18" charset="-78"/>
              </a:rPr>
              <a:t> إن الجاني هو عضو من أعضاء المجتمع.</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800"/>
              </a:spcAft>
              <a:buFont typeface="Arial" panose="020B0604020202020204" pitchFamily="34" charset="0"/>
              <a:buNone/>
            </a:pPr>
            <a:r>
              <a:rPr lang="ar-SA" altLang="en-US" sz="2400" b="1">
                <a:latin typeface="Calibri" panose="020F0502020204030204" pitchFamily="34" charset="0"/>
                <a:ea typeface="ヒラギノ角ゴ Pro W3" pitchFamily="-92" charset="-128"/>
                <a:cs typeface="Simplified Arabic" panose="02020603050405020304" pitchFamily="18" charset="-78"/>
              </a:rPr>
              <a:t>الحماية</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كلا:</a:t>
            </a:r>
            <a:r>
              <a:rPr lang="ar-SA" altLang="en-US" sz="2400">
                <a:latin typeface="Calibri" panose="020F0502020204030204" pitchFamily="34" charset="0"/>
                <a:ea typeface="ヒラギノ角ゴ Pro W3" pitchFamily="-92" charset="-128"/>
                <a:cs typeface="Simplified Arabic" panose="02020603050405020304" pitchFamily="18" charset="-78"/>
              </a:rPr>
              <a:t> تردّد رجال الشرطة في التحقيق في الحالة، وعجزهم عن التعامل مع مثل هذه الحالة بسبب جهلهم.</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800"/>
              </a:spcAft>
              <a:buFont typeface="Arial" panose="020B0604020202020204" pitchFamily="34" charset="0"/>
              <a:buNone/>
            </a:pPr>
            <a:r>
              <a:rPr lang="ar-SA" altLang="en-US" sz="2400" b="1">
                <a:latin typeface="Calibri" panose="020F0502020204030204" pitchFamily="34" charset="0"/>
                <a:ea typeface="ヒラギノ角ゴ Pro W3" pitchFamily="-92" charset="-128"/>
                <a:cs typeface="Simplified Arabic" panose="02020603050405020304" pitchFamily="18" charset="-78"/>
              </a:rPr>
              <a:t>الترويج</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كلا-</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يمكن للدولة أن تقوم بعدد من الخطوات، ومنها:</a:t>
            </a:r>
            <a:endParaRPr lang="en-US" altLang="en-US" sz="2400">
              <a:solidFill>
                <a:srgbClr val="36B0E3"/>
              </a:solidFill>
              <a:latin typeface="Calibri" panose="020F0502020204030204" pitchFamily="34" charset="0"/>
              <a:ea typeface="ヒラギノ角ゴ Pro W3" pitchFamily="-92" charset="-128"/>
            </a:endParaRPr>
          </a:p>
          <a:p>
            <a:pPr marL="0" indent="0" algn="r" rtl="1">
              <a:lnSpc>
                <a:spcPct val="107000"/>
              </a:lnSpc>
              <a:spcBef>
                <a:spcPct val="0"/>
              </a:spcBef>
              <a:spcAft>
                <a:spcPts val="800"/>
              </a:spcAft>
              <a:buFont typeface="Arial" panose="020B0604020202020204" pitchFamily="34" charset="0"/>
              <a:buNone/>
            </a:pP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a:t>
            </a: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تأمين التربية الجنسية في المدارس هي بداية جيدة، إلا أنها لا تكفي، وتحتاج الدولة إلى بذل مزيد </a:t>
            </a:r>
            <a:endParaRPr lang="en-US" altLang="en-US" sz="2400">
              <a:latin typeface="Calibri" panose="020F0502020204030204" pitchFamily="34" charset="0"/>
              <a:ea typeface="ヒラギノ角ゴ Pro W3" pitchFamily="-92" charset="-128"/>
              <a:cs typeface="Simplified Arabic" panose="02020603050405020304" pitchFamily="18" charset="-78"/>
            </a:endParaRPr>
          </a:p>
          <a:p>
            <a:pPr marL="0" indent="0" algn="r" rtl="1">
              <a:lnSpc>
                <a:spcPct val="107000"/>
              </a:lnSpc>
              <a:spcBef>
                <a:spcPct val="0"/>
              </a:spcBef>
              <a:spcAft>
                <a:spcPts val="800"/>
              </a:spcAft>
              <a:buFont typeface="Arial" panose="020B0604020202020204" pitchFamily="34" charset="0"/>
              <a:buNone/>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من الجهود للوقاية من الإساءة للأولاد.</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800"/>
              </a:spcAft>
              <a:buFont typeface="Arial" panose="020B0604020202020204" pitchFamily="34" charset="0"/>
              <a:buNone/>
            </a:pP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 </a:t>
            </a:r>
            <a:r>
              <a:rPr lang="ar-LB" altLang="en-US" sz="2400">
                <a:latin typeface="Calibri" panose="020F0502020204030204" pitchFamily="34" charset="0"/>
                <a:ea typeface="ヒラギノ角ゴ Pro W3" pitchFamily="-92" charset="-128"/>
                <a:cs typeface="Simplified Arabic" panose="02020603050405020304" pitchFamily="18" charset="-78"/>
              </a:rPr>
              <a:t>وضع آلية خاصة في المدارس للتبليغ عن الإساءة للأطفال.</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800"/>
              </a:spcAft>
              <a:buFont typeface="Arial" panose="020B0604020202020204" pitchFamily="34" charset="0"/>
              <a:buNone/>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a:t>
            </a:r>
            <a:r>
              <a:rPr lang="ar-LB" altLang="en-US" sz="2400">
                <a:latin typeface="Calibri" panose="020F0502020204030204" pitchFamily="34" charset="0"/>
                <a:ea typeface="ヒラギノ角ゴ Pro W3" pitchFamily="-92" charset="-128"/>
                <a:cs typeface="Simplified Arabic" panose="02020603050405020304" pitchFamily="18" charset="-78"/>
              </a:rPr>
              <a:t>تدريب رجال الشرطة وتطوير السياسات الملائمة للتعامل مع مثل هذه الحالات.</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800"/>
              </a:spcAft>
              <a:buFont typeface="Arial" panose="020B0604020202020204" pitchFamily="34" charset="0"/>
              <a:buNone/>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LB" altLang="en-US" sz="2400">
                <a:latin typeface="Calibri" panose="020F0502020204030204" pitchFamily="34" charset="0"/>
                <a:ea typeface="ヒラギノ角ゴ Pro W3" pitchFamily="-92" charset="-128"/>
                <a:cs typeface="Simplified Arabic" panose="02020603050405020304" pitchFamily="18" charset="-78"/>
              </a:rPr>
              <a:t>نشر التربية والتعليم في المجتمع بما في ذلك العمل مع قادة المجتمع (القادة الاجتماعيون، </a:t>
            </a:r>
            <a:r>
              <a:rPr lang="en-US" altLang="en-US" sz="2400">
                <a:latin typeface="Calibri" panose="020F0502020204030204" pitchFamily="34" charset="0"/>
                <a:ea typeface="ヒラギノ角ゴ Pro W3" pitchFamily="-92" charset="-128"/>
                <a:cs typeface="Simplified Arabic" panose="02020603050405020304" pitchFamily="18" charset="-78"/>
              </a:rPr>
              <a:t>   </a:t>
            </a:r>
          </a:p>
          <a:p>
            <a:pPr marL="0" indent="0" algn="r" rtl="1">
              <a:lnSpc>
                <a:spcPct val="107000"/>
              </a:lnSpc>
              <a:spcBef>
                <a:spcPct val="0"/>
              </a:spcBef>
              <a:spcAft>
                <a:spcPts val="800"/>
              </a:spcAft>
              <a:buFont typeface="Arial" panose="020B0604020202020204" pitchFamily="34" charset="0"/>
              <a:buNone/>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LB" altLang="en-US" sz="2400">
                <a:latin typeface="Calibri" panose="020F0502020204030204" pitchFamily="34" charset="0"/>
                <a:ea typeface="ヒラギノ角ゴ Pro W3" pitchFamily="-92" charset="-128"/>
                <a:cs typeface="Simplified Arabic" panose="02020603050405020304" pitchFamily="18" charset="-78"/>
              </a:rPr>
              <a:t>والتقليديون، والروحيون).</a:t>
            </a:r>
            <a:endParaRPr lang="en-US" altLang="en-US" sz="2400">
              <a:latin typeface="Calibri" panose="020F0502020204030204" pitchFamily="34" charset="0"/>
              <a:ea typeface="ヒラギノ角ゴ Pro W3" pitchFamily="-92" charset="-128"/>
            </a:endParaRPr>
          </a:p>
        </p:txBody>
      </p:sp>
      <p:sp>
        <p:nvSpPr>
          <p:cNvPr id="133123" name="Rectangle 3">
            <a:extLst>
              <a:ext uri="{FF2B5EF4-FFF2-40B4-BE49-F238E27FC236}">
                <a16:creationId xmlns:a16="http://schemas.microsoft.com/office/drawing/2014/main" id="{EF84D1AE-046A-45DC-8B03-30D0AB873EF1}"/>
              </a:ext>
            </a:extLst>
          </p:cNvPr>
          <p:cNvSpPr>
            <a:spLocks noChangeArrowheads="1"/>
          </p:cNvSpPr>
          <p:nvPr/>
        </p:nvSpPr>
        <p:spPr bwMode="auto">
          <a:xfrm>
            <a:off x="1820863" y="257175"/>
            <a:ext cx="10083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2.5.1 مساءلة الدولة؟</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2">
            <a:extLst>
              <a:ext uri="{FF2B5EF4-FFF2-40B4-BE49-F238E27FC236}">
                <a16:creationId xmlns:a16="http://schemas.microsoft.com/office/drawing/2014/main" id="{F6AD24CD-FE68-4AC6-8511-AAC4328DF2C8}"/>
              </a:ext>
            </a:extLst>
          </p:cNvPr>
          <p:cNvSpPr>
            <a:spLocks noGrp="1" noChangeArrowheads="1"/>
          </p:cNvSpPr>
          <p:nvPr>
            <p:ph type="body" sz="quarter" idx="15"/>
          </p:nvPr>
        </p:nvSpPr>
        <p:spPr bwMode="auto">
          <a:xfrm>
            <a:off x="292100" y="1714500"/>
            <a:ext cx="11417300" cy="499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a:lnSpc>
                <a:spcPct val="107000"/>
              </a:lnSpc>
              <a:spcBef>
                <a:spcPct val="0"/>
              </a:spcBef>
              <a:spcAft>
                <a:spcPts val="2600"/>
              </a:spcAft>
              <a:buFont typeface="Arial" panose="020B0604020202020204" pitchFamily="34" charset="0"/>
              <a:buNone/>
            </a:pPr>
            <a:r>
              <a:rPr lang="ar-SA" altLang="en-US" sz="2400">
                <a:latin typeface="Calibri" panose="020F0502020204030204" pitchFamily="34" charset="0"/>
                <a:ea typeface="ヒラギノ角ゴ Pro W3" pitchFamily="-92" charset="-128"/>
                <a:cs typeface="Simplified Arabic" panose="02020603050405020304" pitchFamily="18" charset="-78"/>
              </a:rPr>
              <a:t>أفاد عامل في الجنس بأن طبيبه قال له بأنه ما لم يقم علاقة جنسية معه، فلن يعطيه أدويته الخاصة بفيروس نقص المناعة البشرية. </a:t>
            </a:r>
            <a:endParaRPr lang="en-US" altLang="en-US" sz="2400">
              <a:latin typeface="Calibri" panose="020F0502020204030204" pitchFamily="34" charset="0"/>
              <a:ea typeface="ヒラギノ角ゴ Pro W3" pitchFamily="-92" charset="-128"/>
              <a:cs typeface="Simplified Arabic" panose="02020603050405020304" pitchFamily="18" charset="-78"/>
            </a:endParaRPr>
          </a:p>
          <a:p>
            <a:pPr marL="0" indent="0" algn="r" rtl="1">
              <a:lnSpc>
                <a:spcPct val="107000"/>
              </a:lnSpc>
              <a:spcBef>
                <a:spcPct val="0"/>
              </a:spcBef>
              <a:spcAft>
                <a:spcPts val="2600"/>
              </a:spcAft>
              <a:buFont typeface="Arial" panose="020B0604020202020204" pitchFamily="34" charset="0"/>
              <a:buNone/>
            </a:pPr>
            <a:r>
              <a:rPr lang="ar-SA" altLang="en-US" sz="2400">
                <a:latin typeface="Calibri" panose="020F0502020204030204" pitchFamily="34" charset="0"/>
                <a:ea typeface="ヒラギノ角ゴ Pro W3" pitchFamily="-92" charset="-128"/>
                <a:cs typeface="Simplified Arabic" panose="02020603050405020304" pitchFamily="18" charset="-78"/>
              </a:rPr>
              <a:t>كان الطبيب لطيفاً جداً معه فبادر الرجل إلى إخباره عن طبيعة عمله، وعملائه، </a:t>
            </a:r>
            <a:r>
              <a:rPr lang="ar-LB" altLang="en-US" sz="2400">
                <a:latin typeface="Calibri" panose="020F0502020204030204" pitchFamily="34" charset="0"/>
                <a:ea typeface="ヒラギノ角ゴ Pro W3" pitchFamily="-92" charset="-128"/>
                <a:cs typeface="Simplified Arabic" panose="02020603050405020304" pitchFamily="18" charset="-78"/>
              </a:rPr>
              <a:t>والمكان حيث يعمل. وحين رفض العامل في الجنس إقامة علاقة جنسية معه، منعه الطبيب من الدخول إلى المركز الصحي وهدّد بإخبار الشرطة بكل شيء سبق للعميل أن أخبره به حول عمله في الجنس.</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2600"/>
              </a:spcAft>
              <a:buFont typeface="Arial" panose="020B0604020202020204" pitchFamily="34" charset="0"/>
              <a:buNone/>
            </a:pPr>
            <a:r>
              <a:rPr lang="ar-LB" altLang="en-US" sz="2400">
                <a:latin typeface="Calibri" panose="020F0502020204030204" pitchFamily="34" charset="0"/>
                <a:ea typeface="ヒラギノ角ゴ Pro W3" pitchFamily="-92" charset="-128"/>
                <a:cs typeface="Simplified Arabic" panose="02020603050405020304" pitchFamily="18" charset="-78"/>
              </a:rPr>
              <a:t>حاول الرجل الحصول على أدويته من عيادة أخرى، إلا أنه فشل في ذلك لأنه غير مسجل هناك. وهو يخشى أن يشرح لهم السبب الذي يمنعهم من العودة إلى العيادة حيث تسجّل، وفي كلّ مرة يقولون له، "عد إلى العيادة الأساسية حيث تسجلت".</a:t>
            </a:r>
            <a:endParaRPr lang="en-US" altLang="en-US" sz="2400">
              <a:latin typeface="Calibri" panose="020F0502020204030204" pitchFamily="34" charset="0"/>
              <a:ea typeface="ヒラギノ角ゴ Pro W3" pitchFamily="-92" charset="-128"/>
            </a:endParaRPr>
          </a:p>
          <a:p>
            <a:pPr marL="0" indent="0" algn="r" rtl="1">
              <a:lnSpc>
                <a:spcPct val="107000"/>
              </a:lnSpc>
              <a:spcBef>
                <a:spcPct val="0"/>
              </a:spcBef>
              <a:spcAft>
                <a:spcPts val="2600"/>
              </a:spcAft>
              <a:buFont typeface="Arial" panose="020B0604020202020204" pitchFamily="34" charset="0"/>
              <a:buNone/>
            </a:pPr>
            <a:r>
              <a:rPr lang="ar-LB" altLang="en-US" sz="2400">
                <a:latin typeface="Calibri" panose="020F0502020204030204" pitchFamily="34" charset="0"/>
                <a:ea typeface="ヒラギノ角ゴ Pro W3" pitchFamily="-92" charset="-128"/>
                <a:cs typeface="Simplified Arabic" panose="02020603050405020304" pitchFamily="18" charset="-78"/>
              </a:rPr>
              <a:t>ونتيجة لذلك، توقف الرجل عن أخذ العلاج بالفيروسات القهقرية.</a:t>
            </a:r>
            <a:endParaRPr lang="en-US" altLang="en-US" sz="2400">
              <a:latin typeface="Calibri" panose="020F0502020204030204" pitchFamily="34" charset="0"/>
              <a:ea typeface="ヒラギノ角ゴ Pro W3" pitchFamily="-92" charset="-128"/>
            </a:endParaRPr>
          </a:p>
        </p:txBody>
      </p:sp>
      <p:sp>
        <p:nvSpPr>
          <p:cNvPr id="134147" name="Rectangle 3">
            <a:extLst>
              <a:ext uri="{FF2B5EF4-FFF2-40B4-BE49-F238E27FC236}">
                <a16:creationId xmlns:a16="http://schemas.microsoft.com/office/drawing/2014/main" id="{5810925C-6A8F-4312-9696-A0C40289C04E}"/>
              </a:ext>
            </a:extLst>
          </p:cNvPr>
          <p:cNvSpPr>
            <a:spLocks noChangeArrowheads="1"/>
          </p:cNvSpPr>
          <p:nvPr/>
        </p:nvSpPr>
        <p:spPr bwMode="auto">
          <a:xfrm>
            <a:off x="6843713" y="995363"/>
            <a:ext cx="4630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65113" algn="l"/>
              </a:tabLst>
              <a:defRPr>
                <a:solidFill>
                  <a:schemeClr val="tx1"/>
                </a:solidFill>
                <a:latin typeface="Calibri" panose="020F0502020204030204" pitchFamily="34" charset="0"/>
                <a:ea typeface="ヒラギノ角ゴ Pro W3" pitchFamily="-92" charset="-128"/>
              </a:defRPr>
            </a:lvl1pPr>
            <a:lvl2pPr>
              <a:tabLst>
                <a:tab pos="265113" algn="l"/>
              </a:tabLst>
              <a:defRPr>
                <a:solidFill>
                  <a:schemeClr val="tx1"/>
                </a:solidFill>
                <a:latin typeface="Calibri" panose="020F0502020204030204" pitchFamily="34" charset="0"/>
                <a:ea typeface="ヒラギノ角ゴ Pro W3" pitchFamily="-92" charset="-128"/>
              </a:defRPr>
            </a:lvl2pPr>
            <a:lvl3pPr marL="1143000" indent="-228600">
              <a:tabLst>
                <a:tab pos="265113" algn="l"/>
              </a:tabLst>
              <a:defRPr>
                <a:solidFill>
                  <a:schemeClr val="tx1"/>
                </a:solidFill>
                <a:latin typeface="Calibri" panose="020F0502020204030204" pitchFamily="34" charset="0"/>
                <a:ea typeface="ヒラギノ角ゴ Pro W3" pitchFamily="-92" charset="-128"/>
              </a:defRPr>
            </a:lvl3pPr>
            <a:lvl4pPr marL="1600200" indent="-228600">
              <a:tabLst>
                <a:tab pos="265113" algn="l"/>
              </a:tabLst>
              <a:defRPr>
                <a:solidFill>
                  <a:schemeClr val="tx1"/>
                </a:solidFill>
                <a:latin typeface="Calibri" panose="020F0502020204030204" pitchFamily="34" charset="0"/>
                <a:ea typeface="ヒラギノ角ゴ Pro W3" pitchFamily="-92" charset="-128"/>
              </a:defRPr>
            </a:lvl4pPr>
            <a:lvl5pPr marL="2057400" indent="-228600">
              <a:tabLst>
                <a:tab pos="265113"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9pPr>
          </a:lstStyle>
          <a:p>
            <a:pPr lvl="1" algn="r" eaLnBrk="1" hangingPunct="1"/>
            <a:r>
              <a:rPr lang="en-US" altLang="en-US" b="1">
                <a:latin typeface="Arial" panose="020B0604020202020204" pitchFamily="34" charset="0"/>
                <a:cs typeface="Arial" panose="020B0604020202020204" pitchFamily="34" charset="0"/>
              </a:rPr>
              <a:t>	</a:t>
            </a:r>
            <a:r>
              <a:rPr lang="ar-LB" altLang="en-US" sz="2400" b="1">
                <a:latin typeface="Arial" panose="020B0604020202020204" pitchFamily="34" charset="0"/>
              </a:rPr>
              <a:t>النشاط: </a:t>
            </a:r>
            <a:r>
              <a:rPr lang="ar-LB" altLang="en-US" sz="2400" b="1">
                <a:cs typeface="Simplified Arabic" panose="02020603050405020304" pitchFamily="18" charset="-78"/>
              </a:rPr>
              <a:t>السيناريو الثاني</a:t>
            </a:r>
            <a:endParaRPr lang="en-US" altLang="en-US" sz="2400" b="1">
              <a:latin typeface="Arial" panose="020B0604020202020204" pitchFamily="34" charset="0"/>
              <a:cs typeface="Arial" panose="020B0604020202020204" pitchFamily="34" charset="0"/>
            </a:endParaRPr>
          </a:p>
        </p:txBody>
      </p:sp>
      <p:sp>
        <p:nvSpPr>
          <p:cNvPr id="134148" name="Rectangle 3">
            <a:extLst>
              <a:ext uri="{FF2B5EF4-FFF2-40B4-BE49-F238E27FC236}">
                <a16:creationId xmlns:a16="http://schemas.microsoft.com/office/drawing/2014/main" id="{05DFE57D-B0D8-4069-8D50-FB08F89F76AD}"/>
              </a:ext>
            </a:extLst>
          </p:cNvPr>
          <p:cNvSpPr>
            <a:spLocks noChangeArrowheads="1"/>
          </p:cNvSpPr>
          <p:nvPr/>
        </p:nvSpPr>
        <p:spPr bwMode="auto">
          <a:xfrm>
            <a:off x="441325" y="257175"/>
            <a:ext cx="114633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2.5.1 تقييم التزام الدولة باحترام الحقوق وحمايتها وتعزيزها</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F3EB-E71F-44D4-A6AD-62090B6B7369}"/>
              </a:ext>
            </a:extLst>
          </p:cNvPr>
          <p:cNvSpPr>
            <a:spLocks noGrp="1"/>
          </p:cNvSpPr>
          <p:nvPr>
            <p:ph type="title"/>
          </p:nvPr>
        </p:nvSpPr>
        <p:spPr>
          <a:xfrm>
            <a:off x="3859213" y="276225"/>
            <a:ext cx="7970837" cy="487363"/>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2.5.1 مساءلة الدولة؟</a:t>
            </a:r>
            <a:endParaRPr lang="en-US" altLang="en-US" sz="2800">
              <a:ea typeface="ヒラギノ角ゴ Pro W3" pitchFamily="-92" charset="-128"/>
            </a:endParaRPr>
          </a:p>
        </p:txBody>
      </p:sp>
      <p:sp>
        <p:nvSpPr>
          <p:cNvPr id="136195" name="Text Placeholder 2">
            <a:extLst>
              <a:ext uri="{FF2B5EF4-FFF2-40B4-BE49-F238E27FC236}">
                <a16:creationId xmlns:a16="http://schemas.microsoft.com/office/drawing/2014/main" id="{7FCA20D4-5F74-4E5C-83F2-7071D85A0CB3}"/>
              </a:ext>
            </a:extLst>
          </p:cNvPr>
          <p:cNvSpPr>
            <a:spLocks noGrp="1" noChangeArrowheads="1"/>
          </p:cNvSpPr>
          <p:nvPr>
            <p:ph type="body" sz="quarter" idx="15"/>
          </p:nvPr>
        </p:nvSpPr>
        <p:spPr bwMode="auto">
          <a:xfrm>
            <a:off x="414338" y="1185863"/>
            <a:ext cx="11049000" cy="5170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a:lnSpc>
                <a:spcPct val="107000"/>
              </a:lnSpc>
              <a:spcBef>
                <a:spcPct val="0"/>
              </a:spcBef>
              <a:spcAft>
                <a:spcPts val="800"/>
              </a:spcAft>
              <a:buFont typeface="Arial" panose="020B0604020202020204" pitchFamily="34" charset="0"/>
              <a:buNone/>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الاحترام</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LB"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كلا</a:t>
            </a:r>
            <a:r>
              <a:rPr lang="ar-SA"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a:t>
            </a:r>
            <a:r>
              <a:rPr lang="ar-SA" altLang="en-US" sz="2400">
                <a:latin typeface="Calibri" panose="020F0502020204030204" pitchFamily="34" charset="0"/>
                <a:ea typeface="ヒラギノ角ゴ Pro W3" pitchFamily="-92" charset="-128"/>
                <a:cs typeface="Simplified Arabic" panose="02020603050405020304" pitchFamily="18" charset="-78"/>
              </a:rPr>
              <a:t> إن الجاني هو طبيب</a:t>
            </a:r>
            <a:endParaRPr lang="en-US" altLang="en-US" sz="2400">
              <a:latin typeface="Calibri" panose="020F0502020204030204" pitchFamily="34" charset="0"/>
              <a:ea typeface="ヒラギノ角ゴ Pro W3" pitchFamily="-92" charset="-128"/>
              <a:cs typeface="Times New Roman" panose="02020603050405020304" pitchFamily="18" charset="0"/>
            </a:endParaRPr>
          </a:p>
          <a:p>
            <a:pPr marL="0" indent="0" algn="r" rtl="1">
              <a:lnSpc>
                <a:spcPct val="107000"/>
              </a:lnSpc>
              <a:spcBef>
                <a:spcPct val="0"/>
              </a:spcBef>
              <a:spcAft>
                <a:spcPts val="800"/>
              </a:spcAft>
              <a:buFont typeface="Arial" panose="020B0604020202020204" pitchFamily="34" charset="0"/>
              <a:buNone/>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الحماية</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كلا:</a:t>
            </a:r>
            <a:r>
              <a:rPr lang="ar-SA" altLang="en-US" sz="2400">
                <a:latin typeface="Calibri" panose="020F0502020204030204" pitchFamily="34" charset="0"/>
                <a:ea typeface="ヒラギノ角ゴ Pro W3" pitchFamily="-92" charset="-128"/>
                <a:cs typeface="Simplified Arabic" panose="02020603050405020304" pitchFamily="18" charset="-78"/>
              </a:rPr>
              <a:t> ما من آليات واضحة للتبليغ عن هذه الحالات، وفي حال وجودها، فهي غير فعالة.</a:t>
            </a:r>
            <a:endParaRPr lang="en-US" altLang="en-US" sz="2400">
              <a:latin typeface="Calibri" panose="020F0502020204030204" pitchFamily="34" charset="0"/>
              <a:ea typeface="ヒラギノ角ゴ Pro W3" pitchFamily="-92" charset="-128"/>
              <a:cs typeface="Calibri" panose="020F0502020204030204" pitchFamily="34" charset="0"/>
            </a:endParaRPr>
          </a:p>
          <a:p>
            <a:pPr marL="0" indent="0" algn="r" rtl="1">
              <a:lnSpc>
                <a:spcPct val="107000"/>
              </a:lnSpc>
              <a:spcBef>
                <a:spcPct val="0"/>
              </a:spcBef>
              <a:spcAft>
                <a:spcPts val="800"/>
              </a:spcAft>
              <a:buFont typeface="Arial" panose="020B0604020202020204" pitchFamily="34" charset="0"/>
              <a:buNone/>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الترويج</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b="1">
                <a:solidFill>
                  <a:srgbClr val="36B0E3"/>
                </a:solidFill>
                <a:latin typeface="Calibri" panose="020F0502020204030204" pitchFamily="34" charset="0"/>
                <a:ea typeface="ヒラギノ角ゴ Pro W3" pitchFamily="-92" charset="-128"/>
                <a:cs typeface="Simplified Arabic" panose="02020603050405020304" pitchFamily="18" charset="-78"/>
              </a:rPr>
              <a:t>كلا-</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يمكن للدولة أن تقوم بعدد من الخطوات، ومنها:</a:t>
            </a:r>
            <a:endParaRPr lang="en-US" altLang="en-US" sz="2400">
              <a:solidFill>
                <a:srgbClr val="36B0E3"/>
              </a:solidFill>
              <a:latin typeface="Calibri" panose="020F0502020204030204" pitchFamily="34" charset="0"/>
              <a:ea typeface="ヒラギノ角ゴ Pro W3" pitchFamily="-92" charset="-128"/>
              <a:cs typeface="Calibri" panose="020F0502020204030204" pitchFamily="34" charset="0"/>
            </a:endParaRP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a:t>
            </a: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منع الإساءة الجنسية المباشرة.</a:t>
            </a:r>
            <a:endParaRPr lang="en-US" altLang="en-US" sz="2400">
              <a:latin typeface="Calibri" panose="020F0502020204030204" pitchFamily="34" charset="0"/>
              <a:ea typeface="ヒラギノ角ゴ Pro W3" pitchFamily="-92" charset="-128"/>
              <a:cs typeface="Calibri" panose="020F0502020204030204" pitchFamily="34" charset="0"/>
            </a:endParaRP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a:t>
            </a: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وضع آليات للعدالة الإدارية، بحيث يستطيع العميل أن يرفع الشكاوى بسهولة وبسرية، كرفع شكوى </a:t>
            </a:r>
            <a:r>
              <a:rPr lang="en-US" altLang="en-US" sz="2400">
                <a:latin typeface="Calibri" panose="020F0502020204030204" pitchFamily="34" charset="0"/>
                <a:ea typeface="ヒラギノ角ゴ Pro W3" pitchFamily="-92" charset="-128"/>
                <a:cs typeface="Simplified Arabic" panose="02020603050405020304" pitchFamily="18" charset="-78"/>
              </a:rPr>
              <a:t> </a:t>
            </a: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حول هذه الحالة مثلاًـ ليصار إلى اتخاذ الإجراء اللازم، بما في ذلك الحفاظ على قدرة العميل على </a:t>
            </a:r>
            <a:endParaRPr lang="en-US" altLang="en-US" sz="2400">
              <a:latin typeface="Calibri" panose="020F0502020204030204" pitchFamily="34" charset="0"/>
              <a:ea typeface="ヒラギノ角ゴ Pro W3" pitchFamily="-92" charset="-128"/>
              <a:cs typeface="Simplified Arabic" panose="02020603050405020304" pitchFamily="18" charset="-78"/>
            </a:endParaRP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الوصول إلى الخدمات من دون أي تمييز.</a:t>
            </a:r>
            <a:endParaRPr lang="en-US" altLang="en-US" sz="2400">
              <a:latin typeface="Calibri" panose="020F0502020204030204" pitchFamily="34" charset="0"/>
              <a:ea typeface="ヒラギノ角ゴ Pro W3" pitchFamily="-92" charset="-128"/>
              <a:cs typeface="Calibri" panose="020F0502020204030204" pitchFamily="34" charset="0"/>
            </a:endParaRP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a:t>
            </a: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سنّ القوانين والسياسات التي تمنع مقدّمي الرعاية الصحية من حرمان الفئات الخاضعة للتجريم </a:t>
            </a:r>
            <a:endParaRPr lang="en-US" altLang="en-US" sz="2400">
              <a:latin typeface="Calibri" panose="020F0502020204030204" pitchFamily="34" charset="0"/>
              <a:ea typeface="ヒラギノ角ゴ Pro W3" pitchFamily="-92" charset="-128"/>
              <a:cs typeface="Simplified Arabic" panose="02020603050405020304" pitchFamily="18" charset="-78"/>
            </a:endParaRP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من الوصول إلى الخدمات.</a:t>
            </a:r>
            <a:endParaRPr lang="en-US" altLang="en-US" sz="2400">
              <a:latin typeface="Calibri" panose="020F0502020204030204" pitchFamily="34" charset="0"/>
              <a:ea typeface="ヒラギノ角ゴ Pro W3" pitchFamily="-92" charset="-128"/>
              <a:cs typeface="Calibri" panose="020F0502020204030204" pitchFamily="34" charset="0"/>
            </a:endParaRPr>
          </a:p>
          <a:p>
            <a:pPr marL="0" indent="0" algn="r" rtl="1">
              <a:lnSpc>
                <a:spcPct val="107000"/>
              </a:lnSpc>
              <a:spcBef>
                <a:spcPct val="0"/>
              </a:spcBef>
              <a:spcAft>
                <a:spcPts val="800"/>
              </a:spcAft>
              <a:buFont typeface="Arial" panose="020B0604020202020204" pitchFamily="34" charset="0"/>
              <a:buNone/>
              <a:tabLst>
                <a:tab pos="457200" algn="l"/>
              </a:tabLst>
            </a:pPr>
            <a:r>
              <a:rPr lang="en-US" altLang="en-US" sz="2400">
                <a:solidFill>
                  <a:srgbClr val="36B0E3"/>
                </a:solidFill>
                <a:latin typeface="Calibri" panose="020F0502020204030204" pitchFamily="34" charset="0"/>
                <a:ea typeface="ヒラギノ角ゴ Pro W3" pitchFamily="-92" charset="-128"/>
                <a:cs typeface="Simplified Arabic" panose="02020603050405020304" pitchFamily="18" charset="-78"/>
              </a:rPr>
              <a:t>     •</a:t>
            </a: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نشر التوعية في المجتمع حول الحقوق القانونية المرتبطة بالشؤون الصحية. </a:t>
            </a:r>
            <a:endParaRPr lang="en-US" altLang="en-US" sz="2400">
              <a:latin typeface="Calibri" panose="020F0502020204030204" pitchFamily="34" charset="0"/>
              <a:ea typeface="ヒラギノ角ゴ Pro W3" pitchFamily="-92" charset="-128"/>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a:extLst>
              <a:ext uri="{FF2B5EF4-FFF2-40B4-BE49-F238E27FC236}">
                <a16:creationId xmlns:a16="http://schemas.microsoft.com/office/drawing/2014/main" id="{26CA7CE1-3163-4928-A633-E8204685434A}"/>
              </a:ext>
            </a:extLst>
          </p:cNvPr>
          <p:cNvSpPr>
            <a:spLocks noChangeArrowheads="1"/>
          </p:cNvSpPr>
          <p:nvPr/>
        </p:nvSpPr>
        <p:spPr bwMode="auto">
          <a:xfrm>
            <a:off x="490538" y="935038"/>
            <a:ext cx="11133137"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07000"/>
              </a:lnSpc>
            </a:pPr>
            <a:r>
              <a:rPr lang="ar-SA" altLang="en-US" sz="2100" b="1">
                <a:solidFill>
                  <a:srgbClr val="23844E"/>
                </a:solidFill>
                <a:cs typeface="Simplified Arabic" panose="02020603050405020304" pitchFamily="18" charset="-78"/>
              </a:rPr>
              <a:t>احترام الحقوق في المساواة القائمة على النوع الاجتماعي من خلال</a:t>
            </a:r>
            <a:r>
              <a:rPr lang="fr-CA" altLang="en-US" sz="2100">
                <a:solidFill>
                  <a:srgbClr val="23844E"/>
                </a:solidFill>
                <a:latin typeface="Simplified Arabic" panose="02020603050405020304" pitchFamily="18" charset="-78"/>
                <a:cs typeface="Arial" panose="020B0604020202020204" pitchFamily="34" charset="0"/>
              </a:rPr>
              <a:t>:</a:t>
            </a:r>
            <a:endParaRPr lang="en-US" altLang="en-US" sz="2100">
              <a:solidFill>
                <a:srgbClr val="23844E"/>
              </a:solidFill>
              <a:cs typeface="Arial" panose="020B0604020202020204" pitchFamily="34" charset="0"/>
            </a:endParaRPr>
          </a:p>
          <a:p>
            <a:pPr algn="r" rtl="1">
              <a:lnSpc>
                <a:spcPct val="107000"/>
              </a:lnSpc>
              <a:buFont typeface="Symbol" panose="05050102010706020507" pitchFamily="18" charset="2"/>
              <a:buChar char=""/>
            </a:pPr>
            <a:r>
              <a:rPr lang="fr-CA" altLang="en-US" sz="2100">
                <a:solidFill>
                  <a:srgbClr val="23844E"/>
                </a:solidFill>
                <a:latin typeface="Simplified Arabic" panose="02020603050405020304" pitchFamily="18" charset="-78"/>
                <a:cs typeface="Arial" panose="020B0604020202020204" pitchFamily="34" charset="0"/>
              </a:rPr>
              <a:t> </a:t>
            </a:r>
            <a:r>
              <a:rPr lang="ar-SA" altLang="en-US" sz="2100">
                <a:solidFill>
                  <a:srgbClr val="23844E"/>
                </a:solidFill>
                <a:cs typeface="Simplified Arabic" panose="02020603050405020304" pitchFamily="18" charset="-78"/>
              </a:rPr>
              <a:t>وضع الأطر القانونية والسياسات التي تعزز المساواة القائمة على النوع الاجتماعي، على سبيل المثال سياسات مكان </a:t>
            </a:r>
            <a:endParaRPr lang="en-US" altLang="en-US" sz="2100">
              <a:solidFill>
                <a:srgbClr val="23844E"/>
              </a:solidFill>
              <a:cs typeface="Simplified Arabic" panose="02020603050405020304" pitchFamily="18" charset="-78"/>
            </a:endParaRPr>
          </a:p>
          <a:p>
            <a:pPr algn="r" rtl="1">
              <a:lnSpc>
                <a:spcPct val="107000"/>
              </a:lnSpc>
            </a:pPr>
            <a:r>
              <a:rPr lang="en-US" altLang="en-US" sz="2100">
                <a:solidFill>
                  <a:srgbClr val="23844E"/>
                </a:solidFill>
                <a:cs typeface="Simplified Arabic" panose="02020603050405020304" pitchFamily="18" charset="-78"/>
              </a:rPr>
              <a:t>  </a:t>
            </a:r>
            <a:r>
              <a:rPr lang="ar-SA" altLang="en-US" sz="2100">
                <a:solidFill>
                  <a:srgbClr val="23844E"/>
                </a:solidFill>
                <a:cs typeface="Simplified Arabic" panose="02020603050405020304" pitchFamily="18" charset="-78"/>
              </a:rPr>
              <a:t>العمل للمساواة بين الأنواع الاجتماعية، وتشريعات تحدّ من العنف الأسري</a:t>
            </a:r>
            <a:r>
              <a:rPr lang="fr-CA" altLang="en-US" sz="2100">
                <a:solidFill>
                  <a:srgbClr val="23844E"/>
                </a:solidFill>
                <a:latin typeface="Simplified Arabic" panose="02020603050405020304" pitchFamily="18" charset="-78"/>
                <a:cs typeface="Arial" panose="020B0604020202020204" pitchFamily="34" charset="0"/>
              </a:rPr>
              <a:t>.</a:t>
            </a:r>
            <a:endParaRPr lang="en-US" altLang="en-US" sz="2100">
              <a:solidFill>
                <a:srgbClr val="23844E"/>
              </a:solidFill>
              <a:cs typeface="Arial" panose="020B0604020202020204" pitchFamily="34" charset="0"/>
            </a:endParaRPr>
          </a:p>
          <a:p>
            <a:pPr algn="r" rtl="1">
              <a:lnSpc>
                <a:spcPct val="107000"/>
              </a:lnSpc>
              <a:buFont typeface="Symbol" panose="05050102010706020507" pitchFamily="18" charset="2"/>
              <a:buChar char=""/>
            </a:pPr>
            <a:r>
              <a:rPr lang="en-US" altLang="en-US" sz="2100">
                <a:solidFill>
                  <a:srgbClr val="23844E"/>
                </a:solidFill>
                <a:cs typeface="Simplified Arabic" panose="02020603050405020304" pitchFamily="18" charset="-78"/>
              </a:rPr>
              <a:t> </a:t>
            </a:r>
            <a:r>
              <a:rPr lang="ar-SA" altLang="en-US" sz="2100">
                <a:solidFill>
                  <a:srgbClr val="23844E"/>
                </a:solidFill>
                <a:cs typeface="Simplified Arabic" panose="02020603050405020304" pitchFamily="18" charset="-78"/>
              </a:rPr>
              <a:t>إلغاء القوانين والسياسات الضارة التي تقوض المساواة القائمة على النوع الاجتماعي، على سبيل المثال عدم تجريم </a:t>
            </a:r>
            <a:endParaRPr lang="en-US" altLang="en-US" sz="2100">
              <a:solidFill>
                <a:srgbClr val="23844E"/>
              </a:solidFill>
              <a:cs typeface="Simplified Arabic" panose="02020603050405020304" pitchFamily="18" charset="-78"/>
            </a:endParaRPr>
          </a:p>
          <a:p>
            <a:pPr algn="r" rtl="1">
              <a:lnSpc>
                <a:spcPct val="107000"/>
              </a:lnSpc>
            </a:pPr>
            <a:r>
              <a:rPr lang="en-US" altLang="en-US" sz="2100">
                <a:solidFill>
                  <a:srgbClr val="23844E"/>
                </a:solidFill>
                <a:cs typeface="Simplified Arabic" panose="02020603050405020304" pitchFamily="18" charset="-78"/>
              </a:rPr>
              <a:t>  </a:t>
            </a:r>
            <a:r>
              <a:rPr lang="ar-SA" altLang="en-US" sz="2100">
                <a:solidFill>
                  <a:srgbClr val="23844E"/>
                </a:solidFill>
                <a:cs typeface="Simplified Arabic" panose="02020603050405020304" pitchFamily="18" charset="-78"/>
              </a:rPr>
              <a:t>المثلية والتعبير عن النوع الاجتماعي</a:t>
            </a:r>
            <a:r>
              <a:rPr lang="fr-CA" altLang="en-US" sz="2100">
                <a:solidFill>
                  <a:srgbClr val="23844E"/>
                </a:solidFill>
                <a:latin typeface="Simplified Arabic" panose="02020603050405020304" pitchFamily="18" charset="-78"/>
                <a:cs typeface="Arial" panose="020B0604020202020204" pitchFamily="34" charset="0"/>
              </a:rPr>
              <a:t>.</a:t>
            </a:r>
            <a:endParaRPr lang="en-US" altLang="en-US" sz="2100">
              <a:solidFill>
                <a:srgbClr val="23844E"/>
              </a:solidFill>
              <a:cs typeface="Arial" panose="020B0604020202020204" pitchFamily="34" charset="0"/>
            </a:endParaRPr>
          </a:p>
          <a:p>
            <a:pPr algn="r" rtl="1">
              <a:lnSpc>
                <a:spcPct val="107000"/>
              </a:lnSpc>
              <a:buFont typeface="Symbol" panose="05050102010706020507" pitchFamily="18" charset="2"/>
              <a:buChar char=""/>
            </a:pPr>
            <a:r>
              <a:rPr lang="en-US" altLang="en-US" sz="2100">
                <a:solidFill>
                  <a:srgbClr val="23844E"/>
                </a:solidFill>
                <a:cs typeface="Simplified Arabic" panose="02020603050405020304" pitchFamily="18" charset="-78"/>
              </a:rPr>
              <a:t> </a:t>
            </a:r>
            <a:r>
              <a:rPr lang="ar-SA" altLang="en-US" sz="2100">
                <a:solidFill>
                  <a:srgbClr val="23844E"/>
                </a:solidFill>
                <a:cs typeface="Simplified Arabic" panose="02020603050405020304" pitchFamily="18" charset="-78"/>
              </a:rPr>
              <a:t>عدم ارتكاب أشكال من التمييز والعنف القائمين على النوع الاجتماعي من خلال تصرفات ممثلي الدولة، على سبيل </a:t>
            </a:r>
            <a:endParaRPr lang="en-US" altLang="en-US" sz="2100">
              <a:solidFill>
                <a:srgbClr val="23844E"/>
              </a:solidFill>
              <a:cs typeface="Simplified Arabic" panose="02020603050405020304" pitchFamily="18" charset="-78"/>
            </a:endParaRPr>
          </a:p>
          <a:p>
            <a:pPr algn="r" rtl="1">
              <a:lnSpc>
                <a:spcPct val="107000"/>
              </a:lnSpc>
            </a:pPr>
            <a:r>
              <a:rPr lang="en-US" altLang="en-US" sz="2100">
                <a:solidFill>
                  <a:srgbClr val="23844E"/>
                </a:solidFill>
                <a:cs typeface="Simplified Arabic" panose="02020603050405020304" pitchFamily="18" charset="-78"/>
              </a:rPr>
              <a:t>  </a:t>
            </a:r>
            <a:r>
              <a:rPr lang="ar-SA" altLang="en-US" sz="2100">
                <a:solidFill>
                  <a:srgbClr val="23844E"/>
                </a:solidFill>
                <a:cs typeface="Simplified Arabic" panose="02020603050405020304" pitchFamily="18" charset="-78"/>
              </a:rPr>
              <a:t>المثال الشرطة والجيش والعاملين في مجال الرعاية الصحية</a:t>
            </a:r>
            <a:r>
              <a:rPr lang="fr-CA" altLang="en-US" sz="2100">
                <a:solidFill>
                  <a:srgbClr val="23844E"/>
                </a:solidFill>
                <a:latin typeface="Simplified Arabic" panose="02020603050405020304" pitchFamily="18" charset="-78"/>
                <a:cs typeface="Arial" panose="020B0604020202020204" pitchFamily="34" charset="0"/>
              </a:rPr>
              <a:t>.</a:t>
            </a:r>
            <a:endParaRPr lang="en-US" altLang="en-US" sz="2100">
              <a:solidFill>
                <a:srgbClr val="23844E"/>
              </a:solidFill>
              <a:cs typeface="Arial" panose="020B0604020202020204" pitchFamily="34" charset="0"/>
            </a:endParaRPr>
          </a:p>
          <a:p>
            <a:pPr algn="r" rtl="1">
              <a:lnSpc>
                <a:spcPct val="107000"/>
              </a:lnSpc>
            </a:pPr>
            <a:r>
              <a:rPr lang="fr-CA" altLang="en-US" sz="2100">
                <a:solidFill>
                  <a:srgbClr val="000000"/>
                </a:solidFill>
                <a:latin typeface="Simplified Arabic" panose="02020603050405020304" pitchFamily="18" charset="-78"/>
                <a:cs typeface="Arial" panose="020B0604020202020204" pitchFamily="34" charset="0"/>
              </a:rPr>
              <a:t> </a:t>
            </a:r>
            <a:endParaRPr lang="en-US" altLang="en-US" sz="2100">
              <a:solidFill>
                <a:srgbClr val="000000"/>
              </a:solidFill>
              <a:cs typeface="Arial" panose="020B0604020202020204" pitchFamily="34" charset="0"/>
            </a:endParaRPr>
          </a:p>
          <a:p>
            <a:pPr algn="r" rtl="1">
              <a:lnSpc>
                <a:spcPct val="107000"/>
              </a:lnSpc>
            </a:pPr>
            <a:r>
              <a:rPr lang="ar-SA" altLang="en-US" sz="2100" b="1">
                <a:solidFill>
                  <a:srgbClr val="E62F79"/>
                </a:solidFill>
                <a:cs typeface="Simplified Arabic" panose="02020603050405020304" pitchFamily="18" charset="-78"/>
              </a:rPr>
              <a:t>حماية الحقوق المرتبطة بالمساواة القائمة على النوع الاجتماعي من خلال</a:t>
            </a:r>
            <a:r>
              <a:rPr lang="fr-CA" altLang="en-US" sz="2100">
                <a:solidFill>
                  <a:srgbClr val="E62F79"/>
                </a:solidFill>
                <a:latin typeface="Simplified Arabic" panose="02020603050405020304" pitchFamily="18" charset="-78"/>
                <a:cs typeface="Arial" panose="020B0604020202020204" pitchFamily="34" charset="0"/>
              </a:rPr>
              <a:t>:</a:t>
            </a:r>
            <a:endParaRPr lang="en-US" altLang="en-US" sz="2100">
              <a:solidFill>
                <a:srgbClr val="E62F79"/>
              </a:solidFill>
              <a:cs typeface="Arial" panose="020B0604020202020204" pitchFamily="34" charset="0"/>
            </a:endParaRPr>
          </a:p>
          <a:p>
            <a:pPr algn="r" rtl="1">
              <a:lnSpc>
                <a:spcPct val="107000"/>
              </a:lnSpc>
              <a:buFont typeface="Symbol" panose="05050102010706020507" pitchFamily="18" charset="2"/>
              <a:buChar char=""/>
            </a:pPr>
            <a:r>
              <a:rPr lang="en-US" altLang="en-US" sz="2100">
                <a:solidFill>
                  <a:srgbClr val="E62F79"/>
                </a:solidFill>
                <a:cs typeface="Simplified Arabic" panose="02020603050405020304" pitchFamily="18" charset="-78"/>
              </a:rPr>
              <a:t> </a:t>
            </a:r>
            <a:r>
              <a:rPr lang="ar-SA" altLang="en-US" sz="2100">
                <a:solidFill>
                  <a:srgbClr val="E62F79"/>
                </a:solidFill>
                <a:cs typeface="Simplified Arabic" panose="02020603050405020304" pitchFamily="18" charset="-78"/>
              </a:rPr>
              <a:t>معالجة الحالات التي تتعرض فيها حقوق الأفراد في المساواة القائمة على النوع الاجتماعي للتهديد أو الانتهاك</a:t>
            </a:r>
            <a:r>
              <a:rPr lang="fr-CA" altLang="en-US" sz="2100">
                <a:solidFill>
                  <a:srgbClr val="E62F79"/>
                </a:solidFill>
                <a:latin typeface="Simplified Arabic" panose="02020603050405020304" pitchFamily="18" charset="-78"/>
                <a:cs typeface="Arial" panose="020B0604020202020204" pitchFamily="34" charset="0"/>
              </a:rPr>
              <a:t>.</a:t>
            </a:r>
            <a:endParaRPr lang="en-US" altLang="en-US" sz="2100">
              <a:solidFill>
                <a:srgbClr val="E62F79"/>
              </a:solidFill>
              <a:cs typeface="Arial" panose="020B0604020202020204" pitchFamily="34" charset="0"/>
            </a:endParaRPr>
          </a:p>
          <a:p>
            <a:pPr algn="r" rtl="1">
              <a:lnSpc>
                <a:spcPct val="107000"/>
              </a:lnSpc>
              <a:buFont typeface="Symbol" panose="05050102010706020507" pitchFamily="18" charset="2"/>
              <a:buChar char=""/>
            </a:pPr>
            <a:r>
              <a:rPr lang="en-US" altLang="en-US" sz="2100">
                <a:solidFill>
                  <a:srgbClr val="E62F79"/>
                </a:solidFill>
                <a:cs typeface="Simplified Arabic" panose="02020603050405020304" pitchFamily="18" charset="-78"/>
              </a:rPr>
              <a:t> </a:t>
            </a:r>
            <a:r>
              <a:rPr lang="ar-SA" altLang="en-US" sz="2100">
                <a:solidFill>
                  <a:srgbClr val="E62F79"/>
                </a:solidFill>
                <a:cs typeface="Simplified Arabic" panose="02020603050405020304" pitchFamily="18" charset="-78"/>
              </a:rPr>
              <a:t>انشاء آليات علاجية فعالة، كلجان مساواة بين الأنواع الاجتماعية، بروتوكولات خاصة برجال الشرطة لحماية الضحايا/ </a:t>
            </a:r>
            <a:endParaRPr lang="en-US" altLang="en-US" sz="2100">
              <a:solidFill>
                <a:srgbClr val="E62F79"/>
              </a:solidFill>
              <a:cs typeface="Simplified Arabic" panose="02020603050405020304" pitchFamily="18" charset="-78"/>
            </a:endParaRPr>
          </a:p>
          <a:p>
            <a:pPr algn="r" rtl="1">
              <a:lnSpc>
                <a:spcPct val="107000"/>
              </a:lnSpc>
            </a:pPr>
            <a:r>
              <a:rPr lang="en-US" altLang="en-US" sz="2100">
                <a:solidFill>
                  <a:srgbClr val="E62F79"/>
                </a:solidFill>
                <a:cs typeface="Simplified Arabic" panose="02020603050405020304" pitchFamily="18" charset="-78"/>
              </a:rPr>
              <a:t>  </a:t>
            </a:r>
            <a:r>
              <a:rPr lang="ar-SA" altLang="en-US" sz="2100">
                <a:solidFill>
                  <a:srgbClr val="E62F79"/>
                </a:solidFill>
                <a:cs typeface="Simplified Arabic" panose="02020603050405020304" pitchFamily="18" charset="-78"/>
              </a:rPr>
              <a:t>الناجيات، تأمين خطوط ساخنة وملاجئ لضحايا العنف المنزلي</a:t>
            </a:r>
            <a:r>
              <a:rPr lang="fr-CA" altLang="en-US" sz="2100">
                <a:solidFill>
                  <a:srgbClr val="E62F79"/>
                </a:solidFill>
                <a:latin typeface="Simplified Arabic" panose="02020603050405020304" pitchFamily="18" charset="-78"/>
                <a:cs typeface="Arial" panose="020B0604020202020204" pitchFamily="34" charset="0"/>
              </a:rPr>
              <a:t>.</a:t>
            </a:r>
            <a:endParaRPr lang="en-US" altLang="en-US" sz="2100">
              <a:solidFill>
                <a:srgbClr val="E62F79"/>
              </a:solidFill>
              <a:cs typeface="Arial" panose="020B0604020202020204" pitchFamily="34" charset="0"/>
            </a:endParaRPr>
          </a:p>
          <a:p>
            <a:pPr algn="r" rtl="1">
              <a:lnSpc>
                <a:spcPct val="107000"/>
              </a:lnSpc>
            </a:pPr>
            <a:r>
              <a:rPr lang="ar-SA" altLang="en-US" sz="2100">
                <a:solidFill>
                  <a:srgbClr val="000000"/>
                </a:solidFill>
                <a:cs typeface="Simplified Arabic" panose="02020603050405020304" pitchFamily="18" charset="-78"/>
              </a:rPr>
              <a:t> </a:t>
            </a:r>
            <a:endParaRPr lang="en-US" altLang="en-US" sz="2100">
              <a:solidFill>
                <a:srgbClr val="000000"/>
              </a:solidFill>
              <a:cs typeface="Arial" panose="020B0604020202020204" pitchFamily="34" charset="0"/>
            </a:endParaRPr>
          </a:p>
          <a:p>
            <a:pPr algn="r" rtl="1">
              <a:lnSpc>
                <a:spcPct val="107000"/>
              </a:lnSpc>
            </a:pPr>
            <a:r>
              <a:rPr lang="ar-SA" altLang="en-US" sz="2100" b="1">
                <a:solidFill>
                  <a:srgbClr val="36B0E3"/>
                </a:solidFill>
                <a:cs typeface="Simplified Arabic" panose="02020603050405020304" pitchFamily="18" charset="-78"/>
              </a:rPr>
              <a:t>تعزيز الحقوق المرتبطة بالمساواة القائمة على النوع الاجتماعي من خلال</a:t>
            </a:r>
            <a:r>
              <a:rPr lang="fr-CA" altLang="en-US" sz="2100">
                <a:solidFill>
                  <a:srgbClr val="36B0E3"/>
                </a:solidFill>
                <a:latin typeface="Simplified Arabic" panose="02020603050405020304" pitchFamily="18" charset="-78"/>
                <a:cs typeface="Arial" panose="020B0604020202020204" pitchFamily="34" charset="0"/>
              </a:rPr>
              <a:t>:</a:t>
            </a:r>
            <a:endParaRPr lang="en-US" altLang="en-US" sz="2100">
              <a:solidFill>
                <a:srgbClr val="36B0E3"/>
              </a:solidFill>
              <a:cs typeface="Arial" panose="020B0604020202020204" pitchFamily="34" charset="0"/>
            </a:endParaRPr>
          </a:p>
          <a:p>
            <a:pPr algn="r" rtl="1">
              <a:lnSpc>
                <a:spcPct val="107000"/>
              </a:lnSpc>
              <a:buFont typeface="Symbol" panose="05050102010706020507" pitchFamily="18" charset="2"/>
              <a:buChar char=""/>
            </a:pPr>
            <a:r>
              <a:rPr lang="en-US" altLang="en-US" sz="2100">
                <a:solidFill>
                  <a:srgbClr val="36B0E3"/>
                </a:solidFill>
                <a:cs typeface="Simplified Arabic" panose="02020603050405020304" pitchFamily="18" charset="-78"/>
              </a:rPr>
              <a:t> </a:t>
            </a:r>
            <a:r>
              <a:rPr lang="ar-SA" altLang="en-US" sz="2100">
                <a:solidFill>
                  <a:srgbClr val="36B0E3"/>
                </a:solidFill>
                <a:cs typeface="Simplified Arabic" panose="02020603050405020304" pitchFamily="18" charset="-78"/>
              </a:rPr>
              <a:t>الاستمرار في تعزيز المساواة القائمة على النوع الاجتماعي بطريقة سريعة الاستجابة وقابلة للتكييف، من خلال </a:t>
            </a:r>
            <a:endParaRPr lang="en-US" altLang="en-US" sz="2100">
              <a:solidFill>
                <a:srgbClr val="36B0E3"/>
              </a:solidFill>
              <a:cs typeface="Simplified Arabic" panose="02020603050405020304" pitchFamily="18" charset="-78"/>
            </a:endParaRPr>
          </a:p>
          <a:p>
            <a:pPr algn="r" rtl="1">
              <a:lnSpc>
                <a:spcPct val="107000"/>
              </a:lnSpc>
            </a:pPr>
            <a:r>
              <a:rPr lang="en-US" altLang="en-US" sz="2100">
                <a:solidFill>
                  <a:srgbClr val="36B0E3"/>
                </a:solidFill>
                <a:cs typeface="Simplified Arabic" panose="02020603050405020304" pitchFamily="18" charset="-78"/>
              </a:rPr>
              <a:t>  </a:t>
            </a:r>
            <a:r>
              <a:rPr lang="ar-SA" altLang="en-US" sz="2100">
                <a:solidFill>
                  <a:srgbClr val="36B0E3"/>
                </a:solidFill>
                <a:cs typeface="Simplified Arabic" panose="02020603050405020304" pitchFamily="18" charset="-78"/>
              </a:rPr>
              <a:t>تشريعات وممارسات ومؤسسات جديدة تدعم المساواة القائمة على النوع الاجتماعي.</a:t>
            </a:r>
            <a:endParaRPr lang="en-US" altLang="en-US" sz="2100">
              <a:solidFill>
                <a:srgbClr val="36B0E3"/>
              </a:solidFill>
              <a:cs typeface="Arial" panose="020B0604020202020204" pitchFamily="34" charset="0"/>
            </a:endParaRPr>
          </a:p>
        </p:txBody>
      </p:sp>
      <p:sp>
        <p:nvSpPr>
          <p:cNvPr id="137219" name="Rectangle 3">
            <a:extLst>
              <a:ext uri="{FF2B5EF4-FFF2-40B4-BE49-F238E27FC236}">
                <a16:creationId xmlns:a16="http://schemas.microsoft.com/office/drawing/2014/main" id="{D8985A74-B591-4366-AC81-AF3EE82D1622}"/>
              </a:ext>
            </a:extLst>
          </p:cNvPr>
          <p:cNvSpPr>
            <a:spLocks noChangeArrowheads="1"/>
          </p:cNvSpPr>
          <p:nvPr/>
        </p:nvSpPr>
        <p:spPr bwMode="auto">
          <a:xfrm>
            <a:off x="455613" y="257175"/>
            <a:ext cx="11463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latin typeface="Arial" panose="020B0604020202020204" pitchFamily="34" charset="0"/>
              </a:rPr>
              <a:t>2.5.1 تقييم التزام الدولة باحترام الحقوق وحمايتها وتعزيزها</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485DD1-FCE3-429B-BE58-E8C51A19A893}"/>
              </a:ext>
            </a:extLst>
          </p:cNvPr>
          <p:cNvSpPr>
            <a:spLocks noGrp="1"/>
          </p:cNvSpPr>
          <p:nvPr>
            <p:ph type="title"/>
          </p:nvPr>
        </p:nvSpPr>
        <p:spPr>
          <a:xfrm>
            <a:off x="2247900" y="227013"/>
            <a:ext cx="9563100" cy="1008062"/>
          </a:xfrm>
        </p:spPr>
        <p:txBody>
          <a:bodyPr vert="horz" tIns="45720" bIns="45720" numCol="1" anchor="t" anchorCtr="0" compatLnSpc="1">
            <a:prstTxWarp prst="textNoShape">
              <a:avLst/>
            </a:prstTxWarp>
          </a:bodyPr>
          <a:lstStyle/>
          <a:p>
            <a:pPr marL="228600" algn="r" rtl="1">
              <a:lnSpc>
                <a:spcPct val="107000"/>
              </a:lnSpc>
              <a:defRPr/>
            </a:pPr>
            <a:r>
              <a:rPr lang="ar-SA" altLang="en-US" sz="2800">
                <a:latin typeface="Calibri" panose="020F0502020204030204" pitchFamily="34" charset="0"/>
                <a:ea typeface="ヒラギノ角ゴ Pro W3" pitchFamily="-92" charset="-128"/>
                <a:cs typeface="Simplified Arabic" panose="02020603050405020304" pitchFamily="18" charset="-78"/>
              </a:rPr>
              <a:t>2.5.2 حماية المساواة القائمة على النوع الاجتماعي وحقوق الانسان: بماذا التزمت الدول؟</a:t>
            </a:r>
            <a:endParaRPr lang="en-US" altLang="en-US" sz="2800">
              <a:latin typeface="Calibri" panose="020F0502020204030204" pitchFamily="34" charset="0"/>
              <a:ea typeface="ヒラギノ角ゴ Pro W3" pitchFamily="-92" charset="-128"/>
            </a:endParaRPr>
          </a:p>
        </p:txBody>
      </p:sp>
      <p:graphicFrame>
        <p:nvGraphicFramePr>
          <p:cNvPr id="4" name="Diagram 3">
            <a:extLst>
              <a:ext uri="{FF2B5EF4-FFF2-40B4-BE49-F238E27FC236}">
                <a16:creationId xmlns:a16="http://schemas.microsoft.com/office/drawing/2014/main" id="{A05DED12-3ECD-42DA-8B9B-47182A941188}"/>
              </a:ext>
            </a:extLst>
          </p:cNvPr>
          <p:cNvGraphicFramePr/>
          <p:nvPr/>
        </p:nvGraphicFramePr>
        <p:xfrm>
          <a:off x="1778000" y="1368779"/>
          <a:ext cx="986366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3">
            <a:extLst>
              <a:ext uri="{FF2B5EF4-FFF2-40B4-BE49-F238E27FC236}">
                <a16:creationId xmlns:a16="http://schemas.microsoft.com/office/drawing/2014/main" id="{467AD21D-8B12-4940-AFA8-B24D8D65BD27}"/>
              </a:ext>
            </a:extLst>
          </p:cNvPr>
          <p:cNvGrpSpPr>
            <a:grpSpLocks/>
          </p:cNvGrpSpPr>
          <p:nvPr/>
        </p:nvGrpSpPr>
        <p:grpSpPr bwMode="auto">
          <a:xfrm>
            <a:off x="4319588" y="1576388"/>
            <a:ext cx="3705225" cy="2462212"/>
            <a:chOff x="0" y="0"/>
            <a:chExt cx="3706471" cy="2462197"/>
          </a:xfrm>
        </p:grpSpPr>
        <p:sp>
          <p:nvSpPr>
            <p:cNvPr id="5" name="Rectangle 4">
              <a:extLst>
                <a:ext uri="{FF2B5EF4-FFF2-40B4-BE49-F238E27FC236}">
                  <a16:creationId xmlns:a16="http://schemas.microsoft.com/office/drawing/2014/main" id="{3DCA8B33-6343-4A3A-B27B-464221178434}"/>
                </a:ext>
              </a:extLst>
            </p:cNvPr>
            <p:cNvSpPr/>
            <p:nvPr/>
          </p:nvSpPr>
          <p:spPr>
            <a:xfrm>
              <a:off x="0" y="0"/>
              <a:ext cx="3706471" cy="2462197"/>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6896B255-1FEE-452A-A4BF-D7F0999FEB8C}"/>
                </a:ext>
              </a:extLst>
            </p:cNvPr>
            <p:cNvSpPr txBox="1"/>
            <p:nvPr/>
          </p:nvSpPr>
          <p:spPr>
            <a:xfrm>
              <a:off x="0" y="0"/>
              <a:ext cx="3706471" cy="2462197"/>
            </a:xfrm>
            <a:prstGeom prst="rect">
              <a:avLst/>
            </a:prstGeom>
            <a:solidFill>
              <a:srgbClr val="23844E"/>
            </a:solidFill>
          </p:spPr>
          <p:style>
            <a:lnRef idx="0">
              <a:scrgbClr r="0" g="0" b="0"/>
            </a:lnRef>
            <a:fillRef idx="0">
              <a:scrgbClr r="0" g="0" b="0"/>
            </a:fillRef>
            <a:effectRef idx="0">
              <a:scrgbClr r="0" g="0" b="0"/>
            </a:effectRef>
            <a:fontRef idx="minor">
              <a:schemeClr val="lt1"/>
            </a:fontRef>
          </p:style>
          <p:txBody>
            <a:bodyPr lIns="76200" tIns="76200" rIns="76200" bIns="76200" anchor="ctr"/>
            <a:lstStyle>
              <a:lvl1pPr marL="342900" indent="-342900">
                <a:defRPr sz="2400">
                  <a:solidFill>
                    <a:schemeClr val="tx1"/>
                  </a:solidFill>
                  <a:latin typeface="Calibri" panose="020F0502020204030204" pitchFamily="34" charset="0"/>
                  <a:ea typeface="ヒラギノ角ゴ Pro W3" pitchFamily="-92" charset="-128"/>
                </a:defRPr>
              </a:lvl1pPr>
              <a:lvl2pPr>
                <a:defRPr sz="2400">
                  <a:solidFill>
                    <a:schemeClr val="tx1"/>
                  </a:solidFill>
                  <a:latin typeface="Calibri" panose="020F0502020204030204" pitchFamily="34" charset="0"/>
                  <a:ea typeface="ヒラギノ角ゴ Pro W3" pitchFamily="-92" charset="-128"/>
                </a:defRPr>
              </a:lvl2pPr>
              <a:lvl3pPr marL="1143000" indent="-228600">
                <a:defRPr sz="2400">
                  <a:solidFill>
                    <a:schemeClr val="tx1"/>
                  </a:solidFill>
                  <a:latin typeface="Calibri" panose="020F0502020204030204" pitchFamily="34" charset="0"/>
                  <a:ea typeface="ヒラギノ角ゴ Pro W3" pitchFamily="-92" charset="-128"/>
                </a:defRPr>
              </a:lvl3pPr>
              <a:lvl4pPr marL="1600200" indent="-228600">
                <a:defRPr sz="2400">
                  <a:solidFill>
                    <a:schemeClr val="tx1"/>
                  </a:solidFill>
                  <a:latin typeface="Calibri" panose="020F0502020204030204" pitchFamily="34" charset="0"/>
                  <a:ea typeface="ヒラギノ角ゴ Pro W3" pitchFamily="-92" charset="-128"/>
                </a:defRPr>
              </a:lvl4pPr>
              <a:lvl5pPr marL="2057400" indent="-228600">
                <a:defRPr sz="2400">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9pPr>
            </a:lstStyle>
            <a:p>
              <a:pPr marL="0" lvl="1" algn="ctr" rtl="1">
                <a:lnSpc>
                  <a:spcPct val="107000"/>
                </a:lnSpc>
                <a:defRPr/>
              </a:pPr>
              <a:r>
                <a:rPr lang="ar-LB" altLang="en-US" sz="1800" b="1">
                  <a:solidFill>
                    <a:schemeClr val="bg1"/>
                  </a:solidFill>
                  <a:cs typeface="Simplified Arabic" panose="02020603050405020304" pitchFamily="18" charset="-78"/>
                </a:rPr>
                <a:t>5.2</a:t>
              </a:r>
              <a:r>
                <a:rPr lang="ar-LB" altLang="en-US" sz="1800">
                  <a:solidFill>
                    <a:schemeClr val="bg1"/>
                  </a:solidFill>
                  <a:cs typeface="Simplified Arabic" panose="02020603050405020304" pitchFamily="18" charset="-78"/>
                </a:rPr>
                <a:t> القضاء على كلّ أشكال العنف ضد النساء والفتيات في الأطر الخاصة والعامة، بما في ذلك الاتجار بهنّ، والاستغلال الجنسي، وسواه من أشكال الاستغلال الأخرى.</a:t>
              </a:r>
              <a:endParaRPr lang="en-US" altLang="en-US" sz="1800">
                <a:solidFill>
                  <a:schemeClr val="bg1"/>
                </a:solidFill>
                <a:cs typeface="Arial" panose="020B0604020202020204" pitchFamily="34" charset="0"/>
              </a:endParaRPr>
            </a:p>
          </p:txBody>
        </p:sp>
      </p:grpSp>
      <p:grpSp>
        <p:nvGrpSpPr>
          <p:cNvPr id="8" name="Group 7">
            <a:extLst>
              <a:ext uri="{FF2B5EF4-FFF2-40B4-BE49-F238E27FC236}">
                <a16:creationId xmlns:a16="http://schemas.microsoft.com/office/drawing/2014/main" id="{5FAF088F-D10C-422B-B3E5-6656A916C2D9}"/>
              </a:ext>
            </a:extLst>
          </p:cNvPr>
          <p:cNvGrpSpPr/>
          <p:nvPr/>
        </p:nvGrpSpPr>
        <p:grpSpPr>
          <a:xfrm>
            <a:off x="468184" y="1576402"/>
            <a:ext cx="3706471" cy="2462197"/>
            <a:chOff x="0" y="0"/>
            <a:chExt cx="3706471" cy="2462197"/>
          </a:xfrm>
          <a:solidFill>
            <a:schemeClr val="accent5"/>
          </a:solidFill>
        </p:grpSpPr>
        <p:sp>
          <p:nvSpPr>
            <p:cNvPr id="10" name="Rectangle 9">
              <a:extLst>
                <a:ext uri="{FF2B5EF4-FFF2-40B4-BE49-F238E27FC236}">
                  <a16:creationId xmlns:a16="http://schemas.microsoft.com/office/drawing/2014/main" id="{80969A63-853D-4BF0-8F75-84FDFC1197A2}"/>
                </a:ext>
              </a:extLst>
            </p:cNvPr>
            <p:cNvSpPr/>
            <p:nvPr/>
          </p:nvSpPr>
          <p:spPr>
            <a:xfrm>
              <a:off x="0" y="0"/>
              <a:ext cx="3706471" cy="2462197"/>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FE93D723-D8ED-4ABA-8DAD-D8C54CB31390}"/>
                </a:ext>
              </a:extLst>
            </p:cNvPr>
            <p:cNvSpPr txBox="1"/>
            <p:nvPr/>
          </p:nvSpPr>
          <p:spPr>
            <a:xfrm>
              <a:off x="0" y="0"/>
              <a:ext cx="3706471" cy="2462197"/>
            </a:xfrm>
            <a:prstGeom prst="rect">
              <a:avLst/>
            </a:prstGeom>
            <a:solidFill>
              <a:srgbClr val="E62F79"/>
            </a:solid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eaLnBrk="1" fontAlgn="auto" hangingPunct="1">
                <a:spcBef>
                  <a:spcPts val="0"/>
                </a:spcBef>
                <a:spcAft>
                  <a:spcPts val="0"/>
                </a:spcAft>
                <a:defRPr/>
              </a:pPr>
              <a:r>
                <a:rPr lang="ar-LB" b="1" dirty="0">
                  <a:solidFill>
                    <a:schemeClr val="bg1"/>
                  </a:solidFill>
                  <a:ea typeface="Calibri" panose="020F0502020204030204" pitchFamily="34" charset="0"/>
                  <a:cs typeface="Simplified Arabic" panose="02020603050405020304" pitchFamily="18" charset="-78"/>
                </a:rPr>
                <a:t>5.3</a:t>
              </a:r>
              <a:r>
                <a:rPr lang="ar-LB" dirty="0">
                  <a:solidFill>
                    <a:schemeClr val="bg1"/>
                  </a:solidFill>
                  <a:ea typeface="Calibri" panose="020F0502020204030204" pitchFamily="34" charset="0"/>
                  <a:cs typeface="Simplified Arabic" panose="02020603050405020304" pitchFamily="18" charset="-78"/>
                </a:rPr>
                <a:t> القضاء على كلّ أشكال الممارسات المؤذية، بحق البنات، كزواج القاصرات المبكر والزواج القسري وختان الإناث/تشويه الأعضاء التناسلية الأنثوية.</a:t>
              </a:r>
              <a:endParaRPr lang="en-US" dirty="0">
                <a:solidFill>
                  <a:schemeClr val="bg1"/>
                </a:solidFill>
                <a:ea typeface="Calibri" panose="020F0502020204030204" pitchFamily="34" charset="0"/>
                <a:cs typeface="Arial" panose="020B0604020202020204" pitchFamily="34" charset="0"/>
              </a:endParaRPr>
            </a:p>
            <a:p>
              <a:pPr algn="ctr" eaLnBrk="1" fontAlgn="auto" hangingPunct="1">
                <a:spcBef>
                  <a:spcPts val="0"/>
                </a:spcBef>
                <a:spcAft>
                  <a:spcPts val="0"/>
                </a:spcAft>
                <a:defRPr/>
              </a:pPr>
              <a:endParaRPr lang="en-US" sz="2000" dirty="0">
                <a:solidFill>
                  <a:schemeClr val="bg1"/>
                </a:solidFill>
              </a:endParaRPr>
            </a:p>
          </p:txBody>
        </p:sp>
      </p:grpSp>
      <p:sp>
        <p:nvSpPr>
          <p:cNvPr id="14" name="TextBox 13">
            <a:extLst>
              <a:ext uri="{FF2B5EF4-FFF2-40B4-BE49-F238E27FC236}">
                <a16:creationId xmlns:a16="http://schemas.microsoft.com/office/drawing/2014/main" id="{D2807ECB-E727-4BA2-9F43-81A9B8DCE424}"/>
              </a:ext>
            </a:extLst>
          </p:cNvPr>
          <p:cNvSpPr txBox="1"/>
          <p:nvPr/>
        </p:nvSpPr>
        <p:spPr bwMode="auto">
          <a:xfrm>
            <a:off x="468313" y="4168775"/>
            <a:ext cx="3706812" cy="2457450"/>
          </a:xfrm>
          <a:prstGeom prst="rect">
            <a:avLst/>
          </a:prstGeom>
          <a:solidFill>
            <a:srgbClr val="36B0E3"/>
          </a:solidFill>
        </p:spPr>
        <p:style>
          <a:lnRef idx="0">
            <a:scrgbClr r="0" g="0" b="0"/>
          </a:lnRef>
          <a:fillRef idx="0">
            <a:scrgbClr r="0" g="0" b="0"/>
          </a:fillRef>
          <a:effectRef idx="0">
            <a:scrgbClr r="0" g="0" b="0"/>
          </a:effectRef>
          <a:fontRef idx="minor">
            <a:schemeClr val="lt1"/>
          </a:fontRef>
        </p:style>
        <p:txBody>
          <a:bodyPr lIns="76200" tIns="76200" rIns="76200" bIns="76200" anchor="ctr"/>
          <a:lstStyle>
            <a:lvl1pPr>
              <a:defRPr sz="2400">
                <a:solidFill>
                  <a:schemeClr val="tx1"/>
                </a:solidFill>
                <a:latin typeface="Calibri" panose="020F0502020204030204" pitchFamily="34" charset="0"/>
                <a:ea typeface="ヒラギノ角ゴ Pro W3" pitchFamily="-92" charset="-128"/>
              </a:defRPr>
            </a:lvl1pPr>
            <a:lvl2pPr marL="742950" indent="-285750">
              <a:defRPr sz="2400">
                <a:solidFill>
                  <a:schemeClr val="tx1"/>
                </a:solidFill>
                <a:latin typeface="Calibri" panose="020F0502020204030204" pitchFamily="34" charset="0"/>
                <a:ea typeface="ヒラギノ角ゴ Pro W3" pitchFamily="-92" charset="-128"/>
              </a:defRPr>
            </a:lvl2pPr>
            <a:lvl3pPr marL="1143000" indent="-228600">
              <a:defRPr sz="2400">
                <a:solidFill>
                  <a:schemeClr val="tx1"/>
                </a:solidFill>
                <a:latin typeface="Calibri" panose="020F0502020204030204" pitchFamily="34" charset="0"/>
                <a:ea typeface="ヒラギノ角ゴ Pro W3" pitchFamily="-92" charset="-128"/>
              </a:defRPr>
            </a:lvl3pPr>
            <a:lvl4pPr marL="1600200" indent="-228600">
              <a:defRPr sz="2400">
                <a:solidFill>
                  <a:schemeClr val="tx1"/>
                </a:solidFill>
                <a:latin typeface="Calibri" panose="020F0502020204030204" pitchFamily="34" charset="0"/>
                <a:ea typeface="ヒラギノ角ゴ Pro W3" pitchFamily="-92" charset="-128"/>
              </a:defRPr>
            </a:lvl4pPr>
            <a:lvl5pPr marL="2057400" indent="-228600">
              <a:defRPr sz="2400">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9pPr>
          </a:lstStyle>
          <a:p>
            <a:pPr algn="ctr" eaLnBrk="1" hangingPunct="1">
              <a:defRPr/>
            </a:pPr>
            <a:r>
              <a:rPr lang="ar-LB" altLang="en-US" sz="1800" b="1">
                <a:solidFill>
                  <a:schemeClr val="bg1"/>
                </a:solidFill>
                <a:cs typeface="Simplified Arabic" panose="02020603050405020304" pitchFamily="18" charset="-78"/>
              </a:rPr>
              <a:t>5.6</a:t>
            </a:r>
            <a:r>
              <a:rPr lang="ar-LB" altLang="en-US" sz="1800">
                <a:solidFill>
                  <a:schemeClr val="bg1"/>
                </a:solidFill>
                <a:cs typeface="Simplified Arabic" panose="02020603050405020304" pitchFamily="18" charset="-78"/>
              </a:rPr>
              <a:t> ضمان حصول الجميع على خدمات الصحة الجنسية والإنجابية وعلى الحقوق الإنجابية، على النحو المتفق عليه وفقًا لبرنامج عمل المؤتمر الدولي للسكان والتنمية ومنهاج عمل بيكين والوثائق الختامية لمؤتمرات استعراضهما.</a:t>
            </a:r>
            <a:endParaRPr lang="en-US" altLang="en-US" sz="1800">
              <a:solidFill>
                <a:schemeClr val="bg1"/>
              </a:solidFill>
              <a:cs typeface="Arial" panose="020B0604020202020204" pitchFamily="34" charset="0"/>
            </a:endParaRPr>
          </a:p>
          <a:p>
            <a:pPr algn="ctr" eaLnBrk="1" hangingPunct="1">
              <a:defRPr/>
            </a:pPr>
            <a:endParaRPr lang="en-US" altLang="en-US" sz="2000">
              <a:solidFill>
                <a:schemeClr val="bg1"/>
              </a:solidFill>
            </a:endParaRPr>
          </a:p>
        </p:txBody>
      </p:sp>
      <p:grpSp>
        <p:nvGrpSpPr>
          <p:cNvPr id="135173" name="Group 14">
            <a:extLst>
              <a:ext uri="{FF2B5EF4-FFF2-40B4-BE49-F238E27FC236}">
                <a16:creationId xmlns:a16="http://schemas.microsoft.com/office/drawing/2014/main" id="{D851004D-C6E8-4669-B112-C94E2E75DE7B}"/>
              </a:ext>
            </a:extLst>
          </p:cNvPr>
          <p:cNvGrpSpPr>
            <a:grpSpLocks/>
          </p:cNvGrpSpPr>
          <p:nvPr/>
        </p:nvGrpSpPr>
        <p:grpSpPr bwMode="auto">
          <a:xfrm>
            <a:off x="4311650" y="4164013"/>
            <a:ext cx="3705225" cy="2462212"/>
            <a:chOff x="0" y="0"/>
            <a:chExt cx="3706471" cy="2462197"/>
          </a:xfrm>
          <a:solidFill>
            <a:srgbClr val="E62F79"/>
          </a:solidFill>
        </p:grpSpPr>
        <p:sp>
          <p:nvSpPr>
            <p:cNvPr id="16" name="Rectangle 15">
              <a:extLst>
                <a:ext uri="{FF2B5EF4-FFF2-40B4-BE49-F238E27FC236}">
                  <a16:creationId xmlns:a16="http://schemas.microsoft.com/office/drawing/2014/main" id="{BFD31623-91BC-4A86-81C5-F244966CF80D}"/>
                </a:ext>
              </a:extLst>
            </p:cNvPr>
            <p:cNvSpPr/>
            <p:nvPr/>
          </p:nvSpPr>
          <p:spPr>
            <a:xfrm>
              <a:off x="0" y="0"/>
              <a:ext cx="3706471" cy="2462197"/>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0091BE5F-B0B6-4610-BEA2-CCB8EA9E955B}"/>
                </a:ext>
              </a:extLst>
            </p:cNvPr>
            <p:cNvSpPr txBox="1"/>
            <p:nvPr/>
          </p:nvSpPr>
          <p:spPr>
            <a:xfrm>
              <a:off x="0" y="0"/>
              <a:ext cx="3706471" cy="2462197"/>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anchor="ct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rtl="1">
                <a:lnSpc>
                  <a:spcPct val="107000"/>
                </a:lnSpc>
                <a:defRPr/>
              </a:pPr>
              <a:r>
                <a:rPr lang="ar-LB" sz="1800" b="1" dirty="0">
                  <a:solidFill>
                    <a:schemeClr val="bg1"/>
                  </a:solidFill>
                  <a:cs typeface="Simplified Arabic" charset="0"/>
                </a:rPr>
                <a:t>5.5</a:t>
              </a:r>
              <a:r>
                <a:rPr lang="ar-LB" sz="1800" dirty="0">
                  <a:solidFill>
                    <a:schemeClr val="bg1"/>
                  </a:solidFill>
                  <a:cs typeface="Simplified Arabic" charset="0"/>
                </a:rPr>
                <a:t> ضمان مشاركة المرأة بشكل كامل </a:t>
              </a:r>
              <a:r>
                <a:rPr lang="en-US" sz="1800" dirty="0">
                  <a:solidFill>
                    <a:schemeClr val="bg1"/>
                  </a:solidFill>
                  <a:cs typeface="Simplified Arabic" charset="0"/>
                </a:rPr>
                <a:t> </a:t>
              </a:r>
              <a:r>
                <a:rPr lang="ar-LB" sz="1800" dirty="0">
                  <a:solidFill>
                    <a:schemeClr val="bg1"/>
                  </a:solidFill>
                  <a:cs typeface="Simplified Arabic" charset="0"/>
                </a:rPr>
                <a:t>وفعّال وتأمين الفرص المتساوية لها للمشاركة في القيادة على مختلف مستويات اتخاذ </a:t>
              </a:r>
              <a:r>
                <a:rPr lang="en-US" sz="1800" dirty="0">
                  <a:solidFill>
                    <a:schemeClr val="bg1"/>
                  </a:solidFill>
                  <a:cs typeface="Simplified Arabic" charset="0"/>
                </a:rPr>
                <a:t> </a:t>
              </a:r>
              <a:r>
                <a:rPr lang="ar-LB" sz="1800" dirty="0">
                  <a:solidFill>
                    <a:schemeClr val="bg1"/>
                  </a:solidFill>
                  <a:cs typeface="Simplified Arabic" charset="0"/>
                </a:rPr>
                <a:t>القرارات الخاصة بالحياة السياسية، والاقتصادية والعامة.</a:t>
              </a:r>
              <a:endParaRPr lang="en-US" sz="1800" dirty="0">
                <a:solidFill>
                  <a:schemeClr val="bg1"/>
                </a:solidFill>
                <a:cs typeface="Arial" charset="0"/>
              </a:endParaRPr>
            </a:p>
          </p:txBody>
        </p:sp>
      </p:grpSp>
      <p:grpSp>
        <p:nvGrpSpPr>
          <p:cNvPr id="141318" name="Group 17">
            <a:extLst>
              <a:ext uri="{FF2B5EF4-FFF2-40B4-BE49-F238E27FC236}">
                <a16:creationId xmlns:a16="http://schemas.microsoft.com/office/drawing/2014/main" id="{26DDCAFF-1C92-4519-8068-E2078E6548C4}"/>
              </a:ext>
            </a:extLst>
          </p:cNvPr>
          <p:cNvGrpSpPr>
            <a:grpSpLocks/>
          </p:cNvGrpSpPr>
          <p:nvPr/>
        </p:nvGrpSpPr>
        <p:grpSpPr bwMode="auto">
          <a:xfrm>
            <a:off x="8154988" y="4164013"/>
            <a:ext cx="3706812" cy="2462212"/>
            <a:chOff x="0" y="0"/>
            <a:chExt cx="3706471" cy="2462197"/>
          </a:xfrm>
        </p:grpSpPr>
        <p:sp>
          <p:nvSpPr>
            <p:cNvPr id="19" name="Rectangle 18">
              <a:extLst>
                <a:ext uri="{FF2B5EF4-FFF2-40B4-BE49-F238E27FC236}">
                  <a16:creationId xmlns:a16="http://schemas.microsoft.com/office/drawing/2014/main" id="{1718F985-5A72-4B44-B847-2715E3DD3F52}"/>
                </a:ext>
              </a:extLst>
            </p:cNvPr>
            <p:cNvSpPr/>
            <p:nvPr/>
          </p:nvSpPr>
          <p:spPr>
            <a:xfrm>
              <a:off x="0" y="0"/>
              <a:ext cx="3706471" cy="2462197"/>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517FA9EC-9F90-4BF2-82CF-D0223B2F6131}"/>
                </a:ext>
              </a:extLst>
            </p:cNvPr>
            <p:cNvSpPr txBox="1"/>
            <p:nvPr/>
          </p:nvSpPr>
          <p:spPr>
            <a:xfrm>
              <a:off x="0" y="0"/>
              <a:ext cx="3706471" cy="2462197"/>
            </a:xfrm>
            <a:prstGeom prst="rect">
              <a:avLst/>
            </a:prstGeom>
            <a:solidFill>
              <a:srgbClr val="23844E"/>
            </a:solidFill>
          </p:spPr>
          <p:style>
            <a:lnRef idx="0">
              <a:scrgbClr r="0" g="0" b="0"/>
            </a:lnRef>
            <a:fillRef idx="0">
              <a:scrgbClr r="0" g="0" b="0"/>
            </a:fillRef>
            <a:effectRef idx="0">
              <a:scrgbClr r="0" g="0" b="0"/>
            </a:effectRef>
            <a:fontRef idx="minor">
              <a:schemeClr val="lt1"/>
            </a:fontRef>
          </p:style>
          <p:txBody>
            <a:bodyPr lIns="76200" tIns="76200" rIns="76200" bIns="76200" anchor="ctr"/>
            <a:lstStyle>
              <a:lvl1pPr>
                <a:defRPr sz="2400">
                  <a:solidFill>
                    <a:schemeClr val="tx1"/>
                  </a:solidFill>
                  <a:latin typeface="Calibri" panose="020F0502020204030204" pitchFamily="34" charset="0"/>
                  <a:ea typeface="ヒラギノ角ゴ Pro W3" pitchFamily="-92" charset="-128"/>
                </a:defRPr>
              </a:lvl1pPr>
              <a:lvl2pPr marL="742950" indent="-285750">
                <a:defRPr sz="2400">
                  <a:solidFill>
                    <a:schemeClr val="tx1"/>
                  </a:solidFill>
                  <a:latin typeface="Calibri" panose="020F0502020204030204" pitchFamily="34" charset="0"/>
                  <a:ea typeface="ヒラギノ角ゴ Pro W3" pitchFamily="-92" charset="-128"/>
                </a:defRPr>
              </a:lvl2pPr>
              <a:lvl3pPr marL="1143000" indent="-228600">
                <a:defRPr sz="2400">
                  <a:solidFill>
                    <a:schemeClr val="tx1"/>
                  </a:solidFill>
                  <a:latin typeface="Calibri" panose="020F0502020204030204" pitchFamily="34" charset="0"/>
                  <a:ea typeface="ヒラギノ角ゴ Pro W3" pitchFamily="-92" charset="-128"/>
                </a:defRPr>
              </a:lvl3pPr>
              <a:lvl4pPr marL="1600200" indent="-228600">
                <a:defRPr sz="2400">
                  <a:solidFill>
                    <a:schemeClr val="tx1"/>
                  </a:solidFill>
                  <a:latin typeface="Calibri" panose="020F0502020204030204" pitchFamily="34" charset="0"/>
                  <a:ea typeface="ヒラギノ角ゴ Pro W3" pitchFamily="-92" charset="-128"/>
                </a:defRPr>
              </a:lvl4pPr>
              <a:lvl5pPr marL="2057400" indent="-228600">
                <a:defRPr sz="2400">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ヒラギノ角ゴ Pro W3" pitchFamily="-92" charset="-128"/>
                </a:defRPr>
              </a:lvl9pPr>
            </a:lstStyle>
            <a:p>
              <a:pPr algn="ctr" rtl="1">
                <a:lnSpc>
                  <a:spcPct val="107000"/>
                </a:lnSpc>
                <a:defRPr/>
              </a:pPr>
              <a:r>
                <a:rPr lang="ar-LB" altLang="en-US" sz="1800" b="1">
                  <a:solidFill>
                    <a:srgbClr val="FFFFFF"/>
                  </a:solidFill>
                  <a:cs typeface="Simplified Arabic" panose="02020603050405020304" pitchFamily="18" charset="-78"/>
                </a:rPr>
                <a:t>5.4</a:t>
              </a:r>
              <a:r>
                <a:rPr lang="ar-LB" altLang="en-US" sz="1800">
                  <a:solidFill>
                    <a:srgbClr val="FFFFFF"/>
                  </a:solidFill>
                  <a:cs typeface="Simplified Arabic" panose="02020603050405020304" pitchFamily="18" charset="-78"/>
                </a:rPr>
                <a:t> تحديد وتخمين مختلف أنواع الرعاية غير المدفوعة والأعمال المنزلية عبر تأمين الخدمات العامة، والبنية التحتية وسياسات الحماية الاجتماعية والترويج للمسؤولية المشتركة ضمن العائلة والأسرة كما هو مناسب على الصعيد الوطني.</a:t>
              </a:r>
              <a:endParaRPr lang="en-US" altLang="en-US" sz="1800">
                <a:solidFill>
                  <a:srgbClr val="FFFFFF"/>
                </a:solidFill>
                <a:cs typeface="Arial" panose="020B0604020202020204" pitchFamily="34" charset="0"/>
              </a:endParaRPr>
            </a:p>
          </p:txBody>
        </p:sp>
      </p:grpSp>
      <p:grpSp>
        <p:nvGrpSpPr>
          <p:cNvPr id="135175" name="Group 20">
            <a:extLst>
              <a:ext uri="{FF2B5EF4-FFF2-40B4-BE49-F238E27FC236}">
                <a16:creationId xmlns:a16="http://schemas.microsoft.com/office/drawing/2014/main" id="{08FCE3CA-DF33-47B7-9106-0EDAFFA32795}"/>
              </a:ext>
            </a:extLst>
          </p:cNvPr>
          <p:cNvGrpSpPr>
            <a:grpSpLocks/>
          </p:cNvGrpSpPr>
          <p:nvPr/>
        </p:nvGrpSpPr>
        <p:grpSpPr bwMode="auto">
          <a:xfrm>
            <a:off x="8155081" y="1576388"/>
            <a:ext cx="3706813" cy="2462212"/>
            <a:chOff x="0" y="0"/>
            <a:chExt cx="3706471" cy="2462197"/>
          </a:xfrm>
          <a:solidFill>
            <a:srgbClr val="36B0E3"/>
          </a:solidFill>
        </p:grpSpPr>
        <p:sp>
          <p:nvSpPr>
            <p:cNvPr id="22" name="Rectangle 21">
              <a:extLst>
                <a:ext uri="{FF2B5EF4-FFF2-40B4-BE49-F238E27FC236}">
                  <a16:creationId xmlns:a16="http://schemas.microsoft.com/office/drawing/2014/main" id="{7AAA710E-D53B-4821-8733-ED12A5B04157}"/>
                </a:ext>
              </a:extLst>
            </p:cNvPr>
            <p:cNvSpPr/>
            <p:nvPr/>
          </p:nvSpPr>
          <p:spPr>
            <a:xfrm>
              <a:off x="0" y="0"/>
              <a:ext cx="3706471" cy="2462197"/>
            </a:xfrm>
            <a:prstGeom prst="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071E26D1-F0C9-4EE5-B183-3F4B76F36AFA}"/>
                </a:ext>
              </a:extLst>
            </p:cNvPr>
            <p:cNvSpPr txBox="1"/>
            <p:nvPr/>
          </p:nvSpPr>
          <p:spPr>
            <a:xfrm>
              <a:off x="0" y="0"/>
              <a:ext cx="3706471" cy="2462197"/>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anchor="ctr"/>
            <a:lstStyle>
              <a:lvl1pPr marL="342900" indent="-342900">
                <a:defRPr sz="2400">
                  <a:solidFill>
                    <a:schemeClr val="tx1"/>
                  </a:solidFill>
                  <a:latin typeface="Calibri" charset="0"/>
                  <a:ea typeface="ヒラギノ角ゴ Pro W3" charset="0"/>
                  <a:cs typeface="ヒラギノ角ゴ Pro W3" charset="0"/>
                </a:defRPr>
              </a:lvl1pPr>
              <a:lvl2pPr>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marL="0" lvl="1" algn="ctr" rtl="1">
                <a:lnSpc>
                  <a:spcPct val="107000"/>
                </a:lnSpc>
                <a:defRPr/>
              </a:pPr>
              <a:r>
                <a:rPr lang="ar-LB" sz="1800" b="1" dirty="0">
                  <a:solidFill>
                    <a:schemeClr val="bg1"/>
                  </a:solidFill>
                  <a:cs typeface="Simplified Arabic" charset="0"/>
                </a:rPr>
                <a:t>5.1</a:t>
              </a:r>
              <a:r>
                <a:rPr lang="ar-LB" sz="1800" dirty="0">
                  <a:solidFill>
                    <a:schemeClr val="bg1"/>
                  </a:solidFill>
                  <a:cs typeface="Simplified Arabic" charset="0"/>
                </a:rPr>
                <a:t> وضع حدّ لكلّ أشكال التمييز التي تمارس بحق النساء والفتيات.</a:t>
              </a:r>
              <a:endParaRPr lang="en-US" sz="1800" dirty="0">
                <a:solidFill>
                  <a:schemeClr val="bg1"/>
                </a:solidFill>
                <a:cs typeface="Arial" charset="0"/>
              </a:endParaRPr>
            </a:p>
          </p:txBody>
        </p:sp>
      </p:grpSp>
      <p:sp>
        <p:nvSpPr>
          <p:cNvPr id="6" name="Title 5">
            <a:extLst>
              <a:ext uri="{FF2B5EF4-FFF2-40B4-BE49-F238E27FC236}">
                <a16:creationId xmlns:a16="http://schemas.microsoft.com/office/drawing/2014/main" id="{E36ECBE4-A20F-47D9-A335-85754DC0EF18}"/>
              </a:ext>
            </a:extLst>
          </p:cNvPr>
          <p:cNvSpPr>
            <a:spLocks noGrp="1"/>
          </p:cNvSpPr>
          <p:nvPr>
            <p:ph type="title"/>
          </p:nvPr>
        </p:nvSpPr>
        <p:spPr>
          <a:xfrm>
            <a:off x="395288" y="147638"/>
            <a:ext cx="11460162" cy="1190625"/>
          </a:xfrm>
        </p:spPr>
        <p:txBody>
          <a:bodyPr vert="horz" tIns="45720" bIns="45720" numCol="1" anchor="t" anchorCtr="0" compatLnSpc="1">
            <a:prstTxWarp prst="textNoShape">
              <a:avLst/>
            </a:prstTxWarp>
          </a:bodyPr>
          <a:lstStyle/>
          <a:p>
            <a:pPr algn="r" rtl="1" eaLnBrk="1" hangingPunct="1">
              <a:lnSpc>
                <a:spcPct val="130000"/>
              </a:lnSpc>
              <a:defRPr/>
            </a:pPr>
            <a:r>
              <a:rPr lang="ar-LB" altLang="en-US" sz="2800">
                <a:ea typeface="ヒラギノ角ゴ Pro W3" pitchFamily="-92" charset="-128"/>
              </a:rPr>
              <a:t>2.5.2</a:t>
            </a:r>
            <a:r>
              <a:rPr lang="en-US" altLang="en-US" sz="2800">
                <a:ea typeface="ヒラギノ角ゴ Pro W3" pitchFamily="-92" charset="-128"/>
              </a:rPr>
              <a:t> </a:t>
            </a:r>
            <a:r>
              <a:rPr lang="ar-LB" altLang="en-US" sz="2800">
                <a:ea typeface="ヒラギノ角ゴ Pro W3" pitchFamily="-92" charset="-128"/>
              </a:rPr>
              <a:t>أهداف التنمية المستدامة الخمس: تحقيق المساواة القائمة على</a:t>
            </a:r>
            <a:r>
              <a:rPr lang="en-US" altLang="en-US" sz="2800">
                <a:ea typeface="ヒラギノ角ゴ Pro W3" pitchFamily="-92" charset="-128"/>
              </a:rPr>
              <a:t> </a:t>
            </a:r>
            <a:br>
              <a:rPr lang="en-US" altLang="en-US" sz="2800">
                <a:ea typeface="ヒラギノ角ゴ Pro W3" pitchFamily="-92" charset="-128"/>
              </a:rPr>
            </a:br>
            <a:r>
              <a:rPr lang="ar-LB" altLang="en-US" sz="2800">
                <a:ea typeface="ヒラギノ角ゴ Pro W3" pitchFamily="-92" charset="-128"/>
              </a:rPr>
              <a:t>النوع الاجتماعي وتمكين كل النساء والفتيات يحدّد ستّ أهداف أساسية للعام 2030</a:t>
            </a:r>
            <a:endParaRPr lang="en-US" altLang="en-US" sz="2800">
              <a:ea typeface="ヒラギノ角ゴ Pro W3" pitchFamily="-92"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B72293-902D-442A-A024-49211F756EA2}"/>
              </a:ext>
            </a:extLst>
          </p:cNvPr>
          <p:cNvSpPr>
            <a:spLocks noGrp="1"/>
          </p:cNvSpPr>
          <p:nvPr>
            <p:ph type="title"/>
          </p:nvPr>
        </p:nvSpPr>
        <p:spPr>
          <a:xfrm>
            <a:off x="2259013" y="274638"/>
            <a:ext cx="9559925" cy="48736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2.5.2 أساليب تنفيذ أهداف التنمية المستدامة الخمس</a:t>
            </a:r>
            <a:endParaRPr lang="en-US" altLang="en-US" sz="2800">
              <a:ea typeface="ヒラギノ角ゴ Pro W3" pitchFamily="-92" charset="-128"/>
            </a:endParaRPr>
          </a:p>
        </p:txBody>
      </p:sp>
      <p:graphicFrame>
        <p:nvGraphicFramePr>
          <p:cNvPr id="9" name="Diagram 8">
            <a:extLst>
              <a:ext uri="{FF2B5EF4-FFF2-40B4-BE49-F238E27FC236}">
                <a16:creationId xmlns:a16="http://schemas.microsoft.com/office/drawing/2014/main" id="{AB1C31BB-79B4-4F33-8AF8-67079131FD79}"/>
              </a:ext>
            </a:extLst>
          </p:cNvPr>
          <p:cNvGraphicFramePr/>
          <p:nvPr/>
        </p:nvGraphicFramePr>
        <p:xfrm>
          <a:off x="327121" y="997966"/>
          <a:ext cx="11537757" cy="5634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4">
            <a:extLst>
              <a:ext uri="{FF2B5EF4-FFF2-40B4-BE49-F238E27FC236}">
                <a16:creationId xmlns:a16="http://schemas.microsoft.com/office/drawing/2014/main" id="{C6D0E515-0725-4A78-9E6C-3FF0E8F5BBC9}"/>
              </a:ext>
            </a:extLst>
          </p:cNvPr>
          <p:cNvSpPr>
            <a:spLocks noGrp="1"/>
          </p:cNvSpPr>
          <p:nvPr>
            <p:ph type="body" sz="quarter" idx="4294967295"/>
          </p:nvPr>
        </p:nvSpPr>
        <p:spPr bwMode="auto">
          <a:xfrm>
            <a:off x="1871663" y="327025"/>
            <a:ext cx="10037762" cy="652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rtl="1" eaLnBrk="1" hangingPunct="1">
              <a:buFont typeface="Arial" panose="020B0604020202020204" pitchFamily="34" charset="0"/>
              <a:buNone/>
            </a:pPr>
            <a:r>
              <a:rPr lang="ar-LB" altLang="en-US" b="1">
                <a:solidFill>
                  <a:srgbClr val="36B0E3"/>
                </a:solidFill>
                <a:latin typeface="Arial" panose="020B0604020202020204" pitchFamily="34" charset="0"/>
                <a:ea typeface="ヒラギノ角ゴ Pro W3" pitchFamily="-92" charset="-128"/>
                <a:cs typeface="Arial" panose="020B0604020202020204" pitchFamily="34" charset="0"/>
              </a:rPr>
              <a:t>2.1.1 أهداف ورشة العمل وغاياتها</a:t>
            </a:r>
            <a:endParaRPr lang="en-GB" altLang="en-US" b="1">
              <a:solidFill>
                <a:srgbClr val="36B0E3"/>
              </a:solidFill>
              <a:latin typeface="Arial" panose="020B0604020202020204" pitchFamily="34" charset="0"/>
              <a:ea typeface="ヒラギノ角ゴ Pro W3" pitchFamily="-92" charset="-128"/>
              <a:cs typeface="Arial" panose="020B0604020202020204" pitchFamily="34" charset="0"/>
            </a:endParaRPr>
          </a:p>
        </p:txBody>
      </p:sp>
      <p:pic>
        <p:nvPicPr>
          <p:cNvPr id="41987" name="Picture 4">
            <a:extLst>
              <a:ext uri="{FF2B5EF4-FFF2-40B4-BE49-F238E27FC236}">
                <a16:creationId xmlns:a16="http://schemas.microsoft.com/office/drawing/2014/main" id="{653D031D-B97F-4893-B489-DB4E8BBFAE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09900"/>
            <a:ext cx="3632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1">
            <a:extLst>
              <a:ext uri="{FF2B5EF4-FFF2-40B4-BE49-F238E27FC236}">
                <a16:creationId xmlns:a16="http://schemas.microsoft.com/office/drawing/2014/main" id="{111A22BD-48AF-4374-8ADC-F38371A027DD}"/>
              </a:ext>
            </a:extLst>
          </p:cNvPr>
          <p:cNvSpPr txBox="1">
            <a:spLocks noChangeArrowheads="1"/>
          </p:cNvSpPr>
          <p:nvPr/>
        </p:nvSpPr>
        <p:spPr bwMode="auto">
          <a:xfrm>
            <a:off x="2125663" y="998538"/>
            <a:ext cx="960596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07000"/>
              </a:lnSpc>
              <a:spcAft>
                <a:spcPts val="800"/>
              </a:spcAft>
            </a:pPr>
            <a:r>
              <a:rPr lang="ar-LB" altLang="en-US" sz="2400" b="1">
                <a:solidFill>
                  <a:srgbClr val="36B0E3"/>
                </a:solidFill>
                <a:cs typeface="Simplified Arabic" panose="02020603050405020304" pitchFamily="18" charset="-78"/>
              </a:rPr>
              <a:t>يفترض بالمشاركين أن يدركوا النقاط التالية (المعرفة):</a:t>
            </a:r>
            <a:endParaRPr lang="en-US" altLang="en-US" sz="2400">
              <a:solidFill>
                <a:srgbClr val="36B0E3"/>
              </a:solidFill>
              <a:cs typeface="Arial" panose="020B0604020202020204" pitchFamily="34" charset="0"/>
            </a:endParaRPr>
          </a:p>
          <a:p>
            <a:pPr algn="r" rtl="1" eaLnBrk="1" hangingPunct="1">
              <a:lnSpc>
                <a:spcPct val="107000"/>
              </a:lnSpc>
              <a:spcAft>
                <a:spcPts val="800"/>
              </a:spcAft>
              <a:buClr>
                <a:srgbClr val="36B0E3"/>
              </a:buClr>
              <a:buFont typeface="Arial" panose="020B0604020202020204" pitchFamily="34" charset="0"/>
              <a:buChar cha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الأشخاص، الأكثر عرضة للتمييز والعنف القائمين على النوع الاجتماعي، على اختلاف أنواعهم الاجتماعية.</a:t>
            </a:r>
            <a:endParaRPr lang="en-US" altLang="en-US">
              <a:cs typeface="Arial" panose="020B0604020202020204" pitchFamily="34" charset="0"/>
            </a:endParaRPr>
          </a:p>
          <a:p>
            <a:pPr algn="r" rtl="1" eaLnBrk="1" hangingPunct="1">
              <a:lnSpc>
                <a:spcPct val="107000"/>
              </a:lnSpc>
              <a:spcAft>
                <a:spcPts val="800"/>
              </a:spcAft>
              <a:buClr>
                <a:srgbClr val="36B0E3"/>
              </a:buClr>
              <a:buFont typeface="Arial" panose="020B0604020202020204" pitchFamily="34" charset="0"/>
              <a:buChar cha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مختلف أنواع التمييز والعنف القائمين على النوع الاجتماعي، ضمن إطار فيروس نقص المناعة البشرية والوصول إلى </a:t>
            </a:r>
            <a:endParaRPr lang="en-US" altLang="en-US">
              <a:solidFill>
                <a:srgbClr val="000000"/>
              </a:solidFill>
              <a:cs typeface="Simplified Arabic" panose="02020603050405020304" pitchFamily="18" charset="-78"/>
            </a:endParaRPr>
          </a:p>
          <a:p>
            <a:pPr algn="r" rtl="1" eaLnBrk="1" hangingPunct="1">
              <a:lnSpc>
                <a:spcPct val="107000"/>
              </a:lnSpc>
              <a:spcAft>
                <a:spcPts val="800"/>
              </a:spcAft>
              <a:buClr>
                <a:srgbClr val="36B0E3"/>
              </a:buCl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خدمات الصحة والحماية.</a:t>
            </a:r>
            <a:endParaRPr lang="en-US" altLang="en-US">
              <a:cs typeface="Arial" panose="020B0604020202020204" pitchFamily="34" charset="0"/>
            </a:endParaRPr>
          </a:p>
          <a:p>
            <a:pPr algn="r" rtl="1" eaLnBrk="1" hangingPunct="1">
              <a:lnSpc>
                <a:spcPct val="107000"/>
              </a:lnSpc>
              <a:spcAft>
                <a:spcPts val="800"/>
              </a:spcAft>
              <a:buClr>
                <a:srgbClr val="36B0E3"/>
              </a:buClr>
              <a:buFont typeface="Arial" panose="020B0604020202020204" pitchFamily="34" charset="0"/>
              <a:buChar cha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كيف يمكن لبرنامج</a:t>
            </a:r>
            <a:r>
              <a:rPr lang="en-US" altLang="en-US">
                <a:solidFill>
                  <a:srgbClr val="000000"/>
                </a:solidFill>
                <a:latin typeface="Simplified Arabic" panose="02020603050405020304" pitchFamily="18" charset="-78"/>
                <a:cs typeface="Arial" panose="020B0604020202020204" pitchFamily="34" charset="0"/>
              </a:rPr>
              <a:t> </a:t>
            </a:r>
            <a:r>
              <a:rPr lang="en-GB" altLang="en-US">
                <a:solidFill>
                  <a:srgbClr val="191919"/>
                </a:solidFill>
                <a:cs typeface="Calibri" panose="020F0502020204030204" pitchFamily="34" charset="0"/>
              </a:rPr>
              <a:t>Gender</a:t>
            </a:r>
            <a:r>
              <a:rPr lang="en-GB" altLang="en-US">
                <a:solidFill>
                  <a:srgbClr val="191919"/>
                </a:solidFill>
              </a:rPr>
              <a:t> </a:t>
            </a:r>
            <a:r>
              <a:rPr lang="en-GB" altLang="en-US">
                <a:solidFill>
                  <a:srgbClr val="000000"/>
                </a:solidFill>
              </a:rPr>
              <a:t>REAct</a:t>
            </a:r>
            <a:r>
              <a:rPr lang="en-US" altLang="en-US">
                <a:solidFill>
                  <a:srgbClr val="000000"/>
                </a:solidFill>
                <a:latin typeface="Simplified Arabic" panose="02020603050405020304" pitchFamily="18" charset="-78"/>
                <a:cs typeface="Arial" panose="020B0604020202020204" pitchFamily="34" charset="0"/>
              </a:rPr>
              <a:t> </a:t>
            </a:r>
            <a:r>
              <a:rPr lang="ar-LB" altLang="en-US">
                <a:solidFill>
                  <a:srgbClr val="000000"/>
                </a:solidFill>
                <a:cs typeface="Simplified Arabic" panose="02020603050405020304" pitchFamily="18" charset="-78"/>
              </a:rPr>
              <a:t>أن يساهم في الاستجابات الخاصة بفيروس نقص المناعة البشرية في بلدنا، </a:t>
            </a:r>
            <a:endParaRPr lang="en-US" altLang="en-US">
              <a:solidFill>
                <a:srgbClr val="000000"/>
              </a:solidFill>
              <a:cs typeface="Simplified Arabic" panose="02020603050405020304" pitchFamily="18" charset="-78"/>
            </a:endParaRPr>
          </a:p>
          <a:p>
            <a:pPr algn="r" rtl="1" eaLnBrk="1" hangingPunct="1">
              <a:lnSpc>
                <a:spcPct val="107000"/>
              </a:lnSpc>
              <a:spcAft>
                <a:spcPts val="800"/>
              </a:spcAft>
              <a:buClr>
                <a:srgbClr val="36B0E3"/>
              </a:buCl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وما هو دورنا في تنفيذه.</a:t>
            </a:r>
          </a:p>
        </p:txBody>
      </p:sp>
      <p:sp>
        <p:nvSpPr>
          <p:cNvPr id="41989" name="TextBox 3">
            <a:extLst>
              <a:ext uri="{FF2B5EF4-FFF2-40B4-BE49-F238E27FC236}">
                <a16:creationId xmlns:a16="http://schemas.microsoft.com/office/drawing/2014/main" id="{8A0B5D22-26D5-4B62-B30A-248B530EEC84}"/>
              </a:ext>
            </a:extLst>
          </p:cNvPr>
          <p:cNvSpPr txBox="1">
            <a:spLocks noChangeArrowheads="1"/>
          </p:cNvSpPr>
          <p:nvPr/>
        </p:nvSpPr>
        <p:spPr bwMode="auto">
          <a:xfrm>
            <a:off x="3541713" y="3556000"/>
            <a:ext cx="808513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07000"/>
              </a:lnSpc>
              <a:spcAft>
                <a:spcPts val="800"/>
              </a:spcAft>
            </a:pPr>
            <a:r>
              <a:rPr lang="ar-LB" altLang="en-US" sz="2400" b="1">
                <a:solidFill>
                  <a:srgbClr val="36B0E3"/>
                </a:solidFill>
                <a:cs typeface="Simplified Arabic" panose="02020603050405020304" pitchFamily="18" charset="-78"/>
              </a:rPr>
              <a:t>كما يفترض بهم أن يبرهنوا المهارات التالية (المهارات):</a:t>
            </a:r>
            <a:endParaRPr lang="en-US" altLang="en-US" sz="2400">
              <a:solidFill>
                <a:srgbClr val="36B0E3"/>
              </a:solidFill>
              <a:cs typeface="Arial" panose="020B0604020202020204" pitchFamily="34" charset="0"/>
            </a:endParaRPr>
          </a:p>
          <a:p>
            <a:pPr algn="r" rtl="1" eaLnBrk="1" hangingPunct="1">
              <a:lnSpc>
                <a:spcPct val="107000"/>
              </a:lnSpc>
              <a:spcAft>
                <a:spcPts val="800"/>
              </a:spcAft>
              <a:buClr>
                <a:srgbClr val="36B0E3"/>
              </a:buClr>
              <a:buFont typeface="Arial" panose="020B0604020202020204" pitchFamily="34" charset="0"/>
              <a:buChar cha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كيفية توثيق عدم المساواة القائمة على النوع الاجتماعي التي تعيق الوصول إلى الخدمات.</a:t>
            </a:r>
            <a:endParaRPr lang="en-US" altLang="en-US">
              <a:cs typeface="Arial" panose="020B0604020202020204" pitchFamily="34" charset="0"/>
            </a:endParaRPr>
          </a:p>
          <a:p>
            <a:pPr algn="r" rtl="1" eaLnBrk="1" hangingPunct="1">
              <a:lnSpc>
                <a:spcPct val="107000"/>
              </a:lnSpc>
              <a:spcAft>
                <a:spcPts val="800"/>
              </a:spcAft>
              <a:buClr>
                <a:srgbClr val="36B0E3"/>
              </a:buClr>
              <a:buFont typeface="Arial" panose="020B0604020202020204" pitchFamily="34" charset="0"/>
              <a:buChar cha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كيفية الاستجابة إلى عدم المساواة القائمة على النوع الاجتماعي، والوصمة الاجتماعية، والتمييز، </a:t>
            </a:r>
            <a:endParaRPr lang="en-US" altLang="en-US">
              <a:solidFill>
                <a:srgbClr val="000000"/>
              </a:solidFill>
              <a:cs typeface="Simplified Arabic" panose="02020603050405020304" pitchFamily="18" charset="-78"/>
            </a:endParaRPr>
          </a:p>
          <a:p>
            <a:pPr algn="r" rtl="1" eaLnBrk="1" hangingPunct="1">
              <a:lnSpc>
                <a:spcPct val="107000"/>
              </a:lnSpc>
              <a:spcAft>
                <a:spcPts val="800"/>
              </a:spcAft>
              <a:buClr>
                <a:srgbClr val="36B0E3"/>
              </a:buCl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والعنف</a:t>
            </a: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وإحالة العملاء إلى الخدمات الملائمة.</a:t>
            </a:r>
            <a:endParaRPr lang="en-US" altLang="en-US">
              <a:cs typeface="Arial" panose="020B0604020202020204" pitchFamily="34" charset="0"/>
            </a:endParaRPr>
          </a:p>
          <a:p>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lides 60-22.png">
            <a:extLst>
              <a:ext uri="{FF2B5EF4-FFF2-40B4-BE49-F238E27FC236}">
                <a16:creationId xmlns:a16="http://schemas.microsoft.com/office/drawing/2014/main" id="{DECFC877-B513-49F9-934A-B3E191996C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Slides 61-23.png">
            <a:extLst>
              <a:ext uri="{FF2B5EF4-FFF2-40B4-BE49-F238E27FC236}">
                <a16:creationId xmlns:a16="http://schemas.microsoft.com/office/drawing/2014/main" id="{EA60E019-39E2-4F78-929B-92941E8C65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C05B-EEEA-4CC6-8C4A-38B1351D6045}"/>
              </a:ext>
            </a:extLst>
          </p:cNvPr>
          <p:cNvSpPr>
            <a:spLocks noGrp="1"/>
          </p:cNvSpPr>
          <p:nvPr>
            <p:ph type="title"/>
          </p:nvPr>
        </p:nvSpPr>
        <p:spPr>
          <a:xfrm>
            <a:off x="617538" y="287338"/>
            <a:ext cx="11225212" cy="487362"/>
          </a:xfrm>
        </p:spPr>
        <p:txBody>
          <a:bodyPr vert="horz" tIns="45720" bIns="45720" numCol="1" anchor="t" anchorCtr="0" compatLnSpc="1">
            <a:prstTxWarp prst="textNoShape">
              <a:avLst/>
            </a:prstTxWarp>
          </a:bodyPr>
          <a:lstStyle/>
          <a:p>
            <a:pPr algn="r" eaLnBrk="1" hangingPunct="1">
              <a:defRPr/>
            </a:pPr>
            <a:r>
              <a:rPr lang="ar-LB" altLang="en-US" sz="2800">
                <a:ea typeface="ヒラギノ角ゴ Pro W3" pitchFamily="-92" charset="-128"/>
              </a:rPr>
              <a:t>2.6.1 كيف يمكننا الاستجابة؟</a:t>
            </a:r>
            <a:endParaRPr lang="en-US" altLang="en-US" sz="2800">
              <a:ea typeface="ヒラギノ角ゴ Pro W3" pitchFamily="-92" charset="-128"/>
            </a:endParaRPr>
          </a:p>
        </p:txBody>
      </p:sp>
      <p:sp>
        <p:nvSpPr>
          <p:cNvPr id="149507" name="Rectangle 2">
            <a:extLst>
              <a:ext uri="{FF2B5EF4-FFF2-40B4-BE49-F238E27FC236}">
                <a16:creationId xmlns:a16="http://schemas.microsoft.com/office/drawing/2014/main" id="{0BF2D5AA-B74A-4CCF-B9C2-50B78CD4741B}"/>
              </a:ext>
            </a:extLst>
          </p:cNvPr>
          <p:cNvSpPr>
            <a:spLocks noChangeArrowheads="1"/>
          </p:cNvSpPr>
          <p:nvPr/>
        </p:nvSpPr>
        <p:spPr bwMode="auto">
          <a:xfrm>
            <a:off x="4410075" y="1239838"/>
            <a:ext cx="72231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solidFill>
                  <a:srgbClr val="008000"/>
                </a:solidFill>
              </a:rPr>
              <a:t>يجب تأمين الدعم للحدّ من تأثير التمييز والعنف القائمين على النوع الاجتماعي، ويشمل ذلك تقديم الخدمات التالية:</a:t>
            </a:r>
            <a:endParaRPr lang="en-US" altLang="en-US" sz="2800" b="1">
              <a:solidFill>
                <a:srgbClr val="008000"/>
              </a:solidFill>
              <a:cs typeface="Arial" panose="020B0604020202020204" pitchFamily="34" charset="0"/>
            </a:endParaRPr>
          </a:p>
          <a:p>
            <a:pPr algn="r" rtl="1" eaLnBrk="1" hangingPunct="1"/>
            <a:endParaRPr lang="ar-LB" altLang="en-US" sz="2800" b="1">
              <a:solidFill>
                <a:srgbClr val="008000"/>
              </a:solidFill>
            </a:endParaRPr>
          </a:p>
          <a:p>
            <a:pPr algn="r" rtl="1" eaLnBrk="1" hangingPunct="1">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الخدمات الصحية والطبية لمكافحة العنف القائم على </a:t>
            </a:r>
            <a:endParaRPr lang="en-US" altLang="en-US" sz="2800">
              <a:solidFill>
                <a:srgbClr val="000000"/>
              </a:solidFill>
              <a:cs typeface="Arial" panose="020B0604020202020204" pitchFamily="34" charset="0"/>
            </a:endParaRPr>
          </a:p>
          <a:p>
            <a:pPr algn="r" rtl="1" eaLnBrk="1" hangingPunct="1">
              <a:buClr>
                <a:srgbClr val="36B0E3"/>
              </a:buClr>
            </a:pPr>
            <a:r>
              <a:rPr lang="en-US" altLang="en-US" sz="2800">
                <a:solidFill>
                  <a:srgbClr val="000000"/>
                </a:solidFill>
                <a:cs typeface="Arial" panose="020B0604020202020204" pitchFamily="34" charset="0"/>
              </a:rPr>
              <a:t>   </a:t>
            </a:r>
            <a:r>
              <a:rPr lang="ar-LB" altLang="en-US" sz="2800">
                <a:solidFill>
                  <a:srgbClr val="000000"/>
                </a:solidFill>
              </a:rPr>
              <a:t>النوع الاجتماعي</a:t>
            </a:r>
          </a:p>
          <a:p>
            <a:pPr algn="r" rtl="1" eaLnBrk="1" hangingPunct="1">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الخدمات النفسية والاجتماعية</a:t>
            </a:r>
          </a:p>
          <a:p>
            <a:pPr algn="r" rtl="1" eaLnBrk="1" hangingPunct="1">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البيت الآمن / الملجأ</a:t>
            </a:r>
          </a:p>
          <a:p>
            <a:pPr algn="r" rtl="1" eaLnBrk="1" hangingPunct="1">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الدعم القانوني</a:t>
            </a:r>
          </a:p>
          <a:p>
            <a:pPr algn="r" rtl="1" eaLnBrk="1" hangingPunct="1">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الشرطة أو غيرها من الأجهزة الأمنية</a:t>
            </a:r>
          </a:p>
          <a:p>
            <a:pPr algn="r" rtl="1" eaLnBrk="1" hangingPunct="1">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جهات تأمين المعيشة</a:t>
            </a:r>
          </a:p>
        </p:txBody>
      </p:sp>
      <p:pic>
        <p:nvPicPr>
          <p:cNvPr id="149508" name="Picture 4">
            <a:extLst>
              <a:ext uri="{FF2B5EF4-FFF2-40B4-BE49-F238E27FC236}">
                <a16:creationId xmlns:a16="http://schemas.microsoft.com/office/drawing/2014/main" id="{C7DB89AA-1EE1-4A15-9639-02AA3DD66C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3916363"/>
            <a:ext cx="271462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02C6-A3B4-4BBE-902F-7327C2CE6749}"/>
              </a:ext>
            </a:extLst>
          </p:cNvPr>
          <p:cNvSpPr>
            <a:spLocks noGrp="1"/>
          </p:cNvSpPr>
          <p:nvPr>
            <p:ph type="title"/>
          </p:nvPr>
        </p:nvSpPr>
        <p:spPr>
          <a:xfrm>
            <a:off x="1820863" y="273050"/>
            <a:ext cx="10023475" cy="630238"/>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2.6.1 تقييم الخدمات والدعم المتوفر – اجروا أبحاثكم</a:t>
            </a:r>
            <a:br>
              <a:rPr lang="ar-LB" altLang="en-US" sz="2800">
                <a:ea typeface="ヒラギノ角ゴ Pro W3" pitchFamily="-92" charset="-128"/>
              </a:rPr>
            </a:br>
            <a:endParaRPr lang="en-US" altLang="en-US" sz="2800">
              <a:ea typeface="ヒラギノ角ゴ Pro W3" pitchFamily="-92" charset="-128"/>
            </a:endParaRPr>
          </a:p>
        </p:txBody>
      </p:sp>
      <p:sp>
        <p:nvSpPr>
          <p:cNvPr id="151555" name="Text Placeholder 2">
            <a:extLst>
              <a:ext uri="{FF2B5EF4-FFF2-40B4-BE49-F238E27FC236}">
                <a16:creationId xmlns:a16="http://schemas.microsoft.com/office/drawing/2014/main" id="{C2641FE3-0457-42A7-904A-8B192B30AF45}"/>
              </a:ext>
            </a:extLst>
          </p:cNvPr>
          <p:cNvSpPr>
            <a:spLocks noGrp="1" noChangeArrowheads="1"/>
          </p:cNvSpPr>
          <p:nvPr>
            <p:ph type="body" sz="quarter" idx="15"/>
          </p:nvPr>
        </p:nvSpPr>
        <p:spPr bwMode="auto">
          <a:xfrm>
            <a:off x="568325" y="1085850"/>
            <a:ext cx="11190288" cy="577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lgn="r" rtl="1">
              <a:lnSpc>
                <a:spcPct val="107000"/>
              </a:lnSpc>
              <a:spcBef>
                <a:spcPct val="0"/>
              </a:spcBef>
              <a:spcAft>
                <a:spcPct val="0"/>
              </a:spcAft>
              <a:buClr>
                <a:srgbClr val="36B0E3"/>
              </a:buClr>
              <a:buFont typeface="Arial" panose="020B0604020202020204" pitchFamily="34" charset="0"/>
              <a:buChar char="•"/>
              <a:tabLst>
                <a:tab pos="457200" algn="l"/>
              </a:tabLst>
            </a:pPr>
            <a:r>
              <a:rPr lang="ar-SA" altLang="en-US" sz="2400">
                <a:latin typeface="Calibri" panose="020F0502020204030204" pitchFamily="34" charset="0"/>
                <a:ea typeface="ヒラギノ角ゴ Pro W3" pitchFamily="-92" charset="-128"/>
                <a:cs typeface="Simplified Arabic" panose="02020603050405020304" pitchFamily="18" charset="-78"/>
              </a:rPr>
              <a:t>أيعدّ </a:t>
            </a:r>
            <a:r>
              <a:rPr lang="ar-SA" altLang="en-US" sz="2400" b="1">
                <a:latin typeface="Calibri" panose="020F0502020204030204" pitchFamily="34" charset="0"/>
                <a:ea typeface="ヒラギノ角ゴ Pro W3" pitchFamily="-92" charset="-128"/>
                <a:cs typeface="Simplified Arabic" panose="02020603050405020304" pitchFamily="18" charset="-78"/>
              </a:rPr>
              <a:t>مقدّمو الخدمات</a:t>
            </a:r>
            <a:r>
              <a:rPr lang="ar-SA"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b="1">
                <a:latin typeface="Calibri" panose="020F0502020204030204" pitchFamily="34" charset="0"/>
                <a:ea typeface="ヒラギノ角ゴ Pro W3" pitchFamily="-92" charset="-128"/>
                <a:cs typeface="Simplified Arabic" panose="02020603050405020304" pitchFamily="18" charset="-78"/>
              </a:rPr>
              <a:t>خبراء</a:t>
            </a:r>
            <a:r>
              <a:rPr lang="ar-SA" altLang="en-US" sz="2400">
                <a:latin typeface="Calibri" panose="020F0502020204030204" pitchFamily="34" charset="0"/>
                <a:ea typeface="ヒラギノ角ゴ Pro W3" pitchFamily="-92" charset="-128"/>
                <a:cs typeface="Simplified Arabic" panose="02020603050405020304" pitchFamily="18" charset="-78"/>
              </a:rPr>
              <a:t> في مجال مساعدة العملاء الذين تعرضوا للعنف والتمييز القائمين على </a:t>
            </a:r>
            <a:endParaRPr lang="en-US" altLang="en-US" sz="2400">
              <a:latin typeface="Calibri" panose="020F0502020204030204" pitchFamily="34" charset="0"/>
              <a:ea typeface="ヒラギノ角ゴ Pro W3" pitchFamily="-92" charset="-128"/>
              <a:cs typeface="Simplified Arabic" panose="02020603050405020304" pitchFamily="18" charset="-78"/>
            </a:endParaRPr>
          </a:p>
          <a:p>
            <a:pPr marL="342900" indent="-342900" algn="r" rtl="1">
              <a:lnSpc>
                <a:spcPct val="107000"/>
              </a:lnSpc>
              <a:spcBef>
                <a:spcPct val="0"/>
              </a:spcBef>
              <a:spcAft>
                <a:spcPts val="2000"/>
              </a:spcAft>
              <a:buClr>
                <a:srgbClr val="36B0E3"/>
              </a:buClr>
              <a:buFont typeface="Arial" panose="020B0604020202020204" pitchFamily="34" charset="0"/>
              <a:buNone/>
              <a:tabLst>
                <a:tab pos="457200" algn="l"/>
              </a:tabLst>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النوع الاجتماعي؟</a:t>
            </a:r>
            <a:endParaRPr lang="en-US" altLang="en-US" sz="2400">
              <a:latin typeface="Calibri" panose="020F0502020204030204" pitchFamily="34" charset="0"/>
              <a:ea typeface="ヒラギノ角ゴ Pro W3" pitchFamily="-92" charset="-128"/>
              <a:cs typeface="Times New Roman" panose="02020603050405020304" pitchFamily="18" charset="0"/>
            </a:endParaRPr>
          </a:p>
          <a:p>
            <a:pPr marL="342900" indent="-342900" algn="r" rtl="1">
              <a:lnSpc>
                <a:spcPct val="107000"/>
              </a:lnSpc>
              <a:spcBef>
                <a:spcPct val="0"/>
              </a:spcBef>
              <a:spcAft>
                <a:spcPts val="2000"/>
              </a:spcAft>
              <a:buClr>
                <a:srgbClr val="36B0E3"/>
              </a:buClr>
              <a:buFont typeface="Arial" panose="020B0604020202020204" pitchFamily="34" charset="0"/>
              <a:buChar char="•"/>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أيراعي مقدّمو الخدمات حاجات</a:t>
            </a:r>
            <a:r>
              <a:rPr lang="ar-SA" altLang="en-US" sz="2400">
                <a:latin typeface="Calibri" panose="020F0502020204030204" pitchFamily="34" charset="0"/>
                <a:ea typeface="ヒラギノ角ゴ Pro W3" pitchFamily="-92" charset="-128"/>
                <a:cs typeface="Simplified Arabic" panose="02020603050405020304" pitchFamily="18" charset="-78"/>
              </a:rPr>
              <a:t> الفئات الأساسية والمهمّشة وحقوقهم؟</a:t>
            </a:r>
            <a:endParaRPr lang="en-US" altLang="en-US" sz="2400">
              <a:latin typeface="Calibri" panose="020F0502020204030204" pitchFamily="34" charset="0"/>
              <a:ea typeface="ヒラギノ角ゴ Pro W3" pitchFamily="-92" charset="-128"/>
              <a:cs typeface="Calibri" panose="020F0502020204030204" pitchFamily="34" charset="0"/>
            </a:endParaRPr>
          </a:p>
          <a:p>
            <a:pPr marL="342900" indent="-342900" algn="r" rtl="1">
              <a:lnSpc>
                <a:spcPct val="107000"/>
              </a:lnSpc>
              <a:spcBef>
                <a:spcPct val="0"/>
              </a:spcBef>
              <a:spcAft>
                <a:spcPct val="0"/>
              </a:spcAft>
              <a:buClr>
                <a:srgbClr val="36B0E3"/>
              </a:buClr>
              <a:buFont typeface="Arial" panose="020B0604020202020204" pitchFamily="34" charset="0"/>
              <a:buChar char="•"/>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أتتوفر خدمات متابعة للناجين من حالات اغتصاب</a:t>
            </a:r>
            <a:r>
              <a:rPr lang="ar-SA" altLang="en-US" sz="2400">
                <a:latin typeface="Calibri" panose="020F0502020204030204" pitchFamily="34" charset="0"/>
                <a:ea typeface="ヒラギノ角ゴ Pro W3" pitchFamily="-92" charset="-128"/>
                <a:cs typeface="Simplified Arabic" panose="02020603050405020304" pitchFamily="18" charset="-78"/>
              </a:rPr>
              <a:t>، مثلا: العلاج الوقائي بعد التعرض للفيروس </a:t>
            </a:r>
            <a:endParaRPr lang="en-US" altLang="en-US" sz="2400">
              <a:latin typeface="Calibri" panose="020F0502020204030204" pitchFamily="34" charset="0"/>
              <a:ea typeface="ヒラギノ角ゴ Pro W3" pitchFamily="-92" charset="-128"/>
              <a:cs typeface="Simplified Arabic" panose="02020603050405020304" pitchFamily="18" charset="-78"/>
            </a:endParaRPr>
          </a:p>
          <a:p>
            <a:pPr marL="342900" indent="-342900" algn="r" rtl="1">
              <a:lnSpc>
                <a:spcPct val="107000"/>
              </a:lnSpc>
              <a:spcBef>
                <a:spcPct val="0"/>
              </a:spcBef>
              <a:spcAft>
                <a:spcPts val="2000"/>
              </a:spcAft>
              <a:buClr>
                <a:srgbClr val="36B0E3"/>
              </a:buClr>
              <a:buFont typeface="Arial" panose="020B0604020202020204" pitchFamily="34" charset="0"/>
              <a:buNone/>
              <a:tabLst>
                <a:tab pos="457200" algn="l"/>
              </a:tabLst>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أو وسائل منع الحمل </a:t>
            </a:r>
            <a:r>
              <a:rPr lang="ar-LB" altLang="en-US" sz="2400">
                <a:latin typeface="Calibri" panose="020F0502020204030204" pitchFamily="34" charset="0"/>
                <a:ea typeface="ヒラギノ角ゴ Pro W3" pitchFamily="-92" charset="-128"/>
                <a:cs typeface="Simplified Arabic" panose="02020603050405020304" pitchFamily="18" charset="-78"/>
              </a:rPr>
              <a:t>الخاصة ب</a:t>
            </a:r>
            <a:r>
              <a:rPr lang="ar-SA" altLang="en-US" sz="2400">
                <a:latin typeface="Calibri" panose="020F0502020204030204" pitchFamily="34" charset="0"/>
                <a:ea typeface="ヒラギノ角ゴ Pro W3" pitchFamily="-92" charset="-128"/>
                <a:cs typeface="Simplified Arabic" panose="02020603050405020304" pitchFamily="18" charset="-78"/>
              </a:rPr>
              <a:t>حالات الطوارئ؟</a:t>
            </a:r>
            <a:endParaRPr lang="en-US" altLang="en-US" sz="2400">
              <a:latin typeface="Calibri" panose="020F0502020204030204" pitchFamily="34" charset="0"/>
              <a:ea typeface="ヒラギノ角ゴ Pro W3" pitchFamily="-92" charset="-128"/>
              <a:cs typeface="Calibri" panose="020F0502020204030204" pitchFamily="34" charset="0"/>
            </a:endParaRPr>
          </a:p>
          <a:p>
            <a:pPr marL="342900" indent="-342900" algn="r" rtl="1">
              <a:lnSpc>
                <a:spcPct val="107000"/>
              </a:lnSpc>
              <a:spcBef>
                <a:spcPct val="0"/>
              </a:spcBef>
              <a:spcAft>
                <a:spcPts val="2000"/>
              </a:spcAft>
              <a:buClr>
                <a:srgbClr val="36B0E3"/>
              </a:buClr>
              <a:buFont typeface="Arial" panose="020B0604020202020204" pitchFamily="34" charset="0"/>
              <a:buChar char="•"/>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أيمكن تعريض العميل للخطر</a:t>
            </a:r>
            <a:r>
              <a:rPr lang="ar-SA" altLang="en-US" sz="2400">
                <a:latin typeface="Calibri" panose="020F0502020204030204" pitchFamily="34" charset="0"/>
                <a:ea typeface="ヒラギノ角ゴ Pro W3" pitchFamily="-92" charset="-128"/>
                <a:cs typeface="Simplified Arabic" panose="02020603050405020304" pitchFamily="18" charset="-78"/>
              </a:rPr>
              <a:t> عند إحالته إلى جهات أخرى؟</a:t>
            </a:r>
            <a:endParaRPr lang="en-US" altLang="en-US" sz="2400">
              <a:latin typeface="Calibri" panose="020F0502020204030204" pitchFamily="34" charset="0"/>
              <a:ea typeface="ヒラギノ角ゴ Pro W3" pitchFamily="-92" charset="-128"/>
              <a:cs typeface="Calibri" panose="020F0502020204030204" pitchFamily="34" charset="0"/>
            </a:endParaRPr>
          </a:p>
          <a:p>
            <a:pPr marL="342900" indent="-342900" algn="r" rtl="1">
              <a:lnSpc>
                <a:spcPct val="107000"/>
              </a:lnSpc>
              <a:spcBef>
                <a:spcPct val="0"/>
              </a:spcBef>
              <a:spcAft>
                <a:spcPct val="0"/>
              </a:spcAft>
              <a:buClr>
                <a:srgbClr val="36B0E3"/>
              </a:buClr>
              <a:buFont typeface="Arial" panose="020B0604020202020204" pitchFamily="34" charset="0"/>
              <a:buChar char="•"/>
              <a:tabLst>
                <a:tab pos="457200" algn="l"/>
              </a:tabLst>
            </a:pPr>
            <a:r>
              <a:rPr lang="ar-SA" altLang="en-US" sz="2400">
                <a:latin typeface="Calibri" panose="020F0502020204030204" pitchFamily="34" charset="0"/>
                <a:ea typeface="ヒラギノ角ゴ Pro W3" pitchFamily="-92" charset="-128"/>
                <a:cs typeface="Simplified Arabic" panose="02020603050405020304" pitchFamily="18" charset="-78"/>
              </a:rPr>
              <a:t>أيمكن </a:t>
            </a:r>
            <a:r>
              <a:rPr lang="ar-SA" altLang="en-US" sz="2400" b="1">
                <a:latin typeface="Calibri" panose="020F0502020204030204" pitchFamily="34" charset="0"/>
                <a:ea typeface="ヒラギノ角ゴ Pro W3" pitchFamily="-92" charset="-128"/>
                <a:cs typeface="Simplified Arabic" panose="02020603050405020304" pitchFamily="18" charset="-78"/>
              </a:rPr>
              <a:t>تعزيز أي روابط على صعيد الخدمات</a:t>
            </a:r>
            <a:r>
              <a:rPr lang="ar-SA" altLang="en-US" sz="2400">
                <a:latin typeface="Calibri" panose="020F0502020204030204" pitchFamily="34" charset="0"/>
                <a:ea typeface="ヒラギノ角ゴ Pro W3" pitchFamily="-92" charset="-128"/>
                <a:cs typeface="Simplified Arabic" panose="02020603050405020304" pitchFamily="18" charset="-78"/>
              </a:rPr>
              <a:t> ما بين مختلف مقدمي الخدمات، مثل العيادات، </a:t>
            </a:r>
            <a:r>
              <a:rPr lang="en-US" altLang="en-US" sz="2400">
                <a:latin typeface="Calibri" panose="020F0502020204030204" pitchFamily="34" charset="0"/>
                <a:ea typeface="ヒラギノ角ゴ Pro W3" pitchFamily="-92" charset="-128"/>
                <a:cs typeface="Simplified Arabic" panose="02020603050405020304" pitchFamily="18" charset="-78"/>
              </a:rPr>
              <a:t>  </a:t>
            </a:r>
          </a:p>
          <a:p>
            <a:pPr marL="342900" indent="-342900" algn="r" rtl="1">
              <a:lnSpc>
                <a:spcPct val="107000"/>
              </a:lnSpc>
              <a:spcBef>
                <a:spcPct val="0"/>
              </a:spcBef>
              <a:spcAft>
                <a:spcPts val="2000"/>
              </a:spcAft>
              <a:buClr>
                <a:srgbClr val="36B0E3"/>
              </a:buClr>
              <a:buFont typeface="Arial" panose="020B0604020202020204" pitchFamily="34" charset="0"/>
              <a:buNone/>
              <a:tabLst>
                <a:tab pos="457200" algn="l"/>
              </a:tabLst>
            </a:pPr>
            <a:r>
              <a:rPr lang="en-US" altLang="en-US" sz="2400">
                <a:latin typeface="Calibri" panose="020F0502020204030204" pitchFamily="34" charset="0"/>
                <a:ea typeface="ヒラギノ角ゴ Pro W3" pitchFamily="-92" charset="-128"/>
                <a:cs typeface="Simplified Arabic" panose="02020603050405020304" pitchFamily="18" charset="-78"/>
              </a:rPr>
              <a:t>    </a:t>
            </a:r>
            <a:r>
              <a:rPr lang="ar-SA" altLang="en-US" sz="2400">
                <a:latin typeface="Calibri" panose="020F0502020204030204" pitchFamily="34" charset="0"/>
                <a:ea typeface="ヒラギノ角ゴ Pro W3" pitchFamily="-92" charset="-128"/>
                <a:cs typeface="Simplified Arabic" panose="02020603050405020304" pitchFamily="18" charset="-78"/>
              </a:rPr>
              <a:t>مراكز الشرطة والملاجىء؟</a:t>
            </a:r>
            <a:endParaRPr lang="en-US" altLang="en-US" sz="2400">
              <a:latin typeface="Calibri" panose="020F0502020204030204" pitchFamily="34" charset="0"/>
              <a:ea typeface="ヒラギノ角ゴ Pro W3" pitchFamily="-92" charset="-128"/>
              <a:cs typeface="Calibri" panose="020F0502020204030204" pitchFamily="34" charset="0"/>
            </a:endParaRPr>
          </a:p>
          <a:p>
            <a:pPr marL="342900" indent="-342900" algn="r" rtl="1">
              <a:lnSpc>
                <a:spcPct val="107000"/>
              </a:lnSpc>
              <a:spcBef>
                <a:spcPct val="0"/>
              </a:spcBef>
              <a:spcAft>
                <a:spcPts val="2000"/>
              </a:spcAft>
              <a:buClr>
                <a:srgbClr val="36B0E3"/>
              </a:buClr>
              <a:buFont typeface="Arial" panose="020B0604020202020204" pitchFamily="34" charset="0"/>
              <a:buChar char="•"/>
              <a:tabLst>
                <a:tab pos="457200" algn="l"/>
              </a:tabLst>
            </a:pPr>
            <a:r>
              <a:rPr lang="ar-SA" altLang="en-US" sz="2400" b="1">
                <a:latin typeface="Calibri" panose="020F0502020204030204" pitchFamily="34" charset="0"/>
                <a:ea typeface="ヒラギノ角ゴ Pro W3" pitchFamily="-92" charset="-128"/>
                <a:cs typeface="Simplified Arabic" panose="02020603050405020304" pitchFamily="18" charset="-78"/>
              </a:rPr>
              <a:t>أهناك من خدمات غير متوفرة</a:t>
            </a:r>
            <a:r>
              <a:rPr lang="ar-SA" altLang="en-US" sz="2400">
                <a:latin typeface="Calibri" panose="020F0502020204030204" pitchFamily="34" charset="0"/>
                <a:ea typeface="ヒラギノ角ゴ Pro W3" pitchFamily="-92" charset="-128"/>
                <a:cs typeface="Simplified Arabic" panose="02020603050405020304" pitchFamily="18" charset="-78"/>
              </a:rPr>
              <a:t> بالرغم من أن وجودها ضرورة ملحّة؟</a:t>
            </a:r>
            <a:endParaRPr lang="en-US" altLang="en-US" sz="2400">
              <a:latin typeface="Calibri" panose="020F0502020204030204" pitchFamily="34" charset="0"/>
              <a:ea typeface="ヒラギノ角ゴ Pro W3" pitchFamily="-92" charset="-128"/>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9F1A-6D0B-4662-959C-6F56958C5B01}"/>
              </a:ext>
            </a:extLst>
          </p:cNvPr>
          <p:cNvSpPr>
            <a:spLocks noGrp="1"/>
          </p:cNvSpPr>
          <p:nvPr>
            <p:ph type="title"/>
          </p:nvPr>
        </p:nvSpPr>
        <p:spPr>
          <a:xfrm>
            <a:off x="177800" y="57150"/>
            <a:ext cx="11676063" cy="1349375"/>
          </a:xfrm>
        </p:spPr>
        <p:txBody>
          <a:bodyPr vert="horz" tIns="45720" bIns="45720" numCol="1" anchor="t" anchorCtr="0" compatLnSpc="1">
            <a:prstTxWarp prst="textNoShape">
              <a:avLst/>
            </a:prstTxWarp>
          </a:bodyPr>
          <a:lstStyle/>
          <a:p>
            <a:pPr algn="r" rtl="1" eaLnBrk="1" hangingPunct="1">
              <a:lnSpc>
                <a:spcPct val="150000"/>
              </a:lnSpc>
              <a:spcAft>
                <a:spcPts val="1200"/>
              </a:spcAft>
              <a:defRPr/>
            </a:pPr>
            <a:r>
              <a:rPr lang="ar-LB" altLang="en-US" sz="2800">
                <a:ea typeface="ヒラギノ角ゴ Pro W3" pitchFamily="-92" charset="-128"/>
              </a:rPr>
              <a:t>2.6.1 كيف يمكننا الاستجابة؟ </a:t>
            </a:r>
            <a:br>
              <a:rPr lang="ar-LB" altLang="en-US" sz="2800">
                <a:ea typeface="ヒラギノ角ゴ Pro W3" pitchFamily="-92" charset="-128"/>
              </a:rPr>
            </a:br>
            <a:r>
              <a:rPr lang="en-US" altLang="en-US" sz="2800">
                <a:ea typeface="ヒラギノ角ゴ Pro W3" pitchFamily="-92" charset="-128"/>
              </a:rPr>
              <a:t>        </a:t>
            </a:r>
            <a:r>
              <a:rPr lang="ar-LB" altLang="en-US" sz="2400">
                <a:ea typeface="ヒラギノ角ゴ Pro W3" pitchFamily="-92" charset="-128"/>
              </a:rPr>
              <a:t>النشاط الأول: استكشاف الخدمات والموارد</a:t>
            </a:r>
            <a:endParaRPr lang="en-US" altLang="en-US" sz="2400">
              <a:ea typeface="ヒラギノ角ゴ Pro W3" pitchFamily="-92" charset="-128"/>
            </a:endParaRPr>
          </a:p>
        </p:txBody>
      </p:sp>
      <p:graphicFrame>
        <p:nvGraphicFramePr>
          <p:cNvPr id="9" name="Diagram 8">
            <a:extLst>
              <a:ext uri="{FF2B5EF4-FFF2-40B4-BE49-F238E27FC236}">
                <a16:creationId xmlns:a16="http://schemas.microsoft.com/office/drawing/2014/main" id="{C1A1B711-51FE-42CC-A4E8-14255A521EFC}"/>
              </a:ext>
            </a:extLst>
          </p:cNvPr>
          <p:cNvGraphicFramePr/>
          <p:nvPr/>
        </p:nvGraphicFramePr>
        <p:xfrm>
          <a:off x="4273177" y="2933030"/>
          <a:ext cx="6833422" cy="353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04" name="Rectangle 2">
            <a:extLst>
              <a:ext uri="{FF2B5EF4-FFF2-40B4-BE49-F238E27FC236}">
                <a16:creationId xmlns:a16="http://schemas.microsoft.com/office/drawing/2014/main" id="{BF9F24CE-58B2-4AFA-8697-AB5E21662C8B}"/>
              </a:ext>
            </a:extLst>
          </p:cNvPr>
          <p:cNvSpPr>
            <a:spLocks noChangeArrowheads="1"/>
          </p:cNvSpPr>
          <p:nvPr/>
        </p:nvSpPr>
        <p:spPr bwMode="auto">
          <a:xfrm>
            <a:off x="0" y="1422400"/>
            <a:ext cx="1119028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buClr>
                <a:srgbClr val="36B0E3"/>
              </a:buClr>
              <a:buFont typeface="Arial" panose="020B0604020202020204" pitchFamily="34" charset="0"/>
              <a:buChar char="•"/>
            </a:pPr>
            <a:r>
              <a:rPr lang="ar-LB" altLang="en-US" sz="2400">
                <a:solidFill>
                  <a:srgbClr val="000000"/>
                </a:solidFill>
              </a:rPr>
              <a:t>ضمن مجموعات صغيرة، اطلبوا من المشاركين رسم ستة أعمدة ومنح كل منها عنواناً.</a:t>
            </a:r>
            <a:endParaRPr lang="en-US" altLang="en-US" sz="2400">
              <a:solidFill>
                <a:srgbClr val="000000"/>
              </a:solidFill>
              <a:cs typeface="Arial" panose="020B0604020202020204" pitchFamily="34" charset="0"/>
            </a:endParaRPr>
          </a:p>
          <a:p>
            <a:pPr algn="r" rtl="1" eaLnBrk="1" hangingPunct="1">
              <a:buClr>
                <a:srgbClr val="36B0E3"/>
              </a:buClr>
              <a:buFont typeface="Arial" panose="020B0604020202020204" pitchFamily="34" charset="0"/>
              <a:buChar char="•"/>
            </a:pPr>
            <a:r>
              <a:rPr lang="ar-LB" altLang="en-US" sz="2400">
                <a:solidFill>
                  <a:srgbClr val="000000"/>
                </a:solidFill>
              </a:rPr>
              <a:t>أدرجوا الخدمات المتوفرة ضمن مجتمعكم، والتي يمكنكم إحالة العملاء إليها بحسب فئاتها. </a:t>
            </a:r>
          </a:p>
          <a:p>
            <a:pPr algn="r" rtl="1" eaLnBrk="1" hangingPunct="1">
              <a:lnSpc>
                <a:spcPct val="150000"/>
              </a:lnSpc>
              <a:spcAft>
                <a:spcPts val="1800"/>
              </a:spcAft>
            </a:pPr>
            <a:r>
              <a:rPr lang="ar-LB" altLang="en-US" sz="2400">
                <a:solidFill>
                  <a:srgbClr val="E62F79"/>
                </a:solidFill>
              </a:rPr>
              <a:t>تذكروا بأنه، حتى ولو كانت الخدمة متاحة، فقد لا يكون من المناسب إحالة كل الأشخاص إليها.</a:t>
            </a:r>
            <a:endParaRPr lang="en-US" altLang="en-US" sz="2400">
              <a:solidFill>
                <a:srgbClr val="E62F79"/>
              </a:solidFill>
              <a:cs typeface="Arial" panose="020B0604020202020204" pitchFamily="34" charset="0"/>
            </a:endParaRPr>
          </a:p>
        </p:txBody>
      </p:sp>
      <p:pic>
        <p:nvPicPr>
          <p:cNvPr id="153605" name="Picture 5">
            <a:extLst>
              <a:ext uri="{FF2B5EF4-FFF2-40B4-BE49-F238E27FC236}">
                <a16:creationId xmlns:a16="http://schemas.microsoft.com/office/drawing/2014/main" id="{84CC4538-1BDD-4DAC-A305-0CF0E095FF7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2713" y="3948113"/>
            <a:ext cx="23368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descr="Slides 65-24.png">
            <a:extLst>
              <a:ext uri="{FF2B5EF4-FFF2-40B4-BE49-F238E27FC236}">
                <a16:creationId xmlns:a16="http://schemas.microsoft.com/office/drawing/2014/main" id="{AC908247-43D8-4B87-AB3E-FDF768E16B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Slides 66-25.png">
            <a:extLst>
              <a:ext uri="{FF2B5EF4-FFF2-40B4-BE49-F238E27FC236}">
                <a16:creationId xmlns:a16="http://schemas.microsoft.com/office/drawing/2014/main" id="{CC09BB28-092B-49AA-B353-BE69CC1F7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descr="Slides 67-68-28.png">
            <a:extLst>
              <a:ext uri="{FF2B5EF4-FFF2-40B4-BE49-F238E27FC236}">
                <a16:creationId xmlns:a16="http://schemas.microsoft.com/office/drawing/2014/main" id="{27366697-BA53-466D-A0A7-7C23E27A66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Slides 67-68-29.png">
            <a:extLst>
              <a:ext uri="{FF2B5EF4-FFF2-40B4-BE49-F238E27FC236}">
                <a16:creationId xmlns:a16="http://schemas.microsoft.com/office/drawing/2014/main" id="{41B078AE-DB3A-4DD6-AB27-EF6AE5C3FB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a:extLst>
              <a:ext uri="{FF2B5EF4-FFF2-40B4-BE49-F238E27FC236}">
                <a16:creationId xmlns:a16="http://schemas.microsoft.com/office/drawing/2014/main" id="{03D52543-7996-4BED-895C-FE9C75D0FC45}"/>
              </a:ext>
            </a:extLst>
          </p:cNvPr>
          <p:cNvSpPr>
            <a:spLocks noChangeArrowheads="1"/>
          </p:cNvSpPr>
          <p:nvPr/>
        </p:nvSpPr>
        <p:spPr bwMode="auto">
          <a:xfrm>
            <a:off x="1852613" y="879475"/>
            <a:ext cx="9837737"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a:defRPr>
                <a:solidFill>
                  <a:schemeClr val="tx1"/>
                </a:solidFill>
                <a:latin typeface="Calibri" panose="020F0502020204030204" pitchFamily="34" charset="0"/>
                <a:ea typeface="ヒラギノ角ゴ Pro W3" pitchFamily="-92" charset="-128"/>
              </a:defRPr>
            </a:lvl2pPr>
            <a:lvl3pPr>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50000"/>
              </a:lnSpc>
            </a:pPr>
            <a:r>
              <a:rPr lang="ar-LB" altLang="en-US" sz="2400" b="1">
                <a:solidFill>
                  <a:srgbClr val="36B0E3"/>
                </a:solidFill>
              </a:rPr>
              <a:t>النشاط: تحديد الخدمات الملائمة للاستجابة للتمييز والعنف القائمين على </a:t>
            </a:r>
            <a:endParaRPr lang="en-US" altLang="en-US" sz="2400" b="1">
              <a:solidFill>
                <a:srgbClr val="36B0E3"/>
              </a:solidFill>
              <a:cs typeface="Arial" panose="020B0604020202020204" pitchFamily="34" charset="0"/>
            </a:endParaRPr>
          </a:p>
          <a:p>
            <a:pPr algn="r" rtl="1" eaLnBrk="1" hangingPunct="1">
              <a:lnSpc>
                <a:spcPct val="110000"/>
              </a:lnSpc>
            </a:pPr>
            <a:r>
              <a:rPr lang="ar-LB" altLang="en-US" sz="2400" b="1">
                <a:solidFill>
                  <a:srgbClr val="36B0E3"/>
                </a:solidFill>
              </a:rPr>
              <a:t>النوع الاجتماعي</a:t>
            </a:r>
          </a:p>
          <a:p>
            <a:pPr algn="r" rtl="1" eaLnBrk="1" hangingPunct="1">
              <a:lnSpc>
                <a:spcPct val="150000"/>
              </a:lnSpc>
              <a:buClr>
                <a:srgbClr val="36B0E3"/>
              </a:buClr>
              <a:buFont typeface="Arial" panose="020B0604020202020204" pitchFamily="34" charset="0"/>
              <a:buChar char="•"/>
            </a:pPr>
            <a:r>
              <a:rPr lang="en-US" altLang="en-US" b="1">
                <a:solidFill>
                  <a:srgbClr val="000000"/>
                </a:solidFill>
                <a:cs typeface="Arial" panose="020B0604020202020204" pitchFamily="34" charset="0"/>
              </a:rPr>
              <a:t> </a:t>
            </a:r>
            <a:r>
              <a:rPr lang="ar-LB" altLang="en-US" sz="2000" b="1">
                <a:solidFill>
                  <a:srgbClr val="000000"/>
                </a:solidFill>
              </a:rPr>
              <a:t>ضمن مجموعات، ناقشوا المواضيع التالية:</a:t>
            </a:r>
          </a:p>
          <a:p>
            <a:pPr lvl="1" algn="r" rtl="1" eaLnBrk="1" hangingPunct="1">
              <a:lnSpc>
                <a:spcPct val="150000"/>
              </a:lnSpc>
              <a:buClr>
                <a:srgbClr val="36B0E3"/>
              </a:buClr>
            </a:pPr>
            <a:r>
              <a:rPr lang="en-US" altLang="en-US" sz="2000">
                <a:solidFill>
                  <a:srgbClr val="000000"/>
                </a:solidFill>
                <a:cs typeface="Simplified Arabic" panose="02020603050405020304" pitchFamily="18" charset="-78"/>
              </a:rPr>
              <a:t>   </a:t>
            </a:r>
            <a:r>
              <a:rPr lang="en-US" altLang="en-US" sz="2000">
                <a:solidFill>
                  <a:srgbClr val="36B0E3"/>
                </a:solidFill>
                <a:cs typeface="Simplified Arabic" panose="02020603050405020304" pitchFamily="18" charset="-78"/>
              </a:rPr>
              <a:t>•</a:t>
            </a:r>
            <a:r>
              <a:rPr lang="en-US" altLang="en-US" sz="2000">
                <a:solidFill>
                  <a:srgbClr val="000000"/>
                </a:solidFill>
                <a:cs typeface="Simplified Arabic" panose="02020603050405020304" pitchFamily="18" charset="-78"/>
              </a:rPr>
              <a:t> </a:t>
            </a:r>
            <a:r>
              <a:rPr lang="ar-SA" altLang="en-US" sz="2000">
                <a:solidFill>
                  <a:srgbClr val="000000"/>
                </a:solidFill>
                <a:cs typeface="Simplified Arabic" panose="02020603050405020304" pitchFamily="18" charset="-78"/>
              </a:rPr>
              <a:t>اقتراح أمثلة حول التدخلات والأنشطة داخل البرنامج أو البرامج المخصصة لهم والتي تقلل من التمييز </a:t>
            </a:r>
            <a:endParaRPr lang="en-US" altLang="en-US" sz="2000">
              <a:solidFill>
                <a:srgbClr val="000000"/>
              </a:solidFill>
              <a:cs typeface="Simplified Arabic" panose="02020603050405020304" pitchFamily="18" charset="-78"/>
            </a:endParaRPr>
          </a:p>
          <a:p>
            <a:pPr lvl="1" algn="r" rtl="1" eaLnBrk="1" hangingPunct="1">
              <a:lnSpc>
                <a:spcPct val="150000"/>
              </a:lnSpc>
              <a:buClr>
                <a:srgbClr val="36B0E3"/>
              </a:buClr>
            </a:pPr>
            <a:r>
              <a:rPr lang="en-US" altLang="en-US" sz="2000">
                <a:solidFill>
                  <a:srgbClr val="000000"/>
                </a:solidFill>
                <a:cs typeface="Simplified Arabic" panose="02020603050405020304" pitchFamily="18" charset="-78"/>
              </a:rPr>
              <a:t>      </a:t>
            </a:r>
            <a:r>
              <a:rPr lang="ar-SA" altLang="en-US" sz="2000">
                <a:solidFill>
                  <a:srgbClr val="000000"/>
                </a:solidFill>
                <a:cs typeface="Simplified Arabic" panose="02020603050405020304" pitchFamily="18" charset="-78"/>
              </a:rPr>
              <a:t>أو العنف القائم على النوع الاجتماعي</a:t>
            </a:r>
            <a:r>
              <a:rPr lang="fr-CA" altLang="en-US" sz="2000">
                <a:solidFill>
                  <a:srgbClr val="000000"/>
                </a:solidFill>
                <a:latin typeface="Simplified Arabic" panose="02020603050405020304" pitchFamily="18" charset="-78"/>
                <a:cs typeface="Simplified Arabic" panose="02020603050405020304" pitchFamily="18" charset="-78"/>
              </a:rPr>
              <a:t>.</a:t>
            </a:r>
            <a:r>
              <a:rPr lang="ar-LB" altLang="en-US" sz="2000">
                <a:solidFill>
                  <a:srgbClr val="000000"/>
                </a:solidFill>
                <a:latin typeface="Simplified Arabic" panose="02020603050405020304" pitchFamily="18" charset="-78"/>
              </a:rPr>
              <a:t> </a:t>
            </a:r>
            <a:endParaRPr lang="ar-LB" altLang="en-US" sz="2000">
              <a:solidFill>
                <a:srgbClr val="000000"/>
              </a:solidFill>
            </a:endParaRPr>
          </a:p>
          <a:p>
            <a:pPr lvl="1" algn="r" rtl="1" eaLnBrk="1" hangingPunct="1">
              <a:lnSpc>
                <a:spcPct val="150000"/>
              </a:lnSpc>
              <a:buClr>
                <a:srgbClr val="36B0E3"/>
              </a:buClr>
            </a:pPr>
            <a:r>
              <a:rPr lang="en-US" altLang="en-US" sz="2000">
                <a:solidFill>
                  <a:srgbClr val="000000"/>
                </a:solidFill>
                <a:cs typeface="Simplified Arabic" panose="02020603050405020304" pitchFamily="18" charset="-78"/>
              </a:rPr>
              <a:t>   </a:t>
            </a:r>
            <a:r>
              <a:rPr lang="en-US" altLang="en-US" sz="2000">
                <a:solidFill>
                  <a:srgbClr val="36B0E3"/>
                </a:solidFill>
                <a:cs typeface="Simplified Arabic" panose="02020603050405020304" pitchFamily="18" charset="-78"/>
              </a:rPr>
              <a:t>•</a:t>
            </a:r>
            <a:r>
              <a:rPr lang="en-US" altLang="en-US" sz="2000">
                <a:solidFill>
                  <a:srgbClr val="000000"/>
                </a:solidFill>
                <a:cs typeface="Simplified Arabic" panose="02020603050405020304" pitchFamily="18" charset="-78"/>
              </a:rPr>
              <a:t> </a:t>
            </a:r>
            <a:r>
              <a:rPr lang="ar-SA" altLang="en-US" sz="2000">
                <a:solidFill>
                  <a:srgbClr val="000000"/>
                </a:solidFill>
                <a:cs typeface="Simplified Arabic" panose="02020603050405020304" pitchFamily="18" charset="-78"/>
              </a:rPr>
              <a:t>ما هي البرامج الحالية التي يتم تنفيذها في مجتمعكم والتي تقلل من العنف والتمييز القائمين على </a:t>
            </a:r>
            <a:endParaRPr lang="en-US" altLang="en-US" sz="2000">
              <a:solidFill>
                <a:srgbClr val="000000"/>
              </a:solidFill>
              <a:cs typeface="Simplified Arabic" panose="02020603050405020304" pitchFamily="18" charset="-78"/>
            </a:endParaRPr>
          </a:p>
          <a:p>
            <a:pPr lvl="1" algn="r" rtl="1" eaLnBrk="1" hangingPunct="1">
              <a:lnSpc>
                <a:spcPct val="150000"/>
              </a:lnSpc>
              <a:buClr>
                <a:srgbClr val="36B0E3"/>
              </a:buClr>
            </a:pPr>
            <a:r>
              <a:rPr lang="en-US" altLang="en-US" sz="2000">
                <a:solidFill>
                  <a:srgbClr val="000000"/>
                </a:solidFill>
                <a:cs typeface="Simplified Arabic" panose="02020603050405020304" pitchFamily="18" charset="-78"/>
              </a:rPr>
              <a:t>      </a:t>
            </a:r>
            <a:r>
              <a:rPr lang="ar-SA" altLang="en-US" sz="2000">
                <a:solidFill>
                  <a:srgbClr val="000000"/>
                </a:solidFill>
                <a:cs typeface="Simplified Arabic" panose="02020603050405020304" pitchFamily="18" charset="-78"/>
              </a:rPr>
              <a:t>النوع الاجتماعي؟ </a:t>
            </a:r>
            <a:endParaRPr lang="ar-LB" altLang="en-US" sz="2000">
              <a:solidFill>
                <a:srgbClr val="000000"/>
              </a:solidFill>
              <a:cs typeface="Simplified Arabic" panose="02020603050405020304" pitchFamily="18" charset="-78"/>
            </a:endParaRPr>
          </a:p>
          <a:p>
            <a:pPr lvl="1" algn="r" rtl="1" eaLnBrk="1" hangingPunct="1">
              <a:lnSpc>
                <a:spcPct val="150000"/>
              </a:lnSpc>
              <a:buClr>
                <a:srgbClr val="36B0E3"/>
              </a:buClr>
            </a:pPr>
            <a:r>
              <a:rPr lang="en-US" altLang="en-US" sz="2000">
                <a:solidFill>
                  <a:srgbClr val="000000"/>
                </a:solidFill>
                <a:cs typeface="Simplified Arabic" panose="02020603050405020304" pitchFamily="18" charset="-78"/>
              </a:rPr>
              <a:t>   </a:t>
            </a:r>
            <a:r>
              <a:rPr lang="en-US" altLang="en-US" sz="2000">
                <a:solidFill>
                  <a:srgbClr val="36B0E3"/>
                </a:solidFill>
                <a:cs typeface="Simplified Arabic" panose="02020603050405020304" pitchFamily="18" charset="-78"/>
              </a:rPr>
              <a:t>•</a:t>
            </a:r>
            <a:r>
              <a:rPr lang="en-US" altLang="en-US" sz="2000">
                <a:solidFill>
                  <a:srgbClr val="000000"/>
                </a:solidFill>
                <a:cs typeface="Simplified Arabic" panose="02020603050405020304" pitchFamily="18" charset="-78"/>
              </a:rPr>
              <a:t> </a:t>
            </a:r>
            <a:r>
              <a:rPr lang="ar-SA" altLang="en-US" sz="2000">
                <a:solidFill>
                  <a:srgbClr val="000000"/>
                </a:solidFill>
                <a:cs typeface="Simplified Arabic" panose="02020603050405020304" pitchFamily="18" charset="-78"/>
              </a:rPr>
              <a:t>ما هي الثغرات والتحديات؟</a:t>
            </a:r>
            <a:endParaRPr lang="ar-LB" altLang="en-US" sz="2000" b="1">
              <a:solidFill>
                <a:srgbClr val="000000"/>
              </a:solidFill>
              <a:cs typeface="Simplified Arabic" panose="02020603050405020304" pitchFamily="18" charset="-78"/>
            </a:endParaRPr>
          </a:p>
          <a:p>
            <a:pPr lvl="1" algn="r" rtl="1" eaLnBrk="1" hangingPunct="1">
              <a:lnSpc>
                <a:spcPct val="150000"/>
              </a:lnSpc>
            </a:pPr>
            <a:r>
              <a:rPr lang="ar-SA" altLang="en-US" sz="2400" b="1">
                <a:solidFill>
                  <a:srgbClr val="36B0E3"/>
                </a:solidFill>
                <a:cs typeface="Simplified Arabic" panose="02020603050405020304" pitchFamily="18" charset="-78"/>
              </a:rPr>
              <a:t>النشاط: يتدرب المشاركون على تقديم توصيات برنامجية وتحديد الثغرات</a:t>
            </a:r>
            <a:endParaRPr lang="ar-LB" altLang="en-US" sz="2400">
              <a:solidFill>
                <a:srgbClr val="36B0E3"/>
              </a:solidFill>
              <a:cs typeface="Simplified Arabic" panose="02020603050405020304" pitchFamily="18" charset="-78"/>
            </a:endParaRPr>
          </a:p>
          <a:p>
            <a:pPr lvl="1" algn="r" rtl="1" eaLnBrk="1" hangingPunct="1">
              <a:lnSpc>
                <a:spcPct val="150000"/>
              </a:lnSpc>
              <a:buClr>
                <a:srgbClr val="36B0E3"/>
              </a:buClr>
              <a:buFont typeface="Arial" panose="020B0604020202020204" pitchFamily="34" charset="0"/>
              <a:buChar char="•"/>
            </a:pPr>
            <a:r>
              <a:rPr lang="en-US" altLang="en-US" sz="2000" b="1">
                <a:solidFill>
                  <a:srgbClr val="000000"/>
                </a:solidFill>
                <a:latin typeface="Simplified Arabic" panose="02020603050405020304" pitchFamily="18" charset="-78"/>
                <a:cs typeface="Arial" panose="020B0604020202020204" pitchFamily="34" charset="0"/>
              </a:rPr>
              <a:t> </a:t>
            </a:r>
            <a:r>
              <a:rPr lang="ar-SA" altLang="en-US" sz="2000" b="1">
                <a:solidFill>
                  <a:srgbClr val="000000"/>
                </a:solidFill>
                <a:latin typeface="Simplified Arabic" panose="02020603050405020304" pitchFamily="18" charset="-78"/>
              </a:rPr>
              <a:t>مع إبقاء المشاركين في نفس المجموعات، ارجعوا إلى السيناريوهات</a:t>
            </a:r>
            <a:r>
              <a:rPr lang="ar-LB" altLang="en-US" sz="2000" b="1">
                <a:solidFill>
                  <a:srgbClr val="000000"/>
                </a:solidFill>
                <a:latin typeface="Simplified Arabic" panose="02020603050405020304" pitchFamily="18" charset="-78"/>
                <a:cs typeface="Simplified Arabic" panose="02020603050405020304" pitchFamily="18" charset="-78"/>
              </a:rPr>
              <a:t> السابقة، وناقشوا الموضوع التالي:</a:t>
            </a:r>
          </a:p>
          <a:p>
            <a:pPr lvl="2" algn="r" rtl="1" eaLnBrk="1" hangingPunct="1">
              <a:lnSpc>
                <a:spcPct val="150000"/>
              </a:lnSpc>
            </a:pPr>
            <a:r>
              <a:rPr lang="en-US" altLang="en-US" sz="2000">
                <a:solidFill>
                  <a:srgbClr val="000000"/>
                </a:solidFill>
                <a:latin typeface="Simplified Arabic" panose="02020603050405020304" pitchFamily="18" charset="-78"/>
                <a:cs typeface="Simplified Arabic" panose="02020603050405020304" pitchFamily="18" charset="-78"/>
              </a:rPr>
              <a:t>   </a:t>
            </a:r>
            <a:r>
              <a:rPr lang="en-US" altLang="en-US" sz="2000">
                <a:solidFill>
                  <a:srgbClr val="36B0E3"/>
                </a:solidFill>
                <a:cs typeface="Simplified Arabic" panose="02020603050405020304" pitchFamily="18" charset="-78"/>
              </a:rPr>
              <a:t>•</a:t>
            </a:r>
            <a:r>
              <a:rPr lang="en-US" altLang="en-US" sz="2000">
                <a:solidFill>
                  <a:srgbClr val="000000"/>
                </a:solidFill>
                <a:cs typeface="Simplified Arabic" panose="02020603050405020304" pitchFamily="18" charset="-78"/>
              </a:rPr>
              <a:t> </a:t>
            </a:r>
            <a:r>
              <a:rPr lang="ar-LB" altLang="en-US" sz="2000">
                <a:solidFill>
                  <a:srgbClr val="000000"/>
                </a:solidFill>
                <a:latin typeface="Simplified Arabic" panose="02020603050405020304" pitchFamily="18" charset="-78"/>
                <a:cs typeface="Simplified Arabic" panose="02020603050405020304" pitchFamily="18" charset="-78"/>
              </a:rPr>
              <a:t>ما هي البرامج التي توصون بها لكل سيناريو، حددوا الاستجابات الحالية والثغرات.</a:t>
            </a:r>
            <a:endParaRPr lang="en-US" altLang="en-US" sz="2000">
              <a:solidFill>
                <a:srgbClr val="000000"/>
              </a:solidFill>
              <a:cs typeface="Arial" panose="020B0604020202020204" pitchFamily="34" charset="0"/>
            </a:endParaRPr>
          </a:p>
        </p:txBody>
      </p:sp>
      <p:sp>
        <p:nvSpPr>
          <p:cNvPr id="163843" name="TextBox 2">
            <a:extLst>
              <a:ext uri="{FF2B5EF4-FFF2-40B4-BE49-F238E27FC236}">
                <a16:creationId xmlns:a16="http://schemas.microsoft.com/office/drawing/2014/main" id="{C000F540-11C6-4CB4-9EE8-881308732A2E}"/>
              </a:ext>
            </a:extLst>
          </p:cNvPr>
          <p:cNvSpPr txBox="1">
            <a:spLocks noChangeArrowheads="1"/>
          </p:cNvSpPr>
          <p:nvPr/>
        </p:nvSpPr>
        <p:spPr bwMode="auto">
          <a:xfrm>
            <a:off x="3722688" y="223838"/>
            <a:ext cx="81454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just" rtl="1">
              <a:lnSpc>
                <a:spcPct val="107000"/>
              </a:lnSpc>
            </a:pPr>
            <a:r>
              <a:rPr lang="ar-SA" altLang="en-US" sz="2800" b="1">
                <a:cs typeface="Simplified Arabic" panose="02020603050405020304" pitchFamily="18" charset="-78"/>
              </a:rPr>
              <a:t>2.7 تقديم توصيات برنامجية متعلقة بالنوع الاجتماعي</a:t>
            </a:r>
            <a:endParaRPr lang="en-US" altLang="en-US" sz="280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B1AC-67F7-44E2-A419-47AF058F0265}"/>
              </a:ext>
            </a:extLst>
          </p:cNvPr>
          <p:cNvSpPr>
            <a:spLocks noGrp="1"/>
          </p:cNvSpPr>
          <p:nvPr>
            <p:ph type="title"/>
          </p:nvPr>
        </p:nvSpPr>
        <p:spPr>
          <a:xfrm>
            <a:off x="2514600" y="331788"/>
            <a:ext cx="9320213" cy="48736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2.1.1  تقييم المساواة القائمة على النوع الاجتماعي</a:t>
            </a:r>
            <a:endParaRPr lang="en-US" altLang="en-US" sz="2800">
              <a:ea typeface="ヒラギノ角ゴ Pro W3" pitchFamily="-92" charset="-128"/>
            </a:endParaRPr>
          </a:p>
        </p:txBody>
      </p:sp>
      <p:sp>
        <p:nvSpPr>
          <p:cNvPr id="44035" name="Text Placeholder 2">
            <a:extLst>
              <a:ext uri="{FF2B5EF4-FFF2-40B4-BE49-F238E27FC236}">
                <a16:creationId xmlns:a16="http://schemas.microsoft.com/office/drawing/2014/main" id="{DD9730C5-068D-40C6-AEB8-C19A9E37D054}"/>
              </a:ext>
            </a:extLst>
          </p:cNvPr>
          <p:cNvSpPr>
            <a:spLocks noGrp="1" noChangeArrowheads="1"/>
          </p:cNvSpPr>
          <p:nvPr>
            <p:ph type="body" sz="quarter" idx="15"/>
          </p:nvPr>
        </p:nvSpPr>
        <p:spPr bwMode="auto">
          <a:xfrm>
            <a:off x="-39688" y="925513"/>
            <a:ext cx="11837988" cy="938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eaLnBrk="1" hangingPunct="1">
              <a:spcBef>
                <a:spcPct val="0"/>
              </a:spcBef>
              <a:buFont typeface="Arial" panose="020B0604020202020204" pitchFamily="34" charset="0"/>
              <a:buNone/>
            </a:pPr>
            <a:r>
              <a:rPr lang="ar-LB" altLang="en-US" sz="2000" b="1">
                <a:ea typeface="ヒラギノ角ゴ Pro W3" pitchFamily="-92" charset="-128"/>
              </a:rPr>
              <a:t>ما هو رأيكم بالأسئلة التالية؟ فكّروا بها وأجيبوا: </a:t>
            </a:r>
          </a:p>
          <a:p>
            <a:pPr marL="0" indent="0" algn="r" rtl="1" eaLnBrk="1" hangingPunct="1">
              <a:spcBef>
                <a:spcPct val="0"/>
              </a:spcBef>
              <a:buFont typeface="Arial" panose="020B0604020202020204" pitchFamily="34" charset="0"/>
              <a:buNone/>
            </a:pPr>
            <a:r>
              <a:rPr lang="en-US" altLang="en-US" sz="2000" b="1">
                <a:solidFill>
                  <a:srgbClr val="E62F79"/>
                </a:solidFill>
                <a:ea typeface="ヒラギノ角ゴ Pro W3" pitchFamily="-92" charset="-128"/>
              </a:rPr>
              <a:t>      </a:t>
            </a:r>
            <a:r>
              <a:rPr lang="ar-LB" altLang="en-US" sz="2000" b="1">
                <a:solidFill>
                  <a:srgbClr val="E62F79"/>
                </a:solidFill>
                <a:ea typeface="ヒラギノ角ゴ Pro W3" pitchFamily="-92" charset="-128"/>
              </a:rPr>
              <a:t>أ‌-</a:t>
            </a:r>
            <a:r>
              <a:rPr lang="ar-LB" altLang="en-US" sz="2000" b="1">
                <a:ea typeface="ヒラギノ角ゴ Pro W3" pitchFamily="-92" charset="-128"/>
              </a:rPr>
              <a:t> </a:t>
            </a:r>
            <a:r>
              <a:rPr lang="ar-LB" altLang="en-US" sz="2000" b="1">
                <a:solidFill>
                  <a:srgbClr val="E62F79"/>
                </a:solidFill>
                <a:ea typeface="ヒラギノ角ゴ Pro W3" pitchFamily="-92" charset="-128"/>
              </a:rPr>
              <a:t>أوافق</a:t>
            </a:r>
            <a:r>
              <a:rPr lang="ar-LB" altLang="en-US" sz="2000" b="1">
                <a:ea typeface="ヒラギノ角ゴ Pro W3" pitchFamily="-92" charset="-128"/>
              </a:rPr>
              <a:t> 		</a:t>
            </a:r>
            <a:r>
              <a:rPr lang="ar-LB" altLang="en-US" sz="2000" b="1">
                <a:solidFill>
                  <a:srgbClr val="36B0E3"/>
                </a:solidFill>
                <a:ea typeface="ヒラギノ角ゴ Pro W3" pitchFamily="-92" charset="-128"/>
              </a:rPr>
              <a:t>ب-</a:t>
            </a:r>
            <a:r>
              <a:rPr lang="ar-LB" altLang="en-US" sz="2000" b="1">
                <a:ea typeface="ヒラギノ角ゴ Pro W3" pitchFamily="-92" charset="-128"/>
              </a:rPr>
              <a:t> </a:t>
            </a:r>
            <a:r>
              <a:rPr lang="ar-LB" altLang="en-US" sz="2000" b="1">
                <a:solidFill>
                  <a:srgbClr val="36B0E3"/>
                </a:solidFill>
                <a:ea typeface="ヒラギノ角ゴ Pro W3" pitchFamily="-92" charset="-128"/>
              </a:rPr>
              <a:t>أوافق نسبياً</a:t>
            </a:r>
            <a:r>
              <a:rPr lang="ar-LB" altLang="en-US" sz="2000" b="1">
                <a:ea typeface="ヒラギノ角ゴ Pro W3" pitchFamily="-92" charset="-128"/>
              </a:rPr>
              <a:t>		</a:t>
            </a:r>
            <a:r>
              <a:rPr lang="ar-LB" altLang="en-US" sz="2000" b="1">
                <a:solidFill>
                  <a:srgbClr val="23844E"/>
                </a:solidFill>
                <a:ea typeface="ヒラギノ角ゴ Pro W3" pitchFamily="-92" charset="-128"/>
              </a:rPr>
              <a:t>ج-</a:t>
            </a:r>
            <a:r>
              <a:rPr lang="ar-LB" altLang="en-US" sz="2000" b="1">
                <a:ea typeface="ヒラギノ角ゴ Pro W3" pitchFamily="-92" charset="-128"/>
              </a:rPr>
              <a:t> </a:t>
            </a:r>
            <a:r>
              <a:rPr lang="ar-LB" altLang="en-US" sz="2000" b="1">
                <a:solidFill>
                  <a:srgbClr val="23844E"/>
                </a:solidFill>
                <a:ea typeface="ヒラギノ角ゴ Pro W3" pitchFamily="-92" charset="-128"/>
              </a:rPr>
              <a:t>لا أوافق</a:t>
            </a:r>
          </a:p>
        </p:txBody>
      </p:sp>
      <p:sp>
        <p:nvSpPr>
          <p:cNvPr id="44036" name="TextBox 4">
            <a:extLst>
              <a:ext uri="{FF2B5EF4-FFF2-40B4-BE49-F238E27FC236}">
                <a16:creationId xmlns:a16="http://schemas.microsoft.com/office/drawing/2014/main" id="{8EE3A865-70A5-46B9-A3CB-349F777032BB}"/>
              </a:ext>
            </a:extLst>
          </p:cNvPr>
          <p:cNvSpPr txBox="1">
            <a:spLocks noChangeArrowheads="1"/>
          </p:cNvSpPr>
          <p:nvPr/>
        </p:nvSpPr>
        <p:spPr bwMode="auto">
          <a:xfrm>
            <a:off x="2541588" y="1824038"/>
            <a:ext cx="8656637"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النساء والرجال متساوون، ويفترض بهم أن يتمكنوا من القيام بالأشياء عينها.</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عابرات النوع الاجتماعي هنّ نساء وعابرو النوع الاجتماعي رجال.</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من مسؤولية المرأة تفادي الحمل، ولا يفترض بالرجال أن يفكروا بمراعاة المسائل الإنجابية.</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يجب أن تكون الكلمة الأخيرة للرجل على صعيد القرارات الخاصة بمنزله.</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تحدّد هوية الشخص بالهوية التي تمنح له أو لها عند الولادة.</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لن يكون لي صديق مثلي أو صديقة مثلية أو أصدقاء عابري النوع الاجتماعي.</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تأخذ عابرات النوع الاجتماعي ومتعددو النوع الاجتماعي الحقوق من طريق الرجال.</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حين تتعرض امرأة، أو شخص متعدد النوع الاجتماعي، أو عابرو النوع الاجتماعي لاعتداء جنسي، فلا </a:t>
            </a:r>
            <a:r>
              <a:rPr lang="en-US" altLang="en-US">
                <a:solidFill>
                  <a:srgbClr val="000000"/>
                </a:solidFill>
                <a:latin typeface="AXtGIHAneLight" pitchFamily="-92" charset="0"/>
                <a:cs typeface="Arial" panose="020B0604020202020204" pitchFamily="34" charset="0"/>
              </a:rPr>
              <a:t> </a:t>
            </a:r>
            <a:r>
              <a:rPr lang="ar-LB" altLang="en-US">
                <a:solidFill>
                  <a:srgbClr val="000000"/>
                </a:solidFill>
                <a:latin typeface="AXtGIHAneLight" pitchFamily="-92" charset="0"/>
              </a:rPr>
              <a:t>بدّ أنهم قاموا بعمل متهوّر جعلهم يجدون أنفسهم في هذا الوضع.</a:t>
            </a:r>
          </a:p>
          <a:p>
            <a:pPr algn="r" rtl="1">
              <a:lnSpc>
                <a:spcPct val="150000"/>
              </a:lnSpc>
              <a:buClr>
                <a:srgbClr val="36B0E3"/>
              </a:buClr>
              <a:buFont typeface="Calibri Light" panose="020F0302020204030204" pitchFamily="34" charset="0"/>
              <a:buAutoNum type="arabicPeriod"/>
            </a:pPr>
            <a:r>
              <a:rPr lang="ar-LB" altLang="en-US">
                <a:solidFill>
                  <a:srgbClr val="000000"/>
                </a:solidFill>
                <a:latin typeface="AXtGIHAneLight" pitchFamily="-92" charset="0"/>
              </a:rPr>
              <a:t>إن المساواة القائمة على النوع الاجتماعي تهدّد الثقافات، والتقاليد والهويات. لذا، يفترض بالأمور أن تبقى على حالها.</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descr="Slides 70-26.png">
            <a:extLst>
              <a:ext uri="{FF2B5EF4-FFF2-40B4-BE49-F238E27FC236}">
                <a16:creationId xmlns:a16="http://schemas.microsoft.com/office/drawing/2014/main" id="{243B8E41-1F71-455F-B4CE-90DC78F7B5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descr="Slides 71-27.png">
            <a:extLst>
              <a:ext uri="{FF2B5EF4-FFF2-40B4-BE49-F238E27FC236}">
                <a16:creationId xmlns:a16="http://schemas.microsoft.com/office/drawing/2014/main" id="{56ADA86F-34DC-4633-AF9C-47C596C9B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B136-AB78-4DD2-8AB4-639E9014F3E8}"/>
              </a:ext>
            </a:extLst>
          </p:cNvPr>
          <p:cNvSpPr>
            <a:spLocks noGrp="1"/>
          </p:cNvSpPr>
          <p:nvPr>
            <p:ph type="title"/>
          </p:nvPr>
        </p:nvSpPr>
        <p:spPr>
          <a:xfrm>
            <a:off x="2174875" y="284163"/>
            <a:ext cx="9652000" cy="874712"/>
          </a:xfrm>
        </p:spPr>
        <p:txBody>
          <a:bodyPr vert="horz" tIns="45720" bIns="45720" numCol="1" anchor="t" anchorCtr="0" compatLnSpc="1">
            <a:prstTxWarp prst="textNoShape">
              <a:avLst/>
            </a:prstTxWarp>
          </a:bodyPr>
          <a:lstStyle/>
          <a:p>
            <a:pPr algn="r" rtl="1" eaLnBrk="1" hangingPunct="1">
              <a:defRPr/>
            </a:pPr>
            <a:r>
              <a:rPr lang="ar-SA" altLang="en-US" sz="2800">
                <a:latin typeface="Calibri" panose="020F0502020204030204" pitchFamily="34" charset="0"/>
                <a:ea typeface="ヒラギノ角ゴ Pro W3" pitchFamily="-92" charset="-128"/>
                <a:cs typeface="Simplified Arabic" panose="02020603050405020304" pitchFamily="18" charset="-78"/>
              </a:rPr>
              <a:t>2.8.1 المبادئ الأساسية لإجراء مقابلة مع العملاء حول التمييز والعنف القائمين على النوع الاجتماعي</a:t>
            </a:r>
            <a:endParaRPr lang="en-US" altLang="en-US" sz="2800" b="0">
              <a:ea typeface="ヒラギノ角ゴ Pro W3" pitchFamily="-92" charset="-128"/>
            </a:endParaRPr>
          </a:p>
        </p:txBody>
      </p:sp>
      <p:sp>
        <p:nvSpPr>
          <p:cNvPr id="169987" name="Text Placeholder 2">
            <a:extLst>
              <a:ext uri="{FF2B5EF4-FFF2-40B4-BE49-F238E27FC236}">
                <a16:creationId xmlns:a16="http://schemas.microsoft.com/office/drawing/2014/main" id="{B245F5FB-B406-48C2-A0E5-FF9318D3E9AD}"/>
              </a:ext>
            </a:extLst>
          </p:cNvPr>
          <p:cNvSpPr>
            <a:spLocks noGrp="1" noChangeArrowheads="1"/>
          </p:cNvSpPr>
          <p:nvPr>
            <p:ph type="body" sz="quarter" idx="15"/>
          </p:nvPr>
        </p:nvSpPr>
        <p:spPr bwMode="auto">
          <a:xfrm>
            <a:off x="4914900" y="2179638"/>
            <a:ext cx="6386513" cy="2941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eaLnBrk="1" hangingPunct="1">
              <a:spcBef>
                <a:spcPct val="0"/>
              </a:spcBef>
              <a:buFont typeface="Arial" panose="020B0604020202020204" pitchFamily="34" charset="0"/>
              <a:buNone/>
            </a:pPr>
            <a:r>
              <a:rPr lang="en-US" altLang="en-US" b="1">
                <a:ea typeface="ヒラギノ角ゴ Pro W3" pitchFamily="-92" charset="-128"/>
              </a:rPr>
              <a:t>•</a:t>
            </a:r>
            <a:r>
              <a:rPr lang="en-US" altLang="en-US" sz="2400" b="1">
                <a:ea typeface="ヒラギノ角ゴ Pro W3" pitchFamily="-92" charset="-128"/>
              </a:rPr>
              <a:t> </a:t>
            </a:r>
            <a:r>
              <a:rPr lang="ar-LB" altLang="en-US" sz="2400" b="1">
                <a:ea typeface="ヒラギノ角ゴ Pro W3" pitchFamily="-92" charset="-128"/>
              </a:rPr>
              <a:t>ضمن مجموعات مؤلفة من شخصين، اطلبوا من </a:t>
            </a:r>
            <a:endParaRPr lang="en-US" altLang="en-US" sz="2400" b="1">
              <a:ea typeface="ヒラギノ角ゴ Pro W3" pitchFamily="-92" charset="-128"/>
            </a:endParaRPr>
          </a:p>
          <a:p>
            <a:pPr marL="0" indent="0" algn="r" rtl="1" eaLnBrk="1" hangingPunct="1">
              <a:spcBef>
                <a:spcPct val="0"/>
              </a:spcBef>
              <a:buFont typeface="Arial" panose="020B0604020202020204" pitchFamily="34" charset="0"/>
              <a:buNone/>
            </a:pPr>
            <a:r>
              <a:rPr lang="en-US" altLang="en-US" sz="2400" b="1">
                <a:ea typeface="ヒラギノ角ゴ Pro W3" pitchFamily="-92" charset="-128"/>
              </a:rPr>
              <a:t>  </a:t>
            </a:r>
            <a:r>
              <a:rPr lang="ar-LB" altLang="en-US" sz="2400" b="1">
                <a:ea typeface="ヒラギノ角ゴ Pro W3" pitchFamily="-92" charset="-128"/>
              </a:rPr>
              <a:t>المشاركين أن يناقشوا الموضوع التالي:</a:t>
            </a:r>
          </a:p>
          <a:p>
            <a:pPr marL="0" indent="0" algn="r" rtl="1" eaLnBrk="1" hangingPunct="1">
              <a:lnSpc>
                <a:spcPct val="140000"/>
              </a:lnSpc>
              <a:spcBef>
                <a:spcPct val="0"/>
              </a:spcBef>
              <a:buClr>
                <a:srgbClr val="36B0E3"/>
              </a:buClr>
              <a:buFont typeface="Arial" panose="020B0604020202020204" pitchFamily="34" charset="0"/>
              <a:buNone/>
            </a:pPr>
            <a:r>
              <a:rPr lang="en-US" altLang="en-US" sz="2200">
                <a:ea typeface="ヒラギノ角ゴ Pro W3" pitchFamily="-92" charset="-128"/>
                <a:cs typeface="Simplified Arabic" panose="02020603050405020304" pitchFamily="18" charset="-78"/>
              </a:rPr>
              <a:t>    </a:t>
            </a:r>
            <a:r>
              <a:rPr lang="en-US" altLang="en-US" sz="2200">
                <a:solidFill>
                  <a:srgbClr val="36B0E3"/>
                </a:solidFill>
                <a:ea typeface="ヒラギノ角ゴ Pro W3" pitchFamily="-92" charset="-128"/>
                <a:cs typeface="Simplified Arabic" panose="02020603050405020304" pitchFamily="18" charset="-78"/>
              </a:rPr>
              <a:t>•</a:t>
            </a:r>
            <a:r>
              <a:rPr lang="en-US" altLang="en-US" sz="2200">
                <a:ea typeface="ヒラギノ角ゴ Pro W3" pitchFamily="-92" charset="-128"/>
                <a:cs typeface="Simplified Arabic" panose="02020603050405020304" pitchFamily="18" charset="-78"/>
              </a:rPr>
              <a:t> </a:t>
            </a:r>
            <a:r>
              <a:rPr lang="ar-LB" altLang="en-US" sz="2200">
                <a:ea typeface="ヒラギノ角ゴ Pro W3" pitchFamily="-92" charset="-128"/>
                <a:cs typeface="Simplified Arabic" panose="02020603050405020304" pitchFamily="18" charset="-78"/>
              </a:rPr>
              <a:t>ما هي </a:t>
            </a:r>
            <a:r>
              <a:rPr lang="ar-SA" altLang="en-US" sz="2200">
                <a:ea typeface="ヒラギノ角ゴ Pro W3" pitchFamily="-92" charset="-128"/>
                <a:cs typeface="Simplified Arabic" panose="02020603050405020304" pitchFamily="18" charset="-78"/>
              </a:rPr>
              <a:t>المبادئ والجوانب العملية التي ينبغي عليهم أخذها </a:t>
            </a:r>
            <a:endParaRPr lang="en-US" altLang="en-US" sz="2200">
              <a:ea typeface="ヒラギノ角ゴ Pro W3" pitchFamily="-92" charset="-128"/>
              <a:cs typeface="Simplified Arabic" panose="02020603050405020304" pitchFamily="18" charset="-78"/>
            </a:endParaRPr>
          </a:p>
          <a:p>
            <a:pPr marL="0" indent="0" algn="r" rtl="1" eaLnBrk="1" hangingPunct="1">
              <a:spcBef>
                <a:spcPct val="0"/>
              </a:spcBef>
              <a:buClr>
                <a:srgbClr val="36B0E3"/>
              </a:buClr>
              <a:buFont typeface="Arial" panose="020B0604020202020204" pitchFamily="34" charset="0"/>
              <a:buNone/>
            </a:pPr>
            <a:r>
              <a:rPr lang="en-US" altLang="en-US" sz="2200">
                <a:ea typeface="ヒラギノ角ゴ Pro W3" pitchFamily="-92" charset="-128"/>
                <a:cs typeface="Simplified Arabic" panose="02020603050405020304" pitchFamily="18" charset="-78"/>
              </a:rPr>
              <a:t>      </a:t>
            </a:r>
            <a:r>
              <a:rPr lang="ar-SA" altLang="en-US" sz="2200">
                <a:ea typeface="ヒラギノ角ゴ Pro W3" pitchFamily="-92" charset="-128"/>
                <a:cs typeface="Simplified Arabic" panose="02020603050405020304" pitchFamily="18" charset="-78"/>
              </a:rPr>
              <a:t>بعين الاعتبار عند إجراء مقابلة مع شخص ما حول التمييز </a:t>
            </a:r>
            <a:r>
              <a:rPr lang="en-US" altLang="en-US" sz="2200">
                <a:ea typeface="ヒラギノ角ゴ Pro W3" pitchFamily="-92" charset="-128"/>
                <a:cs typeface="Simplified Arabic" panose="02020603050405020304" pitchFamily="18" charset="-78"/>
              </a:rPr>
              <a:t>     </a:t>
            </a:r>
          </a:p>
          <a:p>
            <a:pPr marL="0" indent="0" algn="r" rtl="1" eaLnBrk="1" hangingPunct="1">
              <a:spcBef>
                <a:spcPct val="0"/>
              </a:spcBef>
              <a:buClr>
                <a:srgbClr val="36B0E3"/>
              </a:buClr>
              <a:buFont typeface="Arial" panose="020B0604020202020204" pitchFamily="34" charset="0"/>
              <a:buNone/>
            </a:pPr>
            <a:r>
              <a:rPr lang="en-US" altLang="en-US" sz="2200">
                <a:ea typeface="ヒラギノ角ゴ Pro W3" pitchFamily="-92" charset="-128"/>
                <a:cs typeface="Simplified Arabic" panose="02020603050405020304" pitchFamily="18" charset="-78"/>
              </a:rPr>
              <a:t>      </a:t>
            </a:r>
            <a:r>
              <a:rPr lang="ar-SA" altLang="en-US" sz="2200">
                <a:ea typeface="ヒラギノ角ゴ Pro W3" pitchFamily="-92" charset="-128"/>
                <a:cs typeface="Simplified Arabic" panose="02020603050405020304" pitchFamily="18" charset="-78"/>
              </a:rPr>
              <a:t>أو العنف القائمين على النوع الاجتماعي</a:t>
            </a:r>
            <a:r>
              <a:rPr lang="ar-LB" altLang="en-US" sz="2200">
                <a:ea typeface="ヒラギノ角ゴ Pro W3" pitchFamily="-92" charset="-128"/>
                <a:cs typeface="Simplified Arabic" panose="02020603050405020304" pitchFamily="18" charset="-78"/>
              </a:rPr>
              <a:t>؟</a:t>
            </a:r>
            <a:endParaRPr lang="en-GB" altLang="en-US" sz="2200">
              <a:ea typeface="ヒラギノ角ゴ Pro W3" pitchFamily="-92" charset="-128"/>
            </a:endParaRPr>
          </a:p>
        </p:txBody>
      </p:sp>
      <p:pic>
        <p:nvPicPr>
          <p:cNvPr id="169988" name="Picture 3">
            <a:extLst>
              <a:ext uri="{FF2B5EF4-FFF2-40B4-BE49-F238E27FC236}">
                <a16:creationId xmlns:a16="http://schemas.microsoft.com/office/drawing/2014/main" id="{BC98D636-6A9A-42EB-A798-C66B00A38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2176463"/>
            <a:ext cx="271621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Rectangle 3">
            <a:extLst>
              <a:ext uri="{FF2B5EF4-FFF2-40B4-BE49-F238E27FC236}">
                <a16:creationId xmlns:a16="http://schemas.microsoft.com/office/drawing/2014/main" id="{C5FF1018-045F-411A-BD9F-96CB81DC87ED}"/>
              </a:ext>
            </a:extLst>
          </p:cNvPr>
          <p:cNvSpPr>
            <a:spLocks noChangeArrowheads="1"/>
          </p:cNvSpPr>
          <p:nvPr/>
        </p:nvSpPr>
        <p:spPr bwMode="auto">
          <a:xfrm>
            <a:off x="7634288" y="1414463"/>
            <a:ext cx="4086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65113" algn="l"/>
              </a:tabLst>
              <a:defRPr>
                <a:solidFill>
                  <a:schemeClr val="tx1"/>
                </a:solidFill>
                <a:latin typeface="Calibri" panose="020F0502020204030204" pitchFamily="34" charset="0"/>
                <a:ea typeface="ヒラギノ角ゴ Pro W3" pitchFamily="-92" charset="-128"/>
              </a:defRPr>
            </a:lvl1pPr>
            <a:lvl2pPr>
              <a:tabLst>
                <a:tab pos="265113" algn="l"/>
              </a:tabLst>
              <a:defRPr>
                <a:solidFill>
                  <a:schemeClr val="tx1"/>
                </a:solidFill>
                <a:latin typeface="Calibri" panose="020F0502020204030204" pitchFamily="34" charset="0"/>
                <a:ea typeface="ヒラギノ角ゴ Pro W3" pitchFamily="-92" charset="-128"/>
              </a:defRPr>
            </a:lvl2pPr>
            <a:lvl3pPr marL="1143000" indent="-228600">
              <a:tabLst>
                <a:tab pos="265113" algn="l"/>
              </a:tabLst>
              <a:defRPr>
                <a:solidFill>
                  <a:schemeClr val="tx1"/>
                </a:solidFill>
                <a:latin typeface="Calibri" panose="020F0502020204030204" pitchFamily="34" charset="0"/>
                <a:ea typeface="ヒラギノ角ゴ Pro W3" pitchFamily="-92" charset="-128"/>
              </a:defRPr>
            </a:lvl3pPr>
            <a:lvl4pPr marL="1600200" indent="-228600">
              <a:tabLst>
                <a:tab pos="265113" algn="l"/>
              </a:tabLst>
              <a:defRPr>
                <a:solidFill>
                  <a:schemeClr val="tx1"/>
                </a:solidFill>
                <a:latin typeface="Calibri" panose="020F0502020204030204" pitchFamily="34" charset="0"/>
                <a:ea typeface="ヒラギノ角ゴ Pro W3" pitchFamily="-92" charset="-128"/>
              </a:defRPr>
            </a:lvl4pPr>
            <a:lvl5pPr marL="2057400" indent="-228600">
              <a:tabLst>
                <a:tab pos="265113"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9pPr>
          </a:lstStyle>
          <a:p>
            <a:pPr lvl="1" algn="r" eaLnBrk="1" hangingPunct="1"/>
            <a:r>
              <a:rPr lang="ar-LB" altLang="en-US" b="1">
                <a:latin typeface="Arial" panose="020B0604020202020204" pitchFamily="34" charset="0"/>
              </a:rPr>
              <a:t>النشاط الأول: مناقشة</a:t>
            </a:r>
            <a:endParaRPr lang="en-US" altLang="en-US" sz="2400" b="1">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C3C188B-F821-416C-9D87-65A05B733332}"/>
              </a:ext>
            </a:extLst>
          </p:cNvPr>
          <p:cNvSpPr>
            <a:spLocks noChangeArrowheads="1"/>
          </p:cNvSpPr>
          <p:nvPr/>
        </p:nvSpPr>
        <p:spPr bwMode="auto">
          <a:xfrm>
            <a:off x="2235200" y="112713"/>
            <a:ext cx="9674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t>2.8.1 المبادئ الأساسية لمقابلة العملاء حول التمييز والعنف القائمين على النوع الاجتماعي </a:t>
            </a:r>
            <a:endParaRPr lang="en-US" altLang="en-US" sz="2800" b="1"/>
          </a:p>
        </p:txBody>
      </p:sp>
      <p:graphicFrame>
        <p:nvGraphicFramePr>
          <p:cNvPr id="4" name="Diagram 3">
            <a:extLst>
              <a:ext uri="{FF2B5EF4-FFF2-40B4-BE49-F238E27FC236}">
                <a16:creationId xmlns:a16="http://schemas.microsoft.com/office/drawing/2014/main" id="{0509F23C-46B0-4158-9286-5249ADEF59A9}"/>
              </a:ext>
            </a:extLst>
          </p:cNvPr>
          <p:cNvGraphicFramePr/>
          <p:nvPr/>
        </p:nvGraphicFramePr>
        <p:xfrm>
          <a:off x="360308" y="2182556"/>
          <a:ext cx="11462003" cy="3739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7A18-2B12-48A7-B33E-3078935C4F01}"/>
              </a:ext>
            </a:extLst>
          </p:cNvPr>
          <p:cNvSpPr>
            <a:spLocks noGrp="1"/>
          </p:cNvSpPr>
          <p:nvPr>
            <p:ph type="title"/>
          </p:nvPr>
        </p:nvSpPr>
        <p:spPr>
          <a:xfrm>
            <a:off x="1554163" y="1665288"/>
            <a:ext cx="7627937" cy="557212"/>
          </a:xfrm>
        </p:spPr>
        <p:txBody>
          <a:bodyPr vert="horz" tIns="45720" bIns="45720" numCol="1" anchor="t" anchorCtr="0" compatLnSpc="1">
            <a:prstTxWarp prst="textNoShape">
              <a:avLst/>
            </a:prstTxWarp>
          </a:bodyPr>
          <a:lstStyle/>
          <a:p>
            <a:pPr algn="ctr" eaLnBrk="1" hangingPunct="1">
              <a:defRPr/>
            </a:pPr>
            <a:r>
              <a:rPr lang="ar-LB" altLang="en-US">
                <a:solidFill>
                  <a:schemeClr val="tx2"/>
                </a:solidFill>
                <a:ea typeface="ヒラギノ角ゴ Pro W3" pitchFamily="-92" charset="-128"/>
              </a:rPr>
              <a:t>نقاط هامّة للحفظ</a:t>
            </a:r>
            <a:endParaRPr lang="en-US" altLang="en-US">
              <a:solidFill>
                <a:schemeClr val="tx2"/>
              </a:solidFill>
              <a:ea typeface="ヒラギノ角ゴ Pro W3" pitchFamily="-92" charset="-128"/>
            </a:endParaRPr>
          </a:p>
        </p:txBody>
      </p:sp>
      <p:graphicFrame>
        <p:nvGraphicFramePr>
          <p:cNvPr id="9" name="Diagram 8">
            <a:extLst>
              <a:ext uri="{FF2B5EF4-FFF2-40B4-BE49-F238E27FC236}">
                <a16:creationId xmlns:a16="http://schemas.microsoft.com/office/drawing/2014/main" id="{DC466CFE-3205-43DF-8D66-C4BD92B53D89}"/>
              </a:ext>
            </a:extLst>
          </p:cNvPr>
          <p:cNvGraphicFramePr/>
          <p:nvPr/>
        </p:nvGraphicFramePr>
        <p:xfrm>
          <a:off x="1506377" y="2367503"/>
          <a:ext cx="7706310" cy="4021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084" name="Rectangle 2">
            <a:extLst>
              <a:ext uri="{FF2B5EF4-FFF2-40B4-BE49-F238E27FC236}">
                <a16:creationId xmlns:a16="http://schemas.microsoft.com/office/drawing/2014/main" id="{013A539A-EEA1-4F9B-A626-73EBDC5B7E99}"/>
              </a:ext>
            </a:extLst>
          </p:cNvPr>
          <p:cNvSpPr>
            <a:spLocks noChangeArrowheads="1"/>
          </p:cNvSpPr>
          <p:nvPr/>
        </p:nvSpPr>
        <p:spPr bwMode="auto">
          <a:xfrm>
            <a:off x="2235200" y="239713"/>
            <a:ext cx="9674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t>2.8.1 المبادئ الأساسية لمقابلة العملاء حول التمييز والعنف القائمين على النوع الاجتماعي </a:t>
            </a:r>
            <a:endParaRPr lang="en-US" altLang="en-US" sz="2800" b="1"/>
          </a:p>
        </p:txBody>
      </p:sp>
      <p:pic>
        <p:nvPicPr>
          <p:cNvPr id="174085" name="Picture 5">
            <a:extLst>
              <a:ext uri="{FF2B5EF4-FFF2-40B4-BE49-F238E27FC236}">
                <a16:creationId xmlns:a16="http://schemas.microsoft.com/office/drawing/2014/main" id="{A0AC36F3-23FA-4CE3-A302-06535A0C5A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74175" y="2289175"/>
            <a:ext cx="2192338"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D7314626-8304-469B-BEDE-526290EAECB6}"/>
              </a:ext>
            </a:extLst>
          </p:cNvPr>
          <p:cNvSpPr/>
          <p:nvPr/>
        </p:nvSpPr>
        <p:spPr>
          <a:xfrm>
            <a:off x="3082925" y="773113"/>
            <a:ext cx="6153150" cy="5878512"/>
          </a:xfrm>
          <a:prstGeom prst="ellipse">
            <a:avLst/>
          </a:prstGeom>
          <a:solidFill>
            <a:srgbClr val="DD1065"/>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6131" name="Picture 9">
            <a:extLst>
              <a:ext uri="{FF2B5EF4-FFF2-40B4-BE49-F238E27FC236}">
                <a16:creationId xmlns:a16="http://schemas.microsoft.com/office/drawing/2014/main" id="{C95EDCD9-CBF7-450C-817C-DD51ABB136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5563" y="1463675"/>
            <a:ext cx="2046287"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7050D3-BF65-47D9-8A00-511A8EF61C91}"/>
              </a:ext>
            </a:extLst>
          </p:cNvPr>
          <p:cNvSpPr>
            <a:spLocks noGrp="1"/>
          </p:cNvSpPr>
          <p:nvPr>
            <p:ph type="title"/>
          </p:nvPr>
        </p:nvSpPr>
        <p:spPr>
          <a:xfrm>
            <a:off x="6886575" y="290513"/>
            <a:ext cx="4946650" cy="48736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2.8.2 البيانات والأمن</a:t>
            </a:r>
            <a:endParaRPr lang="en-US" altLang="en-US" sz="2800">
              <a:ea typeface="ヒラギノ角ゴ Pro W3" pitchFamily="-92" charset="-128"/>
            </a:endParaRPr>
          </a:p>
        </p:txBody>
      </p:sp>
      <p:sp>
        <p:nvSpPr>
          <p:cNvPr id="176133" name="Rectangle 7">
            <a:extLst>
              <a:ext uri="{FF2B5EF4-FFF2-40B4-BE49-F238E27FC236}">
                <a16:creationId xmlns:a16="http://schemas.microsoft.com/office/drawing/2014/main" id="{830F78C6-015A-4AD8-9166-3525ED93CF68}"/>
              </a:ext>
            </a:extLst>
          </p:cNvPr>
          <p:cNvSpPr>
            <a:spLocks noChangeArrowheads="1"/>
          </p:cNvSpPr>
          <p:nvPr/>
        </p:nvSpPr>
        <p:spPr bwMode="auto">
          <a:xfrm>
            <a:off x="79375" y="2611438"/>
            <a:ext cx="2667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342900" indent="-19685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buClr>
                <a:srgbClr val="36B0E3"/>
              </a:buClr>
              <a:buFont typeface="Arial" panose="020B0604020202020204" pitchFamily="34" charset="0"/>
              <a:buChar char="•"/>
            </a:pPr>
            <a:r>
              <a:rPr lang="ar-SA" altLang="en-US" sz="2000">
                <a:solidFill>
                  <a:srgbClr val="000000"/>
                </a:solidFill>
                <a:cs typeface="Simplified Arabic" panose="02020603050405020304" pitchFamily="18" charset="-78"/>
              </a:rPr>
              <a:t>المخاوف التي قد يعاني </a:t>
            </a:r>
            <a:r>
              <a:rPr lang="en-US" altLang="en-US" sz="2000">
                <a:solidFill>
                  <a:srgbClr val="000000"/>
                </a:solidFill>
                <a:cs typeface="Simplified Arabic" panose="02020603050405020304" pitchFamily="18" charset="-78"/>
              </a:rPr>
              <a:t> </a:t>
            </a:r>
            <a:r>
              <a:rPr lang="ar-SA" altLang="en-US" sz="2000">
                <a:solidFill>
                  <a:srgbClr val="000000"/>
                </a:solidFill>
                <a:cs typeface="Simplified Arabic" panose="02020603050405020304" pitchFamily="18" charset="-78"/>
              </a:rPr>
              <a:t>منها الشخص على صعيد الوصول إلى الخدمات بعد وقوع حادث تمييز أو عنف قائمين على النوع الاجتماعي</a:t>
            </a:r>
            <a:r>
              <a:rPr lang="fr-CA" altLang="en-US" sz="2000">
                <a:solidFill>
                  <a:srgbClr val="000000"/>
                </a:solidFill>
                <a:latin typeface="Simplified Arabic" panose="02020603050405020304" pitchFamily="18" charset="-78"/>
                <a:cs typeface="Simplified Arabic" panose="02020603050405020304" pitchFamily="18" charset="-78"/>
              </a:rPr>
              <a:t>.</a:t>
            </a:r>
            <a:endParaRPr lang="en-US" altLang="en-US" sz="2000">
              <a:solidFill>
                <a:srgbClr val="000000"/>
              </a:solidFill>
              <a:cs typeface="Simplified Arabic" panose="02020603050405020304" pitchFamily="18" charset="-78"/>
            </a:endParaRPr>
          </a:p>
        </p:txBody>
      </p:sp>
      <p:sp>
        <p:nvSpPr>
          <p:cNvPr id="176134" name="Rectangle 10">
            <a:extLst>
              <a:ext uri="{FF2B5EF4-FFF2-40B4-BE49-F238E27FC236}">
                <a16:creationId xmlns:a16="http://schemas.microsoft.com/office/drawing/2014/main" id="{B665EFDB-CE58-458D-A715-6BAAEF76C75B}"/>
              </a:ext>
            </a:extLst>
          </p:cNvPr>
          <p:cNvSpPr>
            <a:spLocks noChangeArrowheads="1"/>
          </p:cNvSpPr>
          <p:nvPr/>
        </p:nvSpPr>
        <p:spPr bwMode="auto">
          <a:xfrm>
            <a:off x="4508500" y="4949825"/>
            <a:ext cx="3238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11138">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ctr" rtl="1">
              <a:lnSpc>
                <a:spcPct val="107000"/>
              </a:lnSpc>
              <a:buFont typeface="Arial" panose="020B0604020202020204" pitchFamily="34" charset="0"/>
              <a:buChar char="•"/>
            </a:pPr>
            <a:r>
              <a:rPr lang="ar-SA" altLang="en-US" b="1">
                <a:solidFill>
                  <a:schemeClr val="bg1"/>
                </a:solidFill>
                <a:cs typeface="Simplified Arabic" panose="02020603050405020304" pitchFamily="18" charset="-78"/>
              </a:rPr>
              <a:t>الطرق التي يمكن من خلالها </a:t>
            </a:r>
            <a:r>
              <a:rPr lang="en-US" altLang="en-US" b="1">
                <a:solidFill>
                  <a:schemeClr val="bg1"/>
                </a:solidFill>
                <a:cs typeface="Simplified Arabic" panose="02020603050405020304" pitchFamily="18" charset="-78"/>
              </a:rPr>
              <a:t>   </a:t>
            </a:r>
            <a:r>
              <a:rPr lang="ar-SA" altLang="en-US" b="1">
                <a:solidFill>
                  <a:schemeClr val="bg1"/>
                </a:solidFill>
                <a:cs typeface="Simplified Arabic" panose="02020603050405020304" pitchFamily="18" charset="-78"/>
              </a:rPr>
              <a:t>حماية الفرد والمساعدة في تقليل المخاوف. ما هي الخطوات التي يمكننا اتخاذها للتأكد أننا لا نؤذي أحدًا؟</a:t>
            </a:r>
            <a:endParaRPr lang="en-US" altLang="en-US" b="1">
              <a:solidFill>
                <a:schemeClr val="bg1"/>
              </a:solidFill>
              <a:cs typeface="Arial" panose="020B0604020202020204" pitchFamily="34" charset="0"/>
            </a:endParaRPr>
          </a:p>
        </p:txBody>
      </p:sp>
      <p:sp>
        <p:nvSpPr>
          <p:cNvPr id="176135" name="Rectangle 9">
            <a:extLst>
              <a:ext uri="{FF2B5EF4-FFF2-40B4-BE49-F238E27FC236}">
                <a16:creationId xmlns:a16="http://schemas.microsoft.com/office/drawing/2014/main" id="{E35E899A-E310-4CB7-AAC0-A27DFDAB243B}"/>
              </a:ext>
            </a:extLst>
          </p:cNvPr>
          <p:cNvSpPr>
            <a:spLocks noChangeArrowheads="1"/>
          </p:cNvSpPr>
          <p:nvPr/>
        </p:nvSpPr>
        <p:spPr bwMode="auto">
          <a:xfrm>
            <a:off x="9191625" y="1793875"/>
            <a:ext cx="23431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19685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buClr>
                <a:srgbClr val="36B0E3"/>
              </a:buClr>
              <a:buFont typeface="Arial" panose="020B0604020202020204" pitchFamily="34" charset="0"/>
              <a:buChar char="•"/>
            </a:pPr>
            <a:r>
              <a:rPr lang="ar-SA" altLang="en-US" sz="2000">
                <a:solidFill>
                  <a:srgbClr val="000000"/>
                </a:solidFill>
                <a:cs typeface="Simplified Arabic" panose="02020603050405020304" pitchFamily="18" charset="-78"/>
              </a:rPr>
              <a:t>ما قد يشعر به الفرد إذا تمت مشاركة تفاصيل ملف حالته أو حصل عليها الآخرون</a:t>
            </a:r>
            <a:r>
              <a:rPr lang="ar-LB" altLang="en-US" sz="2000">
                <a:solidFill>
                  <a:srgbClr val="000000"/>
                </a:solidFill>
                <a:cs typeface="Simplified Arabic" panose="02020603050405020304" pitchFamily="18" charset="-78"/>
              </a:rPr>
              <a:t>.</a:t>
            </a:r>
            <a:endParaRPr lang="en-US" altLang="en-US" sz="2000">
              <a:solidFill>
                <a:srgbClr val="000000"/>
              </a:solidFill>
              <a:cs typeface="Simplified Arabic" panose="02020603050405020304" pitchFamily="18" charset="-78"/>
            </a:endParaRPr>
          </a:p>
        </p:txBody>
      </p:sp>
      <p:pic>
        <p:nvPicPr>
          <p:cNvPr id="176136" name="Picture 10">
            <a:extLst>
              <a:ext uri="{FF2B5EF4-FFF2-40B4-BE49-F238E27FC236}">
                <a16:creationId xmlns:a16="http://schemas.microsoft.com/office/drawing/2014/main" id="{95171FC8-2F1E-4355-ABDC-84E1450C34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887584" flipH="1">
            <a:off x="7798593" y="2129632"/>
            <a:ext cx="182721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Rectangle 3">
            <a:extLst>
              <a:ext uri="{FF2B5EF4-FFF2-40B4-BE49-F238E27FC236}">
                <a16:creationId xmlns:a16="http://schemas.microsoft.com/office/drawing/2014/main" id="{E6E8A81F-A0A4-4869-9CB0-C65A8701E23F}"/>
              </a:ext>
            </a:extLst>
          </p:cNvPr>
          <p:cNvSpPr>
            <a:spLocks noChangeArrowheads="1"/>
          </p:cNvSpPr>
          <p:nvPr/>
        </p:nvSpPr>
        <p:spPr bwMode="auto">
          <a:xfrm>
            <a:off x="10129838" y="1011238"/>
            <a:ext cx="1590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65113" algn="l"/>
              </a:tabLst>
              <a:defRPr>
                <a:solidFill>
                  <a:schemeClr val="tx1"/>
                </a:solidFill>
                <a:latin typeface="Calibri" panose="020F0502020204030204" pitchFamily="34" charset="0"/>
                <a:ea typeface="ヒラギノ角ゴ Pro W3" pitchFamily="-92" charset="-128"/>
              </a:defRPr>
            </a:lvl1pPr>
            <a:lvl2pPr>
              <a:tabLst>
                <a:tab pos="265113" algn="l"/>
              </a:tabLst>
              <a:defRPr>
                <a:solidFill>
                  <a:schemeClr val="tx1"/>
                </a:solidFill>
                <a:latin typeface="Calibri" panose="020F0502020204030204" pitchFamily="34" charset="0"/>
                <a:ea typeface="ヒラギノ角ゴ Pro W3" pitchFamily="-92" charset="-128"/>
              </a:defRPr>
            </a:lvl2pPr>
            <a:lvl3pPr marL="1143000" indent="-228600">
              <a:tabLst>
                <a:tab pos="265113" algn="l"/>
              </a:tabLst>
              <a:defRPr>
                <a:solidFill>
                  <a:schemeClr val="tx1"/>
                </a:solidFill>
                <a:latin typeface="Calibri" panose="020F0502020204030204" pitchFamily="34" charset="0"/>
                <a:ea typeface="ヒラギノ角ゴ Pro W3" pitchFamily="-92" charset="-128"/>
              </a:defRPr>
            </a:lvl3pPr>
            <a:lvl4pPr marL="1600200" indent="-228600">
              <a:tabLst>
                <a:tab pos="265113" algn="l"/>
              </a:tabLst>
              <a:defRPr>
                <a:solidFill>
                  <a:schemeClr val="tx1"/>
                </a:solidFill>
                <a:latin typeface="Calibri" panose="020F0502020204030204" pitchFamily="34" charset="0"/>
                <a:ea typeface="ヒラギノ角ゴ Pro W3" pitchFamily="-92" charset="-128"/>
              </a:defRPr>
            </a:lvl4pPr>
            <a:lvl5pPr marL="2057400" indent="-228600">
              <a:tabLst>
                <a:tab pos="265113" algn="l"/>
              </a:tabLst>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tabLst>
                <a:tab pos="265113" algn="l"/>
              </a:tabLst>
              <a:defRPr>
                <a:solidFill>
                  <a:schemeClr val="tx1"/>
                </a:solidFill>
                <a:latin typeface="Calibri" panose="020F0502020204030204" pitchFamily="34" charset="0"/>
                <a:ea typeface="ヒラギノ角ゴ Pro W3" pitchFamily="-92" charset="-128"/>
              </a:defRPr>
            </a:lvl9pPr>
          </a:lstStyle>
          <a:p>
            <a:pPr lvl="1" algn="r" eaLnBrk="1" hangingPunct="1"/>
            <a:r>
              <a:rPr lang="en-US" altLang="en-US" b="1">
                <a:latin typeface="Arial" panose="020B0604020202020204" pitchFamily="34" charset="0"/>
                <a:cs typeface="Arial" panose="020B0604020202020204" pitchFamily="34" charset="0"/>
              </a:rPr>
              <a:t>	</a:t>
            </a:r>
            <a:r>
              <a:rPr lang="ar-LB" altLang="en-US" sz="2400" b="1">
                <a:latin typeface="Arial" panose="020B0604020202020204" pitchFamily="34" charset="0"/>
              </a:rPr>
              <a:t>النشاط</a:t>
            </a:r>
            <a:endParaRPr lang="en-US" altLang="en-US" sz="2400" b="1">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D54A-66DF-4FC4-8B98-E580288CB6C7}"/>
              </a:ext>
            </a:extLst>
          </p:cNvPr>
          <p:cNvSpPr>
            <a:spLocks noGrp="1"/>
          </p:cNvSpPr>
          <p:nvPr>
            <p:ph type="title"/>
          </p:nvPr>
        </p:nvSpPr>
        <p:spPr>
          <a:xfrm>
            <a:off x="5045075" y="215900"/>
            <a:ext cx="6794500" cy="547688"/>
          </a:xfrm>
        </p:spPr>
        <p:txBody>
          <a:bodyPr vert="horz" tIns="45720" bIns="45720" numCol="1" anchor="t" anchorCtr="0" compatLnSpc="1">
            <a:prstTxWarp prst="textNoShape">
              <a:avLst/>
            </a:prstTxWarp>
          </a:bodyPr>
          <a:lstStyle/>
          <a:p>
            <a:pPr algn="r" rtl="1">
              <a:lnSpc>
                <a:spcPct val="107000"/>
              </a:lnSpc>
              <a:defRPr/>
            </a:pPr>
            <a:r>
              <a:rPr lang="ar-SA" altLang="en-US" sz="2800">
                <a:latin typeface="Calibri" panose="020F0502020204030204" pitchFamily="34" charset="0"/>
                <a:ea typeface="ヒラギノ角ゴ Pro W3" pitchFamily="-92" charset="-128"/>
                <a:cs typeface="Simplified Arabic" panose="02020603050405020304" pitchFamily="18" charset="-78"/>
              </a:rPr>
              <a:t>2.8.3 ماذا تعني عبارة "لا تؤذِ" عمليًا؟</a:t>
            </a:r>
            <a:endParaRPr lang="en-US" altLang="en-US" sz="2800">
              <a:latin typeface="Calibri" panose="020F0502020204030204" pitchFamily="34" charset="0"/>
              <a:ea typeface="ヒラギノ角ゴ Pro W3" pitchFamily="-92" charset="-128"/>
            </a:endParaRPr>
          </a:p>
        </p:txBody>
      </p:sp>
      <p:sp>
        <p:nvSpPr>
          <p:cNvPr id="178179" name="Text Placeholder 2">
            <a:extLst>
              <a:ext uri="{FF2B5EF4-FFF2-40B4-BE49-F238E27FC236}">
                <a16:creationId xmlns:a16="http://schemas.microsoft.com/office/drawing/2014/main" id="{7EE9E3AE-1EB0-42F7-8C26-F16025F94111}"/>
              </a:ext>
            </a:extLst>
          </p:cNvPr>
          <p:cNvSpPr>
            <a:spLocks noGrp="1" noChangeArrowheads="1"/>
          </p:cNvSpPr>
          <p:nvPr>
            <p:ph type="body" sz="quarter" idx="15"/>
          </p:nvPr>
        </p:nvSpPr>
        <p:spPr bwMode="auto">
          <a:xfrm>
            <a:off x="6727825" y="1247775"/>
            <a:ext cx="5083175" cy="533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eaLnBrk="1" hangingPunct="1">
              <a:spcBef>
                <a:spcPct val="0"/>
              </a:spcBef>
              <a:buFont typeface="Arial" panose="020B0604020202020204" pitchFamily="34" charset="0"/>
              <a:buNone/>
            </a:pPr>
            <a:r>
              <a:rPr lang="ar-LB" altLang="en-US" sz="2400" b="1">
                <a:solidFill>
                  <a:srgbClr val="23844E"/>
                </a:solidFill>
                <a:ea typeface="ヒラギノ角ゴ Pro W3" pitchFamily="-92" charset="-128"/>
              </a:rPr>
              <a:t>السلامة: </a:t>
            </a:r>
            <a:r>
              <a:rPr lang="ar-LB" altLang="en-US" sz="2400">
                <a:ea typeface="ヒラギノ角ゴ Pro W3" pitchFamily="-92" charset="-128"/>
              </a:rPr>
              <a:t>من الضروري ضمان سلامة العلماء في مختلف الأوقات.</a:t>
            </a:r>
          </a:p>
          <a:p>
            <a:pPr marL="0" indent="0" algn="r" rtl="1" eaLnBrk="1" hangingPunct="1">
              <a:spcBef>
                <a:spcPct val="0"/>
              </a:spcBef>
              <a:buFont typeface="Arial" panose="020B0604020202020204" pitchFamily="34" charset="0"/>
              <a:buNone/>
            </a:pPr>
            <a:r>
              <a:rPr lang="ar-LB" altLang="en-US" sz="2400" b="1">
                <a:solidFill>
                  <a:srgbClr val="23844E"/>
                </a:solidFill>
                <a:ea typeface="ヒラギノ角ゴ Pro W3" pitchFamily="-92" charset="-128"/>
              </a:rPr>
              <a:t>السرية: </a:t>
            </a:r>
            <a:r>
              <a:rPr lang="ar-LB" altLang="en-US" sz="2400">
                <a:ea typeface="ヒラギノ角ゴ Pro W3" pitchFamily="-92" charset="-128"/>
              </a:rPr>
              <a:t>احترام سرية العملاء في مختلف الأوقات عبر الحفاظ على سرية معلوماتهم وعدم الكشف عنها من دون الحصول على موافقة الشخص المعني.</a:t>
            </a:r>
          </a:p>
          <a:p>
            <a:pPr marL="0" indent="0" algn="r" rtl="1" eaLnBrk="1" hangingPunct="1">
              <a:spcBef>
                <a:spcPct val="0"/>
              </a:spcBef>
              <a:buFont typeface="Arial" panose="020B0604020202020204" pitchFamily="34" charset="0"/>
              <a:buNone/>
            </a:pPr>
            <a:r>
              <a:rPr lang="ar-LB" altLang="en-US" sz="2400" b="1">
                <a:solidFill>
                  <a:srgbClr val="23844E"/>
                </a:solidFill>
                <a:ea typeface="ヒラギノ角ゴ Pro W3" pitchFamily="-92" charset="-128"/>
              </a:rPr>
              <a:t>الاحترام:</a:t>
            </a:r>
            <a:r>
              <a:rPr lang="ar-LB" altLang="en-US" sz="2400">
                <a:ea typeface="ヒラギノ角ゴ Pro W3" pitchFamily="-92" charset="-128"/>
              </a:rPr>
              <a:t> من الضروري احترام العملاء والحرص على أن يكون كل ما نقوم به موجهاً وفقاً لخيارات العملاء، وحقوقهم وكرامتهم.</a:t>
            </a:r>
          </a:p>
        </p:txBody>
      </p:sp>
      <p:sp>
        <p:nvSpPr>
          <p:cNvPr id="178180" name="Rectangle 3">
            <a:extLst>
              <a:ext uri="{FF2B5EF4-FFF2-40B4-BE49-F238E27FC236}">
                <a16:creationId xmlns:a16="http://schemas.microsoft.com/office/drawing/2014/main" id="{922AE0EB-DAA0-4746-846D-A656DC1BA26E}"/>
              </a:ext>
            </a:extLst>
          </p:cNvPr>
          <p:cNvSpPr>
            <a:spLocks noChangeArrowheads="1"/>
          </p:cNvSpPr>
          <p:nvPr/>
        </p:nvSpPr>
        <p:spPr bwMode="auto">
          <a:xfrm>
            <a:off x="477838" y="1168400"/>
            <a:ext cx="5618162"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spcAft>
                <a:spcPts val="1000"/>
              </a:spcAft>
            </a:pPr>
            <a:r>
              <a:rPr lang="ar-LB" altLang="en-US" sz="2400" b="1">
                <a:solidFill>
                  <a:srgbClr val="23844E"/>
                </a:solidFill>
                <a:latin typeface="Arial" panose="020B0604020202020204" pitchFamily="34" charset="0"/>
              </a:rPr>
              <a:t>عدم التمييز:</a:t>
            </a:r>
            <a:r>
              <a:rPr lang="ar-LB" altLang="en-US" sz="2400" b="1">
                <a:solidFill>
                  <a:srgbClr val="000000"/>
                </a:solidFill>
                <a:latin typeface="Arial" panose="020B0604020202020204" pitchFamily="34" charset="0"/>
              </a:rPr>
              <a:t> </a:t>
            </a:r>
            <a:r>
              <a:rPr lang="ar-LB" altLang="en-US" sz="2400">
                <a:solidFill>
                  <a:srgbClr val="000000"/>
                </a:solidFill>
                <a:latin typeface="Arial" panose="020B0604020202020204" pitchFamily="34" charset="0"/>
              </a:rPr>
              <a:t>يجب معاملة العملاء بشكل عادل، بغض النظر عن عمرهم، ونشاطهم الجنسي، ونوعهم الاجتماعية، وهويتهم القائمة على النوع الاجتماعي، ووضعهم الاجتماعي، وميولهم الجنسية، وسواها من الخصائص الأخرى.</a:t>
            </a:r>
          </a:p>
          <a:p>
            <a:pPr algn="r" rtl="1" eaLnBrk="1" hangingPunct="1">
              <a:spcAft>
                <a:spcPts val="1000"/>
              </a:spcAft>
            </a:pPr>
            <a:r>
              <a:rPr lang="ar-LB" altLang="en-US" sz="2400" b="1">
                <a:solidFill>
                  <a:srgbClr val="23844E"/>
                </a:solidFill>
                <a:latin typeface="Arial" panose="020B0604020202020204" pitchFamily="34" charset="0"/>
              </a:rPr>
              <a:t>الصدق</a:t>
            </a:r>
            <a:r>
              <a:rPr lang="ar-LB" altLang="en-US" sz="2400">
                <a:solidFill>
                  <a:srgbClr val="23844E"/>
                </a:solidFill>
                <a:latin typeface="Arial" panose="020B0604020202020204" pitchFamily="34" charset="0"/>
              </a:rPr>
              <a:t>:</a:t>
            </a:r>
            <a:r>
              <a:rPr lang="ar-LB" altLang="en-US" sz="2400">
                <a:solidFill>
                  <a:srgbClr val="000000"/>
                </a:solidFill>
                <a:latin typeface="Arial" panose="020B0604020202020204" pitchFamily="34" charset="0"/>
              </a:rPr>
              <a:t> يفترض بالعملاء أن يحصلوا على معلومات دقيقة وصادقة حيال الإحالات للخدمات وعليهم أن يتداركوا المخاطر التي قد تنجم عن مشاركة المعلومات وتبعات هذا الموضوع. كما عليهم أن يعرفوا بأنه يحقّ لهم إيقاف المقابلة في أي وقت، وحصر المعلومات التي يشاركونها مع الآخرين ضمن إطار المسائل التي يرتاحون لمناقشتها.</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D5C5-DF51-46FB-BE2F-27AFC8254DA0}"/>
              </a:ext>
            </a:extLst>
          </p:cNvPr>
          <p:cNvSpPr>
            <a:spLocks noGrp="1"/>
          </p:cNvSpPr>
          <p:nvPr>
            <p:ph type="title"/>
          </p:nvPr>
        </p:nvSpPr>
        <p:spPr>
          <a:xfrm>
            <a:off x="590550" y="227013"/>
            <a:ext cx="11233150" cy="1033462"/>
          </a:xfrm>
        </p:spPr>
        <p:txBody>
          <a:bodyPr vert="horz" tIns="45720" bIns="45720" numCol="1" anchor="t" anchorCtr="0" compatLnSpc="1">
            <a:prstTxWarp prst="textNoShape">
              <a:avLst/>
            </a:prstTxWarp>
          </a:bodyPr>
          <a:lstStyle/>
          <a:p>
            <a:pPr algn="r" rtl="1" eaLnBrk="1" hangingPunct="1">
              <a:lnSpc>
                <a:spcPct val="110000"/>
              </a:lnSpc>
              <a:defRPr/>
            </a:pPr>
            <a:r>
              <a:rPr lang="ar-LB" altLang="en-US" sz="2800">
                <a:ea typeface="ヒラギノ角ゴ Pro W3" pitchFamily="-92" charset="-128"/>
              </a:rPr>
              <a:t>2.8.3 </a:t>
            </a:r>
            <a:r>
              <a:rPr lang="ar-SA" altLang="en-US" sz="2800">
                <a:ea typeface="ヒラギノ角ゴ Pro W3" pitchFamily="-92" charset="-128"/>
                <a:cs typeface="Simplified Arabic" panose="02020603050405020304" pitchFamily="18" charset="-78"/>
              </a:rPr>
              <a:t>ماذا تعني عبارة "لا تؤذِ" عمليًا؟ - </a:t>
            </a:r>
            <a:r>
              <a:rPr lang="ar-LB" altLang="en-US" sz="2800">
                <a:ea typeface="ヒラギノ角ゴ Pro W3" pitchFamily="-92" charset="-128"/>
                <a:cs typeface="Simplified Arabic" panose="02020603050405020304" pitchFamily="18" charset="-78"/>
              </a:rPr>
              <a:t>تقنيات</a:t>
            </a:r>
            <a:r>
              <a:rPr lang="ar-SA" altLang="en-US" sz="2800">
                <a:ea typeface="ヒラギノ角ゴ Pro W3" pitchFamily="-92" charset="-128"/>
                <a:cs typeface="Simplified Arabic" panose="02020603050405020304" pitchFamily="18" charset="-78"/>
              </a:rPr>
              <a:t> إجراء المقا</a:t>
            </a:r>
            <a:r>
              <a:rPr lang="ar-LB" altLang="en-US" sz="2800">
                <a:ea typeface="ヒラギノ角ゴ Pro W3" pitchFamily="-92" charset="-128"/>
                <a:cs typeface="Simplified Arabic" panose="02020603050405020304" pitchFamily="18" charset="-78"/>
              </a:rPr>
              <a:t>بلة</a:t>
            </a:r>
            <a:br>
              <a:rPr lang="en-GB" altLang="en-US" sz="2800">
                <a:ea typeface="ヒラギノ角ゴ Pro W3" pitchFamily="-92" charset="-128"/>
              </a:rPr>
            </a:br>
            <a:r>
              <a:rPr lang="ar-LB" altLang="en-US" sz="2800">
                <a:ea typeface="ヒラギノ角ゴ Pro W3" pitchFamily="-92" charset="-128"/>
              </a:rPr>
              <a:t>الإطار، السلامة والموافقة</a:t>
            </a:r>
            <a:endParaRPr lang="en-GB" altLang="en-US" sz="2800" b="0">
              <a:ea typeface="ヒラギノ角ゴ Pro W3" pitchFamily="-92" charset="-128"/>
            </a:endParaRPr>
          </a:p>
        </p:txBody>
      </p:sp>
      <p:sp>
        <p:nvSpPr>
          <p:cNvPr id="180227" name="Text Placeholder 2">
            <a:extLst>
              <a:ext uri="{FF2B5EF4-FFF2-40B4-BE49-F238E27FC236}">
                <a16:creationId xmlns:a16="http://schemas.microsoft.com/office/drawing/2014/main" id="{3117612F-C720-4D3A-8F85-158BEC20569F}"/>
              </a:ext>
            </a:extLst>
          </p:cNvPr>
          <p:cNvSpPr>
            <a:spLocks noGrp="1"/>
          </p:cNvSpPr>
          <p:nvPr>
            <p:ph type="body" sz="quarter" idx="16"/>
          </p:nvPr>
        </p:nvSpPr>
        <p:spPr bwMode="auto">
          <a:xfrm>
            <a:off x="1149350" y="1452563"/>
            <a:ext cx="10679113" cy="515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lgn="r" rtl="1">
              <a:lnSpc>
                <a:spcPct val="107000"/>
              </a:lnSpc>
              <a:spcBef>
                <a:spcPct val="0"/>
              </a:spcBef>
              <a:spcAft>
                <a:spcPts val="800"/>
              </a:spcAft>
              <a:buFont typeface="Calibri Light" panose="020F0302020204030204" pitchFamily="34" charset="0"/>
              <a:buAutoNum type="arabicPeriod"/>
            </a:pPr>
            <a:r>
              <a:rPr lang="ar-LB" altLang="en-US" b="1">
                <a:solidFill>
                  <a:srgbClr val="000000"/>
                </a:solidFill>
                <a:latin typeface="Calibri" panose="020F0502020204030204" pitchFamily="34" charset="0"/>
                <a:ea typeface="ヒラギノ角ゴ Pro W3" pitchFamily="-92" charset="-128"/>
                <a:cs typeface="Simplified Arabic" panose="02020603050405020304" pitchFamily="18" charset="-78"/>
              </a:rPr>
              <a:t>كيفية التحضير للمقابلة</a:t>
            </a:r>
            <a:endParaRPr lang="en-US" altLang="en-US">
              <a:solidFill>
                <a:srgbClr val="000000"/>
              </a:solidFill>
              <a:latin typeface="Calibri" panose="020F0502020204030204" pitchFamily="34" charset="0"/>
              <a:ea typeface="ヒラギノ角ゴ Pro W3" pitchFamily="-92" charset="-128"/>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الحرص على أن تخصصوا 40 دقيقة على الأقل للمقابلة.</a:t>
            </a:r>
            <a:endParaRPr lang="en-US" altLang="en-US">
              <a:solidFill>
                <a:srgbClr val="000000"/>
              </a:solidFill>
              <a:latin typeface="Calibri" panose="020F0502020204030204" pitchFamily="34" charset="0"/>
              <a:ea typeface="ヒラギノ角ゴ Pro W3" pitchFamily="-92" charset="-128"/>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تحضير إطار المقابلة – تأمين الخصوصية والراحة من دون أن تتم المقاطعة</a:t>
            </a:r>
            <a:endParaRPr lang="en-US" altLang="en-US">
              <a:solidFill>
                <a:srgbClr val="000000"/>
              </a:solidFill>
              <a:latin typeface="Calibri" panose="020F0502020204030204" pitchFamily="34" charset="0"/>
              <a:ea typeface="ヒラギノ角ゴ Pro W3" pitchFamily="-92" charset="-128"/>
              <a:cs typeface="Calibri" panose="020F0502020204030204" pitchFamily="34" charset="0"/>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عدم إبقاء الشخص المُقابل ينتظر.</a:t>
            </a:r>
            <a:endParaRPr lang="ar-LB" altLang="en-US">
              <a:solidFill>
                <a:srgbClr val="000000"/>
              </a:solidFill>
              <a:latin typeface="Calibri" panose="020F0502020204030204" pitchFamily="34" charset="0"/>
              <a:ea typeface="ヒラギノ角ゴ Pro W3" pitchFamily="-92" charset="-128"/>
              <a:cs typeface="Times New Roman" panose="02020603050405020304" pitchFamily="18" charset="0"/>
            </a:endParaRPr>
          </a:p>
          <a:p>
            <a:pPr marL="342900" indent="-342900" algn="r" rtl="1">
              <a:lnSpc>
                <a:spcPct val="107000"/>
              </a:lnSpc>
              <a:spcBef>
                <a:spcPct val="0"/>
              </a:spcBef>
              <a:spcAft>
                <a:spcPts val="800"/>
              </a:spcAft>
              <a:buFont typeface="Arial" panose="020B0604020202020204" pitchFamily="34" charset="0"/>
              <a:buNone/>
            </a:pPr>
            <a:r>
              <a:rPr lang="ar-LB" altLang="en-US" b="1">
                <a:solidFill>
                  <a:srgbClr val="000000"/>
                </a:solidFill>
                <a:latin typeface="Calibri" panose="020F0502020204030204" pitchFamily="34" charset="0"/>
                <a:ea typeface="ヒラギノ角ゴ Pro W3" pitchFamily="-92" charset="-128"/>
                <a:cs typeface="Times New Roman" panose="02020603050405020304" pitchFamily="18" charset="0"/>
              </a:rPr>
              <a:t>2.</a:t>
            </a:r>
            <a:r>
              <a:rPr lang="en-US" altLang="en-US" b="1">
                <a:solidFill>
                  <a:srgbClr val="000000"/>
                </a:solidFill>
                <a:latin typeface="Calibri" panose="020F0502020204030204" pitchFamily="34" charset="0"/>
                <a:ea typeface="ヒラギノ角ゴ Pro W3" pitchFamily="-92" charset="-128"/>
                <a:cs typeface="Times New Roman" panose="02020603050405020304" pitchFamily="18" charset="0"/>
              </a:rPr>
              <a:t> </a:t>
            </a:r>
            <a:r>
              <a:rPr lang="ar-LB" altLang="en-US" b="1">
                <a:solidFill>
                  <a:srgbClr val="000000"/>
                </a:solidFill>
                <a:latin typeface="Calibri" panose="020F0502020204030204" pitchFamily="34" charset="0"/>
                <a:ea typeface="ヒラギノ角ゴ Pro W3" pitchFamily="-92" charset="-128"/>
                <a:cs typeface="Simplified Arabic" panose="02020603050405020304" pitchFamily="18" charset="-78"/>
              </a:rPr>
              <a:t>بدء المقابلة – تغطية النواحي الأساسية</a:t>
            </a:r>
            <a:endParaRPr lang="en-US" altLang="en-US">
              <a:solidFill>
                <a:srgbClr val="000000"/>
              </a:solidFill>
              <a:latin typeface="Calibri" panose="020F0502020204030204" pitchFamily="34" charset="0"/>
              <a:ea typeface="ヒラギノ角ゴ Pro W3" pitchFamily="-92" charset="-128"/>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عرّفوا بأنفسكم واسمحوا للمُقابل بالتعريف بنفسه وابدأوا بالتواصل معه.</a:t>
            </a:r>
            <a:endParaRPr lang="en-US" altLang="en-US">
              <a:solidFill>
                <a:srgbClr val="000000"/>
              </a:solidFill>
              <a:latin typeface="Calibri" panose="020F0502020204030204" pitchFamily="34" charset="0"/>
              <a:ea typeface="ヒラギノ角ゴ Pro W3" pitchFamily="-92" charset="-128"/>
              <a:cs typeface="Times New Roman" panose="02020603050405020304" pitchFamily="18" charset="0"/>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احرصوا على الحصول على الموافقة المسبقة، وبأن يكون المُقابل قد اطلع على كل المعلومات التي يحتاج إليها قبل اتخاذ قرار </a:t>
            </a:r>
            <a:endParaRPr lang="en-US" altLang="en-US">
              <a:solidFill>
                <a:srgbClr val="000000"/>
              </a:solidFill>
              <a:latin typeface="Calibri" panose="020F0502020204030204" pitchFamily="34" charset="0"/>
              <a:ea typeface="ヒラギノ角ゴ Pro W3" pitchFamily="-92" charset="-128"/>
              <a:cs typeface="Simplified Arabic" panose="02020603050405020304" pitchFamily="18" charset="-78"/>
            </a:endParaRPr>
          </a:p>
          <a:p>
            <a:pPr marL="342900" indent="-342900" algn="r" rtl="1">
              <a:lnSpc>
                <a:spcPct val="107000"/>
              </a:lnSpc>
              <a:spcBef>
                <a:spcPct val="0"/>
              </a:spcBef>
              <a:spcAft>
                <a:spcPts val="800"/>
              </a:spcAft>
              <a:buClr>
                <a:srgbClr val="36B0E3"/>
              </a:buClr>
              <a:buFont typeface="Arial" panose="020B0604020202020204" pitchFamily="34" charset="0"/>
              <a:buNone/>
            </a:pPr>
            <a:r>
              <a:rPr lang="en-US" altLang="en-US">
                <a:solidFill>
                  <a:srgbClr val="000000"/>
                </a:solidFill>
                <a:latin typeface="Calibri" panose="020F0502020204030204" pitchFamily="34" charset="0"/>
                <a:ea typeface="ヒラギノ角ゴ Pro W3" pitchFamily="-92" charset="-128"/>
                <a:cs typeface="Simplified Arabic" panose="02020603050405020304" pitchFamily="18" charset="-78"/>
              </a:rPr>
              <a:t>     </a:t>
            </a: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بمشاركة قصته.</a:t>
            </a:r>
            <a:endParaRPr lang="en-US" altLang="en-US">
              <a:solidFill>
                <a:srgbClr val="000000"/>
              </a:solidFill>
              <a:latin typeface="Calibri" panose="020F0502020204030204" pitchFamily="34" charset="0"/>
              <a:ea typeface="ヒラギノ角ゴ Pro W3" pitchFamily="-92" charset="-128"/>
              <a:cs typeface="Times New Roman" panose="02020603050405020304" pitchFamily="18" charset="0"/>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اشرحوا مبدأ السرية، وأوضحوا له من سيطّلع على القصة، مع إيضاح إجراء المتابعة عند الضرورة، وكيف سيصار إلى استخدام </a:t>
            </a:r>
            <a:endParaRPr lang="en-US" altLang="en-US">
              <a:solidFill>
                <a:srgbClr val="000000"/>
              </a:solidFill>
              <a:latin typeface="Calibri" panose="020F0502020204030204" pitchFamily="34" charset="0"/>
              <a:ea typeface="ヒラギノ角ゴ Pro W3" pitchFamily="-92" charset="-128"/>
              <a:cs typeface="Simplified Arabic" panose="02020603050405020304" pitchFamily="18" charset="-78"/>
            </a:endParaRPr>
          </a:p>
          <a:p>
            <a:pPr marL="342900" indent="-342900" algn="r" rtl="1">
              <a:lnSpc>
                <a:spcPct val="107000"/>
              </a:lnSpc>
              <a:spcBef>
                <a:spcPct val="0"/>
              </a:spcBef>
              <a:spcAft>
                <a:spcPts val="800"/>
              </a:spcAft>
              <a:buClr>
                <a:srgbClr val="36B0E3"/>
              </a:buClr>
              <a:buFont typeface="Arial" panose="020B0604020202020204" pitchFamily="34" charset="0"/>
              <a:buNone/>
            </a:pPr>
            <a:r>
              <a:rPr lang="en-US" altLang="en-US">
                <a:solidFill>
                  <a:srgbClr val="000000"/>
                </a:solidFill>
                <a:latin typeface="Calibri" panose="020F0502020204030204" pitchFamily="34" charset="0"/>
                <a:ea typeface="ヒラギノ角ゴ Pro W3" pitchFamily="-92" charset="-128"/>
                <a:cs typeface="Simplified Arabic" panose="02020603050405020304" pitchFamily="18" charset="-78"/>
              </a:rPr>
              <a:t>     </a:t>
            </a: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البيانات في المستقبل.</a:t>
            </a:r>
            <a:endParaRPr lang="en-US" altLang="en-US">
              <a:solidFill>
                <a:srgbClr val="000000"/>
              </a:solidFill>
              <a:latin typeface="Calibri" panose="020F0502020204030204" pitchFamily="34" charset="0"/>
              <a:ea typeface="ヒラギノ角ゴ Pro W3" pitchFamily="-92" charset="-128"/>
              <a:cs typeface="Times New Roman" panose="02020603050405020304" pitchFamily="18" charset="0"/>
            </a:endParaRPr>
          </a:p>
          <a:p>
            <a:pPr marL="342900" indent="-342900" algn="r" rtl="1">
              <a:lnSpc>
                <a:spcPct val="107000"/>
              </a:lnSpc>
              <a:spcBef>
                <a:spcPct val="0"/>
              </a:spcBef>
              <a:spcAft>
                <a:spcPts val="800"/>
              </a:spcAft>
              <a:buClr>
                <a:srgbClr val="36B0E3"/>
              </a:buClr>
              <a:buFont typeface="Arial" panose="020B0604020202020204" pitchFamily="34" charset="0"/>
              <a:buChar char="•"/>
            </a:pPr>
            <a:r>
              <a:rPr lang="ar-LB" altLang="en-US">
                <a:solidFill>
                  <a:srgbClr val="000000"/>
                </a:solidFill>
                <a:latin typeface="Calibri" panose="020F0502020204030204" pitchFamily="34" charset="0"/>
                <a:ea typeface="ヒラギノ角ゴ Pro W3" pitchFamily="-92" charset="-128"/>
                <a:cs typeface="Simplified Arabic" panose="02020603050405020304" pitchFamily="18" charset="-78"/>
              </a:rPr>
              <a:t>إحرصوا على أن يدرك المُقابل بأنه غير ملزم بالقيام بأي شيء لا يريد القيام به، وبأن باستطاعته إيقاف المقابلة في أي مرحلة.</a:t>
            </a:r>
            <a:endParaRPr lang="en-US" altLang="en-US">
              <a:solidFill>
                <a:srgbClr val="000000"/>
              </a:solidFill>
              <a:latin typeface="Calibri" panose="020F0502020204030204" pitchFamily="34" charset="0"/>
              <a:ea typeface="ヒラギノ角ゴ Pro W3" pitchFamily="-92" charset="-128"/>
              <a:cs typeface="Times New Roman" panose="02020603050405020304" pitchFamily="18" charset="0"/>
            </a:endParaRPr>
          </a:p>
          <a:p>
            <a:pPr marL="342900" indent="-342900" algn="r" rtl="1" eaLnBrk="1" hangingPunct="1">
              <a:spcBef>
                <a:spcPct val="0"/>
              </a:spcBef>
              <a:buFont typeface="Arial" panose="020B0604020202020204" pitchFamily="34" charset="0"/>
              <a:buChar char="•"/>
            </a:pPr>
            <a:endParaRPr lang="en-GB" altLang="en-US" sz="2000">
              <a:solidFill>
                <a:srgbClr val="000000"/>
              </a:solidFill>
              <a:ea typeface="ヒラギノ角ゴ Pro W3" pitchFamily="-92" charset="-128"/>
            </a:endParaRPr>
          </a:p>
        </p:txBody>
      </p:sp>
      <p:pic>
        <p:nvPicPr>
          <p:cNvPr id="180228" name="Picture 5">
            <a:extLst>
              <a:ext uri="{FF2B5EF4-FFF2-40B4-BE49-F238E27FC236}">
                <a16:creationId xmlns:a16="http://schemas.microsoft.com/office/drawing/2014/main" id="{8116D388-05F6-4826-9A0E-37E7E7DAB6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95863"/>
            <a:ext cx="112871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0C56-4901-49CE-89C6-DD0BA7FD76FF}"/>
              </a:ext>
            </a:extLst>
          </p:cNvPr>
          <p:cNvSpPr>
            <a:spLocks noGrp="1"/>
          </p:cNvSpPr>
          <p:nvPr>
            <p:ph type="title"/>
          </p:nvPr>
        </p:nvSpPr>
        <p:spPr>
          <a:xfrm>
            <a:off x="654050" y="306388"/>
            <a:ext cx="11166475" cy="487362"/>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2.8.3 لا تؤذِ – تقنيات إجراء المقابلة</a:t>
            </a:r>
            <a:endParaRPr lang="en-GB" altLang="en-US" sz="2800">
              <a:ea typeface="ヒラギノ角ゴ Pro W3" pitchFamily="-92" charset="-128"/>
            </a:endParaRPr>
          </a:p>
        </p:txBody>
      </p:sp>
      <p:sp>
        <p:nvSpPr>
          <p:cNvPr id="182275" name="Text Placeholder 2">
            <a:extLst>
              <a:ext uri="{FF2B5EF4-FFF2-40B4-BE49-F238E27FC236}">
                <a16:creationId xmlns:a16="http://schemas.microsoft.com/office/drawing/2014/main" id="{5041B661-0A0C-4021-95CC-CBD61E64BC75}"/>
              </a:ext>
            </a:extLst>
          </p:cNvPr>
          <p:cNvSpPr>
            <a:spLocks noGrp="1" noChangeArrowheads="1"/>
          </p:cNvSpPr>
          <p:nvPr>
            <p:ph type="body" sz="quarter" idx="15"/>
          </p:nvPr>
        </p:nvSpPr>
        <p:spPr bwMode="auto">
          <a:xfrm>
            <a:off x="5946775" y="1425575"/>
            <a:ext cx="5718175" cy="460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rtl="1">
              <a:spcBef>
                <a:spcPct val="0"/>
              </a:spcBef>
              <a:spcAft>
                <a:spcPts val="600"/>
              </a:spcAft>
              <a:buFont typeface="Arial" panose="020B0604020202020204" pitchFamily="34" charset="0"/>
              <a:buNone/>
            </a:pPr>
            <a:r>
              <a:rPr lang="ar-LB" altLang="en-US" b="1">
                <a:solidFill>
                  <a:srgbClr val="E62F79"/>
                </a:solidFill>
                <a:ea typeface="ヒラギノ角ゴ Pro W3" pitchFamily="-92" charset="-128"/>
              </a:rPr>
              <a:t>الإجراءات الصحيحة</a:t>
            </a:r>
          </a:p>
          <a:p>
            <a:pPr marL="0" indent="0" algn="r" rtl="1">
              <a:spcBef>
                <a:spcPct val="0"/>
              </a:spcBef>
              <a:spcAft>
                <a:spcPts val="600"/>
              </a:spcAft>
              <a:buClr>
                <a:srgbClr val="36B0E3"/>
              </a:buClr>
              <a:buSzPct val="80000"/>
              <a:buFont typeface="Arial" panose="020B0604020202020204" pitchFamily="34" charset="0"/>
              <a:buChar char="•"/>
            </a:pPr>
            <a:r>
              <a:rPr lang="en-US" altLang="en-US">
                <a:ea typeface="ヒラギノ角ゴ Pro W3" pitchFamily="-92" charset="-128"/>
              </a:rPr>
              <a:t> </a:t>
            </a:r>
            <a:r>
              <a:rPr lang="ar-LB" altLang="en-US">
                <a:ea typeface="ヒラギノ角ゴ Pro W3" pitchFamily="-92" charset="-128"/>
              </a:rPr>
              <a:t>إبداء الاهتمام بقصة المُقابل والإصغاء بفعالية إليه.</a:t>
            </a:r>
            <a:endParaRPr lang="en-US" altLang="en-US">
              <a:ea typeface="ヒラギノ角ゴ Pro W3" pitchFamily="-92" charset="-128"/>
            </a:endParaRPr>
          </a:p>
          <a:p>
            <a:pPr marL="0" indent="0" algn="r" rtl="1">
              <a:spcBef>
                <a:spcPct val="0"/>
              </a:spcBef>
              <a:spcAft>
                <a:spcPts val="600"/>
              </a:spcAft>
              <a:buClr>
                <a:srgbClr val="36B0E3"/>
              </a:buClr>
              <a:buSzPct val="80000"/>
              <a:buFont typeface="Arial" panose="020B0604020202020204" pitchFamily="34" charset="0"/>
              <a:buChar char="•"/>
            </a:pPr>
            <a:r>
              <a:rPr lang="en-US" altLang="en-US">
                <a:ea typeface="ヒラギノ角ゴ Pro W3" pitchFamily="-92" charset="-128"/>
              </a:rPr>
              <a:t> </a:t>
            </a:r>
            <a:r>
              <a:rPr lang="ar-LB" altLang="en-US">
                <a:ea typeface="ヒラギノ角ゴ Pro W3" pitchFamily="-92" charset="-128"/>
              </a:rPr>
              <a:t>إفساح المجال أمام المُقابل لأن يروي قصته بالوتيرة التي يريد.</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بناء الرابط، والتعبير عن التأثر، والتعاطف وعدم إصدار الأحكام.</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طرح الأسئلة المفتوحة واستيضاح المعلومات.</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الاعتراف بصعوبة الموقف. </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تشجيع المقابل على التعبير عن مشاعره ودعمه.</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تفادي الافتراضات، والسعي للحصول على توضيحات عند الضرورة. </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التنبّه إلى الإشارات غير الشفهية.</a:t>
            </a:r>
          </a:p>
          <a:p>
            <a:pPr marL="0" indent="0" algn="r" rtl="1">
              <a:spcBef>
                <a:spcPct val="0"/>
              </a:spcBef>
              <a:spcAft>
                <a:spcPts val="600"/>
              </a:spcAft>
              <a:buClr>
                <a:srgbClr val="36B0E3"/>
              </a:buClr>
              <a:buSzPct val="80000"/>
              <a:buFont typeface="Arial" panose="020B0604020202020204" pitchFamily="34" charset="0"/>
              <a:buChar char="•"/>
            </a:pPr>
            <a:r>
              <a:rPr lang="ar-LB" altLang="en-US">
                <a:ea typeface="ヒラギノ角ゴ Pro W3" pitchFamily="-92" charset="-128"/>
              </a:rPr>
              <a:t> ضبط الذات وعدم إظهار الصدمة أو الغضب.</a:t>
            </a:r>
          </a:p>
          <a:p>
            <a:pPr marL="0" indent="0" algn="r" rtl="1">
              <a:spcBef>
                <a:spcPct val="0"/>
              </a:spcBef>
              <a:spcAft>
                <a:spcPts val="600"/>
              </a:spcAft>
              <a:buClr>
                <a:srgbClr val="36B0E3"/>
              </a:buClr>
              <a:buSzPct val="80000"/>
              <a:buFont typeface="Arial" panose="020B0604020202020204" pitchFamily="34" charset="0"/>
              <a:buChar char="•"/>
            </a:pPr>
            <a:r>
              <a:rPr lang="en-US" altLang="en-US">
                <a:ea typeface="ヒラギノ角ゴ Pro W3" pitchFamily="-92" charset="-128"/>
              </a:rPr>
              <a:t> </a:t>
            </a:r>
            <a:r>
              <a:rPr lang="ar-LB" altLang="en-US">
                <a:ea typeface="ヒラギノ角ゴ Pro W3" pitchFamily="-92" charset="-128"/>
              </a:rPr>
              <a:t>التحكم بتوقعات المُقابل.</a:t>
            </a:r>
          </a:p>
          <a:p>
            <a:pPr marL="0" indent="0" algn="r" rtl="1">
              <a:spcBef>
                <a:spcPct val="0"/>
              </a:spcBef>
              <a:spcAft>
                <a:spcPts val="600"/>
              </a:spcAft>
              <a:buClr>
                <a:srgbClr val="36B0E3"/>
              </a:buClr>
              <a:buSzPct val="80000"/>
              <a:buFont typeface="Arial" panose="020B0604020202020204" pitchFamily="34" charset="0"/>
              <a:buChar char="•"/>
            </a:pPr>
            <a:r>
              <a:rPr lang="en-US" altLang="en-US">
                <a:ea typeface="ヒラギノ角ゴ Pro W3" pitchFamily="-92" charset="-128"/>
              </a:rPr>
              <a:t> </a:t>
            </a:r>
            <a:r>
              <a:rPr lang="ar-LB" altLang="en-US">
                <a:ea typeface="ヒラギノ角ゴ Pro W3" pitchFamily="-92" charset="-128"/>
              </a:rPr>
              <a:t>السعي للحصول على أكبر قدر من التفاصيل.</a:t>
            </a:r>
          </a:p>
          <a:p>
            <a:pPr marL="0" indent="0" algn="r" rtl="1">
              <a:spcBef>
                <a:spcPct val="0"/>
              </a:spcBef>
              <a:spcAft>
                <a:spcPts val="600"/>
              </a:spcAft>
              <a:buClr>
                <a:srgbClr val="36B0E3"/>
              </a:buClr>
              <a:buSzPct val="80000"/>
              <a:buFont typeface="Arial" panose="020B0604020202020204" pitchFamily="34" charset="0"/>
              <a:buChar char="•"/>
            </a:pPr>
            <a:r>
              <a:rPr lang="en-US" altLang="en-US">
                <a:ea typeface="ヒラギノ角ゴ Pro W3" pitchFamily="-92" charset="-128"/>
              </a:rPr>
              <a:t> </a:t>
            </a:r>
            <a:r>
              <a:rPr lang="ar-LB" altLang="en-US">
                <a:ea typeface="ヒラギノ角ゴ Pro W3" pitchFamily="-92" charset="-128"/>
              </a:rPr>
              <a:t>تدوين الملاحظات لتذكرها.</a:t>
            </a:r>
          </a:p>
          <a:p>
            <a:pPr marL="0" indent="0" algn="r" rtl="1">
              <a:spcBef>
                <a:spcPct val="0"/>
              </a:spcBef>
              <a:spcAft>
                <a:spcPts val="600"/>
              </a:spcAft>
              <a:buClr>
                <a:srgbClr val="36B0E3"/>
              </a:buClr>
              <a:buSzPct val="80000"/>
              <a:buFont typeface="Arial" panose="020B0604020202020204" pitchFamily="34" charset="0"/>
              <a:buChar char="•"/>
            </a:pPr>
            <a:r>
              <a:rPr lang="en-US" altLang="en-US">
                <a:ea typeface="ヒラギノ角ゴ Pro W3" pitchFamily="-92" charset="-128"/>
              </a:rPr>
              <a:t> </a:t>
            </a:r>
            <a:r>
              <a:rPr lang="ar-LB" altLang="en-US">
                <a:ea typeface="ヒラギノ角ゴ Pro W3" pitchFamily="-92" charset="-128"/>
              </a:rPr>
              <a:t>احترام السرية.</a:t>
            </a:r>
          </a:p>
          <a:p>
            <a:pPr marL="0" indent="0" algn="r" rtl="1">
              <a:spcBef>
                <a:spcPct val="0"/>
              </a:spcBef>
              <a:spcAft>
                <a:spcPts val="600"/>
              </a:spcAft>
              <a:buClr>
                <a:srgbClr val="36B0E3"/>
              </a:buClr>
              <a:buSzPct val="80000"/>
              <a:buFont typeface="Arial" panose="020B0604020202020204" pitchFamily="34" charset="0"/>
              <a:buNone/>
            </a:pPr>
            <a:endParaRPr lang="en-GB" altLang="en-US">
              <a:ea typeface="ヒラギノ角ゴ Pro W3" pitchFamily="-92" charset="-128"/>
            </a:endParaRPr>
          </a:p>
        </p:txBody>
      </p:sp>
      <p:sp>
        <p:nvSpPr>
          <p:cNvPr id="182276" name="Text Placeholder 3">
            <a:extLst>
              <a:ext uri="{FF2B5EF4-FFF2-40B4-BE49-F238E27FC236}">
                <a16:creationId xmlns:a16="http://schemas.microsoft.com/office/drawing/2014/main" id="{2E34B76F-118C-4D28-A448-DC726D861C60}"/>
              </a:ext>
            </a:extLst>
          </p:cNvPr>
          <p:cNvSpPr>
            <a:spLocks noGrp="1" noChangeArrowheads="1"/>
          </p:cNvSpPr>
          <p:nvPr>
            <p:ph type="body" sz="quarter" idx="16"/>
          </p:nvPr>
        </p:nvSpPr>
        <p:spPr bwMode="auto">
          <a:xfrm>
            <a:off x="395288" y="1425575"/>
            <a:ext cx="5194300" cy="5341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indent="0" algn="r" rtl="1">
              <a:spcBef>
                <a:spcPct val="0"/>
              </a:spcBef>
              <a:spcAft>
                <a:spcPts val="600"/>
              </a:spcAft>
              <a:buFont typeface="Arial" panose="020B0604020202020204" pitchFamily="34" charset="0"/>
              <a:buNone/>
            </a:pPr>
            <a:r>
              <a:rPr lang="ar-LB" altLang="en-US" sz="2000" b="1">
                <a:solidFill>
                  <a:srgbClr val="E62F79"/>
                </a:solidFill>
                <a:ea typeface="ヒラギノ角ゴ Pro W3" pitchFamily="-92" charset="-128"/>
              </a:rPr>
              <a:t>الإجراءات غير الصحيحة</a:t>
            </a:r>
            <a:endParaRPr lang="en-GB" altLang="en-US" sz="2000" b="1">
              <a:solidFill>
                <a:srgbClr val="E62F79"/>
              </a:solidFill>
              <a:ea typeface="ヒラギノ角ゴ Pro W3" pitchFamily="-92" charset="-128"/>
            </a:endParaRPr>
          </a:p>
          <a:p>
            <a:pPr indent="0" algn="r" rtl="1">
              <a:spcBef>
                <a:spcPct val="0"/>
              </a:spcBef>
              <a:spcAft>
                <a:spcPts val="600"/>
              </a:spcAft>
              <a:buClr>
                <a:srgbClr val="36B0E3"/>
              </a:buClr>
              <a:buSzPct val="80000"/>
              <a:buFont typeface="Arial" panose="020B0604020202020204" pitchFamily="34" charset="0"/>
              <a:buChar char="•"/>
            </a:pPr>
            <a:r>
              <a:rPr lang="en-US" altLang="en-US" sz="2000">
                <a:solidFill>
                  <a:srgbClr val="000000"/>
                </a:solidFill>
                <a:ea typeface="ヒラギノ角ゴ Pro W3" pitchFamily="-92" charset="-128"/>
              </a:rPr>
              <a:t> </a:t>
            </a:r>
            <a:r>
              <a:rPr lang="ar-LB" altLang="en-US" sz="2000">
                <a:solidFill>
                  <a:srgbClr val="000000"/>
                </a:solidFill>
                <a:ea typeface="ヒラギノ角ゴ Pro W3" pitchFamily="-92" charset="-128"/>
              </a:rPr>
              <a:t>مقاطعة المُقابل.</a:t>
            </a:r>
          </a:p>
          <a:p>
            <a:pPr indent="0" algn="r" rtl="1">
              <a:spcBef>
                <a:spcPct val="0"/>
              </a:spcBef>
              <a:spcAft>
                <a:spcPts val="600"/>
              </a:spcAft>
              <a:buClr>
                <a:srgbClr val="36B0E3"/>
              </a:buClr>
              <a:buSzPct val="80000"/>
              <a:buFont typeface="Arial" panose="020B0604020202020204" pitchFamily="34" charset="0"/>
              <a:buChar char="•"/>
            </a:pPr>
            <a:r>
              <a:rPr lang="en-US" altLang="en-US" sz="2000">
                <a:solidFill>
                  <a:srgbClr val="000000"/>
                </a:solidFill>
                <a:ea typeface="ヒラギノ角ゴ Pro W3" pitchFamily="-92" charset="-128"/>
              </a:rPr>
              <a:t> </a:t>
            </a:r>
            <a:r>
              <a:rPr lang="ar-LB" altLang="en-US" sz="2000">
                <a:solidFill>
                  <a:srgbClr val="000000"/>
                </a:solidFill>
                <a:ea typeface="ヒラギノ角ゴ Pro W3" pitchFamily="-92" charset="-128"/>
              </a:rPr>
              <a:t>الضغط على المُقابل والتعبير عن أفكاره بكلماتكم الخاصة.</a:t>
            </a:r>
          </a:p>
          <a:p>
            <a:pPr indent="0" algn="r" rtl="1">
              <a:spcBef>
                <a:spcPct val="0"/>
              </a:spcBef>
              <a:spcAft>
                <a:spcPts val="600"/>
              </a:spcAft>
              <a:buClr>
                <a:srgbClr val="36B0E3"/>
              </a:buClr>
              <a:buSzPct val="80000"/>
              <a:buFont typeface="Arial" panose="020B0604020202020204" pitchFamily="34" charset="0"/>
              <a:buChar char="•"/>
            </a:pPr>
            <a:r>
              <a:rPr lang="en-US" altLang="en-US" sz="2000">
                <a:solidFill>
                  <a:srgbClr val="000000"/>
                </a:solidFill>
                <a:ea typeface="ヒラギノ角ゴ Pro W3" pitchFamily="-92" charset="-128"/>
              </a:rPr>
              <a:t> </a:t>
            </a:r>
            <a:r>
              <a:rPr lang="ar-LB" altLang="en-US" sz="2000">
                <a:solidFill>
                  <a:srgbClr val="000000"/>
                </a:solidFill>
                <a:ea typeface="ヒラギノ角ゴ Pro W3" pitchFamily="-92" charset="-128"/>
              </a:rPr>
              <a:t>مناقشة القضية مع أطراف غير معنية.</a:t>
            </a:r>
          </a:p>
          <a:p>
            <a:pPr indent="0" algn="r" rtl="1">
              <a:spcBef>
                <a:spcPct val="0"/>
              </a:spcBef>
              <a:spcAft>
                <a:spcPts val="600"/>
              </a:spcAft>
              <a:buClr>
                <a:srgbClr val="36B0E3"/>
              </a:buClr>
              <a:buSzPct val="80000"/>
              <a:buFont typeface="Arial" panose="020B0604020202020204" pitchFamily="34" charset="0"/>
              <a:buChar char="•"/>
            </a:pPr>
            <a:r>
              <a:rPr lang="en-US" altLang="en-US" sz="2000">
                <a:solidFill>
                  <a:srgbClr val="000000"/>
                </a:solidFill>
                <a:ea typeface="ヒラギノ角ゴ Pro W3" pitchFamily="-92" charset="-128"/>
              </a:rPr>
              <a:t> </a:t>
            </a:r>
            <a:r>
              <a:rPr lang="ar-LB" altLang="en-US" sz="2000">
                <a:solidFill>
                  <a:srgbClr val="000000"/>
                </a:solidFill>
                <a:ea typeface="ヒラギノ角ゴ Pro W3" pitchFamily="-92" charset="-128"/>
              </a:rPr>
              <a:t>إطلاق الأحكام، أو توجيه الانتقادات أو الأحكام.</a:t>
            </a:r>
          </a:p>
          <a:p>
            <a:pPr indent="0" algn="r" rtl="1">
              <a:spcBef>
                <a:spcPct val="0"/>
              </a:spcBef>
              <a:spcAft>
                <a:spcPts val="600"/>
              </a:spcAft>
              <a:buClr>
                <a:srgbClr val="36B0E3"/>
              </a:buClr>
              <a:buSzPct val="80000"/>
              <a:buFont typeface="Arial" panose="020B0604020202020204" pitchFamily="34" charset="0"/>
              <a:buChar char="•"/>
            </a:pPr>
            <a:r>
              <a:rPr lang="en-US" altLang="en-US" sz="2000">
                <a:solidFill>
                  <a:srgbClr val="000000"/>
                </a:solidFill>
                <a:ea typeface="ヒラギノ角ゴ Pro W3" pitchFamily="-92" charset="-128"/>
              </a:rPr>
              <a:t> </a:t>
            </a:r>
            <a:r>
              <a:rPr lang="ar-LB" altLang="en-US" sz="2000">
                <a:solidFill>
                  <a:srgbClr val="000000"/>
                </a:solidFill>
                <a:ea typeface="ヒラギノ角ゴ Pro W3" pitchFamily="-92" charset="-128"/>
              </a:rPr>
              <a:t>الانهماك في تسجيل المعلومات وتناسي الاهتمام </a:t>
            </a:r>
            <a:endParaRPr lang="en-US" altLang="en-US" sz="2000">
              <a:solidFill>
                <a:srgbClr val="000000"/>
              </a:solidFill>
              <a:ea typeface="ヒラギノ角ゴ Pro W3" pitchFamily="-92" charset="-128"/>
            </a:endParaRPr>
          </a:p>
          <a:p>
            <a:pPr indent="0" algn="r" rtl="1">
              <a:spcBef>
                <a:spcPct val="0"/>
              </a:spcBef>
              <a:spcAft>
                <a:spcPts val="600"/>
              </a:spcAft>
              <a:buClr>
                <a:srgbClr val="36B0E3"/>
              </a:buClr>
              <a:buSzPct val="80000"/>
              <a:buFont typeface="Arial" panose="020B0604020202020204" pitchFamily="34" charset="0"/>
              <a:buNone/>
            </a:pPr>
            <a:r>
              <a:rPr lang="en-US" altLang="en-US" sz="2000">
                <a:solidFill>
                  <a:srgbClr val="000000"/>
                </a:solidFill>
                <a:ea typeface="ヒラギノ角ゴ Pro W3" pitchFamily="-92" charset="-128"/>
              </a:rPr>
              <a:t>   </a:t>
            </a:r>
            <a:r>
              <a:rPr lang="ar-LB" altLang="en-US" sz="2000">
                <a:solidFill>
                  <a:srgbClr val="000000"/>
                </a:solidFill>
                <a:ea typeface="ヒラギノ角ゴ Pro W3" pitchFamily="-92" charset="-128"/>
              </a:rPr>
              <a:t>بالشخص الذي يروي القصة.</a:t>
            </a:r>
          </a:p>
          <a:p>
            <a:pPr indent="0">
              <a:spcBef>
                <a:spcPct val="0"/>
              </a:spcBef>
              <a:spcAft>
                <a:spcPts val="600"/>
              </a:spcAft>
              <a:buFont typeface="Arial" panose="020B0604020202020204" pitchFamily="34" charset="0"/>
              <a:buChar char="•"/>
            </a:pPr>
            <a:endParaRPr lang="en-GB" altLang="en-US" sz="2000">
              <a:solidFill>
                <a:srgbClr val="38A5DE"/>
              </a:solidFill>
              <a:ea typeface="ヒラギノ角ゴ Pro W3" pitchFamily="-92" charset="-128"/>
            </a:endParaRPr>
          </a:p>
        </p:txBody>
      </p:sp>
      <p:sp>
        <p:nvSpPr>
          <p:cNvPr id="182277" name="TextBox 2">
            <a:extLst>
              <a:ext uri="{FF2B5EF4-FFF2-40B4-BE49-F238E27FC236}">
                <a16:creationId xmlns:a16="http://schemas.microsoft.com/office/drawing/2014/main" id="{E066C088-000B-42AD-B4C0-9D6F3DFBAEE0}"/>
              </a:ext>
            </a:extLst>
          </p:cNvPr>
          <p:cNvSpPr txBox="1">
            <a:spLocks noChangeArrowheads="1"/>
          </p:cNvSpPr>
          <p:nvPr/>
        </p:nvSpPr>
        <p:spPr bwMode="auto">
          <a:xfrm>
            <a:off x="8701088" y="903288"/>
            <a:ext cx="317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a:r>
              <a:rPr lang="ar-LB" altLang="en-US" b="1">
                <a:solidFill>
                  <a:srgbClr val="000000"/>
                </a:solidFill>
                <a:cs typeface="Calibri" panose="020F0502020204030204" pitchFamily="34" charset="0"/>
              </a:rPr>
              <a:t>3</a:t>
            </a:r>
            <a:r>
              <a:rPr lang="en-US" altLang="en-US" b="1">
                <a:solidFill>
                  <a:srgbClr val="000000"/>
                </a:solidFill>
                <a:cs typeface="Calibri" panose="020F0502020204030204" pitchFamily="34" charset="0"/>
              </a:rPr>
              <a:t>.</a:t>
            </a:r>
            <a:r>
              <a:rPr lang="ar-LB" altLang="en-US" b="1">
                <a:solidFill>
                  <a:srgbClr val="000000"/>
                </a:solidFill>
                <a:cs typeface="Calibri" panose="020F0502020204030204" pitchFamily="34" charset="0"/>
              </a:rPr>
              <a:t> خلال المقابلة</a:t>
            </a:r>
            <a:endParaRPr lang="en-US" altLang="en-US" b="1">
              <a:solidFill>
                <a:srgbClr val="000000"/>
              </a:solidFill>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
            <a:extLst>
              <a:ext uri="{FF2B5EF4-FFF2-40B4-BE49-F238E27FC236}">
                <a16:creationId xmlns:a16="http://schemas.microsoft.com/office/drawing/2014/main" id="{4A08D1E5-7E92-4DA0-8922-3C733EE78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84663"/>
            <a:ext cx="145097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3F0797A-0DBA-4B9D-AB99-7FE2097A47BF}"/>
              </a:ext>
            </a:extLst>
          </p:cNvPr>
          <p:cNvSpPr>
            <a:spLocks noGrp="1"/>
          </p:cNvSpPr>
          <p:nvPr>
            <p:ph type="title"/>
          </p:nvPr>
        </p:nvSpPr>
        <p:spPr>
          <a:xfrm>
            <a:off x="654050" y="292100"/>
            <a:ext cx="11166475" cy="487363"/>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2.8.3 لا تؤذِ – تقنيات إجراء المقابلة</a:t>
            </a:r>
            <a:endParaRPr lang="en-GB" altLang="en-US" sz="2800">
              <a:ea typeface="ヒラギノ角ゴ Pro W3" pitchFamily="-92" charset="-128"/>
            </a:endParaRPr>
          </a:p>
        </p:txBody>
      </p:sp>
      <p:sp>
        <p:nvSpPr>
          <p:cNvPr id="184324" name="TextBox 4">
            <a:extLst>
              <a:ext uri="{FF2B5EF4-FFF2-40B4-BE49-F238E27FC236}">
                <a16:creationId xmlns:a16="http://schemas.microsoft.com/office/drawing/2014/main" id="{32C6C493-E0F8-4A4D-807B-750B400CC6B5}"/>
              </a:ext>
            </a:extLst>
          </p:cNvPr>
          <p:cNvSpPr txBox="1">
            <a:spLocks noChangeArrowheads="1"/>
          </p:cNvSpPr>
          <p:nvPr/>
        </p:nvSpPr>
        <p:spPr bwMode="auto">
          <a:xfrm>
            <a:off x="2271713" y="1112838"/>
            <a:ext cx="937895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a:lnSpc>
                <a:spcPct val="107000"/>
              </a:lnSpc>
              <a:spcAft>
                <a:spcPts val="800"/>
              </a:spcAft>
            </a:pPr>
            <a:r>
              <a:rPr lang="ar-LB" altLang="en-US" b="1">
                <a:solidFill>
                  <a:srgbClr val="000000"/>
                </a:solidFill>
                <a:cs typeface="Simplified Arabic" panose="02020603050405020304" pitchFamily="18" charset="-78"/>
              </a:rPr>
              <a:t>4</a:t>
            </a:r>
            <a:r>
              <a:rPr lang="en-US" altLang="en-US" b="1">
                <a:solidFill>
                  <a:srgbClr val="000000"/>
                </a:solidFill>
                <a:cs typeface="Simplified Arabic" panose="02020603050405020304" pitchFamily="18" charset="-78"/>
              </a:rPr>
              <a:t>.</a:t>
            </a:r>
            <a:r>
              <a:rPr lang="ar-LB" altLang="en-US" b="1">
                <a:solidFill>
                  <a:srgbClr val="000000"/>
                </a:solidFill>
                <a:cs typeface="Simplified Arabic" panose="02020603050405020304" pitchFamily="18" charset="-78"/>
              </a:rPr>
              <a:t> بعد انتهاء المقابلة</a:t>
            </a:r>
            <a:endParaRPr lang="en-US" altLang="en-US" sz="1400">
              <a:solidFill>
                <a:srgbClr val="000000"/>
              </a:solidFill>
              <a:cs typeface="Arial" panose="020B0604020202020204" pitchFamily="34" charset="0"/>
            </a:endParaRPr>
          </a:p>
          <a:p>
            <a:pPr algn="r" rtl="1">
              <a:lnSpc>
                <a:spcPct val="107000"/>
              </a:lnSpc>
              <a:spcAft>
                <a:spcPts val="800"/>
              </a:spcAft>
              <a:buClr>
                <a:srgbClr val="36B0E3"/>
              </a:buClr>
              <a:buFont typeface="Arial" panose="020B0604020202020204" pitchFamily="34" charset="0"/>
              <a:buChar char="•"/>
            </a:pPr>
            <a:r>
              <a:rPr lang="ar-LB" altLang="en-US">
                <a:solidFill>
                  <a:srgbClr val="000000"/>
                </a:solidFill>
                <a:cs typeface="Simplified Arabic" panose="02020603050405020304" pitchFamily="18" charset="-78"/>
              </a:rPr>
              <a:t>من الضروري أن تتخذوا كل الخطوات الضرورية لتأمين إحالة العميل إلى الخدمات التي يحتاج إليها (كما تم </a:t>
            </a:r>
            <a:endParaRPr lang="en-US" altLang="en-US">
              <a:solidFill>
                <a:srgbClr val="000000"/>
              </a:solidFill>
              <a:cs typeface="Simplified Arabic" panose="02020603050405020304" pitchFamily="18" charset="-78"/>
            </a:endParaRPr>
          </a:p>
          <a:p>
            <a:pPr algn="r" rtl="1">
              <a:lnSpc>
                <a:spcPct val="107000"/>
              </a:lnSpc>
              <a:spcAft>
                <a:spcPts val="800"/>
              </a:spcAft>
              <a:buClr>
                <a:srgbClr val="36B0E3"/>
              </a:buCl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الاتفاق عليه خلال المقابلة).</a:t>
            </a:r>
            <a:endParaRPr lang="en-US" altLang="en-US" sz="1400">
              <a:solidFill>
                <a:srgbClr val="000000"/>
              </a:solidFill>
              <a:cs typeface="Arial" panose="020B0604020202020204" pitchFamily="34" charset="0"/>
            </a:endParaRPr>
          </a:p>
          <a:p>
            <a:pPr algn="r" rtl="1">
              <a:lnSpc>
                <a:spcPct val="107000"/>
              </a:lnSpc>
              <a:spcAft>
                <a:spcPts val="800"/>
              </a:spcAft>
              <a:buClr>
                <a:srgbClr val="36B0E3"/>
              </a:buClr>
              <a:buFont typeface="Arial" panose="020B0604020202020204" pitchFamily="34" charset="0"/>
              <a:buChar char="•"/>
            </a:pPr>
            <a:r>
              <a:rPr lang="ar-LB" altLang="en-US">
                <a:solidFill>
                  <a:srgbClr val="000000"/>
                </a:solidFill>
                <a:cs typeface="Simplified Arabic" panose="02020603050405020304" pitchFamily="18" charset="-78"/>
              </a:rPr>
              <a:t>احرصوا على الحفاظ على سرية المعلومات التي جمعتموها، عبر إدخال  كل المعلومات التي جمعتموها إلى </a:t>
            </a:r>
            <a:r>
              <a:rPr lang="en-US" altLang="en-US">
                <a:solidFill>
                  <a:srgbClr val="000000"/>
                </a:solidFill>
                <a:cs typeface="Simplified Arabic" panose="02020603050405020304" pitchFamily="18" charset="-78"/>
              </a:rPr>
              <a:t> </a:t>
            </a:r>
          </a:p>
          <a:p>
            <a:pPr algn="r" rtl="1">
              <a:lnSpc>
                <a:spcPct val="107000"/>
              </a:lnSpc>
              <a:spcAft>
                <a:spcPts val="800"/>
              </a:spcAft>
              <a:buClr>
                <a:srgbClr val="36B0E3"/>
              </a:buClr>
            </a:pPr>
            <a:r>
              <a:rPr lang="en-US" altLang="en-US">
                <a:solidFill>
                  <a:srgbClr val="000000"/>
                </a:solidFill>
                <a:cs typeface="Simplified Arabic" panose="02020603050405020304" pitchFamily="18" charset="-78"/>
              </a:rPr>
              <a:t>    </a:t>
            </a:r>
            <a:r>
              <a:rPr lang="ar-LB" altLang="en-US">
                <a:solidFill>
                  <a:srgbClr val="000000"/>
                </a:solidFill>
                <a:cs typeface="Simplified Arabic" panose="02020603050405020304" pitchFamily="18" charset="-78"/>
              </a:rPr>
              <a:t>النظام وتحميلها على الخادم بأسرع وقت ممكن.</a:t>
            </a:r>
            <a:endParaRPr lang="en-US" altLang="en-US" sz="1400">
              <a:solidFill>
                <a:srgbClr val="000000"/>
              </a:solidFill>
              <a:cs typeface="Arial" panose="020B0604020202020204" pitchFamily="34" charset="0"/>
            </a:endParaRPr>
          </a:p>
          <a:p>
            <a:pPr algn="r" rtl="1">
              <a:lnSpc>
                <a:spcPct val="107000"/>
              </a:lnSpc>
              <a:spcAft>
                <a:spcPts val="800"/>
              </a:spcAft>
              <a:buClr>
                <a:srgbClr val="36B0E3"/>
              </a:buClr>
              <a:buFont typeface="Arial" panose="020B0604020202020204" pitchFamily="34" charset="0"/>
              <a:buChar char="•"/>
            </a:pPr>
            <a:r>
              <a:rPr lang="ar-LB" altLang="en-US">
                <a:solidFill>
                  <a:srgbClr val="000000"/>
                </a:solidFill>
                <a:cs typeface="Simplified Arabic" panose="02020603050405020304" pitchFamily="18" charset="-78"/>
              </a:rPr>
              <a:t>اتلفوا أية ملاحظات قمتم بتدوينها أو تسجيلات صوتية سجلتموها خلال المقابلة.</a:t>
            </a:r>
            <a:endParaRPr lang="en-US" altLang="en-US" sz="1400">
              <a:solidFill>
                <a:srgbClr val="000000"/>
              </a:solidFill>
              <a:cs typeface="Arial" panose="020B0604020202020204" pitchFamily="34" charset="0"/>
            </a:endParaRPr>
          </a:p>
          <a:p>
            <a:pPr algn="r" rtl="1">
              <a:lnSpc>
                <a:spcPct val="107000"/>
              </a:lnSpc>
              <a:spcAft>
                <a:spcPts val="800"/>
              </a:spcAft>
              <a:buClr>
                <a:srgbClr val="36B0E3"/>
              </a:buClr>
              <a:buFont typeface="Arial" panose="020B0604020202020204" pitchFamily="34" charset="0"/>
              <a:buChar char="•"/>
            </a:pPr>
            <a:r>
              <a:rPr lang="ar-LB" altLang="en-US">
                <a:solidFill>
                  <a:srgbClr val="000000"/>
                </a:solidFill>
                <a:cs typeface="Simplified Arabic" panose="02020603050405020304" pitchFamily="18" charset="-78"/>
              </a:rPr>
              <a:t>نفّذوا خطة العمل وتابعوا عملية الإحالة.</a:t>
            </a:r>
            <a:endParaRPr lang="en-US" altLang="en-US" sz="1400">
              <a:solidFill>
                <a:srgbClr val="000000"/>
              </a:solidFill>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4">
            <a:extLst>
              <a:ext uri="{FF2B5EF4-FFF2-40B4-BE49-F238E27FC236}">
                <a16:creationId xmlns:a16="http://schemas.microsoft.com/office/drawing/2014/main" id="{E90626C2-6588-44EB-9246-EA989CF3E6B8}"/>
              </a:ext>
            </a:extLst>
          </p:cNvPr>
          <p:cNvSpPr>
            <a:spLocks noGrp="1"/>
          </p:cNvSpPr>
          <p:nvPr>
            <p:ph type="body" sz="quarter" idx="4294967295"/>
          </p:nvPr>
        </p:nvSpPr>
        <p:spPr bwMode="auto">
          <a:xfrm>
            <a:off x="2166938" y="336550"/>
            <a:ext cx="9705975"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rtl="1" eaLnBrk="1" hangingPunct="1">
              <a:buFont typeface="Arial" panose="020B0604020202020204" pitchFamily="34" charset="0"/>
              <a:buNone/>
            </a:pPr>
            <a:r>
              <a:rPr lang="hr-HR" altLang="en-US" b="1">
                <a:solidFill>
                  <a:srgbClr val="36B0E3"/>
                </a:solidFill>
                <a:latin typeface="Arial" panose="020B0604020202020204" pitchFamily="34" charset="0"/>
                <a:ea typeface="ヒラギノ角ゴ Pro W3" pitchFamily="-92" charset="-128"/>
                <a:cs typeface="Arial" panose="020B0604020202020204" pitchFamily="34" charset="0"/>
              </a:rPr>
              <a:t>2.1.2</a:t>
            </a:r>
            <a:r>
              <a:rPr lang="ar-LB" altLang="en-US" b="1">
                <a:solidFill>
                  <a:srgbClr val="36B0E3"/>
                </a:solidFill>
                <a:latin typeface="Arial" panose="020B0604020202020204" pitchFamily="34" charset="0"/>
                <a:ea typeface="ヒラギノ角ゴ Pro W3" pitchFamily="-92" charset="-128"/>
                <a:cs typeface="Arial" panose="020B0604020202020204" pitchFamily="34" charset="0"/>
              </a:rPr>
              <a:t> التعريف ببرنامج </a:t>
            </a:r>
            <a:r>
              <a:rPr lang="en-GB" altLang="en-US" b="1">
                <a:solidFill>
                  <a:srgbClr val="36B0E3"/>
                </a:solidFill>
                <a:latin typeface="Arial" panose="020B0604020202020204" pitchFamily="34" charset="0"/>
                <a:ea typeface="ヒラギノ角ゴ Pro W3" pitchFamily="-92" charset="-128"/>
                <a:cs typeface="Arial" panose="020B0604020202020204" pitchFamily="34" charset="0"/>
              </a:rPr>
              <a:t>Gender REAct، </a:t>
            </a:r>
            <a:r>
              <a:rPr lang="ar-LB" altLang="en-US" b="1">
                <a:solidFill>
                  <a:srgbClr val="36B0E3"/>
                </a:solidFill>
                <a:latin typeface="Arial" panose="020B0604020202020204" pitchFamily="34" charset="0"/>
                <a:ea typeface="ヒラギノ角ゴ Pro W3" pitchFamily="-92" charset="-128"/>
                <a:cs typeface="Arial" panose="020B0604020202020204" pitchFamily="34" charset="0"/>
              </a:rPr>
              <a:t>واستعراض فوائده</a:t>
            </a:r>
            <a:endParaRPr lang="en-GB" altLang="en-US" b="1">
              <a:solidFill>
                <a:srgbClr val="36B0E3"/>
              </a:solidFill>
              <a:latin typeface="Arial" panose="020B0604020202020204" pitchFamily="34" charset="0"/>
              <a:ea typeface="ヒラギノ角ゴ Pro W3" pitchFamily="-92" charset="-128"/>
              <a:cs typeface="Arial" panose="020B0604020202020204" pitchFamily="34" charset="0"/>
            </a:endParaRPr>
          </a:p>
        </p:txBody>
      </p:sp>
      <p:sp>
        <p:nvSpPr>
          <p:cNvPr id="46083" name="Rectangle 7">
            <a:extLst>
              <a:ext uri="{FF2B5EF4-FFF2-40B4-BE49-F238E27FC236}">
                <a16:creationId xmlns:a16="http://schemas.microsoft.com/office/drawing/2014/main" id="{BCD97B9B-8EBB-4B14-917C-CE272E3619C4}"/>
              </a:ext>
            </a:extLst>
          </p:cNvPr>
          <p:cNvSpPr>
            <a:spLocks noChangeArrowheads="1"/>
          </p:cNvSpPr>
          <p:nvPr/>
        </p:nvSpPr>
        <p:spPr bwMode="auto">
          <a:xfrm>
            <a:off x="223838" y="1387475"/>
            <a:ext cx="9456737" cy="438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r>
              <a:rPr lang="ar-LB" altLang="en-US" sz="2800" b="1">
                <a:solidFill>
                  <a:srgbClr val="000000"/>
                </a:solidFill>
              </a:rPr>
              <a:t>الحقوق</a:t>
            </a:r>
            <a:r>
              <a:rPr lang="en-US" altLang="en-US" sz="2800" b="1">
                <a:solidFill>
                  <a:srgbClr val="000000"/>
                </a:solidFill>
                <a:cs typeface="Arial" panose="020B0604020202020204" pitchFamily="34" charset="0"/>
              </a:rPr>
              <a:t> </a:t>
            </a:r>
            <a:r>
              <a:rPr lang="ar-LB" altLang="en-US" sz="2800" b="1">
                <a:solidFill>
                  <a:srgbClr val="000000"/>
                </a:solidFill>
              </a:rPr>
              <a:t>- الأدلة والأعمال القائمة على النوع الاجتماعي </a:t>
            </a:r>
            <a:endParaRPr lang="en-US" altLang="en-US" sz="2800" b="1">
              <a:solidFill>
                <a:srgbClr val="000000"/>
              </a:solidFill>
              <a:cs typeface="Arial" panose="020B0604020202020204" pitchFamily="34" charset="0"/>
            </a:endParaRPr>
          </a:p>
          <a:p>
            <a:pPr algn="r" rtl="1" eaLnBrk="1" hangingPunct="1"/>
            <a:r>
              <a:rPr lang="ar-LB" altLang="en-US" sz="2800" b="1">
                <a:solidFill>
                  <a:srgbClr val="000000"/>
                </a:solidFill>
              </a:rPr>
              <a:t>(برنامج </a:t>
            </a:r>
            <a:r>
              <a:rPr lang="en-US" altLang="en-US" sz="2800" b="1">
                <a:solidFill>
                  <a:srgbClr val="191919"/>
                </a:solidFill>
              </a:rPr>
              <a:t>Gender</a:t>
            </a:r>
            <a:r>
              <a:rPr lang="en-US" altLang="en-US" sz="2800" b="1">
                <a:solidFill>
                  <a:srgbClr val="000000"/>
                </a:solidFill>
              </a:rPr>
              <a:t> </a:t>
            </a:r>
            <a:r>
              <a:rPr lang="en-US" altLang="en-US" sz="2800" b="1">
                <a:solidFill>
                  <a:srgbClr val="191919"/>
                </a:solidFill>
              </a:rPr>
              <a:t>REAct</a:t>
            </a:r>
            <a:r>
              <a:rPr lang="ar-LB" altLang="en-US" sz="2800" b="1">
                <a:solidFill>
                  <a:srgbClr val="000000"/>
                </a:solidFill>
              </a:rPr>
              <a:t>)</a:t>
            </a:r>
            <a:r>
              <a:rPr lang="en-US" altLang="en-US" sz="2800" b="1">
                <a:solidFill>
                  <a:srgbClr val="000000"/>
                </a:solidFill>
                <a:cs typeface="Arial" panose="020B0604020202020204" pitchFamily="34" charset="0"/>
              </a:rPr>
              <a:t>  </a:t>
            </a:r>
            <a:endParaRPr lang="ar-LB" altLang="en-US" sz="2800" b="1">
              <a:solidFill>
                <a:srgbClr val="000000"/>
              </a:solidFill>
            </a:endParaRPr>
          </a:p>
          <a:p>
            <a:pPr algn="r" rtl="1" eaLnBrk="1" hangingPunct="1"/>
            <a:endParaRPr lang="en-US" altLang="en-US" sz="1200" b="1">
              <a:solidFill>
                <a:srgbClr val="000000"/>
              </a:solidFill>
            </a:endParaRPr>
          </a:p>
          <a:p>
            <a:pPr algn="r" rtl="1" eaLnBrk="1" hangingPunct="1">
              <a:spcAft>
                <a:spcPts val="1800"/>
              </a:spcAft>
              <a:buClr>
                <a:srgbClr val="36B0E3"/>
              </a:buClr>
              <a:buFont typeface="Arial" panose="020B0604020202020204" pitchFamily="34" charset="0"/>
              <a:buChar char="•"/>
            </a:pPr>
            <a:r>
              <a:rPr lang="en-US" altLang="en-US" sz="2800">
                <a:solidFill>
                  <a:srgbClr val="000000"/>
                </a:solidFill>
                <a:cs typeface="Arial" panose="020B0604020202020204" pitchFamily="34" charset="0"/>
              </a:rPr>
              <a:t> </a:t>
            </a:r>
            <a:r>
              <a:rPr lang="ar-LB" altLang="en-US" sz="2800">
                <a:solidFill>
                  <a:srgbClr val="000000"/>
                </a:solidFill>
              </a:rPr>
              <a:t>برنامج مكمّل لبرنامج </a:t>
            </a:r>
            <a:r>
              <a:rPr lang="en-US" altLang="en-US" sz="2800">
                <a:solidFill>
                  <a:srgbClr val="000000"/>
                </a:solidFill>
              </a:rPr>
              <a:t>REAct</a:t>
            </a:r>
            <a:r>
              <a:rPr lang="ar-LB" altLang="en-US" sz="2800">
                <a:solidFill>
                  <a:srgbClr val="000000"/>
                </a:solidFill>
              </a:rPr>
              <a:t> الأساسي، يضيف معلومات تسلط الضوء بشكل خاص على النوع الاجتماعي، والتمييز والعنف القائمين على النوع الاجتماعي والتنوّع.</a:t>
            </a:r>
          </a:p>
          <a:p>
            <a:pPr algn="r" rtl="1" eaLnBrk="1" hangingPunct="1">
              <a:spcAft>
                <a:spcPts val="1800"/>
              </a:spcAft>
              <a:buClr>
                <a:srgbClr val="36B0E3"/>
              </a:buClr>
              <a:buFont typeface="Arial" panose="020B0604020202020204" pitchFamily="34" charset="0"/>
              <a:buChar char="•"/>
            </a:pPr>
            <a:r>
              <a:rPr lang="en-US" altLang="en-US" sz="2800">
                <a:solidFill>
                  <a:srgbClr val="000000"/>
                </a:solidFill>
                <a:cs typeface="Calibri" panose="020F0502020204030204" pitchFamily="34" charset="0"/>
              </a:rPr>
              <a:t> </a:t>
            </a:r>
            <a:r>
              <a:rPr lang="ar-LB" altLang="en-US" sz="2800">
                <a:solidFill>
                  <a:srgbClr val="000000"/>
                </a:solidFill>
                <a:cs typeface="Calibri" panose="020F0502020204030204" pitchFamily="34" charset="0"/>
              </a:rPr>
              <a:t>تمّ تطوير هذا البرنامج تلبية للدليل القاطع على أن انعدام المساواة القائمة على النوع الاجتماعي، هي عقبة كبيرة مرتبطة بحقوق الإنسان، تعيق وصول المجموعات المهمشة إلى الخدمات الصحية الخاصة بفيروس نقص المناعة البشرية وسواها من الخدمات الصحية.</a:t>
            </a:r>
            <a:endParaRPr lang="en-US" altLang="en-US" sz="2800">
              <a:solidFill>
                <a:srgbClr val="000000"/>
              </a:solidFill>
              <a:cs typeface="Calibri" panose="020F0502020204030204" pitchFamily="34" charset="0"/>
            </a:endParaRPr>
          </a:p>
        </p:txBody>
      </p:sp>
      <p:pic>
        <p:nvPicPr>
          <p:cNvPr id="46084" name="Picture 4">
            <a:extLst>
              <a:ext uri="{FF2B5EF4-FFF2-40B4-BE49-F238E27FC236}">
                <a16:creationId xmlns:a16="http://schemas.microsoft.com/office/drawing/2014/main" id="{E60C90D9-E2C9-4CA0-8415-02C1475483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9463" y="2420938"/>
            <a:ext cx="2143125"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BC17-4F98-4A64-8D99-090CBB408CD8}"/>
              </a:ext>
            </a:extLst>
          </p:cNvPr>
          <p:cNvSpPr>
            <a:spLocks noGrp="1"/>
          </p:cNvSpPr>
          <p:nvPr>
            <p:ph type="title"/>
          </p:nvPr>
        </p:nvSpPr>
        <p:spPr>
          <a:xfrm>
            <a:off x="3870325" y="279400"/>
            <a:ext cx="7970838" cy="487363"/>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2.8.3 لا تؤذ – الإرهاق الناجم عن التعاطف مع الآخرين</a:t>
            </a:r>
            <a:endParaRPr lang="en-US" altLang="en-US" sz="2800">
              <a:ea typeface="ヒラギノ角ゴ Pro W3" pitchFamily="-92" charset="-128"/>
            </a:endParaRPr>
          </a:p>
        </p:txBody>
      </p:sp>
      <p:sp>
        <p:nvSpPr>
          <p:cNvPr id="185347" name="Text Placeholder 3">
            <a:extLst>
              <a:ext uri="{FF2B5EF4-FFF2-40B4-BE49-F238E27FC236}">
                <a16:creationId xmlns:a16="http://schemas.microsoft.com/office/drawing/2014/main" id="{B075ABD7-DFCD-4086-AD67-7FB6A9B5ADFB}"/>
              </a:ext>
            </a:extLst>
          </p:cNvPr>
          <p:cNvSpPr>
            <a:spLocks noGrp="1" noChangeArrowheads="1"/>
          </p:cNvSpPr>
          <p:nvPr>
            <p:ph type="body" sz="quarter" idx="16"/>
          </p:nvPr>
        </p:nvSpPr>
        <p:spPr bwMode="auto">
          <a:xfrm>
            <a:off x="922338" y="1789113"/>
            <a:ext cx="6416675" cy="453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lgn="r" rtl="1" eaLnBrk="1" hangingPunct="1">
              <a:lnSpc>
                <a:spcPct val="140000"/>
              </a:lnSpc>
              <a:spcBef>
                <a:spcPct val="0"/>
              </a:spcBef>
              <a:spcAft>
                <a:spcPts val="600"/>
              </a:spcAft>
              <a:buClr>
                <a:srgbClr val="36B0E3"/>
              </a:buClr>
              <a:buFont typeface="Arial" panose="020B0604020202020204" pitchFamily="34" charset="0"/>
              <a:buChar char="•"/>
            </a:pPr>
            <a:r>
              <a:rPr lang="ar-LB" altLang="en-US" sz="2400">
                <a:solidFill>
                  <a:srgbClr val="000000"/>
                </a:solidFill>
                <a:ea typeface="ヒラギノ角ゴ Pro W3" pitchFamily="-92" charset="-128"/>
              </a:rPr>
              <a:t>إن العمل اليومي مع الأفراد والمجتمعات المتأثرة بالعنف </a:t>
            </a:r>
            <a:r>
              <a:rPr lang="en-US" altLang="en-US" sz="2400">
                <a:solidFill>
                  <a:srgbClr val="000000"/>
                </a:solidFill>
                <a:ea typeface="ヒラギノ角ゴ Pro W3" pitchFamily="-92" charset="-128"/>
              </a:rPr>
              <a:t> </a:t>
            </a:r>
          </a:p>
          <a:p>
            <a:pPr marL="342900" indent="-342900" algn="r" rtl="1" eaLnBrk="1" hangingPunct="1">
              <a:lnSpc>
                <a:spcPct val="140000"/>
              </a:lnSpc>
              <a:spcBef>
                <a:spcPct val="0"/>
              </a:spcBef>
              <a:spcAft>
                <a:spcPts val="600"/>
              </a:spcAft>
              <a:buClr>
                <a:srgbClr val="36B0E3"/>
              </a:buClr>
              <a:buFont typeface="Arial" panose="020B0604020202020204" pitchFamily="34" charset="0"/>
              <a:buNone/>
            </a:pPr>
            <a:r>
              <a:rPr lang="en-US" altLang="en-US" sz="2400">
                <a:solidFill>
                  <a:srgbClr val="000000"/>
                </a:solidFill>
                <a:ea typeface="ヒラギノ角ゴ Pro W3" pitchFamily="-92" charset="-128"/>
              </a:rPr>
              <a:t>   </a:t>
            </a:r>
            <a:r>
              <a:rPr lang="ar-LB" altLang="en-US" sz="2400">
                <a:solidFill>
                  <a:srgbClr val="000000"/>
                </a:solidFill>
                <a:ea typeface="ヒラギノ角ゴ Pro W3" pitchFamily="-92" charset="-128"/>
              </a:rPr>
              <a:t>والتمييز القائمين على النوع الاجتماعي </a:t>
            </a:r>
            <a:r>
              <a:rPr lang="en-US" altLang="en-US" sz="2400">
                <a:solidFill>
                  <a:srgbClr val="000000"/>
                </a:solidFill>
                <a:ea typeface="ヒラギノ角ゴ Pro W3" pitchFamily="-92" charset="-128"/>
              </a:rPr>
              <a:t> </a:t>
            </a:r>
            <a:r>
              <a:rPr lang="ar-LB" altLang="en-US" sz="2400">
                <a:solidFill>
                  <a:srgbClr val="000000"/>
                </a:solidFill>
                <a:ea typeface="ヒラギノ角ゴ Pro W3" pitchFamily="-92" charset="-128"/>
              </a:rPr>
              <a:t>قد يسبّب </a:t>
            </a:r>
            <a:r>
              <a:rPr lang="en-US" altLang="en-US" sz="2400">
                <a:solidFill>
                  <a:srgbClr val="000000"/>
                </a:solidFill>
                <a:ea typeface="ヒラギノ角ゴ Pro W3" pitchFamily="-92" charset="-128"/>
              </a:rPr>
              <a:t>   </a:t>
            </a:r>
          </a:p>
          <a:p>
            <a:pPr marL="342900" indent="-342900" algn="r" rtl="1" eaLnBrk="1" hangingPunct="1">
              <a:lnSpc>
                <a:spcPct val="140000"/>
              </a:lnSpc>
              <a:spcBef>
                <a:spcPct val="0"/>
              </a:spcBef>
              <a:spcAft>
                <a:spcPts val="600"/>
              </a:spcAft>
              <a:buClr>
                <a:srgbClr val="36B0E3"/>
              </a:buClr>
              <a:buFont typeface="Arial" panose="020B0604020202020204" pitchFamily="34" charset="0"/>
              <a:buNone/>
            </a:pPr>
            <a:r>
              <a:rPr lang="en-US" altLang="en-US" sz="2400">
                <a:solidFill>
                  <a:srgbClr val="000000"/>
                </a:solidFill>
                <a:ea typeface="ヒラギノ角ゴ Pro W3" pitchFamily="-92" charset="-128"/>
              </a:rPr>
              <a:t>   </a:t>
            </a:r>
            <a:r>
              <a:rPr lang="ar-LB" altLang="en-US" sz="2400">
                <a:solidFill>
                  <a:srgbClr val="000000"/>
                </a:solidFill>
                <a:ea typeface="ヒラギノ角ゴ Pro W3" pitchFamily="-92" charset="-128"/>
              </a:rPr>
              <a:t>الضغوطات والصدمات والإرهاق لكم ولزملائكم. </a:t>
            </a:r>
          </a:p>
          <a:p>
            <a:pPr marL="342900" indent="-342900" algn="r" rtl="1" eaLnBrk="1" hangingPunct="1">
              <a:lnSpc>
                <a:spcPct val="140000"/>
              </a:lnSpc>
              <a:spcBef>
                <a:spcPct val="0"/>
              </a:spcBef>
              <a:buClr>
                <a:srgbClr val="36B0E3"/>
              </a:buClr>
              <a:buFont typeface="Arial" panose="020B0604020202020204" pitchFamily="34" charset="0"/>
              <a:buChar char="•"/>
            </a:pPr>
            <a:r>
              <a:rPr lang="ar-LB" altLang="en-US" sz="2400">
                <a:solidFill>
                  <a:srgbClr val="000000"/>
                </a:solidFill>
                <a:ea typeface="ヒラギノ角ゴ Pro W3" pitchFamily="-92" charset="-128"/>
              </a:rPr>
              <a:t>تذكروا أن العناية بالذات أمر غاية في الأهمية!</a:t>
            </a:r>
          </a:p>
          <a:p>
            <a:pPr marL="342900" indent="-342900" algn="r" rtl="1" eaLnBrk="1" hangingPunct="1">
              <a:lnSpc>
                <a:spcPct val="140000"/>
              </a:lnSpc>
              <a:spcBef>
                <a:spcPct val="0"/>
              </a:spcBef>
              <a:buClr>
                <a:srgbClr val="36B0E3"/>
              </a:buClr>
              <a:buFont typeface="Arial" panose="020B0604020202020204" pitchFamily="34" charset="0"/>
              <a:buChar char="•"/>
            </a:pPr>
            <a:r>
              <a:rPr lang="ar-LB" altLang="en-US" sz="2400">
                <a:solidFill>
                  <a:srgbClr val="000000"/>
                </a:solidFill>
                <a:ea typeface="ヒラギノ角ゴ Pro W3" pitchFamily="-92" charset="-128"/>
              </a:rPr>
              <a:t>تذكروا أن تعتنوا بأنفسكم!</a:t>
            </a:r>
          </a:p>
          <a:p>
            <a:pPr marL="342900" indent="-342900" eaLnBrk="1" hangingPunct="1">
              <a:lnSpc>
                <a:spcPct val="140000"/>
              </a:lnSpc>
              <a:spcBef>
                <a:spcPct val="0"/>
              </a:spcBef>
              <a:buClr>
                <a:srgbClr val="36B0E3"/>
              </a:buClr>
              <a:buFont typeface="Arial" panose="020B0604020202020204" pitchFamily="34" charset="0"/>
              <a:buChar char="•"/>
            </a:pPr>
            <a:endParaRPr lang="ar-LB" altLang="en-US" sz="2400">
              <a:solidFill>
                <a:srgbClr val="000000"/>
              </a:solidFill>
              <a:ea typeface="ヒラギノ角ゴ Pro W3" pitchFamily="-92" charset="-128"/>
            </a:endParaRPr>
          </a:p>
        </p:txBody>
      </p:sp>
      <p:pic>
        <p:nvPicPr>
          <p:cNvPr id="185348" name="Picture 4">
            <a:extLst>
              <a:ext uri="{FF2B5EF4-FFF2-40B4-BE49-F238E27FC236}">
                <a16:creationId xmlns:a16="http://schemas.microsoft.com/office/drawing/2014/main" id="{1D9F5800-6F64-469E-86B0-FA197C7FC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3475" y="947738"/>
            <a:ext cx="4708525"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1" descr="Slides 81-30.png">
            <a:extLst>
              <a:ext uri="{FF2B5EF4-FFF2-40B4-BE49-F238E27FC236}">
                <a16:creationId xmlns:a16="http://schemas.microsoft.com/office/drawing/2014/main" id="{E5925A21-E5E2-425F-9019-855B63E0BE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6361-BA42-4528-9764-3EBBE18D4527}"/>
              </a:ext>
            </a:extLst>
          </p:cNvPr>
          <p:cNvSpPr>
            <a:spLocks noGrp="1"/>
          </p:cNvSpPr>
          <p:nvPr>
            <p:ph type="title"/>
          </p:nvPr>
        </p:nvSpPr>
        <p:spPr>
          <a:xfrm>
            <a:off x="5467350" y="280988"/>
            <a:ext cx="6326188" cy="1335087"/>
          </a:xfrm>
        </p:spPr>
        <p:txBody>
          <a:bodyPr vert="horz" tIns="45720" bIns="45720" numCol="1" anchor="t" anchorCtr="0" compatLnSpc="1">
            <a:prstTxWarp prst="textNoShape">
              <a:avLst/>
            </a:prstTxWarp>
          </a:bodyPr>
          <a:lstStyle/>
          <a:p>
            <a:pPr algn="r" rtl="1" eaLnBrk="1" hangingPunct="1">
              <a:defRPr/>
            </a:pPr>
            <a:r>
              <a:rPr lang="ar-LB" altLang="en-US" sz="2800">
                <a:ea typeface="ヒラギノ角ゴ Pro W3" pitchFamily="-92" charset="-128"/>
              </a:rPr>
              <a:t>2.8.3 التدرّب على إجراء المقابلات</a:t>
            </a:r>
            <a:br>
              <a:rPr lang="ar-LB" altLang="en-US" sz="2800">
                <a:ea typeface="ヒラギノ角ゴ Pro W3" pitchFamily="-92" charset="-128"/>
              </a:rPr>
            </a:br>
            <a:br>
              <a:rPr lang="ar-LB" altLang="en-US" sz="2800">
                <a:ea typeface="ヒラギノ角ゴ Pro W3" pitchFamily="-92" charset="-128"/>
              </a:rPr>
            </a:br>
            <a:r>
              <a:rPr lang="ar-LB" altLang="en-US" sz="2800">
                <a:ea typeface="ヒラギノ角ゴ Pro W3" pitchFamily="-92" charset="-128"/>
              </a:rPr>
              <a:t> </a:t>
            </a:r>
            <a:r>
              <a:rPr lang="ar-SA" altLang="en-US" sz="2400">
                <a:ea typeface="ヒラギノ角ゴ Pro W3" pitchFamily="-92" charset="-128"/>
              </a:rPr>
              <a:t>النشاط</a:t>
            </a:r>
            <a:br>
              <a:rPr lang="en-GB" altLang="en-US" sz="2800">
                <a:ea typeface="ヒラギノ角ゴ Pro W3" pitchFamily="-92" charset="-128"/>
              </a:rPr>
            </a:br>
            <a:endParaRPr lang="en-US" altLang="en-US" sz="2800" b="0">
              <a:ea typeface="ヒラギノ角ゴ Pro W3" pitchFamily="-92" charset="-128"/>
            </a:endParaRPr>
          </a:p>
        </p:txBody>
      </p:sp>
      <p:sp>
        <p:nvSpPr>
          <p:cNvPr id="188419" name="TextBox 3">
            <a:extLst>
              <a:ext uri="{FF2B5EF4-FFF2-40B4-BE49-F238E27FC236}">
                <a16:creationId xmlns:a16="http://schemas.microsoft.com/office/drawing/2014/main" id="{1D461D29-6C05-4772-ADB4-3884BB8BC359}"/>
              </a:ext>
            </a:extLst>
          </p:cNvPr>
          <p:cNvSpPr txBox="1">
            <a:spLocks noChangeArrowheads="1"/>
          </p:cNvSpPr>
          <p:nvPr/>
        </p:nvSpPr>
        <p:spPr bwMode="auto">
          <a:xfrm>
            <a:off x="4308475" y="1749425"/>
            <a:ext cx="7408863"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ヒラギノ角ゴ Pro W3" pitchFamily="-92" charset="-128"/>
              </a:defRPr>
            </a:lvl1pPr>
            <a:lvl2pPr>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spcAft>
                <a:spcPts val="600"/>
              </a:spcAft>
              <a:buClr>
                <a:srgbClr val="36B0E3"/>
              </a:buClr>
              <a:buSzPct val="90000"/>
              <a:buFont typeface="Arial" panose="020B0604020202020204" pitchFamily="34" charset="0"/>
              <a:buChar char="•"/>
            </a:pPr>
            <a:r>
              <a:rPr lang="ar-LB" altLang="en-US" sz="2200" b="1">
                <a:solidFill>
                  <a:srgbClr val="000000"/>
                </a:solidFill>
              </a:rPr>
              <a:t>العمل ضمن مجموعات ثنائية</a:t>
            </a:r>
          </a:p>
          <a:p>
            <a:pPr lvl="1" algn="r" rtl="1" eaLnBrk="1" hangingPunct="1">
              <a:spcAft>
                <a:spcPts val="600"/>
              </a:spcAft>
            </a:pPr>
            <a:r>
              <a:rPr lang="en-US" altLang="en-US" sz="2200">
                <a:solidFill>
                  <a:srgbClr val="000000"/>
                </a:solidFill>
                <a:cs typeface="Simplified Arabic" panose="02020603050405020304" pitchFamily="18" charset="-78"/>
              </a:rPr>
              <a:t>           </a:t>
            </a:r>
            <a:r>
              <a:rPr lang="en-US" altLang="en-US" sz="2200">
                <a:solidFill>
                  <a:srgbClr val="36B0E3"/>
                </a:solidFill>
                <a:cs typeface="Simplified Arabic" panose="02020603050405020304" pitchFamily="18" charset="-78"/>
              </a:rPr>
              <a:t>•</a:t>
            </a:r>
            <a:r>
              <a:rPr lang="en-US" altLang="en-US" sz="2200">
                <a:solidFill>
                  <a:srgbClr val="000000"/>
                </a:solidFill>
                <a:cs typeface="Simplified Arabic" panose="02020603050405020304" pitchFamily="18" charset="-78"/>
              </a:rPr>
              <a:t> </a:t>
            </a:r>
            <a:r>
              <a:rPr lang="ar-SA" altLang="en-US" sz="2200">
                <a:solidFill>
                  <a:srgbClr val="000000"/>
                </a:solidFill>
                <a:cs typeface="Simplified Arabic" panose="02020603050405020304" pitchFamily="18" charset="-78"/>
              </a:rPr>
              <a:t>يتولى أحد الشخصين دور المستفيد أو العميل والآخر ممثل </a:t>
            </a:r>
            <a:endParaRPr lang="en-US" altLang="en-US" sz="2200">
              <a:solidFill>
                <a:srgbClr val="000000"/>
              </a:solidFill>
              <a:cs typeface="Simplified Arabic" panose="02020603050405020304" pitchFamily="18" charset="-78"/>
            </a:endParaRPr>
          </a:p>
          <a:p>
            <a:pPr lvl="1" algn="r" rtl="1" eaLnBrk="1" hangingPunct="1">
              <a:spcAft>
                <a:spcPts val="600"/>
              </a:spcAft>
            </a:pPr>
            <a:r>
              <a:rPr lang="en-US" altLang="en-US" sz="2200">
                <a:solidFill>
                  <a:srgbClr val="000000"/>
                </a:solidFill>
                <a:cs typeface="Simplified Arabic" panose="02020603050405020304" pitchFamily="18" charset="-78"/>
              </a:rPr>
              <a:t>              </a:t>
            </a:r>
            <a:r>
              <a:rPr lang="ar-SA" altLang="en-US" sz="2200">
                <a:solidFill>
                  <a:srgbClr val="000000"/>
                </a:solidFill>
                <a:cs typeface="Simplified Arabic" panose="02020603050405020304" pitchFamily="18" charset="-78"/>
              </a:rPr>
              <a:t>المنظمة المنفذة أو العامل الميداني من الأقران.</a:t>
            </a:r>
            <a:endParaRPr lang="en-US" altLang="en-US" sz="2200">
              <a:solidFill>
                <a:srgbClr val="000000"/>
              </a:solidFill>
              <a:cs typeface="Arial" panose="020B0604020202020204" pitchFamily="34" charset="0"/>
            </a:endParaRPr>
          </a:p>
          <a:p>
            <a:pPr lvl="1" algn="r" rtl="1" eaLnBrk="1" hangingPunct="1">
              <a:spcAft>
                <a:spcPts val="600"/>
              </a:spcAft>
            </a:pPr>
            <a:r>
              <a:rPr lang="en-US" altLang="en-US" sz="2200">
                <a:solidFill>
                  <a:srgbClr val="000000"/>
                </a:solidFill>
                <a:cs typeface="Simplified Arabic" panose="02020603050405020304" pitchFamily="18" charset="-78"/>
              </a:rPr>
              <a:t>           </a:t>
            </a:r>
            <a:r>
              <a:rPr lang="en-US" altLang="en-US" sz="2200">
                <a:solidFill>
                  <a:srgbClr val="36B0E3"/>
                </a:solidFill>
                <a:cs typeface="Simplified Arabic" panose="02020603050405020304" pitchFamily="18" charset="-78"/>
              </a:rPr>
              <a:t>•</a:t>
            </a:r>
            <a:r>
              <a:rPr lang="en-US" altLang="en-US" sz="2200">
                <a:solidFill>
                  <a:srgbClr val="000000"/>
                </a:solidFill>
                <a:cs typeface="Simplified Arabic" panose="02020603050405020304" pitchFamily="18" charset="-78"/>
              </a:rPr>
              <a:t> </a:t>
            </a:r>
            <a:r>
              <a:rPr lang="ar-LB" altLang="en-US" sz="2200">
                <a:solidFill>
                  <a:srgbClr val="000000"/>
                </a:solidFill>
                <a:cs typeface="Simplified Arabic" panose="02020603050405020304" pitchFamily="18" charset="-78"/>
              </a:rPr>
              <a:t>فكروا </a:t>
            </a:r>
            <a:r>
              <a:rPr lang="ar-SA" altLang="en-US" sz="2200">
                <a:solidFill>
                  <a:srgbClr val="000000"/>
                </a:solidFill>
                <a:cs typeface="Simplified Arabic" panose="02020603050405020304" pitchFamily="18" charset="-78"/>
              </a:rPr>
              <a:t>في حالة ذات صلة بمجتمع</a:t>
            </a:r>
            <a:r>
              <a:rPr lang="ar-LB" altLang="en-US" sz="2200">
                <a:solidFill>
                  <a:srgbClr val="000000"/>
                </a:solidFill>
                <a:cs typeface="Simplified Arabic" panose="02020603050405020304" pitchFamily="18" charset="-78"/>
              </a:rPr>
              <a:t>ك</a:t>
            </a:r>
            <a:r>
              <a:rPr lang="ar-SA" altLang="en-US" sz="2200">
                <a:solidFill>
                  <a:srgbClr val="000000"/>
                </a:solidFill>
                <a:cs typeface="Simplified Arabic" panose="02020603050405020304" pitchFamily="18" charset="-78"/>
              </a:rPr>
              <a:t>م كأساس لممارسة </a:t>
            </a:r>
            <a:endParaRPr lang="en-US" altLang="en-US" sz="2200">
              <a:solidFill>
                <a:srgbClr val="000000"/>
              </a:solidFill>
              <a:cs typeface="Simplified Arabic" panose="02020603050405020304" pitchFamily="18" charset="-78"/>
            </a:endParaRPr>
          </a:p>
          <a:p>
            <a:pPr lvl="1" algn="r" rtl="1" eaLnBrk="1" hangingPunct="1">
              <a:spcAft>
                <a:spcPts val="600"/>
              </a:spcAft>
            </a:pPr>
            <a:r>
              <a:rPr lang="en-US" altLang="en-US" sz="2200">
                <a:solidFill>
                  <a:srgbClr val="000000"/>
                </a:solidFill>
                <a:cs typeface="Simplified Arabic" panose="02020603050405020304" pitchFamily="18" charset="-78"/>
              </a:rPr>
              <a:t>              </a:t>
            </a:r>
            <a:r>
              <a:rPr lang="ar-SA" altLang="en-US" sz="2200">
                <a:solidFill>
                  <a:srgbClr val="000000"/>
                </a:solidFill>
                <a:cs typeface="Simplified Arabic" panose="02020603050405020304" pitchFamily="18" charset="-78"/>
              </a:rPr>
              <a:t>المقابلة. يجب أن تكون الحالة خيالية، ولكن يمكن أن </a:t>
            </a:r>
            <a:endParaRPr lang="en-US" altLang="en-US" sz="2200">
              <a:solidFill>
                <a:srgbClr val="000000"/>
              </a:solidFill>
              <a:cs typeface="Simplified Arabic" panose="02020603050405020304" pitchFamily="18" charset="-78"/>
            </a:endParaRPr>
          </a:p>
          <a:p>
            <a:pPr lvl="1" algn="r" rtl="1" eaLnBrk="1" hangingPunct="1">
              <a:spcAft>
                <a:spcPts val="600"/>
              </a:spcAft>
            </a:pPr>
            <a:r>
              <a:rPr lang="en-US" altLang="en-US" sz="2200">
                <a:solidFill>
                  <a:srgbClr val="000000"/>
                </a:solidFill>
                <a:cs typeface="Simplified Arabic" panose="02020603050405020304" pitchFamily="18" charset="-78"/>
              </a:rPr>
              <a:t>              </a:t>
            </a:r>
            <a:r>
              <a:rPr lang="ar-SA" altLang="en-US" sz="2200">
                <a:solidFill>
                  <a:srgbClr val="000000"/>
                </a:solidFill>
                <a:cs typeface="Simplified Arabic" panose="02020603050405020304" pitchFamily="18" charset="-78"/>
              </a:rPr>
              <a:t>تتضمن تفاصيل واقعية بناءً على معرفت</a:t>
            </a:r>
            <a:r>
              <a:rPr lang="ar-LB" altLang="en-US" sz="2200">
                <a:solidFill>
                  <a:srgbClr val="000000"/>
                </a:solidFill>
                <a:cs typeface="Simplified Arabic" panose="02020603050405020304" pitchFamily="18" charset="-78"/>
              </a:rPr>
              <a:t>كم</a:t>
            </a:r>
            <a:r>
              <a:rPr lang="ar-SA" altLang="en-US" sz="2200">
                <a:solidFill>
                  <a:srgbClr val="000000"/>
                </a:solidFill>
                <a:cs typeface="Simplified Arabic" panose="02020603050405020304" pitchFamily="18" charset="-78"/>
              </a:rPr>
              <a:t> بأنواع </a:t>
            </a:r>
            <a:r>
              <a:rPr lang="ar-LB" altLang="en-US" sz="2200">
                <a:solidFill>
                  <a:srgbClr val="000000"/>
                </a:solidFill>
                <a:cs typeface="Simplified Arabic" panose="02020603050405020304" pitchFamily="18" charset="-78"/>
              </a:rPr>
              <a:t>الحالات</a:t>
            </a:r>
          </a:p>
          <a:p>
            <a:pPr lvl="1" algn="r" rtl="1" eaLnBrk="1" hangingPunct="1">
              <a:spcAft>
                <a:spcPts val="600"/>
              </a:spcAft>
            </a:pPr>
            <a:r>
              <a:rPr lang="ar-LB" altLang="en-US" sz="2200">
                <a:solidFill>
                  <a:srgbClr val="000000"/>
                </a:solidFill>
                <a:cs typeface="Simplified Arabic" panose="02020603050405020304" pitchFamily="18" charset="-78"/>
              </a:rPr>
              <a:t>              التي مرّ </a:t>
            </a:r>
            <a:r>
              <a:rPr lang="ar-SA" altLang="en-US" sz="2200">
                <a:solidFill>
                  <a:srgbClr val="000000"/>
                </a:solidFill>
                <a:cs typeface="Simplified Arabic" panose="02020603050405020304" pitchFamily="18" charset="-78"/>
              </a:rPr>
              <a:t>بها هذا المجتمع.</a:t>
            </a:r>
          </a:p>
          <a:p>
            <a:pPr lvl="1" algn="r" rtl="1" eaLnBrk="1" hangingPunct="1">
              <a:spcAft>
                <a:spcPts val="600"/>
              </a:spcAft>
            </a:pPr>
            <a:r>
              <a:rPr lang="ar-SA" altLang="en-US" sz="2200">
                <a:solidFill>
                  <a:srgbClr val="000000"/>
                </a:solidFill>
                <a:cs typeface="Simplified Arabic" panose="02020603050405020304" pitchFamily="18" charset="-78"/>
              </a:rPr>
              <a:t>           </a:t>
            </a:r>
            <a:r>
              <a:rPr lang="en-US" altLang="en-US" sz="2200">
                <a:solidFill>
                  <a:srgbClr val="36B0E3"/>
                </a:solidFill>
                <a:cs typeface="Simplified Arabic" panose="02020603050405020304" pitchFamily="18" charset="-78"/>
              </a:rPr>
              <a:t>•</a:t>
            </a:r>
            <a:r>
              <a:rPr lang="en-US" altLang="en-US" sz="2200">
                <a:solidFill>
                  <a:srgbClr val="000000"/>
                </a:solidFill>
                <a:cs typeface="Simplified Arabic" panose="02020603050405020304" pitchFamily="18" charset="-78"/>
              </a:rPr>
              <a:t> </a:t>
            </a:r>
            <a:r>
              <a:rPr lang="ar-SA" altLang="en-US" sz="2200">
                <a:solidFill>
                  <a:srgbClr val="000000"/>
                </a:solidFill>
                <a:cs typeface="Simplified Arabic" panose="02020603050405020304" pitchFamily="18" charset="-78"/>
              </a:rPr>
              <a:t>أمام</a:t>
            </a:r>
            <a:r>
              <a:rPr lang="ar-LB" altLang="en-US" sz="2200">
                <a:solidFill>
                  <a:srgbClr val="000000"/>
                </a:solidFill>
                <a:cs typeface="Simplified Arabic" panose="02020603050405020304" pitchFamily="18" charset="-78"/>
              </a:rPr>
              <a:t>ك</a:t>
            </a:r>
            <a:r>
              <a:rPr lang="ar-SA" altLang="en-US" sz="2200">
                <a:solidFill>
                  <a:srgbClr val="000000"/>
                </a:solidFill>
                <a:cs typeface="Simplified Arabic" panose="02020603050405020304" pitchFamily="18" charset="-78"/>
              </a:rPr>
              <a:t>م ٣٠ دقيقة للتناوب في إجراء المقابلات مع بعض</a:t>
            </a:r>
            <a:r>
              <a:rPr lang="ar-LB" altLang="en-US" sz="2200">
                <a:solidFill>
                  <a:srgbClr val="000000"/>
                </a:solidFill>
                <a:cs typeface="Simplified Arabic" panose="02020603050405020304" pitchFamily="18" charset="-78"/>
              </a:rPr>
              <a:t>ك</a:t>
            </a:r>
            <a:r>
              <a:rPr lang="ar-SA" altLang="en-US" sz="2200">
                <a:solidFill>
                  <a:srgbClr val="000000"/>
                </a:solidFill>
                <a:cs typeface="Simplified Arabic" panose="02020603050405020304" pitchFamily="18" charset="-78"/>
              </a:rPr>
              <a:t>م </a:t>
            </a:r>
          </a:p>
          <a:p>
            <a:pPr lvl="1" algn="r" rtl="1" eaLnBrk="1" hangingPunct="1">
              <a:spcAft>
                <a:spcPts val="600"/>
              </a:spcAft>
            </a:pPr>
            <a:r>
              <a:rPr lang="ar-SA" altLang="en-US" sz="2200">
                <a:solidFill>
                  <a:srgbClr val="000000"/>
                </a:solidFill>
                <a:cs typeface="Simplified Arabic" panose="02020603050405020304" pitchFamily="18" charset="-78"/>
              </a:rPr>
              <a:t>              البعض حول الحادث أو الحالة.</a:t>
            </a:r>
            <a:endParaRPr lang="en-US" altLang="en-US" sz="2200">
              <a:solidFill>
                <a:srgbClr val="000000"/>
              </a:solidFill>
              <a:cs typeface="Arial" panose="020B0604020202020204" pitchFamily="34" charset="0"/>
            </a:endParaRPr>
          </a:p>
          <a:p>
            <a:pPr lvl="1" algn="r" rtl="1" eaLnBrk="1" hangingPunct="1">
              <a:spcAft>
                <a:spcPts val="600"/>
              </a:spcAft>
              <a:buFont typeface="Arial" panose="020B0604020202020204" pitchFamily="34" charset="0"/>
              <a:buChar char="●"/>
            </a:pPr>
            <a:endParaRPr lang="en-US" altLang="en-US" sz="2200" b="1">
              <a:solidFill>
                <a:srgbClr val="000000"/>
              </a:solidFill>
              <a:cs typeface="Arial" panose="020B0604020202020204" pitchFamily="34" charset="0"/>
            </a:endParaRPr>
          </a:p>
          <a:p>
            <a:pPr eaLnBrk="1" hangingPunct="1">
              <a:spcAft>
                <a:spcPts val="600"/>
              </a:spcAft>
            </a:pPr>
            <a:endParaRPr lang="en-US" altLang="en-US" sz="2200">
              <a:cs typeface="Arial" panose="020B0604020202020204" pitchFamily="34" charset="0"/>
            </a:endParaRPr>
          </a:p>
        </p:txBody>
      </p:sp>
      <p:pic>
        <p:nvPicPr>
          <p:cNvPr id="188420" name="Picture 4">
            <a:extLst>
              <a:ext uri="{FF2B5EF4-FFF2-40B4-BE49-F238E27FC236}">
                <a16:creationId xmlns:a16="http://schemas.microsoft.com/office/drawing/2014/main" id="{8303FC7B-76FF-44F5-A3CF-CC6B9C62F9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2409825"/>
            <a:ext cx="26431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1" descr="Slides 83-31.png">
            <a:extLst>
              <a:ext uri="{FF2B5EF4-FFF2-40B4-BE49-F238E27FC236}">
                <a16:creationId xmlns:a16="http://schemas.microsoft.com/office/drawing/2014/main" id="{F36AC739-A296-4B7E-959C-C4E4CF90D7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1" descr="Slides 84-32.png">
            <a:extLst>
              <a:ext uri="{FF2B5EF4-FFF2-40B4-BE49-F238E27FC236}">
                <a16:creationId xmlns:a16="http://schemas.microsoft.com/office/drawing/2014/main" id="{EE05F21C-4D2D-4128-AF5D-26E560742A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a:extLst>
              <a:ext uri="{FF2B5EF4-FFF2-40B4-BE49-F238E27FC236}">
                <a16:creationId xmlns:a16="http://schemas.microsoft.com/office/drawing/2014/main" id="{FB966B32-ABCA-490D-8885-05EEDE414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3175"/>
            <a:ext cx="22510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itle 1">
            <a:extLst>
              <a:ext uri="{FF2B5EF4-FFF2-40B4-BE49-F238E27FC236}">
                <a16:creationId xmlns:a16="http://schemas.microsoft.com/office/drawing/2014/main" id="{7B5B67F0-A376-44B6-AFD7-579652E4A2D3}"/>
              </a:ext>
            </a:extLst>
          </p:cNvPr>
          <p:cNvSpPr txBox="1">
            <a:spLocks/>
          </p:cNvSpPr>
          <p:nvPr/>
        </p:nvSpPr>
        <p:spPr bwMode="auto">
          <a:xfrm>
            <a:off x="668338" y="227013"/>
            <a:ext cx="112331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r" rtl="1" eaLnBrk="1" hangingPunct="1">
              <a:lnSpc>
                <a:spcPct val="110000"/>
              </a:lnSpc>
            </a:pPr>
            <a:r>
              <a:rPr lang="ar-SA" altLang="en-US" sz="2800" b="1">
                <a:latin typeface="Arial" panose="020B0604020202020204" pitchFamily="34" charset="0"/>
              </a:rPr>
              <a:t>2.9 تفصيل النموذج الخاص ببرنامج REAct</a:t>
            </a:r>
          </a:p>
          <a:p>
            <a:pPr algn="r" rtl="1" eaLnBrk="1" hangingPunct="1">
              <a:lnSpc>
                <a:spcPct val="110000"/>
              </a:lnSpc>
            </a:pPr>
            <a:endParaRPr lang="en-GB" altLang="en-US" sz="2800" b="1">
              <a:latin typeface="Arial" panose="020B0604020202020204" pitchFamily="34" charset="0"/>
              <a:cs typeface="Arial" panose="020B0604020202020204" pitchFamily="34" charset="0"/>
            </a:endParaRPr>
          </a:p>
        </p:txBody>
      </p:sp>
      <p:pic>
        <p:nvPicPr>
          <p:cNvPr id="194564" name="Picture 6" descr="Slides 85-33.png">
            <a:extLst>
              <a:ext uri="{FF2B5EF4-FFF2-40B4-BE49-F238E27FC236}">
                <a16:creationId xmlns:a16="http://schemas.microsoft.com/office/drawing/2014/main" id="{19A942F9-A24D-4CAC-A20B-CEE490A5F8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4635500"/>
            <a:ext cx="187801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 Placeholder 1">
            <a:extLst>
              <a:ext uri="{FF2B5EF4-FFF2-40B4-BE49-F238E27FC236}">
                <a16:creationId xmlns:a16="http://schemas.microsoft.com/office/drawing/2014/main" id="{64B69B2E-09B3-47CF-94E6-1CC0E4901586}"/>
              </a:ext>
            </a:extLst>
          </p:cNvPr>
          <p:cNvSpPr txBox="1">
            <a:spLocks/>
          </p:cNvSpPr>
          <p:nvPr/>
        </p:nvSpPr>
        <p:spPr bwMode="auto">
          <a:xfrm>
            <a:off x="2838450" y="2319338"/>
            <a:ext cx="8412163" cy="2039937"/>
          </a:xfrm>
          <a:prstGeom prst="rect">
            <a:avLst/>
          </a:prstGeom>
          <a:solidFill>
            <a:srgbClr val="E62F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ea typeface="ヒラギノ角ゴ Pro W3" pitchFamily="-92" charset="-128"/>
              </a:defRPr>
            </a:lvl1pPr>
            <a:lvl2pPr marL="742950" indent="-285750">
              <a:defRPr>
                <a:solidFill>
                  <a:schemeClr val="tx1"/>
                </a:solidFill>
                <a:latin typeface="Calibri" panose="020F0502020204030204" pitchFamily="34" charset="0"/>
                <a:ea typeface="ヒラギノ角ゴ Pro W3" pitchFamily="-92" charset="-128"/>
              </a:defRPr>
            </a:lvl2pPr>
            <a:lvl3pPr marL="1143000" indent="-228600">
              <a:defRPr>
                <a:solidFill>
                  <a:schemeClr val="tx1"/>
                </a:solidFill>
                <a:latin typeface="Calibri" panose="020F0502020204030204" pitchFamily="34" charset="0"/>
                <a:ea typeface="ヒラギノ角ゴ Pro W3" pitchFamily="-92" charset="-128"/>
              </a:defRPr>
            </a:lvl3pPr>
            <a:lvl4pPr marL="1600200" indent="-228600">
              <a:defRPr>
                <a:solidFill>
                  <a:schemeClr val="tx1"/>
                </a:solidFill>
                <a:latin typeface="Calibri" panose="020F0502020204030204" pitchFamily="34" charset="0"/>
                <a:ea typeface="ヒラギノ角ゴ Pro W3" pitchFamily="-92" charset="-128"/>
              </a:defRPr>
            </a:lvl4pPr>
            <a:lvl5pPr marL="2057400" indent="-228600">
              <a:defRPr>
                <a:solidFill>
                  <a:schemeClr val="tx1"/>
                </a:solidFill>
                <a:latin typeface="Calibri" panose="020F0502020204030204" pitchFamily="34" charset="0"/>
                <a:ea typeface="ヒラギノ角ゴ Pro W3" pitchFamily="-92"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pitchFamily="-92" charset="-128"/>
              </a:defRPr>
            </a:lvl9pPr>
          </a:lstStyle>
          <a:p>
            <a:pPr algn="ctr">
              <a:lnSpc>
                <a:spcPct val="90000"/>
              </a:lnSpc>
              <a:spcAft>
                <a:spcPts val="1000"/>
              </a:spcAft>
              <a:buFont typeface="Arial" panose="020B0604020202020204" pitchFamily="34" charset="0"/>
              <a:buNone/>
            </a:pPr>
            <a:r>
              <a:rPr lang="ar-LB" altLang="en-US" sz="3200" b="1">
                <a:solidFill>
                  <a:schemeClr val="bg1"/>
                </a:solidFill>
                <a:latin typeface="Arial Black" panose="020B0A04020102020204" pitchFamily="34" charset="0"/>
              </a:rPr>
              <a:t>النشاط: الاحتفاظ أو الإزالة أو التغيير؟</a:t>
            </a:r>
          </a:p>
          <a:p>
            <a:pPr algn="ctr">
              <a:lnSpc>
                <a:spcPct val="90000"/>
              </a:lnSpc>
              <a:buFont typeface="Arial" panose="020B0604020202020204" pitchFamily="34" charset="0"/>
              <a:buNone/>
            </a:pPr>
            <a:r>
              <a:rPr lang="ar-LB" altLang="en-US" sz="2800">
                <a:solidFill>
                  <a:schemeClr val="bg1"/>
                </a:solidFill>
                <a:latin typeface="Arial Black" panose="020B0A04020102020204" pitchFamily="34" charset="0"/>
              </a:rPr>
              <a:t>ما هي الأمور الواجب تغييرها في الأقسام العامة بحيث يتمّ تكييف النموذج مع الاحتياجات الخاصة بسياق عملكم؟</a:t>
            </a:r>
            <a:endParaRPr lang="en-GB" altLang="en-US" sz="2800">
              <a:latin typeface="Arial Black" panose="020B0A040201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Slides 86-34.png">
            <a:extLst>
              <a:ext uri="{FF2B5EF4-FFF2-40B4-BE49-F238E27FC236}">
                <a16:creationId xmlns:a16="http://schemas.microsoft.com/office/drawing/2014/main" id="{9281F091-52E4-4EFF-9BFF-BB919D150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1" descr="Slides 87-35.png">
            <a:extLst>
              <a:ext uri="{FF2B5EF4-FFF2-40B4-BE49-F238E27FC236}">
                <a16:creationId xmlns:a16="http://schemas.microsoft.com/office/drawing/2014/main" id="{66EB4B88-029A-488D-8355-3439C0DDC6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descr="Slides 88-36.png">
            <a:extLst>
              <a:ext uri="{FF2B5EF4-FFF2-40B4-BE49-F238E27FC236}">
                <a16:creationId xmlns:a16="http://schemas.microsoft.com/office/drawing/2014/main" id="{77CD16B5-673D-4D04-9B54-34B480D7D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6B2FA7-26E1-47B7-A8F5-0CF38F071137}"/>
              </a:ext>
            </a:extLst>
          </p:cNvPr>
          <p:cNvSpPr>
            <a:spLocks noGrp="1"/>
          </p:cNvSpPr>
          <p:nvPr>
            <p:ph type="body" sz="quarter" idx="10"/>
          </p:nvPr>
        </p:nvSpPr>
        <p:spPr>
          <a:xfrm>
            <a:off x="1143000" y="2714625"/>
            <a:ext cx="5226050" cy="2870200"/>
          </a:xfrm>
        </p:spPr>
        <p:txBody>
          <a:bodyPr vert="horz" wrap="square" numCol="1" compatLnSpc="1">
            <a:prstTxWarp prst="textNoShape">
              <a:avLst/>
            </a:prstTxWarp>
          </a:bodyPr>
          <a:lstStyle/>
          <a:p>
            <a:pPr algn="r" rtl="1" eaLnBrk="1" hangingPunct="1"/>
            <a:r>
              <a:rPr lang="ar-LB" altLang="en-US">
                <a:solidFill>
                  <a:schemeClr val="bg1"/>
                </a:solidFill>
                <a:latin typeface="Arial Black" panose="020B0A04020102020204" pitchFamily="34" charset="0"/>
                <a:ea typeface="ヒラギノ角ゴ Pro W3" pitchFamily="-92" charset="-128"/>
              </a:rPr>
              <a:t>شكراً لكم</a:t>
            </a:r>
            <a:endParaRPr lang="en-US" altLang="en-US">
              <a:solidFill>
                <a:schemeClr val="bg1"/>
              </a:solidFill>
              <a:latin typeface="Arial Black" panose="020B0A04020102020204" pitchFamily="34" charset="0"/>
              <a:ea typeface="ヒラギノ角ゴ Pro W3" pitchFamily="-92"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EB14-192B-44A6-811E-E8D93F23F348}"/>
              </a:ext>
            </a:extLst>
          </p:cNvPr>
          <p:cNvSpPr>
            <a:spLocks noGrp="1"/>
          </p:cNvSpPr>
          <p:nvPr>
            <p:ph type="title"/>
          </p:nvPr>
        </p:nvSpPr>
        <p:spPr>
          <a:xfrm>
            <a:off x="679450" y="295275"/>
            <a:ext cx="11142663" cy="1033463"/>
          </a:xfrm>
        </p:spPr>
        <p:txBody>
          <a:bodyPr vert="horz" tIns="45720" bIns="45720" numCol="1" anchor="t" anchorCtr="0" compatLnSpc="1">
            <a:prstTxWarp prst="textNoShape">
              <a:avLst/>
            </a:prstTxWarp>
          </a:bodyPr>
          <a:lstStyle/>
          <a:p>
            <a:pPr algn="r" rtl="1" eaLnBrk="1" hangingPunct="1">
              <a:lnSpc>
                <a:spcPct val="110000"/>
              </a:lnSpc>
              <a:defRPr/>
            </a:pPr>
            <a:r>
              <a:rPr lang="ar-LB" altLang="en-US" sz="2800">
                <a:ea typeface="ヒラギノ角ゴ Pro W3" pitchFamily="-92" charset="-128"/>
              </a:rPr>
              <a:t>2.1.2</a:t>
            </a:r>
            <a:r>
              <a:rPr lang="en-US" altLang="en-US" sz="2800">
                <a:ea typeface="ヒラギノ角ゴ Pro W3" pitchFamily="-92" charset="-128"/>
              </a:rPr>
              <a:t> </a:t>
            </a:r>
            <a:r>
              <a:rPr lang="ar-LB" altLang="en-US" sz="2800">
                <a:ea typeface="ヒラギノ角ゴ Pro W3" pitchFamily="-92" charset="-128"/>
              </a:rPr>
              <a:t>أمثلة على الفوائد الفردية والمنهجية الناجمة عن دمج مفهوم النوع الاجتماعي ضمن برنامج </a:t>
            </a:r>
            <a:r>
              <a:rPr lang="en-US" altLang="en-US" sz="2800">
                <a:ea typeface="ヒラギノ角ゴ Pro W3" pitchFamily="-92" charset="-128"/>
              </a:rPr>
              <a:t>REAct</a:t>
            </a:r>
          </a:p>
        </p:txBody>
      </p:sp>
      <p:sp>
        <p:nvSpPr>
          <p:cNvPr id="48131" name="Text Placeholder 2">
            <a:extLst>
              <a:ext uri="{FF2B5EF4-FFF2-40B4-BE49-F238E27FC236}">
                <a16:creationId xmlns:a16="http://schemas.microsoft.com/office/drawing/2014/main" id="{E70FDE07-6A82-4D06-9868-4CE1AFF03C03}"/>
              </a:ext>
            </a:extLst>
          </p:cNvPr>
          <p:cNvSpPr>
            <a:spLocks noGrp="1" noChangeArrowheads="1"/>
          </p:cNvSpPr>
          <p:nvPr>
            <p:ph type="body" sz="quarter" idx="15"/>
          </p:nvPr>
        </p:nvSpPr>
        <p:spPr bwMode="auto">
          <a:xfrm>
            <a:off x="868363" y="1741488"/>
            <a:ext cx="10941050" cy="492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rtl="1" eaLnBrk="1" hangingPunct="1">
              <a:spcBef>
                <a:spcPct val="0"/>
              </a:spcBef>
              <a:buClr>
                <a:srgbClr val="36B0E3"/>
              </a:buClr>
              <a:buFont typeface="Arial" panose="020B0604020202020204" pitchFamily="34" charset="0"/>
              <a:buChar char="•"/>
            </a:pPr>
            <a:r>
              <a:rPr lang="ar-LB" altLang="en-US" sz="2800">
                <a:ea typeface="ヒラギノ角ゴ Pro W3" pitchFamily="-92" charset="-128"/>
              </a:rPr>
              <a:t>تقديم الخدمات، والإحالات، والدعم القانوني وسواه من أنواع الدعم المناسبة لاحتياجات الأشخاص من منظار قائم على النوع الاجتماعي.</a:t>
            </a:r>
          </a:p>
          <a:p>
            <a:pPr algn="r" rtl="1" eaLnBrk="1" hangingPunct="1">
              <a:spcBef>
                <a:spcPct val="0"/>
              </a:spcBef>
              <a:buClr>
                <a:srgbClr val="36B0E3"/>
              </a:buClr>
              <a:buFont typeface="Arial" panose="020B0604020202020204" pitchFamily="34" charset="0"/>
              <a:buChar char="•"/>
            </a:pPr>
            <a:r>
              <a:rPr lang="ar-LB" altLang="en-US" sz="2800">
                <a:ea typeface="ヒラギノ角ゴ Pro W3" pitchFamily="-92" charset="-128"/>
              </a:rPr>
              <a:t>إدراك المعايير المتنوعة والمحددة لأشكال العنف والتمييز القائمين على النوع الاجتماعي والتي يعاني منها الأفراد، وكيفية تأثيرها على وصولهم إلى الخدمات الصحية والقانونية الخاصة بفيروس نقص المناعة البشرية وسواها من الخدمات الصحية الأخرى.</a:t>
            </a:r>
          </a:p>
          <a:p>
            <a:pPr algn="r" rtl="1" eaLnBrk="1" hangingPunct="1">
              <a:spcBef>
                <a:spcPct val="0"/>
              </a:spcBef>
              <a:buClr>
                <a:srgbClr val="36B0E3"/>
              </a:buClr>
              <a:buFont typeface="Arial" panose="020B0604020202020204" pitchFamily="34" charset="0"/>
              <a:buChar char="•"/>
            </a:pPr>
            <a:r>
              <a:rPr lang="ar-LB" altLang="en-US" sz="2800">
                <a:ea typeface="ヒラギノ角ゴ Pro W3" pitchFamily="-92" charset="-128"/>
              </a:rPr>
              <a:t>تحديد مرتكبي الانتهاكات الخاصة بحقوق الإنسان والقائمة على النوع الاجتماعي.</a:t>
            </a:r>
          </a:p>
          <a:p>
            <a:pPr algn="r" rtl="1" eaLnBrk="1" hangingPunct="1">
              <a:spcBef>
                <a:spcPct val="0"/>
              </a:spcBef>
              <a:buClr>
                <a:srgbClr val="36B0E3"/>
              </a:buClr>
              <a:buFont typeface="Arial" panose="020B0604020202020204" pitchFamily="34" charset="0"/>
              <a:buChar char="•"/>
            </a:pPr>
            <a:r>
              <a:rPr lang="ar-LB" altLang="en-US" sz="2800">
                <a:ea typeface="ヒラギノ角ゴ Pro W3" pitchFamily="-92" charset="-128"/>
              </a:rPr>
              <a:t>جمع البيانات واستخدامها لصياغة وتطوير أفضل الممارسات لتفادي العنف القائم على النوع الاجتماعي والاستجابة له ضمن إطار قائم على حقوق الإنسان. </a:t>
            </a:r>
          </a:p>
        </p:txBody>
      </p:sp>
      <p:sp>
        <p:nvSpPr>
          <p:cNvPr id="4" name="Text Placeholder 3">
            <a:extLst>
              <a:ext uri="{FF2B5EF4-FFF2-40B4-BE49-F238E27FC236}">
                <a16:creationId xmlns:a16="http://schemas.microsoft.com/office/drawing/2014/main" id="{ADE9B1C6-5329-4EFD-AC4D-A21241DA633F}"/>
              </a:ext>
            </a:extLst>
          </p:cNvPr>
          <p:cNvSpPr>
            <a:spLocks noGrp="1"/>
          </p:cNvSpPr>
          <p:nvPr>
            <p:ph type="body" sz="quarter" idx="16"/>
          </p:nvPr>
        </p:nvSpPr>
        <p:spPr>
          <a:xfrm>
            <a:off x="12376150" y="3027363"/>
            <a:ext cx="646113" cy="914400"/>
          </a:xfrm>
        </p:spPr>
        <p:txBody>
          <a:bodyPr/>
          <a:lstStyle/>
          <a:p>
            <a:pPr eaLnBrk="1" fontAlgn="auto" hangingPunct="1">
              <a:defRPr/>
            </a:pPr>
            <a:endParaRPr lang="en-GB">
              <a:ea typeface="+mn-ea"/>
            </a:endParaRPr>
          </a:p>
          <a:p>
            <a:pPr eaLnBrk="1" fontAlgn="auto" hangingPunct="1">
              <a:defRPr/>
            </a:pPr>
            <a:endParaRPr lang="en-GB">
              <a:ea typeface="+mn-ea"/>
            </a:endParaRPr>
          </a:p>
          <a:p>
            <a:pPr eaLnBrk="1" fontAlgn="auto" hangingPunct="1">
              <a:defRPr/>
            </a:pPr>
            <a:endParaRPr lang="en-US">
              <a:ea typeface="+mn-ea"/>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PROPS" val="C:\Users\Henrik\Dropbox\KU elearning production\Emergency Health course\09 AIDS-GBV - Wilma\Sound\Mp3\Slide 10.mp3"/>
  <p:tag name="PPSNARRATION" val="10,1747898080,C:\Users\Henrik\Dropbox\KU elearning production\Emergency Health course\09 AIDS-GBV - Wilma\Powerpoint\CPH SGBV  HIV PART1_pptx\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7&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1_Cover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Blank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ection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xt Slides">
  <a:themeElements>
    <a:clrScheme name="Custom 1">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Image+Text Slides">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Graph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Blank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over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ection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themeOverride>
</file>

<file path=ppt/theme/themeOverride4.xml><?xml version="1.0" encoding="utf-8"?>
<a:themeOverride xmlns:a="http://schemas.openxmlformats.org/drawingml/2006/main">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themeOverride>
</file>

<file path=ppt/theme/themeOverride5.xml><?xml version="1.0" encoding="utf-8"?>
<a:themeOverride xmlns:a="http://schemas.openxmlformats.org/drawingml/2006/main">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0400C3CE2B994181CFBC5C899F1F22" ma:contentTypeVersion="12" ma:contentTypeDescription="Create a new document." ma:contentTypeScope="" ma:versionID="3f42bd9be021b6743dd129f4715690df">
  <xsd:schema xmlns:xsd="http://www.w3.org/2001/XMLSchema" xmlns:xs="http://www.w3.org/2001/XMLSchema" xmlns:p="http://schemas.microsoft.com/office/2006/metadata/properties" xmlns:ns2="22bfa644-0b1b-44a8-abea-c08cc4124781" xmlns:ns3="742be11c-3c5d-4ed9-83ba-4f34567e8a5f" targetNamespace="http://schemas.microsoft.com/office/2006/metadata/properties" ma:root="true" ma:fieldsID="cfcb1e70a90132364c53665704d1cdb9" ns2:_="" ns3:_="">
    <xsd:import namespace="22bfa644-0b1b-44a8-abea-c08cc4124781"/>
    <xsd:import namespace="742be11c-3c5d-4ed9-83ba-4f34567e8a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bfa644-0b1b-44a8-abea-c08cc41247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2be11c-3c5d-4ed9-83ba-4f34567e8a5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anagersName xmlns="http://schemas.microsoft.com/sharepoint/v3" xsi:nil="true"/>
    <DateCompleted xmlns="http://schemas.microsoft.com/sharepoint/v3" xsi:nil="true"/>
    <DateTime xmlns="41fd8bab-cefd-4c43-ad69-ae1909f7aaa5" xsi:nil="true"/>
    <Date xmlns="41fd8bab-cefd-4c43-ad69-ae1909f7aaa5" xsi:nil="true"/>
    <_Flow_SignoffStatus xmlns="41fd8bab-cefd-4c43-ad69-ae1909f7aa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DBC11-6AEA-4D27-A884-0FD536AFF7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bfa644-0b1b-44a8-abea-c08cc4124781"/>
    <ds:schemaRef ds:uri="742be11c-3c5d-4ed9-83ba-4f34567e8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FDF93E-0BE9-47B9-A2B4-C31CDF4AF85A}">
  <ds:schemaRefs>
    <ds:schemaRef ds:uri="http://schemas.microsoft.com/office/2006/metadata/properties"/>
    <ds:schemaRef ds:uri="http://schemas.microsoft.com/office/infopath/2007/PartnerControls"/>
    <ds:schemaRef ds:uri="http://schemas.microsoft.com/sharepoint/v3"/>
    <ds:schemaRef ds:uri="41fd8bab-cefd-4c43-ad69-ae1909f7aaa5"/>
  </ds:schemaRefs>
</ds:datastoreItem>
</file>

<file path=customXml/itemProps3.xml><?xml version="1.0" encoding="utf-8"?>
<ds:datastoreItem xmlns:ds="http://schemas.openxmlformats.org/officeDocument/2006/customXml" ds:itemID="{9F068325-60F3-43F1-947B-828F83888A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6013</TotalTime>
  <Words>15969</Words>
  <Application>Microsoft Office PowerPoint</Application>
  <PresentationFormat>Widescreen</PresentationFormat>
  <Paragraphs>937</Paragraphs>
  <Slides>89</Slides>
  <Notes>80</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89</vt:i4>
      </vt:variant>
    </vt:vector>
  </HeadingPairs>
  <TitlesOfParts>
    <vt:vector size="114" baseType="lpstr">
      <vt:lpstr>Calibri</vt:lpstr>
      <vt:lpstr>ヒラギノ角ゴ Pro W3</vt:lpstr>
      <vt:lpstr>Arial</vt:lpstr>
      <vt:lpstr>Calibri Light</vt:lpstr>
      <vt:lpstr>Gilroy ExtraBold</vt:lpstr>
      <vt:lpstr>Poppins</vt:lpstr>
      <vt:lpstr>Simplified Arabic</vt:lpstr>
      <vt:lpstr>AXtGIHAneLight</vt:lpstr>
      <vt:lpstr>ＭＳ 明朝</vt:lpstr>
      <vt:lpstr>Times New Roman</vt:lpstr>
      <vt:lpstr>Arial Black</vt:lpstr>
      <vt:lpstr>Corbel</vt:lpstr>
      <vt:lpstr>Symbol</vt:lpstr>
      <vt:lpstr>Courier New</vt:lpstr>
      <vt:lpstr>+mj-lt</vt:lpstr>
      <vt:lpstr>1_Cover slide</vt:lpstr>
      <vt:lpstr>2_Section Slide</vt:lpstr>
      <vt:lpstr>3_Text Slides</vt:lpstr>
      <vt:lpstr>4_Image+Text Slides</vt:lpstr>
      <vt:lpstr>5_Graph Slide</vt:lpstr>
      <vt:lpstr>6_Blank Slide</vt:lpstr>
      <vt:lpstr>7_End Slide</vt:lpstr>
      <vt:lpstr>2_Cover slide</vt:lpstr>
      <vt:lpstr>3_Section Slide</vt:lpstr>
      <vt:lpstr>7_Blank Slide</vt:lpstr>
      <vt:lpstr>PowerPoint Presentation</vt:lpstr>
      <vt:lpstr>PowerPoint Presentation</vt:lpstr>
      <vt:lpstr>PowerPoint Presentation</vt:lpstr>
      <vt:lpstr>PowerPoint Presentation</vt:lpstr>
      <vt:lpstr>PowerPoint Presentation</vt:lpstr>
      <vt:lpstr>PowerPoint Presentation</vt:lpstr>
      <vt:lpstr>2.1.1  تقييم المساواة القائمة على النوع الاجتماعي</vt:lpstr>
      <vt:lpstr>PowerPoint Presentation</vt:lpstr>
      <vt:lpstr>2.1.2 أمثلة على الفوائد الفردية والمنهجية الناجمة عن دمج مفهوم النوع الاجتماعي ضمن برنامج REAct</vt:lpstr>
      <vt:lpstr>PowerPoint Presentation</vt:lpstr>
      <vt:lpstr>2.1.3 إدراك الفرق ما بين الجنس، والنوع الاجتماعي والنشاط الجنسي؟</vt:lpstr>
      <vt:lpstr>PowerPoint Presentation</vt:lpstr>
      <vt:lpstr>2.1.4 تعريف المساواة وعدم المساواة القائمة على النوع الاجتماعي</vt:lpstr>
      <vt:lpstr>2.1.4 تعريف المساواة وعدم المساواة القائمة على النوع الاجتماعي</vt:lpstr>
      <vt:lpstr>PowerPoint Presentation</vt:lpstr>
      <vt:lpstr>2.1.5 حسنات وسيئات النظر إلى الأمور من منظار قائم على النوع الاجتماعي</vt:lpstr>
      <vt:lpstr>PowerPoint Presentation</vt:lpstr>
      <vt:lpstr>PowerPoint Presentation</vt:lpstr>
      <vt:lpstr>2.2.1 ما هو العنف القائم على النوع الاجتماعي؟</vt:lpstr>
      <vt:lpstr>2.2.1 ما هو العنف القائم على النوع الاجتماعي؟</vt:lpstr>
      <vt:lpstr>2.2.1 من هي الفئة المعرضة للخطر؟</vt:lpstr>
      <vt:lpstr>2.2.1 من هي الفئة المرتكبة لأعمال العنف القائمة على النوع الاجتماعي؟</vt:lpstr>
      <vt:lpstr>2.2.1 ما هي الآثار المترتبة عن العنف القائم على النوع الاجتماعي؟</vt:lpstr>
      <vt:lpstr>2.2.2 التمييز والعنف القائمين على النوع الاجتماعي في بلدنا: تحليل السياق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2.3.1 ما أهمية حقوق الإنسان في ما يتعلق بفيروس نقص المناعة البشرية والتمييز والعنف القائمين على النوع الاجتماعي؟</vt:lpstr>
      <vt:lpstr>PowerPoint Presentation</vt:lpstr>
      <vt:lpstr>PowerPoint Presentation</vt:lpstr>
      <vt:lpstr>PowerPoint Presentation</vt:lpstr>
      <vt:lpstr>PowerPoint Presentation</vt:lpstr>
      <vt:lpstr>PowerPoint Presentation</vt:lpstr>
      <vt:lpstr> 2.4.1 التعريف بنموذج REAct</vt:lpstr>
      <vt:lpstr>PowerPoint Presentation</vt:lpstr>
      <vt:lpstr>2.4.1 مقدمة حول نموذج REAct          النشاط: التدرّب على تحديد الحالات ومرتكبيها </vt:lpstr>
      <vt:lpstr>2.4.2 أتندرج هذه الحالة ضمن إطار العنف القائم على النوع الاجتماعي؟   النشاط: سيناريوهات مختلفة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2.5.1 مساءلة الدولة؟</vt:lpstr>
      <vt:lpstr>PowerPoint Presentation</vt:lpstr>
      <vt:lpstr>2.5.2 حماية المساواة القائمة على النوع الاجتماعي وحقوق الانسان: بماذا التزمت الدول؟</vt:lpstr>
      <vt:lpstr>2.5.2 أهداف التنمية المستدامة الخمس: تحقيق المساواة القائمة على  النوع الاجتماعي وتمكين كل النساء والفتيات يحدّد ستّ أهداف أساسية للعام 2030</vt:lpstr>
      <vt:lpstr>2.5.2 أساليب تنفيذ أهداف التنمية المستدامة الخمس</vt:lpstr>
      <vt:lpstr>PowerPoint Presentation</vt:lpstr>
      <vt:lpstr>PowerPoint Presentation</vt:lpstr>
      <vt:lpstr>2.6.1 كيف يمكننا الاستجابة؟</vt:lpstr>
      <vt:lpstr>2.6.1 تقييم الخدمات والدعم المتوفر – اجروا أبحاثكم </vt:lpstr>
      <vt:lpstr>2.6.1 كيف يمكننا الاستجابة؟          النشاط الأول: استكشاف الخدمات والموارد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2.8.1 المبادئ الأساسية لإجراء مقابلة مع العملاء حول التمييز والعنف القائمين على النوع الاجتماعي</vt:lpstr>
      <vt:lpstr>PowerPoint Presentation</vt:lpstr>
      <vt:lpstr>نقاط هامّة للحفظ</vt:lpstr>
      <vt:lpstr>2.8.2 البيانات والأمن</vt:lpstr>
      <vt:lpstr>2.8.3 ماذا تعني عبارة "لا تؤذِ" عمليًا؟</vt:lpstr>
      <vt:lpstr>2.8.3 ماذا تعني عبارة "لا تؤذِ" عمليًا؟ - تقنيات إجراء المقابلة الإطار، السلامة والموافقة</vt:lpstr>
      <vt:lpstr>2.8.3 لا تؤذِ – تقنيات إجراء المقابلة</vt:lpstr>
      <vt:lpstr>2.8.3 لا تؤذِ – تقنيات إجراء المقابلة</vt:lpstr>
      <vt:lpstr>2.8.3 لا تؤذ – الإرهاق الناجم عن التعاطف مع الآخرين</vt:lpstr>
      <vt:lpstr>PowerPoint Presentation</vt:lpstr>
      <vt:lpstr>2.8.3 التدرّب على إجراء المقابلات   النشاط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Epicent Creds Deck</dc:title>
  <dc:creator>Microsoft Office User</dc:creator>
  <cp:lastModifiedBy>Jenny Berg</cp:lastModifiedBy>
  <cp:revision>340</cp:revision>
  <cp:lastPrinted>2019-01-10T14:55:25Z</cp:lastPrinted>
  <dcterms:created xsi:type="dcterms:W3CDTF">2018-09-13T08:38:18Z</dcterms:created>
  <dcterms:modified xsi:type="dcterms:W3CDTF">2021-08-27T14:46:48Z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0x010100058002E039867041B529A820FE58CF25</vt:lpwstr>
  </property>
</Properties>
</file>