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charts/chart1.xml" ContentType="application/vnd.openxmlformats-officedocument.drawingml.char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8.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9.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xml" ContentType="application/vnd.openxmlformats-officedocument.presentationml.tags+xml"/>
  <Override PartName="/ppt/notesSlides/notesSlide44.xml" ContentType="application/vnd.openxmlformats-officedocument.presentationml.notesSlide+xml"/>
  <Override PartName="/ppt/tags/tag2.xml" ContentType="application/vnd.openxmlformats-officedocument.presentationml.tags+xml"/>
  <Override PartName="/ppt/notesSlides/notesSlide45.xml" ContentType="application/vnd.openxmlformats-officedocument.presentationml.notesSlide+xml"/>
  <Override PartName="/ppt/tags/tag3.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4.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5.xml" ContentType="application/vnd.openxmlformats-officedocument.presentationml.tags+xml"/>
  <Override PartName="/ppt/notesSlides/notesSlide5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7" r:id="rId1"/>
    <p:sldMasterId id="2147483693" r:id="rId2"/>
    <p:sldMasterId id="2147483743" r:id="rId3"/>
    <p:sldMasterId id="2147483748" r:id="rId4"/>
    <p:sldMasterId id="2147483758" r:id="rId5"/>
    <p:sldMasterId id="2147483709" r:id="rId6"/>
    <p:sldMasterId id="2147483750" r:id="rId7"/>
    <p:sldMasterId id="2147483763" r:id="rId8"/>
    <p:sldMasterId id="2147483774" r:id="rId9"/>
    <p:sldMasterId id="2147483779" r:id="rId10"/>
  </p:sldMasterIdLst>
  <p:notesMasterIdLst>
    <p:notesMasterId r:id="rId108"/>
  </p:notesMasterIdLst>
  <p:handoutMasterIdLst>
    <p:handoutMasterId r:id="rId109"/>
  </p:handoutMasterIdLst>
  <p:sldIdLst>
    <p:sldId id="311" r:id="rId11"/>
    <p:sldId id="443" r:id="rId12"/>
    <p:sldId id="332" r:id="rId13"/>
    <p:sldId id="445" r:id="rId14"/>
    <p:sldId id="427" r:id="rId15"/>
    <p:sldId id="428" r:id="rId16"/>
    <p:sldId id="329" r:id="rId17"/>
    <p:sldId id="444" r:id="rId18"/>
    <p:sldId id="414" r:id="rId19"/>
    <p:sldId id="416" r:id="rId20"/>
    <p:sldId id="422" r:id="rId21"/>
    <p:sldId id="421" r:id="rId22"/>
    <p:sldId id="340" r:id="rId23"/>
    <p:sldId id="437" r:id="rId24"/>
    <p:sldId id="438" r:id="rId25"/>
    <p:sldId id="439" r:id="rId26"/>
    <p:sldId id="440" r:id="rId27"/>
    <p:sldId id="441" r:id="rId28"/>
    <p:sldId id="423" r:id="rId29"/>
    <p:sldId id="424" r:id="rId30"/>
    <p:sldId id="426" r:id="rId31"/>
    <p:sldId id="341" r:id="rId32"/>
    <p:sldId id="429" r:id="rId33"/>
    <p:sldId id="430" r:id="rId34"/>
    <p:sldId id="343" r:id="rId35"/>
    <p:sldId id="348" r:id="rId36"/>
    <p:sldId id="434" r:id="rId37"/>
    <p:sldId id="358" r:id="rId38"/>
    <p:sldId id="359" r:id="rId39"/>
    <p:sldId id="360" r:id="rId40"/>
    <p:sldId id="361" r:id="rId41"/>
    <p:sldId id="432" r:id="rId42"/>
    <p:sldId id="363" r:id="rId43"/>
    <p:sldId id="351" r:id="rId44"/>
    <p:sldId id="352" r:id="rId45"/>
    <p:sldId id="436" r:id="rId46"/>
    <p:sldId id="353" r:id="rId47"/>
    <p:sldId id="354" r:id="rId48"/>
    <p:sldId id="355" r:id="rId49"/>
    <p:sldId id="356" r:id="rId50"/>
    <p:sldId id="357" r:id="rId51"/>
    <p:sldId id="362" r:id="rId52"/>
    <p:sldId id="344" r:id="rId53"/>
    <p:sldId id="364" r:id="rId54"/>
    <p:sldId id="365" r:id="rId55"/>
    <p:sldId id="366" r:id="rId56"/>
    <p:sldId id="367" r:id="rId57"/>
    <p:sldId id="368" r:id="rId58"/>
    <p:sldId id="369" r:id="rId59"/>
    <p:sldId id="370" r:id="rId60"/>
    <p:sldId id="371" r:id="rId61"/>
    <p:sldId id="372" r:id="rId62"/>
    <p:sldId id="373" r:id="rId63"/>
    <p:sldId id="374" r:id="rId64"/>
    <p:sldId id="375" r:id="rId65"/>
    <p:sldId id="345" r:id="rId66"/>
    <p:sldId id="376" r:id="rId67"/>
    <p:sldId id="377" r:id="rId68"/>
    <p:sldId id="378" r:id="rId69"/>
    <p:sldId id="379" r:id="rId70"/>
    <p:sldId id="380" r:id="rId71"/>
    <p:sldId id="381" r:id="rId72"/>
    <p:sldId id="382" r:id="rId73"/>
    <p:sldId id="383" r:id="rId74"/>
    <p:sldId id="384" r:id="rId75"/>
    <p:sldId id="385" r:id="rId76"/>
    <p:sldId id="386" r:id="rId77"/>
    <p:sldId id="387" r:id="rId78"/>
    <p:sldId id="389" r:id="rId79"/>
    <p:sldId id="388" r:id="rId80"/>
    <p:sldId id="390" r:id="rId81"/>
    <p:sldId id="391" r:id="rId82"/>
    <p:sldId id="392" r:id="rId83"/>
    <p:sldId id="393" r:id="rId84"/>
    <p:sldId id="420" r:id="rId85"/>
    <p:sldId id="394" r:id="rId86"/>
    <p:sldId id="395" r:id="rId87"/>
    <p:sldId id="396" r:id="rId88"/>
    <p:sldId id="397" r:id="rId89"/>
    <p:sldId id="398" r:id="rId90"/>
    <p:sldId id="400" r:id="rId91"/>
    <p:sldId id="399" r:id="rId92"/>
    <p:sldId id="401" r:id="rId93"/>
    <p:sldId id="402" r:id="rId94"/>
    <p:sldId id="403" r:id="rId95"/>
    <p:sldId id="404" r:id="rId96"/>
    <p:sldId id="405" r:id="rId97"/>
    <p:sldId id="406" r:id="rId98"/>
    <p:sldId id="407" r:id="rId99"/>
    <p:sldId id="408" r:id="rId100"/>
    <p:sldId id="409" r:id="rId101"/>
    <p:sldId id="410" r:id="rId102"/>
    <p:sldId id="411" r:id="rId103"/>
    <p:sldId id="412" r:id="rId104"/>
    <p:sldId id="347" r:id="rId105"/>
    <p:sldId id="413" r:id="rId106"/>
    <p:sldId id="346"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6" userDrawn="1">
          <p15:clr>
            <a:srgbClr val="A4A3A4"/>
          </p15:clr>
        </p15:guide>
        <p15:guide id="2" pos="456" userDrawn="1">
          <p15:clr>
            <a:srgbClr val="A4A3A4"/>
          </p15:clr>
        </p15:guide>
        <p15:guide id="3" pos="7224" userDrawn="1">
          <p15:clr>
            <a:srgbClr val="A4A3A4"/>
          </p15:clr>
        </p15:guide>
        <p15:guide id="4" orient="horz" pos="3864" userDrawn="1">
          <p15:clr>
            <a:srgbClr val="A4A3A4"/>
          </p15:clr>
        </p15:guide>
        <p15:guide id="5" pos="3840" userDrawn="1">
          <p15:clr>
            <a:srgbClr val="A4A3A4"/>
          </p15:clr>
        </p15:guide>
        <p15:guide id="6" orient="horz" pos="1738">
          <p15:clr>
            <a:srgbClr val="A4A3A4"/>
          </p15:clr>
        </p15:guide>
        <p15:guide id="7" orient="horz" pos="4019">
          <p15:clr>
            <a:srgbClr val="A4A3A4"/>
          </p15:clr>
        </p15:guide>
        <p15:guide id="8" orient="horz" pos="190">
          <p15:clr>
            <a:srgbClr val="A4A3A4"/>
          </p15:clr>
        </p15:guide>
        <p15:guide id="9" orient="horz" pos="1291">
          <p15:clr>
            <a:srgbClr val="A4A3A4"/>
          </p15:clr>
        </p15:guide>
        <p15:guide id="10" orient="horz" pos="489">
          <p15:clr>
            <a:srgbClr val="A4A3A4"/>
          </p15:clr>
        </p15:guide>
        <p15:guide id="11" orient="horz" pos="3926">
          <p15:clr>
            <a:srgbClr val="A4A3A4"/>
          </p15:clr>
        </p15:guide>
        <p15:guide id="12" pos="7489">
          <p15:clr>
            <a:srgbClr val="A4A3A4"/>
          </p15:clr>
        </p15:guide>
        <p15:guide id="13" pos="2783">
          <p15:clr>
            <a:srgbClr val="A4A3A4"/>
          </p15:clr>
        </p15:guide>
        <p15:guide id="14" pos="4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2F79"/>
    <a:srgbClr val="36B0E3"/>
    <a:srgbClr val="000000"/>
    <a:srgbClr val="23844E"/>
    <a:srgbClr val="DD1065"/>
    <a:srgbClr val="E52E78"/>
    <a:srgbClr val="175533"/>
    <a:srgbClr val="FCFFFC"/>
    <a:srgbClr val="FFFFFF"/>
    <a:srgbClr val="C3D8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83" autoAdjust="0"/>
    <p:restoredTop sz="61905" autoAdjust="0"/>
  </p:normalViewPr>
  <p:slideViewPr>
    <p:cSldViewPr snapToGrid="0" snapToObjects="1">
      <p:cViewPr varScale="1">
        <p:scale>
          <a:sx n="71" d="100"/>
          <a:sy n="71" d="100"/>
        </p:scale>
        <p:origin x="1890" y="66"/>
      </p:cViewPr>
      <p:guideLst>
        <p:guide orient="horz" pos="456"/>
        <p:guide pos="456"/>
        <p:guide pos="7224"/>
        <p:guide orient="horz" pos="3864"/>
        <p:guide pos="3840"/>
        <p:guide orient="horz" pos="1738"/>
        <p:guide orient="horz" pos="4019"/>
        <p:guide orient="horz" pos="190"/>
        <p:guide orient="horz" pos="1291"/>
        <p:guide orient="horz" pos="489"/>
        <p:guide orient="horz" pos="3926"/>
        <p:guide pos="7489"/>
        <p:guide pos="2783"/>
        <p:guide pos="46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0" d="100"/>
          <a:sy n="80" d="100"/>
        </p:scale>
        <p:origin x="2200"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07" Type="http://schemas.openxmlformats.org/officeDocument/2006/relationships/slide" Target="slides/slide97.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slide" Target="slides/slide92.xml"/><Relationship Id="rId110"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13"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handoutMaster" Target="handoutMasters/handoutMaster1.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s>
</file>

<file path=ppt/charts/_rels/chart1.xml.rels><?xml version="1.0" encoding="UTF-8" standalone="yes"?>
<Relationships xmlns="http://schemas.openxmlformats.org/package/2006/relationships"><Relationship Id="rId1" Type="http://schemas.openxmlformats.org/officeDocument/2006/relationships/oleObject" Target="file:///\\Users\becky\Documents\Frontline%20Aids\SportEngland_Infographics\Docs%20to%20send\Excel%20and%20Powerpoint\FrontlineAids_SimplePieCha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April 2013 - August 2015. </c:v>
                </c:pt>
              </c:strCache>
            </c:strRef>
          </c:tx>
          <c:dPt>
            <c:idx val="0"/>
            <c:bubble3D val="0"/>
            <c:spPr>
              <a:solidFill>
                <a:srgbClr val="E52E78"/>
              </a:solidFill>
              <a:ln>
                <a:solidFill>
                  <a:schemeClr val="bg1"/>
                </a:solidFill>
              </a:ln>
              <a:effectLst/>
            </c:spPr>
            <c:extLst>
              <c:ext xmlns:c16="http://schemas.microsoft.com/office/drawing/2014/chart" uri="{C3380CC4-5D6E-409C-BE32-E72D297353CC}">
                <c16:uniqueId val="{00000001-2AA4-EF4B-A675-DCCD3A0E113C}"/>
              </c:ext>
            </c:extLst>
          </c:dPt>
          <c:dPt>
            <c:idx val="1"/>
            <c:bubble3D val="0"/>
            <c:spPr>
              <a:solidFill>
                <a:srgbClr val="36B0E3"/>
              </a:solidFill>
              <a:ln>
                <a:solidFill>
                  <a:schemeClr val="bg1"/>
                </a:solidFill>
              </a:ln>
              <a:effectLst/>
            </c:spPr>
            <c:extLst>
              <c:ext xmlns:c16="http://schemas.microsoft.com/office/drawing/2014/chart" uri="{C3380CC4-5D6E-409C-BE32-E72D297353CC}">
                <c16:uniqueId val="{00000003-2AA4-EF4B-A675-DCCD3A0E113C}"/>
              </c:ext>
            </c:extLst>
          </c:dPt>
          <c:dPt>
            <c:idx val="2"/>
            <c:bubble3D val="0"/>
            <c:spPr>
              <a:solidFill>
                <a:srgbClr val="23844E"/>
              </a:solidFill>
              <a:ln>
                <a:solidFill>
                  <a:schemeClr val="bg1"/>
                </a:solidFill>
              </a:ln>
              <a:effectLst/>
            </c:spPr>
            <c:extLst>
              <c:ext xmlns:c16="http://schemas.microsoft.com/office/drawing/2014/chart" uri="{C3380CC4-5D6E-409C-BE32-E72D297353CC}">
                <c16:uniqueId val="{00000005-2AA4-EF4B-A675-DCCD3A0E113C}"/>
              </c:ext>
            </c:extLst>
          </c:dPt>
          <c:dPt>
            <c:idx val="3"/>
            <c:bubble3D val="0"/>
            <c:spPr>
              <a:solidFill>
                <a:schemeClr val="bg1">
                  <a:lumMod val="65000"/>
                </a:schemeClr>
              </a:solidFill>
              <a:effectLst/>
            </c:spPr>
            <c:extLst>
              <c:ext xmlns:c16="http://schemas.microsoft.com/office/drawing/2014/chart" uri="{C3380CC4-5D6E-409C-BE32-E72D297353CC}">
                <c16:uniqueId val="{00000007-2AA4-EF4B-A675-DCCD3A0E113C}"/>
              </c:ext>
            </c:extLst>
          </c:dPt>
          <c:cat>
            <c:strRef>
              <c:f>Sheet1!$A$2:$A$5</c:f>
              <c:strCache>
                <c:ptCount val="3"/>
                <c:pt idx="0">
                  <c:v>Example data description 1</c:v>
                </c:pt>
                <c:pt idx="1">
                  <c:v>Example data description 2</c:v>
                </c:pt>
                <c:pt idx="2">
                  <c:v>Example data description 3</c:v>
                </c:pt>
              </c:strCache>
            </c:strRef>
          </c:cat>
          <c:val>
            <c:numRef>
              <c:f>Sheet1!$B$2:$B$5</c:f>
              <c:numCache>
                <c:formatCode>#,##0</c:formatCode>
                <c:ptCount val="4"/>
                <c:pt idx="0">
                  <c:v>70778</c:v>
                </c:pt>
                <c:pt idx="1">
                  <c:v>28885</c:v>
                </c:pt>
                <c:pt idx="2">
                  <c:v>16464</c:v>
                </c:pt>
              </c:numCache>
            </c:numRef>
          </c:val>
          <c:extLst>
            <c:ext xmlns:c16="http://schemas.microsoft.com/office/drawing/2014/chart" uri="{C3380CC4-5D6E-409C-BE32-E72D297353CC}">
              <c16:uniqueId val="{00000008-2AA4-EF4B-A675-DCCD3A0E113C}"/>
            </c:ext>
          </c:extLst>
        </c:ser>
        <c:dLbls>
          <c:showLegendKey val="0"/>
          <c:showVal val="0"/>
          <c:showCatName val="0"/>
          <c:showSerName val="0"/>
          <c:showPercent val="0"/>
          <c:showBubbleSize val="0"/>
          <c:showLeaderLines val="1"/>
        </c:dLbls>
        <c:firstSliceAng val="0"/>
        <c:holeSize val="65"/>
      </c:doughnutChart>
    </c:plotArea>
    <c:legend>
      <c:legendPos val="r"/>
      <c:legendEntry>
        <c:idx val="0"/>
        <c:txPr>
          <a:bodyPr/>
          <a:lstStyle/>
          <a:p>
            <a:pPr>
              <a:defRPr sz="1600" b="0" i="0">
                <a:latin typeface="Arial" panose="020B0604020202020204" pitchFamily="34" charset="0"/>
                <a:cs typeface="Arial" panose="020B0604020202020204" pitchFamily="34" charset="0"/>
              </a:defRPr>
            </a:pPr>
            <a:endParaRPr lang="en-US"/>
          </a:p>
        </c:txPr>
      </c:legendEntry>
      <c:legendEntry>
        <c:idx val="1"/>
        <c:txPr>
          <a:bodyPr/>
          <a:lstStyle/>
          <a:p>
            <a:pPr>
              <a:defRPr sz="1600" b="0" i="0">
                <a:latin typeface="Arial" panose="020B0604020202020204" pitchFamily="34" charset="0"/>
                <a:cs typeface="Arial" panose="020B0604020202020204" pitchFamily="34" charset="0"/>
              </a:defRPr>
            </a:pPr>
            <a:endParaRPr lang="en-US"/>
          </a:p>
        </c:txPr>
      </c:legendEntry>
      <c:legendEntry>
        <c:idx val="2"/>
        <c:txPr>
          <a:bodyPr/>
          <a:lstStyle/>
          <a:p>
            <a:pPr>
              <a:defRPr sz="1600" b="0" i="0">
                <a:latin typeface="Arial" panose="020B0604020202020204" pitchFamily="34" charset="0"/>
                <a:cs typeface="Arial" panose="020B0604020202020204" pitchFamily="34" charset="0"/>
              </a:defRPr>
            </a:pPr>
            <a:endParaRPr lang="en-US"/>
          </a:p>
        </c:txPr>
      </c:legendEntry>
      <c:legendEntry>
        <c:idx val="3"/>
        <c:delete val="1"/>
      </c:legendEntry>
      <c:overlay val="0"/>
      <c:txPr>
        <a:bodyPr/>
        <a:lstStyle/>
        <a:p>
          <a:pPr>
            <a:defRPr sz="1600" b="0" i="0">
              <a:latin typeface="Helvetica Neue Light"/>
              <a:cs typeface="Helvetica Neue Light"/>
            </a:defRPr>
          </a:pPr>
          <a:endParaRPr lang="en-US"/>
        </a:p>
      </c:txPr>
    </c:legend>
    <c:plotVisOnly val="1"/>
    <c:dispBlanksAs val="gap"/>
    <c:showDLblsOverMax val="0"/>
  </c:chart>
  <c:spPr>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6A9864-9C34-4BF0-BEE6-960FCB5C5734}" type="doc">
      <dgm:prSet loTypeId="urn:microsoft.com/office/officeart/2009/3/layout/SubStepProcess" loCatId="process" qsTypeId="urn:microsoft.com/office/officeart/2005/8/quickstyle/simple1" qsCatId="simple" csTypeId="urn:microsoft.com/office/officeart/2005/8/colors/accent1_2" csCatId="accent1" phldr="1"/>
      <dgm:spPr/>
    </dgm:pt>
    <dgm:pt modelId="{CEA392D8-909D-458F-9056-FB6A6BA791B2}">
      <dgm:prSet phldrT="[Text]" custT="1"/>
      <dgm:spPr>
        <a:solidFill>
          <a:srgbClr val="E62F79"/>
        </a:solidFill>
        <a:ln>
          <a:solidFill>
            <a:srgbClr val="E62F79"/>
          </a:solidFill>
        </a:ln>
      </dgm:spPr>
      <dgm:t>
        <a:bodyPr vert="horz" anchor="ctr" anchorCtr="0"/>
        <a:lstStyle/>
        <a:p>
          <a:r>
            <a:rPr lang="en-US" sz="1600" b="1" i="0" dirty="0">
              <a:latin typeface="Arial" panose="020B0604020202020204" pitchFamily="34" charset="0"/>
              <a:cs typeface="Arial" panose="020B0604020202020204" pitchFamily="34" charset="0"/>
            </a:rPr>
            <a:t>Welcome and Introduction to REAct</a:t>
          </a:r>
        </a:p>
      </dgm:t>
    </dgm:pt>
    <dgm:pt modelId="{FDDB4D2C-735F-4A33-BFCF-9FA06F460233}" type="parTrans" cxnId="{A1870390-21D7-4F27-A2C9-638EDD472883}">
      <dgm:prSet/>
      <dgm:spPr/>
      <dgm:t>
        <a:bodyPr/>
        <a:lstStyle/>
        <a:p>
          <a:endParaRPr lang="en-US"/>
        </a:p>
      </dgm:t>
    </dgm:pt>
    <dgm:pt modelId="{E1A0D5EC-3D6F-48BB-8565-DC618F27B74A}" type="sibTrans" cxnId="{A1870390-21D7-4F27-A2C9-638EDD472883}">
      <dgm:prSet/>
      <dgm:spPr/>
      <dgm:t>
        <a:bodyPr/>
        <a:lstStyle/>
        <a:p>
          <a:endParaRPr lang="en-US"/>
        </a:p>
      </dgm:t>
    </dgm:pt>
    <dgm:pt modelId="{524D6647-CB73-41F4-86D8-604082BD452C}">
      <dgm:prSet phldrT="[Text]" custT="1"/>
      <dgm:spPr>
        <a:solidFill>
          <a:srgbClr val="000000"/>
        </a:solidFill>
        <a:ln>
          <a:solidFill>
            <a:srgbClr val="000000"/>
          </a:solidFill>
        </a:ln>
      </dgm:spPr>
      <dgm:t>
        <a:bodyPr/>
        <a:lstStyle/>
        <a:p>
          <a:r>
            <a:rPr lang="en-US" sz="1600" b="1" i="0" dirty="0">
              <a:latin typeface="Arial" panose="020B0604020202020204" pitchFamily="34" charset="0"/>
              <a:cs typeface="Arial" panose="020B0604020202020204" pitchFamily="34" charset="0"/>
            </a:rPr>
            <a:t>Under-standing our context</a:t>
          </a:r>
        </a:p>
      </dgm:t>
    </dgm:pt>
    <dgm:pt modelId="{0BC5A9D8-906E-484D-ACFF-D0ACBE84E30E}" type="parTrans" cxnId="{16A12BC8-4FEE-4FE7-AFB1-F9E36DBBE528}">
      <dgm:prSet/>
      <dgm:spPr/>
      <dgm:t>
        <a:bodyPr/>
        <a:lstStyle/>
        <a:p>
          <a:endParaRPr lang="en-US"/>
        </a:p>
      </dgm:t>
    </dgm:pt>
    <dgm:pt modelId="{1D34D824-6198-470D-BB89-82EC295895E3}" type="sibTrans" cxnId="{16A12BC8-4FEE-4FE7-AFB1-F9E36DBBE528}">
      <dgm:prSet/>
      <dgm:spPr/>
      <dgm:t>
        <a:bodyPr/>
        <a:lstStyle/>
        <a:p>
          <a:endParaRPr lang="en-US"/>
        </a:p>
      </dgm:t>
    </dgm:pt>
    <dgm:pt modelId="{2C46EBBA-61E0-4FC4-A8DA-DB487517DE3D}">
      <dgm:prSet phldrT="[Text]" custT="1"/>
      <dgm:spPr>
        <a:solidFill>
          <a:srgbClr val="000000"/>
        </a:solidFill>
        <a:ln>
          <a:solidFill>
            <a:srgbClr val="000000"/>
          </a:solidFill>
        </a:ln>
      </dgm:spPr>
      <dgm:t>
        <a:bodyPr/>
        <a:lstStyle/>
        <a:p>
          <a:pPr>
            <a:lnSpc>
              <a:spcPct val="100000"/>
            </a:lnSpc>
            <a:spcAft>
              <a:spcPts val="756"/>
            </a:spcAft>
          </a:pPr>
          <a:r>
            <a:rPr lang="en-US" sz="1600" b="1" i="0" dirty="0">
              <a:latin typeface="Arial" panose="020B0604020202020204" pitchFamily="34" charset="0"/>
              <a:cs typeface="Arial" panose="020B0604020202020204" pitchFamily="34" charset="0"/>
            </a:rPr>
            <a:t>Human rights principles and responses</a:t>
          </a:r>
        </a:p>
      </dgm:t>
    </dgm:pt>
    <dgm:pt modelId="{5B1B127B-A807-4D2B-A8DF-9CC057628567}" type="parTrans" cxnId="{0EFD2355-5B14-460F-84C1-D8F9CBBA8BAF}">
      <dgm:prSet/>
      <dgm:spPr/>
      <dgm:t>
        <a:bodyPr/>
        <a:lstStyle/>
        <a:p>
          <a:endParaRPr lang="en-US"/>
        </a:p>
      </dgm:t>
    </dgm:pt>
    <dgm:pt modelId="{15D8D1F4-1707-44AB-AB98-50122FBD0886}" type="sibTrans" cxnId="{0EFD2355-5B14-460F-84C1-D8F9CBBA8BAF}">
      <dgm:prSet/>
      <dgm:spPr/>
      <dgm:t>
        <a:bodyPr/>
        <a:lstStyle/>
        <a:p>
          <a:endParaRPr lang="en-US"/>
        </a:p>
      </dgm:t>
    </dgm:pt>
    <dgm:pt modelId="{E5FE209A-2791-4A44-B1F8-8512F0622FA2}">
      <dgm:prSet custT="1"/>
      <dgm:spPr>
        <a:solidFill>
          <a:srgbClr val="000000"/>
        </a:solidFill>
        <a:ln>
          <a:solidFill>
            <a:srgbClr val="000000"/>
          </a:solidFill>
        </a:ln>
      </dgm:spPr>
      <dgm:t>
        <a:bodyPr/>
        <a:lstStyle/>
        <a:p>
          <a:r>
            <a:rPr lang="en-US" sz="1600" b="1" i="0" dirty="0">
              <a:latin typeface="Arial" panose="020B0604020202020204" pitchFamily="34" charset="0"/>
              <a:cs typeface="Arial" panose="020B0604020202020204" pitchFamily="34" charset="0"/>
            </a:rPr>
            <a:t>Collecting evidence</a:t>
          </a:r>
        </a:p>
      </dgm:t>
    </dgm:pt>
    <dgm:pt modelId="{53A59681-6133-419C-B9F0-305A951E41C2}" type="parTrans" cxnId="{6EE84296-26E1-467F-BDCF-9308A6F89EB5}">
      <dgm:prSet/>
      <dgm:spPr/>
      <dgm:t>
        <a:bodyPr/>
        <a:lstStyle/>
        <a:p>
          <a:endParaRPr lang="en-US"/>
        </a:p>
      </dgm:t>
    </dgm:pt>
    <dgm:pt modelId="{B8FCF27C-BEDD-4C82-A3CD-612EB2B507BE}" type="sibTrans" cxnId="{6EE84296-26E1-467F-BDCF-9308A6F89EB5}">
      <dgm:prSet/>
      <dgm:spPr/>
      <dgm:t>
        <a:bodyPr/>
        <a:lstStyle/>
        <a:p>
          <a:endParaRPr lang="en-US"/>
        </a:p>
      </dgm:t>
    </dgm:pt>
    <dgm:pt modelId="{0AF3439D-7FB1-4688-9209-72A1E2D94A0F}">
      <dgm:prSet custT="1"/>
      <dgm:spPr>
        <a:solidFill>
          <a:srgbClr val="000000"/>
        </a:solidFill>
        <a:ln>
          <a:solidFill>
            <a:srgbClr val="000000"/>
          </a:solidFill>
        </a:ln>
      </dgm:spPr>
      <dgm:t>
        <a:bodyPr/>
        <a:lstStyle/>
        <a:p>
          <a:r>
            <a:rPr lang="en-US" sz="1600" b="1" i="0" dirty="0">
              <a:latin typeface="Arial" panose="020B0604020202020204" pitchFamily="34" charset="0"/>
              <a:cs typeface="Arial" panose="020B0604020202020204" pitchFamily="34" charset="0"/>
            </a:rPr>
            <a:t>Managing information</a:t>
          </a:r>
        </a:p>
      </dgm:t>
    </dgm:pt>
    <dgm:pt modelId="{1EBF4EA1-E1D9-4B1E-8F24-3FDC6BDED907}" type="parTrans" cxnId="{B07AA961-81B0-45B8-BD2A-77742380CFA7}">
      <dgm:prSet/>
      <dgm:spPr/>
      <dgm:t>
        <a:bodyPr/>
        <a:lstStyle/>
        <a:p>
          <a:endParaRPr lang="en-US"/>
        </a:p>
      </dgm:t>
    </dgm:pt>
    <dgm:pt modelId="{2EAB661D-3140-4119-AA36-CAF27A6CE5A1}" type="sibTrans" cxnId="{B07AA961-81B0-45B8-BD2A-77742380CFA7}">
      <dgm:prSet/>
      <dgm:spPr/>
      <dgm:t>
        <a:bodyPr/>
        <a:lstStyle/>
        <a:p>
          <a:endParaRPr lang="en-US"/>
        </a:p>
      </dgm:t>
    </dgm:pt>
    <dgm:pt modelId="{268E4F57-6727-4F12-8F3D-9A171D2FB1C7}">
      <dgm:prSet custT="1"/>
      <dgm:spPr>
        <a:solidFill>
          <a:srgbClr val="000000"/>
        </a:solidFill>
        <a:ln>
          <a:solidFill>
            <a:srgbClr val="000000"/>
          </a:solidFill>
        </a:ln>
      </dgm:spPr>
      <dgm:t>
        <a:bodyPr/>
        <a:lstStyle/>
        <a:p>
          <a:r>
            <a:rPr lang="en-US" sz="1600" b="1" i="0" dirty="0">
              <a:latin typeface="Arial" panose="020B0604020202020204" pitchFamily="34" charset="0"/>
              <a:cs typeface="Arial" panose="020B0604020202020204" pitchFamily="34" charset="0"/>
            </a:rPr>
            <a:t>Next steps</a:t>
          </a:r>
        </a:p>
      </dgm:t>
    </dgm:pt>
    <dgm:pt modelId="{D64E13B4-15CD-4436-AE25-94D8B828A3E0}" type="parTrans" cxnId="{3BB8A329-6545-4761-8CE3-1F1D645027B7}">
      <dgm:prSet/>
      <dgm:spPr/>
      <dgm:t>
        <a:bodyPr/>
        <a:lstStyle/>
        <a:p>
          <a:endParaRPr lang="en-US"/>
        </a:p>
      </dgm:t>
    </dgm:pt>
    <dgm:pt modelId="{F3C5665C-7AD1-4F96-A857-EE72550D0ACD}" type="sibTrans" cxnId="{3BB8A329-6545-4761-8CE3-1F1D645027B7}">
      <dgm:prSet/>
      <dgm:spPr/>
      <dgm:t>
        <a:bodyPr/>
        <a:lstStyle/>
        <a:p>
          <a:endParaRPr lang="en-US"/>
        </a:p>
      </dgm:t>
    </dgm:pt>
    <dgm:pt modelId="{D2957BFD-6F09-2548-A62D-1BBAA02031CE}" type="pres">
      <dgm:prSet presAssocID="{8B6A9864-9C34-4BF0-BEE6-960FCB5C5734}" presName="Name0" presStyleCnt="0">
        <dgm:presLayoutVars>
          <dgm:chMax val="7"/>
          <dgm:dir/>
          <dgm:animOne val="branch"/>
        </dgm:presLayoutVars>
      </dgm:prSet>
      <dgm:spPr/>
    </dgm:pt>
    <dgm:pt modelId="{D7EA98D7-6DC6-DC49-9AC3-0AACE264CAEC}" type="pres">
      <dgm:prSet presAssocID="{CEA392D8-909D-458F-9056-FB6A6BA791B2}" presName="parTx1" presStyleLbl="node1" presStyleIdx="0" presStyleCnt="6"/>
      <dgm:spPr/>
      <dgm:t>
        <a:bodyPr/>
        <a:lstStyle/>
        <a:p>
          <a:endParaRPr lang="en-US"/>
        </a:p>
      </dgm:t>
    </dgm:pt>
    <dgm:pt modelId="{9C933162-27DD-0543-AC74-5C90D4439912}" type="pres">
      <dgm:prSet presAssocID="{524D6647-CB73-41F4-86D8-604082BD452C}" presName="parTx2" presStyleLbl="node1" presStyleIdx="1" presStyleCnt="6"/>
      <dgm:spPr/>
      <dgm:t>
        <a:bodyPr/>
        <a:lstStyle/>
        <a:p>
          <a:endParaRPr lang="en-US"/>
        </a:p>
      </dgm:t>
    </dgm:pt>
    <dgm:pt modelId="{A3FE085E-4F8E-3349-83A5-5A6FE8B2E2FD}" type="pres">
      <dgm:prSet presAssocID="{2C46EBBA-61E0-4FC4-A8DA-DB487517DE3D}" presName="parTx3" presStyleLbl="node1" presStyleIdx="2" presStyleCnt="6"/>
      <dgm:spPr/>
      <dgm:t>
        <a:bodyPr/>
        <a:lstStyle/>
        <a:p>
          <a:endParaRPr lang="en-US"/>
        </a:p>
      </dgm:t>
    </dgm:pt>
    <dgm:pt modelId="{1959472E-246A-1543-9984-B810773A5694}" type="pres">
      <dgm:prSet presAssocID="{E5FE209A-2791-4A44-B1F8-8512F0622FA2}" presName="parTx4" presStyleLbl="node1" presStyleIdx="3" presStyleCnt="6"/>
      <dgm:spPr/>
      <dgm:t>
        <a:bodyPr/>
        <a:lstStyle/>
        <a:p>
          <a:endParaRPr lang="en-US"/>
        </a:p>
      </dgm:t>
    </dgm:pt>
    <dgm:pt modelId="{77FB5067-BE24-9346-B0DA-266C52FC2C8B}" type="pres">
      <dgm:prSet presAssocID="{0AF3439D-7FB1-4688-9209-72A1E2D94A0F}" presName="parTx5" presStyleLbl="node1" presStyleIdx="4" presStyleCnt="6"/>
      <dgm:spPr/>
      <dgm:t>
        <a:bodyPr/>
        <a:lstStyle/>
        <a:p>
          <a:endParaRPr lang="en-US"/>
        </a:p>
      </dgm:t>
    </dgm:pt>
    <dgm:pt modelId="{2BF1A203-40ED-CC45-8975-4DFAA88E3DFE}" type="pres">
      <dgm:prSet presAssocID="{268E4F57-6727-4F12-8F3D-9A171D2FB1C7}" presName="parTx6" presStyleLbl="node1" presStyleIdx="5" presStyleCnt="6"/>
      <dgm:spPr/>
      <dgm:t>
        <a:bodyPr/>
        <a:lstStyle/>
        <a:p>
          <a:endParaRPr lang="en-US"/>
        </a:p>
      </dgm:t>
    </dgm:pt>
  </dgm:ptLst>
  <dgm:cxnLst>
    <dgm:cxn modelId="{A40BE404-51E7-3047-92A4-AC1926ED0837}" type="presOf" srcId="{524D6647-CB73-41F4-86D8-604082BD452C}" destId="{9C933162-27DD-0543-AC74-5C90D4439912}" srcOrd="0" destOrd="0" presId="urn:microsoft.com/office/officeart/2009/3/layout/SubStepProcess"/>
    <dgm:cxn modelId="{B07AA961-81B0-45B8-BD2A-77742380CFA7}" srcId="{8B6A9864-9C34-4BF0-BEE6-960FCB5C5734}" destId="{0AF3439D-7FB1-4688-9209-72A1E2D94A0F}" srcOrd="4" destOrd="0" parTransId="{1EBF4EA1-E1D9-4B1E-8F24-3FDC6BDED907}" sibTransId="{2EAB661D-3140-4119-AA36-CAF27A6CE5A1}"/>
    <dgm:cxn modelId="{7A61FC1C-308F-4647-B44C-91036ED1F971}" type="presOf" srcId="{268E4F57-6727-4F12-8F3D-9A171D2FB1C7}" destId="{2BF1A203-40ED-CC45-8975-4DFAA88E3DFE}" srcOrd="0" destOrd="0" presId="urn:microsoft.com/office/officeart/2009/3/layout/SubStepProcess"/>
    <dgm:cxn modelId="{0EFD2355-5B14-460F-84C1-D8F9CBBA8BAF}" srcId="{8B6A9864-9C34-4BF0-BEE6-960FCB5C5734}" destId="{2C46EBBA-61E0-4FC4-A8DA-DB487517DE3D}" srcOrd="2" destOrd="0" parTransId="{5B1B127B-A807-4D2B-A8DF-9CC057628567}" sibTransId="{15D8D1F4-1707-44AB-AB98-50122FBD0886}"/>
    <dgm:cxn modelId="{5A6841EA-4E16-1E4B-9A5A-B4DA54601737}" type="presOf" srcId="{E5FE209A-2791-4A44-B1F8-8512F0622FA2}" destId="{1959472E-246A-1543-9984-B810773A5694}" srcOrd="0" destOrd="0" presId="urn:microsoft.com/office/officeart/2009/3/layout/SubStepProcess"/>
    <dgm:cxn modelId="{9D1E544A-6779-3047-B6F1-856CADDA05C9}" type="presOf" srcId="{CEA392D8-909D-458F-9056-FB6A6BA791B2}" destId="{D7EA98D7-6DC6-DC49-9AC3-0AACE264CAEC}" srcOrd="0" destOrd="0" presId="urn:microsoft.com/office/officeart/2009/3/layout/SubStepProcess"/>
    <dgm:cxn modelId="{3BB8A329-6545-4761-8CE3-1F1D645027B7}" srcId="{8B6A9864-9C34-4BF0-BEE6-960FCB5C5734}" destId="{268E4F57-6727-4F12-8F3D-9A171D2FB1C7}" srcOrd="5" destOrd="0" parTransId="{D64E13B4-15CD-4436-AE25-94D8B828A3E0}" sibTransId="{F3C5665C-7AD1-4F96-A857-EE72550D0ACD}"/>
    <dgm:cxn modelId="{16A12BC8-4FEE-4FE7-AFB1-F9E36DBBE528}" srcId="{8B6A9864-9C34-4BF0-BEE6-960FCB5C5734}" destId="{524D6647-CB73-41F4-86D8-604082BD452C}" srcOrd="1" destOrd="0" parTransId="{0BC5A9D8-906E-484D-ACFF-D0ACBE84E30E}" sibTransId="{1D34D824-6198-470D-BB89-82EC295895E3}"/>
    <dgm:cxn modelId="{6EE84296-26E1-467F-BDCF-9308A6F89EB5}" srcId="{8B6A9864-9C34-4BF0-BEE6-960FCB5C5734}" destId="{E5FE209A-2791-4A44-B1F8-8512F0622FA2}" srcOrd="3" destOrd="0" parTransId="{53A59681-6133-419C-B9F0-305A951E41C2}" sibTransId="{B8FCF27C-BEDD-4C82-A3CD-612EB2B507BE}"/>
    <dgm:cxn modelId="{DA0A1811-8C5B-DE47-BC8A-7A688A63B419}" type="presOf" srcId="{8B6A9864-9C34-4BF0-BEE6-960FCB5C5734}" destId="{D2957BFD-6F09-2548-A62D-1BBAA02031CE}" srcOrd="0" destOrd="0" presId="urn:microsoft.com/office/officeart/2009/3/layout/SubStepProcess"/>
    <dgm:cxn modelId="{B6EDA764-07BF-0B41-BA9A-C7CD1C85AC45}" type="presOf" srcId="{0AF3439D-7FB1-4688-9209-72A1E2D94A0F}" destId="{77FB5067-BE24-9346-B0DA-266C52FC2C8B}" srcOrd="0" destOrd="0" presId="urn:microsoft.com/office/officeart/2009/3/layout/SubStepProcess"/>
    <dgm:cxn modelId="{5F2E70BE-61BC-B349-9074-5BA3F1580690}" type="presOf" srcId="{2C46EBBA-61E0-4FC4-A8DA-DB487517DE3D}" destId="{A3FE085E-4F8E-3349-83A5-5A6FE8B2E2FD}" srcOrd="0" destOrd="0" presId="urn:microsoft.com/office/officeart/2009/3/layout/SubStepProcess"/>
    <dgm:cxn modelId="{A1870390-21D7-4F27-A2C9-638EDD472883}" srcId="{8B6A9864-9C34-4BF0-BEE6-960FCB5C5734}" destId="{CEA392D8-909D-458F-9056-FB6A6BA791B2}" srcOrd="0" destOrd="0" parTransId="{FDDB4D2C-735F-4A33-BFCF-9FA06F460233}" sibTransId="{E1A0D5EC-3D6F-48BB-8565-DC618F27B74A}"/>
    <dgm:cxn modelId="{D3D2E82A-79BE-9F4C-BA52-A92BED010437}" type="presParOf" srcId="{D2957BFD-6F09-2548-A62D-1BBAA02031CE}" destId="{D7EA98D7-6DC6-DC49-9AC3-0AACE264CAEC}" srcOrd="0" destOrd="0" presId="urn:microsoft.com/office/officeart/2009/3/layout/SubStepProcess"/>
    <dgm:cxn modelId="{20AE49D3-5B23-9440-B54C-065EFD31802E}" type="presParOf" srcId="{D2957BFD-6F09-2548-A62D-1BBAA02031CE}" destId="{9C933162-27DD-0543-AC74-5C90D4439912}" srcOrd="1" destOrd="0" presId="urn:microsoft.com/office/officeart/2009/3/layout/SubStepProcess"/>
    <dgm:cxn modelId="{32C23543-D49C-B64F-B58B-99E8E722872F}" type="presParOf" srcId="{D2957BFD-6F09-2548-A62D-1BBAA02031CE}" destId="{A3FE085E-4F8E-3349-83A5-5A6FE8B2E2FD}" srcOrd="2" destOrd="0" presId="urn:microsoft.com/office/officeart/2009/3/layout/SubStepProcess"/>
    <dgm:cxn modelId="{68D49953-A8C9-9845-9612-A56EDC06EB8A}" type="presParOf" srcId="{D2957BFD-6F09-2548-A62D-1BBAA02031CE}" destId="{1959472E-246A-1543-9984-B810773A5694}" srcOrd="3" destOrd="0" presId="urn:microsoft.com/office/officeart/2009/3/layout/SubStepProcess"/>
    <dgm:cxn modelId="{57BD287F-7FDA-0541-82F6-1CFAA8E2076E}" type="presParOf" srcId="{D2957BFD-6F09-2548-A62D-1BBAA02031CE}" destId="{77FB5067-BE24-9346-B0DA-266C52FC2C8B}" srcOrd="4" destOrd="0" presId="urn:microsoft.com/office/officeart/2009/3/layout/SubStepProcess"/>
    <dgm:cxn modelId="{A9EC5919-1712-E94A-B552-22603C200C1D}" type="presParOf" srcId="{D2957BFD-6F09-2548-A62D-1BBAA02031CE}" destId="{2BF1A203-40ED-CC45-8975-4DFAA88E3DFE}" srcOrd="5"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B6A9864-9C34-4BF0-BEE6-960FCB5C5734}" type="doc">
      <dgm:prSet loTypeId="urn:microsoft.com/office/officeart/2009/3/layout/SubStepProcess" loCatId="process" qsTypeId="urn:microsoft.com/office/officeart/2005/8/quickstyle/simple1" qsCatId="simple" csTypeId="urn:microsoft.com/office/officeart/2005/8/colors/accent1_2" csCatId="accent1" phldr="1"/>
      <dgm:spPr/>
    </dgm:pt>
    <dgm:pt modelId="{CEA392D8-909D-458F-9056-FB6A6BA791B2}">
      <dgm:prSet phldrT="[Text]" custT="1"/>
      <dgm:spPr>
        <a:solidFill>
          <a:srgbClr val="000000"/>
        </a:solidFill>
        <a:ln>
          <a:noFill/>
        </a:ln>
      </dgm:spPr>
      <dgm:t>
        <a:bodyPr vert="horz" anchor="ctr" anchorCtr="0"/>
        <a:lstStyle/>
        <a:p>
          <a:r>
            <a:rPr lang="en-US" sz="1600" b="1" i="0" dirty="0">
              <a:latin typeface="Arial" panose="020B0604020202020204" pitchFamily="34" charset="0"/>
              <a:cs typeface="Arial" panose="020B0604020202020204" pitchFamily="34" charset="0"/>
            </a:rPr>
            <a:t>Welcome and Introduction to REAct</a:t>
          </a:r>
        </a:p>
      </dgm:t>
    </dgm:pt>
    <dgm:pt modelId="{FDDB4D2C-735F-4A33-BFCF-9FA06F460233}" type="parTrans" cxnId="{A1870390-21D7-4F27-A2C9-638EDD472883}">
      <dgm:prSet/>
      <dgm:spPr/>
      <dgm:t>
        <a:bodyPr/>
        <a:lstStyle/>
        <a:p>
          <a:endParaRPr lang="en-US"/>
        </a:p>
      </dgm:t>
    </dgm:pt>
    <dgm:pt modelId="{E1A0D5EC-3D6F-48BB-8565-DC618F27B74A}" type="sibTrans" cxnId="{A1870390-21D7-4F27-A2C9-638EDD472883}">
      <dgm:prSet/>
      <dgm:spPr/>
      <dgm:t>
        <a:bodyPr/>
        <a:lstStyle/>
        <a:p>
          <a:endParaRPr lang="en-US"/>
        </a:p>
      </dgm:t>
    </dgm:pt>
    <dgm:pt modelId="{524D6647-CB73-41F4-86D8-604082BD452C}">
      <dgm:prSet phldrT="[Text]" custT="1"/>
      <dgm:spPr>
        <a:solidFill>
          <a:srgbClr val="000000"/>
        </a:solidFill>
        <a:ln>
          <a:solidFill>
            <a:srgbClr val="000000"/>
          </a:solidFill>
        </a:ln>
      </dgm:spPr>
      <dgm:t>
        <a:bodyPr/>
        <a:lstStyle/>
        <a:p>
          <a:r>
            <a:rPr lang="en-US" sz="1600" b="1" i="0" dirty="0">
              <a:latin typeface="Arial" panose="020B0604020202020204" pitchFamily="34" charset="0"/>
              <a:cs typeface="Arial" panose="020B0604020202020204" pitchFamily="34" charset="0"/>
            </a:rPr>
            <a:t>Under-standing our context</a:t>
          </a:r>
        </a:p>
      </dgm:t>
    </dgm:pt>
    <dgm:pt modelId="{0BC5A9D8-906E-484D-ACFF-D0ACBE84E30E}" type="parTrans" cxnId="{16A12BC8-4FEE-4FE7-AFB1-F9E36DBBE528}">
      <dgm:prSet/>
      <dgm:spPr/>
      <dgm:t>
        <a:bodyPr/>
        <a:lstStyle/>
        <a:p>
          <a:endParaRPr lang="en-US"/>
        </a:p>
      </dgm:t>
    </dgm:pt>
    <dgm:pt modelId="{1D34D824-6198-470D-BB89-82EC295895E3}" type="sibTrans" cxnId="{16A12BC8-4FEE-4FE7-AFB1-F9E36DBBE528}">
      <dgm:prSet/>
      <dgm:spPr/>
      <dgm:t>
        <a:bodyPr/>
        <a:lstStyle/>
        <a:p>
          <a:endParaRPr lang="en-US"/>
        </a:p>
      </dgm:t>
    </dgm:pt>
    <dgm:pt modelId="{2C46EBBA-61E0-4FC4-A8DA-DB487517DE3D}">
      <dgm:prSet phldrT="[Text]" custT="1"/>
      <dgm:spPr>
        <a:solidFill>
          <a:srgbClr val="000000"/>
        </a:solidFill>
        <a:ln>
          <a:solidFill>
            <a:srgbClr val="000000"/>
          </a:solidFill>
        </a:ln>
      </dgm:spPr>
      <dgm:t>
        <a:bodyPr/>
        <a:lstStyle/>
        <a:p>
          <a:pPr>
            <a:lnSpc>
              <a:spcPct val="100000"/>
            </a:lnSpc>
            <a:spcAft>
              <a:spcPts val="756"/>
            </a:spcAft>
          </a:pPr>
          <a:r>
            <a:rPr lang="en-US" sz="1600" b="1" i="0" dirty="0">
              <a:latin typeface="Arial" panose="020B0604020202020204" pitchFamily="34" charset="0"/>
              <a:cs typeface="Arial" panose="020B0604020202020204" pitchFamily="34" charset="0"/>
            </a:rPr>
            <a:t>Human rights principles and responses</a:t>
          </a:r>
        </a:p>
      </dgm:t>
    </dgm:pt>
    <dgm:pt modelId="{5B1B127B-A807-4D2B-A8DF-9CC057628567}" type="parTrans" cxnId="{0EFD2355-5B14-460F-84C1-D8F9CBBA8BAF}">
      <dgm:prSet/>
      <dgm:spPr/>
      <dgm:t>
        <a:bodyPr/>
        <a:lstStyle/>
        <a:p>
          <a:endParaRPr lang="en-US"/>
        </a:p>
      </dgm:t>
    </dgm:pt>
    <dgm:pt modelId="{15D8D1F4-1707-44AB-AB98-50122FBD0886}" type="sibTrans" cxnId="{0EFD2355-5B14-460F-84C1-D8F9CBBA8BAF}">
      <dgm:prSet/>
      <dgm:spPr/>
      <dgm:t>
        <a:bodyPr/>
        <a:lstStyle/>
        <a:p>
          <a:endParaRPr lang="en-US"/>
        </a:p>
      </dgm:t>
    </dgm:pt>
    <dgm:pt modelId="{E5FE209A-2791-4A44-B1F8-8512F0622FA2}">
      <dgm:prSet custT="1"/>
      <dgm:spPr>
        <a:solidFill>
          <a:srgbClr val="000000"/>
        </a:solidFill>
        <a:ln>
          <a:solidFill>
            <a:srgbClr val="000000"/>
          </a:solidFill>
        </a:ln>
      </dgm:spPr>
      <dgm:t>
        <a:bodyPr/>
        <a:lstStyle/>
        <a:p>
          <a:r>
            <a:rPr lang="en-US" sz="1600" b="1" i="0" dirty="0">
              <a:latin typeface="Arial" panose="020B0604020202020204" pitchFamily="34" charset="0"/>
              <a:cs typeface="Arial" panose="020B0604020202020204" pitchFamily="34" charset="0"/>
            </a:rPr>
            <a:t>Collecting evidence</a:t>
          </a:r>
        </a:p>
      </dgm:t>
    </dgm:pt>
    <dgm:pt modelId="{53A59681-6133-419C-B9F0-305A951E41C2}" type="parTrans" cxnId="{6EE84296-26E1-467F-BDCF-9308A6F89EB5}">
      <dgm:prSet/>
      <dgm:spPr/>
      <dgm:t>
        <a:bodyPr/>
        <a:lstStyle/>
        <a:p>
          <a:endParaRPr lang="en-US"/>
        </a:p>
      </dgm:t>
    </dgm:pt>
    <dgm:pt modelId="{B8FCF27C-BEDD-4C82-A3CD-612EB2B507BE}" type="sibTrans" cxnId="{6EE84296-26E1-467F-BDCF-9308A6F89EB5}">
      <dgm:prSet/>
      <dgm:spPr/>
      <dgm:t>
        <a:bodyPr/>
        <a:lstStyle/>
        <a:p>
          <a:endParaRPr lang="en-US"/>
        </a:p>
      </dgm:t>
    </dgm:pt>
    <dgm:pt modelId="{0AF3439D-7FB1-4688-9209-72A1E2D94A0F}">
      <dgm:prSet custT="1"/>
      <dgm:spPr>
        <a:solidFill>
          <a:srgbClr val="000000"/>
        </a:solidFill>
        <a:ln>
          <a:noFill/>
        </a:ln>
      </dgm:spPr>
      <dgm:t>
        <a:bodyPr/>
        <a:lstStyle/>
        <a:p>
          <a:r>
            <a:rPr lang="en-US" sz="1600" b="1" i="0" dirty="0">
              <a:latin typeface="Arial" panose="020B0604020202020204" pitchFamily="34" charset="0"/>
              <a:cs typeface="Arial" panose="020B0604020202020204" pitchFamily="34" charset="0"/>
            </a:rPr>
            <a:t>Managing information</a:t>
          </a:r>
        </a:p>
      </dgm:t>
    </dgm:pt>
    <dgm:pt modelId="{1EBF4EA1-E1D9-4B1E-8F24-3FDC6BDED907}" type="parTrans" cxnId="{B07AA961-81B0-45B8-BD2A-77742380CFA7}">
      <dgm:prSet/>
      <dgm:spPr/>
      <dgm:t>
        <a:bodyPr/>
        <a:lstStyle/>
        <a:p>
          <a:endParaRPr lang="en-US"/>
        </a:p>
      </dgm:t>
    </dgm:pt>
    <dgm:pt modelId="{2EAB661D-3140-4119-AA36-CAF27A6CE5A1}" type="sibTrans" cxnId="{B07AA961-81B0-45B8-BD2A-77742380CFA7}">
      <dgm:prSet/>
      <dgm:spPr/>
      <dgm:t>
        <a:bodyPr/>
        <a:lstStyle/>
        <a:p>
          <a:endParaRPr lang="en-US"/>
        </a:p>
      </dgm:t>
    </dgm:pt>
    <dgm:pt modelId="{268E4F57-6727-4F12-8F3D-9A171D2FB1C7}">
      <dgm:prSet custT="1"/>
      <dgm:spPr>
        <a:solidFill>
          <a:srgbClr val="E62F79"/>
        </a:solidFill>
        <a:ln>
          <a:noFill/>
        </a:ln>
      </dgm:spPr>
      <dgm:t>
        <a:bodyPr/>
        <a:lstStyle/>
        <a:p>
          <a:r>
            <a:rPr lang="en-US" sz="1600" b="1" i="0" dirty="0">
              <a:latin typeface="Arial" panose="020B0604020202020204" pitchFamily="34" charset="0"/>
              <a:cs typeface="Arial" panose="020B0604020202020204" pitchFamily="34" charset="0"/>
            </a:rPr>
            <a:t>Next steps</a:t>
          </a:r>
        </a:p>
      </dgm:t>
    </dgm:pt>
    <dgm:pt modelId="{D64E13B4-15CD-4436-AE25-94D8B828A3E0}" type="parTrans" cxnId="{3BB8A329-6545-4761-8CE3-1F1D645027B7}">
      <dgm:prSet/>
      <dgm:spPr/>
      <dgm:t>
        <a:bodyPr/>
        <a:lstStyle/>
        <a:p>
          <a:endParaRPr lang="en-US"/>
        </a:p>
      </dgm:t>
    </dgm:pt>
    <dgm:pt modelId="{F3C5665C-7AD1-4F96-A857-EE72550D0ACD}" type="sibTrans" cxnId="{3BB8A329-6545-4761-8CE3-1F1D645027B7}">
      <dgm:prSet/>
      <dgm:spPr/>
      <dgm:t>
        <a:bodyPr/>
        <a:lstStyle/>
        <a:p>
          <a:endParaRPr lang="en-US"/>
        </a:p>
      </dgm:t>
    </dgm:pt>
    <dgm:pt modelId="{D2957BFD-6F09-2548-A62D-1BBAA02031CE}" type="pres">
      <dgm:prSet presAssocID="{8B6A9864-9C34-4BF0-BEE6-960FCB5C5734}" presName="Name0" presStyleCnt="0">
        <dgm:presLayoutVars>
          <dgm:chMax val="7"/>
          <dgm:dir/>
          <dgm:animOne val="branch"/>
        </dgm:presLayoutVars>
      </dgm:prSet>
      <dgm:spPr/>
    </dgm:pt>
    <dgm:pt modelId="{D7EA98D7-6DC6-DC49-9AC3-0AACE264CAEC}" type="pres">
      <dgm:prSet presAssocID="{CEA392D8-909D-458F-9056-FB6A6BA791B2}" presName="parTx1" presStyleLbl="node1" presStyleIdx="0" presStyleCnt="6"/>
      <dgm:spPr/>
      <dgm:t>
        <a:bodyPr/>
        <a:lstStyle/>
        <a:p>
          <a:endParaRPr lang="en-US"/>
        </a:p>
      </dgm:t>
    </dgm:pt>
    <dgm:pt modelId="{9C933162-27DD-0543-AC74-5C90D4439912}" type="pres">
      <dgm:prSet presAssocID="{524D6647-CB73-41F4-86D8-604082BD452C}" presName="parTx2" presStyleLbl="node1" presStyleIdx="1" presStyleCnt="6"/>
      <dgm:spPr/>
      <dgm:t>
        <a:bodyPr/>
        <a:lstStyle/>
        <a:p>
          <a:endParaRPr lang="en-US"/>
        </a:p>
      </dgm:t>
    </dgm:pt>
    <dgm:pt modelId="{A3FE085E-4F8E-3349-83A5-5A6FE8B2E2FD}" type="pres">
      <dgm:prSet presAssocID="{2C46EBBA-61E0-4FC4-A8DA-DB487517DE3D}" presName="parTx3" presStyleLbl="node1" presStyleIdx="2" presStyleCnt="6"/>
      <dgm:spPr/>
      <dgm:t>
        <a:bodyPr/>
        <a:lstStyle/>
        <a:p>
          <a:endParaRPr lang="en-US"/>
        </a:p>
      </dgm:t>
    </dgm:pt>
    <dgm:pt modelId="{1959472E-246A-1543-9984-B810773A5694}" type="pres">
      <dgm:prSet presAssocID="{E5FE209A-2791-4A44-B1F8-8512F0622FA2}" presName="parTx4" presStyleLbl="node1" presStyleIdx="3" presStyleCnt="6"/>
      <dgm:spPr/>
      <dgm:t>
        <a:bodyPr/>
        <a:lstStyle/>
        <a:p>
          <a:endParaRPr lang="en-US"/>
        </a:p>
      </dgm:t>
    </dgm:pt>
    <dgm:pt modelId="{77FB5067-BE24-9346-B0DA-266C52FC2C8B}" type="pres">
      <dgm:prSet presAssocID="{0AF3439D-7FB1-4688-9209-72A1E2D94A0F}" presName="parTx5" presStyleLbl="node1" presStyleIdx="4" presStyleCnt="6"/>
      <dgm:spPr/>
      <dgm:t>
        <a:bodyPr/>
        <a:lstStyle/>
        <a:p>
          <a:endParaRPr lang="en-US"/>
        </a:p>
      </dgm:t>
    </dgm:pt>
    <dgm:pt modelId="{2BF1A203-40ED-CC45-8975-4DFAA88E3DFE}" type="pres">
      <dgm:prSet presAssocID="{268E4F57-6727-4F12-8F3D-9A171D2FB1C7}" presName="parTx6" presStyleLbl="node1" presStyleIdx="5" presStyleCnt="6"/>
      <dgm:spPr/>
      <dgm:t>
        <a:bodyPr/>
        <a:lstStyle/>
        <a:p>
          <a:endParaRPr lang="en-US"/>
        </a:p>
      </dgm:t>
    </dgm:pt>
  </dgm:ptLst>
  <dgm:cxnLst>
    <dgm:cxn modelId="{A40BE404-51E7-3047-92A4-AC1926ED0837}" type="presOf" srcId="{524D6647-CB73-41F4-86D8-604082BD452C}" destId="{9C933162-27DD-0543-AC74-5C90D4439912}" srcOrd="0" destOrd="0" presId="urn:microsoft.com/office/officeart/2009/3/layout/SubStepProcess"/>
    <dgm:cxn modelId="{B07AA961-81B0-45B8-BD2A-77742380CFA7}" srcId="{8B6A9864-9C34-4BF0-BEE6-960FCB5C5734}" destId="{0AF3439D-7FB1-4688-9209-72A1E2D94A0F}" srcOrd="4" destOrd="0" parTransId="{1EBF4EA1-E1D9-4B1E-8F24-3FDC6BDED907}" sibTransId="{2EAB661D-3140-4119-AA36-CAF27A6CE5A1}"/>
    <dgm:cxn modelId="{7A61FC1C-308F-4647-B44C-91036ED1F971}" type="presOf" srcId="{268E4F57-6727-4F12-8F3D-9A171D2FB1C7}" destId="{2BF1A203-40ED-CC45-8975-4DFAA88E3DFE}" srcOrd="0" destOrd="0" presId="urn:microsoft.com/office/officeart/2009/3/layout/SubStepProcess"/>
    <dgm:cxn modelId="{0EFD2355-5B14-460F-84C1-D8F9CBBA8BAF}" srcId="{8B6A9864-9C34-4BF0-BEE6-960FCB5C5734}" destId="{2C46EBBA-61E0-4FC4-A8DA-DB487517DE3D}" srcOrd="2" destOrd="0" parTransId="{5B1B127B-A807-4D2B-A8DF-9CC057628567}" sibTransId="{15D8D1F4-1707-44AB-AB98-50122FBD0886}"/>
    <dgm:cxn modelId="{5A6841EA-4E16-1E4B-9A5A-B4DA54601737}" type="presOf" srcId="{E5FE209A-2791-4A44-B1F8-8512F0622FA2}" destId="{1959472E-246A-1543-9984-B810773A5694}" srcOrd="0" destOrd="0" presId="urn:microsoft.com/office/officeart/2009/3/layout/SubStepProcess"/>
    <dgm:cxn modelId="{9D1E544A-6779-3047-B6F1-856CADDA05C9}" type="presOf" srcId="{CEA392D8-909D-458F-9056-FB6A6BA791B2}" destId="{D7EA98D7-6DC6-DC49-9AC3-0AACE264CAEC}" srcOrd="0" destOrd="0" presId="urn:microsoft.com/office/officeart/2009/3/layout/SubStepProcess"/>
    <dgm:cxn modelId="{3BB8A329-6545-4761-8CE3-1F1D645027B7}" srcId="{8B6A9864-9C34-4BF0-BEE6-960FCB5C5734}" destId="{268E4F57-6727-4F12-8F3D-9A171D2FB1C7}" srcOrd="5" destOrd="0" parTransId="{D64E13B4-15CD-4436-AE25-94D8B828A3E0}" sibTransId="{F3C5665C-7AD1-4F96-A857-EE72550D0ACD}"/>
    <dgm:cxn modelId="{16A12BC8-4FEE-4FE7-AFB1-F9E36DBBE528}" srcId="{8B6A9864-9C34-4BF0-BEE6-960FCB5C5734}" destId="{524D6647-CB73-41F4-86D8-604082BD452C}" srcOrd="1" destOrd="0" parTransId="{0BC5A9D8-906E-484D-ACFF-D0ACBE84E30E}" sibTransId="{1D34D824-6198-470D-BB89-82EC295895E3}"/>
    <dgm:cxn modelId="{6EE84296-26E1-467F-BDCF-9308A6F89EB5}" srcId="{8B6A9864-9C34-4BF0-BEE6-960FCB5C5734}" destId="{E5FE209A-2791-4A44-B1F8-8512F0622FA2}" srcOrd="3" destOrd="0" parTransId="{53A59681-6133-419C-B9F0-305A951E41C2}" sibTransId="{B8FCF27C-BEDD-4C82-A3CD-612EB2B507BE}"/>
    <dgm:cxn modelId="{DA0A1811-8C5B-DE47-BC8A-7A688A63B419}" type="presOf" srcId="{8B6A9864-9C34-4BF0-BEE6-960FCB5C5734}" destId="{D2957BFD-6F09-2548-A62D-1BBAA02031CE}" srcOrd="0" destOrd="0" presId="urn:microsoft.com/office/officeart/2009/3/layout/SubStepProcess"/>
    <dgm:cxn modelId="{B6EDA764-07BF-0B41-BA9A-C7CD1C85AC45}" type="presOf" srcId="{0AF3439D-7FB1-4688-9209-72A1E2D94A0F}" destId="{77FB5067-BE24-9346-B0DA-266C52FC2C8B}" srcOrd="0" destOrd="0" presId="urn:microsoft.com/office/officeart/2009/3/layout/SubStepProcess"/>
    <dgm:cxn modelId="{5F2E70BE-61BC-B349-9074-5BA3F1580690}" type="presOf" srcId="{2C46EBBA-61E0-4FC4-A8DA-DB487517DE3D}" destId="{A3FE085E-4F8E-3349-83A5-5A6FE8B2E2FD}" srcOrd="0" destOrd="0" presId="urn:microsoft.com/office/officeart/2009/3/layout/SubStepProcess"/>
    <dgm:cxn modelId="{A1870390-21D7-4F27-A2C9-638EDD472883}" srcId="{8B6A9864-9C34-4BF0-BEE6-960FCB5C5734}" destId="{CEA392D8-909D-458F-9056-FB6A6BA791B2}" srcOrd="0" destOrd="0" parTransId="{FDDB4D2C-735F-4A33-BFCF-9FA06F460233}" sibTransId="{E1A0D5EC-3D6F-48BB-8565-DC618F27B74A}"/>
    <dgm:cxn modelId="{D3D2E82A-79BE-9F4C-BA52-A92BED010437}" type="presParOf" srcId="{D2957BFD-6F09-2548-A62D-1BBAA02031CE}" destId="{D7EA98D7-6DC6-DC49-9AC3-0AACE264CAEC}" srcOrd="0" destOrd="0" presId="urn:microsoft.com/office/officeart/2009/3/layout/SubStepProcess"/>
    <dgm:cxn modelId="{20AE49D3-5B23-9440-B54C-065EFD31802E}" type="presParOf" srcId="{D2957BFD-6F09-2548-A62D-1BBAA02031CE}" destId="{9C933162-27DD-0543-AC74-5C90D4439912}" srcOrd="1" destOrd="0" presId="urn:microsoft.com/office/officeart/2009/3/layout/SubStepProcess"/>
    <dgm:cxn modelId="{32C23543-D49C-B64F-B58B-99E8E722872F}" type="presParOf" srcId="{D2957BFD-6F09-2548-A62D-1BBAA02031CE}" destId="{A3FE085E-4F8E-3349-83A5-5A6FE8B2E2FD}" srcOrd="2" destOrd="0" presId="urn:microsoft.com/office/officeart/2009/3/layout/SubStepProcess"/>
    <dgm:cxn modelId="{68D49953-A8C9-9845-9612-A56EDC06EB8A}" type="presParOf" srcId="{D2957BFD-6F09-2548-A62D-1BBAA02031CE}" destId="{1959472E-246A-1543-9984-B810773A5694}" srcOrd="3" destOrd="0" presId="urn:microsoft.com/office/officeart/2009/3/layout/SubStepProcess"/>
    <dgm:cxn modelId="{57BD287F-7FDA-0541-82F6-1CFAA8E2076E}" type="presParOf" srcId="{D2957BFD-6F09-2548-A62D-1BBAA02031CE}" destId="{77FB5067-BE24-9346-B0DA-266C52FC2C8B}" srcOrd="4" destOrd="0" presId="urn:microsoft.com/office/officeart/2009/3/layout/SubStepProcess"/>
    <dgm:cxn modelId="{A9EC5919-1712-E94A-B552-22603C200C1D}" type="presParOf" srcId="{D2957BFD-6F09-2548-A62D-1BBAA02031CE}" destId="{2BF1A203-40ED-CC45-8975-4DFAA88E3DFE}" srcOrd="5"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6A9864-9C34-4BF0-BEE6-960FCB5C5734}" type="doc">
      <dgm:prSet loTypeId="urn:microsoft.com/office/officeart/2009/3/layout/SubStepProcess" loCatId="process" qsTypeId="urn:microsoft.com/office/officeart/2005/8/quickstyle/simple1" qsCatId="simple" csTypeId="urn:microsoft.com/office/officeart/2005/8/colors/accent1_2" csCatId="accent1" phldr="1"/>
      <dgm:spPr/>
    </dgm:pt>
    <dgm:pt modelId="{CEA392D8-909D-458F-9056-FB6A6BA791B2}">
      <dgm:prSet phldrT="[Text]" custT="1"/>
      <dgm:spPr>
        <a:solidFill>
          <a:srgbClr val="000000"/>
        </a:solidFill>
        <a:ln>
          <a:noFill/>
        </a:ln>
      </dgm:spPr>
      <dgm:t>
        <a:bodyPr vert="horz" anchor="ctr" anchorCtr="0"/>
        <a:lstStyle/>
        <a:p>
          <a:r>
            <a:rPr lang="en-US" sz="1600" b="1" i="0" dirty="0">
              <a:latin typeface="Arial" panose="020B0604020202020204" pitchFamily="34" charset="0"/>
              <a:cs typeface="Arial" panose="020B0604020202020204" pitchFamily="34" charset="0"/>
            </a:rPr>
            <a:t>Welcome and Introduction to REAct</a:t>
          </a:r>
        </a:p>
      </dgm:t>
    </dgm:pt>
    <dgm:pt modelId="{FDDB4D2C-735F-4A33-BFCF-9FA06F460233}" type="parTrans" cxnId="{A1870390-21D7-4F27-A2C9-638EDD472883}">
      <dgm:prSet/>
      <dgm:spPr/>
      <dgm:t>
        <a:bodyPr/>
        <a:lstStyle/>
        <a:p>
          <a:endParaRPr lang="en-US"/>
        </a:p>
      </dgm:t>
    </dgm:pt>
    <dgm:pt modelId="{E1A0D5EC-3D6F-48BB-8565-DC618F27B74A}" type="sibTrans" cxnId="{A1870390-21D7-4F27-A2C9-638EDD472883}">
      <dgm:prSet/>
      <dgm:spPr/>
      <dgm:t>
        <a:bodyPr/>
        <a:lstStyle/>
        <a:p>
          <a:endParaRPr lang="en-US"/>
        </a:p>
      </dgm:t>
    </dgm:pt>
    <dgm:pt modelId="{524D6647-CB73-41F4-86D8-604082BD452C}">
      <dgm:prSet phldrT="[Text]" custT="1"/>
      <dgm:spPr>
        <a:solidFill>
          <a:srgbClr val="E62F79"/>
        </a:solidFill>
        <a:ln>
          <a:noFill/>
        </a:ln>
      </dgm:spPr>
      <dgm:t>
        <a:bodyPr/>
        <a:lstStyle/>
        <a:p>
          <a:r>
            <a:rPr lang="en-US" sz="1600" b="1" i="0" dirty="0">
              <a:latin typeface="Arial" panose="020B0604020202020204" pitchFamily="34" charset="0"/>
              <a:cs typeface="Arial" panose="020B0604020202020204" pitchFamily="34" charset="0"/>
            </a:rPr>
            <a:t>Under-standing our context</a:t>
          </a:r>
        </a:p>
      </dgm:t>
    </dgm:pt>
    <dgm:pt modelId="{0BC5A9D8-906E-484D-ACFF-D0ACBE84E30E}" type="parTrans" cxnId="{16A12BC8-4FEE-4FE7-AFB1-F9E36DBBE528}">
      <dgm:prSet/>
      <dgm:spPr/>
      <dgm:t>
        <a:bodyPr/>
        <a:lstStyle/>
        <a:p>
          <a:endParaRPr lang="en-US"/>
        </a:p>
      </dgm:t>
    </dgm:pt>
    <dgm:pt modelId="{1D34D824-6198-470D-BB89-82EC295895E3}" type="sibTrans" cxnId="{16A12BC8-4FEE-4FE7-AFB1-F9E36DBBE528}">
      <dgm:prSet/>
      <dgm:spPr/>
      <dgm:t>
        <a:bodyPr/>
        <a:lstStyle/>
        <a:p>
          <a:endParaRPr lang="en-US"/>
        </a:p>
      </dgm:t>
    </dgm:pt>
    <dgm:pt modelId="{2C46EBBA-61E0-4FC4-A8DA-DB487517DE3D}">
      <dgm:prSet phldrT="[Text]" custT="1"/>
      <dgm:spPr>
        <a:solidFill>
          <a:srgbClr val="000000"/>
        </a:solidFill>
        <a:ln>
          <a:solidFill>
            <a:srgbClr val="000000"/>
          </a:solidFill>
        </a:ln>
      </dgm:spPr>
      <dgm:t>
        <a:bodyPr/>
        <a:lstStyle/>
        <a:p>
          <a:pPr>
            <a:lnSpc>
              <a:spcPct val="100000"/>
            </a:lnSpc>
            <a:spcAft>
              <a:spcPts val="756"/>
            </a:spcAft>
          </a:pPr>
          <a:r>
            <a:rPr lang="en-US" sz="1600" b="1" i="0" dirty="0">
              <a:latin typeface="Arial" panose="020B0604020202020204" pitchFamily="34" charset="0"/>
              <a:cs typeface="Arial" panose="020B0604020202020204" pitchFamily="34" charset="0"/>
            </a:rPr>
            <a:t>Human rights principles and responses</a:t>
          </a:r>
        </a:p>
      </dgm:t>
    </dgm:pt>
    <dgm:pt modelId="{5B1B127B-A807-4D2B-A8DF-9CC057628567}" type="parTrans" cxnId="{0EFD2355-5B14-460F-84C1-D8F9CBBA8BAF}">
      <dgm:prSet/>
      <dgm:spPr/>
      <dgm:t>
        <a:bodyPr/>
        <a:lstStyle/>
        <a:p>
          <a:endParaRPr lang="en-US"/>
        </a:p>
      </dgm:t>
    </dgm:pt>
    <dgm:pt modelId="{15D8D1F4-1707-44AB-AB98-50122FBD0886}" type="sibTrans" cxnId="{0EFD2355-5B14-460F-84C1-D8F9CBBA8BAF}">
      <dgm:prSet/>
      <dgm:spPr/>
      <dgm:t>
        <a:bodyPr/>
        <a:lstStyle/>
        <a:p>
          <a:endParaRPr lang="en-US"/>
        </a:p>
      </dgm:t>
    </dgm:pt>
    <dgm:pt modelId="{E5FE209A-2791-4A44-B1F8-8512F0622FA2}">
      <dgm:prSet custT="1"/>
      <dgm:spPr>
        <a:solidFill>
          <a:srgbClr val="000000"/>
        </a:solidFill>
        <a:ln>
          <a:solidFill>
            <a:srgbClr val="000000"/>
          </a:solidFill>
        </a:ln>
      </dgm:spPr>
      <dgm:t>
        <a:bodyPr/>
        <a:lstStyle/>
        <a:p>
          <a:r>
            <a:rPr lang="en-US" sz="1600" b="1" i="0" dirty="0">
              <a:latin typeface="Arial" panose="020B0604020202020204" pitchFamily="34" charset="0"/>
              <a:cs typeface="Arial" panose="020B0604020202020204" pitchFamily="34" charset="0"/>
            </a:rPr>
            <a:t>Collecting evidence</a:t>
          </a:r>
        </a:p>
      </dgm:t>
    </dgm:pt>
    <dgm:pt modelId="{53A59681-6133-419C-B9F0-305A951E41C2}" type="parTrans" cxnId="{6EE84296-26E1-467F-BDCF-9308A6F89EB5}">
      <dgm:prSet/>
      <dgm:spPr/>
      <dgm:t>
        <a:bodyPr/>
        <a:lstStyle/>
        <a:p>
          <a:endParaRPr lang="en-US"/>
        </a:p>
      </dgm:t>
    </dgm:pt>
    <dgm:pt modelId="{B8FCF27C-BEDD-4C82-A3CD-612EB2B507BE}" type="sibTrans" cxnId="{6EE84296-26E1-467F-BDCF-9308A6F89EB5}">
      <dgm:prSet/>
      <dgm:spPr/>
      <dgm:t>
        <a:bodyPr/>
        <a:lstStyle/>
        <a:p>
          <a:endParaRPr lang="en-US"/>
        </a:p>
      </dgm:t>
    </dgm:pt>
    <dgm:pt modelId="{0AF3439D-7FB1-4688-9209-72A1E2D94A0F}">
      <dgm:prSet custT="1"/>
      <dgm:spPr>
        <a:solidFill>
          <a:srgbClr val="000000"/>
        </a:solidFill>
        <a:ln>
          <a:solidFill>
            <a:srgbClr val="000000"/>
          </a:solidFill>
        </a:ln>
      </dgm:spPr>
      <dgm:t>
        <a:bodyPr/>
        <a:lstStyle/>
        <a:p>
          <a:r>
            <a:rPr lang="en-US" sz="1600" b="1" i="0" dirty="0">
              <a:latin typeface="Arial" panose="020B0604020202020204" pitchFamily="34" charset="0"/>
              <a:cs typeface="Arial" panose="020B0604020202020204" pitchFamily="34" charset="0"/>
            </a:rPr>
            <a:t>Managing information</a:t>
          </a:r>
        </a:p>
      </dgm:t>
    </dgm:pt>
    <dgm:pt modelId="{1EBF4EA1-E1D9-4B1E-8F24-3FDC6BDED907}" type="parTrans" cxnId="{B07AA961-81B0-45B8-BD2A-77742380CFA7}">
      <dgm:prSet/>
      <dgm:spPr/>
      <dgm:t>
        <a:bodyPr/>
        <a:lstStyle/>
        <a:p>
          <a:endParaRPr lang="en-US"/>
        </a:p>
      </dgm:t>
    </dgm:pt>
    <dgm:pt modelId="{2EAB661D-3140-4119-AA36-CAF27A6CE5A1}" type="sibTrans" cxnId="{B07AA961-81B0-45B8-BD2A-77742380CFA7}">
      <dgm:prSet/>
      <dgm:spPr/>
      <dgm:t>
        <a:bodyPr/>
        <a:lstStyle/>
        <a:p>
          <a:endParaRPr lang="en-US"/>
        </a:p>
      </dgm:t>
    </dgm:pt>
    <dgm:pt modelId="{268E4F57-6727-4F12-8F3D-9A171D2FB1C7}">
      <dgm:prSet custT="1"/>
      <dgm:spPr>
        <a:solidFill>
          <a:srgbClr val="000000"/>
        </a:solidFill>
        <a:ln>
          <a:solidFill>
            <a:srgbClr val="000000"/>
          </a:solidFill>
        </a:ln>
      </dgm:spPr>
      <dgm:t>
        <a:bodyPr/>
        <a:lstStyle/>
        <a:p>
          <a:r>
            <a:rPr lang="en-US" sz="1600" b="1" i="0" dirty="0">
              <a:latin typeface="Arial" panose="020B0604020202020204" pitchFamily="34" charset="0"/>
              <a:cs typeface="Arial" panose="020B0604020202020204" pitchFamily="34" charset="0"/>
            </a:rPr>
            <a:t>Next steps</a:t>
          </a:r>
        </a:p>
      </dgm:t>
    </dgm:pt>
    <dgm:pt modelId="{D64E13B4-15CD-4436-AE25-94D8B828A3E0}" type="parTrans" cxnId="{3BB8A329-6545-4761-8CE3-1F1D645027B7}">
      <dgm:prSet/>
      <dgm:spPr/>
      <dgm:t>
        <a:bodyPr/>
        <a:lstStyle/>
        <a:p>
          <a:endParaRPr lang="en-US"/>
        </a:p>
      </dgm:t>
    </dgm:pt>
    <dgm:pt modelId="{F3C5665C-7AD1-4F96-A857-EE72550D0ACD}" type="sibTrans" cxnId="{3BB8A329-6545-4761-8CE3-1F1D645027B7}">
      <dgm:prSet/>
      <dgm:spPr/>
      <dgm:t>
        <a:bodyPr/>
        <a:lstStyle/>
        <a:p>
          <a:endParaRPr lang="en-US"/>
        </a:p>
      </dgm:t>
    </dgm:pt>
    <dgm:pt modelId="{D2957BFD-6F09-2548-A62D-1BBAA02031CE}" type="pres">
      <dgm:prSet presAssocID="{8B6A9864-9C34-4BF0-BEE6-960FCB5C5734}" presName="Name0" presStyleCnt="0">
        <dgm:presLayoutVars>
          <dgm:chMax val="7"/>
          <dgm:dir/>
          <dgm:animOne val="branch"/>
        </dgm:presLayoutVars>
      </dgm:prSet>
      <dgm:spPr/>
    </dgm:pt>
    <dgm:pt modelId="{D7EA98D7-6DC6-DC49-9AC3-0AACE264CAEC}" type="pres">
      <dgm:prSet presAssocID="{CEA392D8-909D-458F-9056-FB6A6BA791B2}" presName="parTx1" presStyleLbl="node1" presStyleIdx="0" presStyleCnt="6"/>
      <dgm:spPr/>
      <dgm:t>
        <a:bodyPr/>
        <a:lstStyle/>
        <a:p>
          <a:endParaRPr lang="en-US"/>
        </a:p>
      </dgm:t>
    </dgm:pt>
    <dgm:pt modelId="{9C933162-27DD-0543-AC74-5C90D4439912}" type="pres">
      <dgm:prSet presAssocID="{524D6647-CB73-41F4-86D8-604082BD452C}" presName="parTx2" presStyleLbl="node1" presStyleIdx="1" presStyleCnt="6"/>
      <dgm:spPr/>
      <dgm:t>
        <a:bodyPr/>
        <a:lstStyle/>
        <a:p>
          <a:endParaRPr lang="en-US"/>
        </a:p>
      </dgm:t>
    </dgm:pt>
    <dgm:pt modelId="{A3FE085E-4F8E-3349-83A5-5A6FE8B2E2FD}" type="pres">
      <dgm:prSet presAssocID="{2C46EBBA-61E0-4FC4-A8DA-DB487517DE3D}" presName="parTx3" presStyleLbl="node1" presStyleIdx="2" presStyleCnt="6"/>
      <dgm:spPr/>
      <dgm:t>
        <a:bodyPr/>
        <a:lstStyle/>
        <a:p>
          <a:endParaRPr lang="en-US"/>
        </a:p>
      </dgm:t>
    </dgm:pt>
    <dgm:pt modelId="{1959472E-246A-1543-9984-B810773A5694}" type="pres">
      <dgm:prSet presAssocID="{E5FE209A-2791-4A44-B1F8-8512F0622FA2}" presName="parTx4" presStyleLbl="node1" presStyleIdx="3" presStyleCnt="6"/>
      <dgm:spPr/>
      <dgm:t>
        <a:bodyPr/>
        <a:lstStyle/>
        <a:p>
          <a:endParaRPr lang="en-US"/>
        </a:p>
      </dgm:t>
    </dgm:pt>
    <dgm:pt modelId="{77FB5067-BE24-9346-B0DA-266C52FC2C8B}" type="pres">
      <dgm:prSet presAssocID="{0AF3439D-7FB1-4688-9209-72A1E2D94A0F}" presName="parTx5" presStyleLbl="node1" presStyleIdx="4" presStyleCnt="6"/>
      <dgm:spPr/>
      <dgm:t>
        <a:bodyPr/>
        <a:lstStyle/>
        <a:p>
          <a:endParaRPr lang="en-US"/>
        </a:p>
      </dgm:t>
    </dgm:pt>
    <dgm:pt modelId="{2BF1A203-40ED-CC45-8975-4DFAA88E3DFE}" type="pres">
      <dgm:prSet presAssocID="{268E4F57-6727-4F12-8F3D-9A171D2FB1C7}" presName="parTx6" presStyleLbl="node1" presStyleIdx="5" presStyleCnt="6"/>
      <dgm:spPr/>
      <dgm:t>
        <a:bodyPr/>
        <a:lstStyle/>
        <a:p>
          <a:endParaRPr lang="en-US"/>
        </a:p>
      </dgm:t>
    </dgm:pt>
  </dgm:ptLst>
  <dgm:cxnLst>
    <dgm:cxn modelId="{A40BE404-51E7-3047-92A4-AC1926ED0837}" type="presOf" srcId="{524D6647-CB73-41F4-86D8-604082BD452C}" destId="{9C933162-27DD-0543-AC74-5C90D4439912}" srcOrd="0" destOrd="0" presId="urn:microsoft.com/office/officeart/2009/3/layout/SubStepProcess"/>
    <dgm:cxn modelId="{B07AA961-81B0-45B8-BD2A-77742380CFA7}" srcId="{8B6A9864-9C34-4BF0-BEE6-960FCB5C5734}" destId="{0AF3439D-7FB1-4688-9209-72A1E2D94A0F}" srcOrd="4" destOrd="0" parTransId="{1EBF4EA1-E1D9-4B1E-8F24-3FDC6BDED907}" sibTransId="{2EAB661D-3140-4119-AA36-CAF27A6CE5A1}"/>
    <dgm:cxn modelId="{7A61FC1C-308F-4647-B44C-91036ED1F971}" type="presOf" srcId="{268E4F57-6727-4F12-8F3D-9A171D2FB1C7}" destId="{2BF1A203-40ED-CC45-8975-4DFAA88E3DFE}" srcOrd="0" destOrd="0" presId="urn:microsoft.com/office/officeart/2009/3/layout/SubStepProcess"/>
    <dgm:cxn modelId="{0EFD2355-5B14-460F-84C1-D8F9CBBA8BAF}" srcId="{8B6A9864-9C34-4BF0-BEE6-960FCB5C5734}" destId="{2C46EBBA-61E0-4FC4-A8DA-DB487517DE3D}" srcOrd="2" destOrd="0" parTransId="{5B1B127B-A807-4D2B-A8DF-9CC057628567}" sibTransId="{15D8D1F4-1707-44AB-AB98-50122FBD0886}"/>
    <dgm:cxn modelId="{5A6841EA-4E16-1E4B-9A5A-B4DA54601737}" type="presOf" srcId="{E5FE209A-2791-4A44-B1F8-8512F0622FA2}" destId="{1959472E-246A-1543-9984-B810773A5694}" srcOrd="0" destOrd="0" presId="urn:microsoft.com/office/officeart/2009/3/layout/SubStepProcess"/>
    <dgm:cxn modelId="{9D1E544A-6779-3047-B6F1-856CADDA05C9}" type="presOf" srcId="{CEA392D8-909D-458F-9056-FB6A6BA791B2}" destId="{D7EA98D7-6DC6-DC49-9AC3-0AACE264CAEC}" srcOrd="0" destOrd="0" presId="urn:microsoft.com/office/officeart/2009/3/layout/SubStepProcess"/>
    <dgm:cxn modelId="{3BB8A329-6545-4761-8CE3-1F1D645027B7}" srcId="{8B6A9864-9C34-4BF0-BEE6-960FCB5C5734}" destId="{268E4F57-6727-4F12-8F3D-9A171D2FB1C7}" srcOrd="5" destOrd="0" parTransId="{D64E13B4-15CD-4436-AE25-94D8B828A3E0}" sibTransId="{F3C5665C-7AD1-4F96-A857-EE72550D0ACD}"/>
    <dgm:cxn modelId="{16A12BC8-4FEE-4FE7-AFB1-F9E36DBBE528}" srcId="{8B6A9864-9C34-4BF0-BEE6-960FCB5C5734}" destId="{524D6647-CB73-41F4-86D8-604082BD452C}" srcOrd="1" destOrd="0" parTransId="{0BC5A9D8-906E-484D-ACFF-D0ACBE84E30E}" sibTransId="{1D34D824-6198-470D-BB89-82EC295895E3}"/>
    <dgm:cxn modelId="{6EE84296-26E1-467F-BDCF-9308A6F89EB5}" srcId="{8B6A9864-9C34-4BF0-BEE6-960FCB5C5734}" destId="{E5FE209A-2791-4A44-B1F8-8512F0622FA2}" srcOrd="3" destOrd="0" parTransId="{53A59681-6133-419C-B9F0-305A951E41C2}" sibTransId="{B8FCF27C-BEDD-4C82-A3CD-612EB2B507BE}"/>
    <dgm:cxn modelId="{DA0A1811-8C5B-DE47-BC8A-7A688A63B419}" type="presOf" srcId="{8B6A9864-9C34-4BF0-BEE6-960FCB5C5734}" destId="{D2957BFD-6F09-2548-A62D-1BBAA02031CE}" srcOrd="0" destOrd="0" presId="urn:microsoft.com/office/officeart/2009/3/layout/SubStepProcess"/>
    <dgm:cxn modelId="{B6EDA764-07BF-0B41-BA9A-C7CD1C85AC45}" type="presOf" srcId="{0AF3439D-7FB1-4688-9209-72A1E2D94A0F}" destId="{77FB5067-BE24-9346-B0DA-266C52FC2C8B}" srcOrd="0" destOrd="0" presId="urn:microsoft.com/office/officeart/2009/3/layout/SubStepProcess"/>
    <dgm:cxn modelId="{5F2E70BE-61BC-B349-9074-5BA3F1580690}" type="presOf" srcId="{2C46EBBA-61E0-4FC4-A8DA-DB487517DE3D}" destId="{A3FE085E-4F8E-3349-83A5-5A6FE8B2E2FD}" srcOrd="0" destOrd="0" presId="urn:microsoft.com/office/officeart/2009/3/layout/SubStepProcess"/>
    <dgm:cxn modelId="{A1870390-21D7-4F27-A2C9-638EDD472883}" srcId="{8B6A9864-9C34-4BF0-BEE6-960FCB5C5734}" destId="{CEA392D8-909D-458F-9056-FB6A6BA791B2}" srcOrd="0" destOrd="0" parTransId="{FDDB4D2C-735F-4A33-BFCF-9FA06F460233}" sibTransId="{E1A0D5EC-3D6F-48BB-8565-DC618F27B74A}"/>
    <dgm:cxn modelId="{D3D2E82A-79BE-9F4C-BA52-A92BED010437}" type="presParOf" srcId="{D2957BFD-6F09-2548-A62D-1BBAA02031CE}" destId="{D7EA98D7-6DC6-DC49-9AC3-0AACE264CAEC}" srcOrd="0" destOrd="0" presId="urn:microsoft.com/office/officeart/2009/3/layout/SubStepProcess"/>
    <dgm:cxn modelId="{20AE49D3-5B23-9440-B54C-065EFD31802E}" type="presParOf" srcId="{D2957BFD-6F09-2548-A62D-1BBAA02031CE}" destId="{9C933162-27DD-0543-AC74-5C90D4439912}" srcOrd="1" destOrd="0" presId="urn:microsoft.com/office/officeart/2009/3/layout/SubStepProcess"/>
    <dgm:cxn modelId="{32C23543-D49C-B64F-B58B-99E8E722872F}" type="presParOf" srcId="{D2957BFD-6F09-2548-A62D-1BBAA02031CE}" destId="{A3FE085E-4F8E-3349-83A5-5A6FE8B2E2FD}" srcOrd="2" destOrd="0" presId="urn:microsoft.com/office/officeart/2009/3/layout/SubStepProcess"/>
    <dgm:cxn modelId="{68D49953-A8C9-9845-9612-A56EDC06EB8A}" type="presParOf" srcId="{D2957BFD-6F09-2548-A62D-1BBAA02031CE}" destId="{1959472E-246A-1543-9984-B810773A5694}" srcOrd="3" destOrd="0" presId="urn:microsoft.com/office/officeart/2009/3/layout/SubStepProcess"/>
    <dgm:cxn modelId="{57BD287F-7FDA-0541-82F6-1CFAA8E2076E}" type="presParOf" srcId="{D2957BFD-6F09-2548-A62D-1BBAA02031CE}" destId="{77FB5067-BE24-9346-B0DA-266C52FC2C8B}" srcOrd="4" destOrd="0" presId="urn:microsoft.com/office/officeart/2009/3/layout/SubStepProcess"/>
    <dgm:cxn modelId="{A9EC5919-1712-E94A-B552-22603C200C1D}" type="presParOf" srcId="{D2957BFD-6F09-2548-A62D-1BBAA02031CE}" destId="{2BF1A203-40ED-CC45-8975-4DFAA88E3DFE}" srcOrd="5"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6A9864-9C34-4BF0-BEE6-960FCB5C5734}" type="doc">
      <dgm:prSet loTypeId="urn:microsoft.com/office/officeart/2009/3/layout/SubStepProcess" loCatId="process" qsTypeId="urn:microsoft.com/office/officeart/2005/8/quickstyle/simple1" qsCatId="simple" csTypeId="urn:microsoft.com/office/officeart/2005/8/colors/accent1_2" csCatId="accent1" phldr="1"/>
      <dgm:spPr/>
    </dgm:pt>
    <dgm:pt modelId="{CEA392D8-909D-458F-9056-FB6A6BA791B2}">
      <dgm:prSet phldrT="[Text]" custT="1"/>
      <dgm:spPr>
        <a:solidFill>
          <a:srgbClr val="000000"/>
        </a:solidFill>
        <a:ln>
          <a:noFill/>
        </a:ln>
      </dgm:spPr>
      <dgm:t>
        <a:bodyPr vert="horz" anchor="ctr" anchorCtr="0"/>
        <a:lstStyle/>
        <a:p>
          <a:r>
            <a:rPr lang="en-US" sz="1600" b="1" i="0" dirty="0">
              <a:latin typeface="Arial" panose="020B0604020202020204" pitchFamily="34" charset="0"/>
              <a:cs typeface="Arial" panose="020B0604020202020204" pitchFamily="34" charset="0"/>
            </a:rPr>
            <a:t>Welcome and Introduction to REAct</a:t>
          </a:r>
        </a:p>
      </dgm:t>
    </dgm:pt>
    <dgm:pt modelId="{FDDB4D2C-735F-4A33-BFCF-9FA06F460233}" type="parTrans" cxnId="{A1870390-21D7-4F27-A2C9-638EDD472883}">
      <dgm:prSet/>
      <dgm:spPr/>
      <dgm:t>
        <a:bodyPr/>
        <a:lstStyle/>
        <a:p>
          <a:endParaRPr lang="en-US"/>
        </a:p>
      </dgm:t>
    </dgm:pt>
    <dgm:pt modelId="{E1A0D5EC-3D6F-48BB-8565-DC618F27B74A}" type="sibTrans" cxnId="{A1870390-21D7-4F27-A2C9-638EDD472883}">
      <dgm:prSet/>
      <dgm:spPr/>
      <dgm:t>
        <a:bodyPr/>
        <a:lstStyle/>
        <a:p>
          <a:endParaRPr lang="en-US"/>
        </a:p>
      </dgm:t>
    </dgm:pt>
    <dgm:pt modelId="{524D6647-CB73-41F4-86D8-604082BD452C}">
      <dgm:prSet phldrT="[Text]" custT="1"/>
      <dgm:spPr>
        <a:solidFill>
          <a:srgbClr val="000000"/>
        </a:solidFill>
        <a:ln>
          <a:solidFill>
            <a:srgbClr val="000000"/>
          </a:solidFill>
        </a:ln>
      </dgm:spPr>
      <dgm:t>
        <a:bodyPr/>
        <a:lstStyle/>
        <a:p>
          <a:r>
            <a:rPr lang="en-US" sz="1600" b="1" i="0" dirty="0">
              <a:latin typeface="Arial" panose="020B0604020202020204" pitchFamily="34" charset="0"/>
              <a:cs typeface="Arial" panose="020B0604020202020204" pitchFamily="34" charset="0"/>
            </a:rPr>
            <a:t>Under-standing our context</a:t>
          </a:r>
        </a:p>
      </dgm:t>
    </dgm:pt>
    <dgm:pt modelId="{0BC5A9D8-906E-484D-ACFF-D0ACBE84E30E}" type="parTrans" cxnId="{16A12BC8-4FEE-4FE7-AFB1-F9E36DBBE528}">
      <dgm:prSet/>
      <dgm:spPr/>
      <dgm:t>
        <a:bodyPr/>
        <a:lstStyle/>
        <a:p>
          <a:endParaRPr lang="en-US"/>
        </a:p>
      </dgm:t>
    </dgm:pt>
    <dgm:pt modelId="{1D34D824-6198-470D-BB89-82EC295895E3}" type="sibTrans" cxnId="{16A12BC8-4FEE-4FE7-AFB1-F9E36DBBE528}">
      <dgm:prSet/>
      <dgm:spPr/>
      <dgm:t>
        <a:bodyPr/>
        <a:lstStyle/>
        <a:p>
          <a:endParaRPr lang="en-US"/>
        </a:p>
      </dgm:t>
    </dgm:pt>
    <dgm:pt modelId="{2C46EBBA-61E0-4FC4-A8DA-DB487517DE3D}">
      <dgm:prSet phldrT="[Text]" custT="1"/>
      <dgm:spPr>
        <a:solidFill>
          <a:srgbClr val="E62F79"/>
        </a:solidFill>
        <a:ln>
          <a:noFill/>
        </a:ln>
      </dgm:spPr>
      <dgm:t>
        <a:bodyPr/>
        <a:lstStyle/>
        <a:p>
          <a:pPr>
            <a:lnSpc>
              <a:spcPct val="100000"/>
            </a:lnSpc>
            <a:spcAft>
              <a:spcPts val="756"/>
            </a:spcAft>
          </a:pPr>
          <a:r>
            <a:rPr lang="en-US" sz="1600" b="1" i="0" dirty="0">
              <a:latin typeface="Arial" panose="020B0604020202020204" pitchFamily="34" charset="0"/>
              <a:cs typeface="Arial" panose="020B0604020202020204" pitchFamily="34" charset="0"/>
            </a:rPr>
            <a:t>Human rights principles and responses</a:t>
          </a:r>
        </a:p>
      </dgm:t>
    </dgm:pt>
    <dgm:pt modelId="{5B1B127B-A807-4D2B-A8DF-9CC057628567}" type="parTrans" cxnId="{0EFD2355-5B14-460F-84C1-D8F9CBBA8BAF}">
      <dgm:prSet/>
      <dgm:spPr/>
      <dgm:t>
        <a:bodyPr/>
        <a:lstStyle/>
        <a:p>
          <a:endParaRPr lang="en-US"/>
        </a:p>
      </dgm:t>
    </dgm:pt>
    <dgm:pt modelId="{15D8D1F4-1707-44AB-AB98-50122FBD0886}" type="sibTrans" cxnId="{0EFD2355-5B14-460F-84C1-D8F9CBBA8BAF}">
      <dgm:prSet/>
      <dgm:spPr/>
      <dgm:t>
        <a:bodyPr/>
        <a:lstStyle/>
        <a:p>
          <a:endParaRPr lang="en-US"/>
        </a:p>
      </dgm:t>
    </dgm:pt>
    <dgm:pt modelId="{E5FE209A-2791-4A44-B1F8-8512F0622FA2}">
      <dgm:prSet custT="1"/>
      <dgm:spPr>
        <a:solidFill>
          <a:srgbClr val="000000"/>
        </a:solidFill>
        <a:ln>
          <a:solidFill>
            <a:srgbClr val="000000"/>
          </a:solidFill>
        </a:ln>
      </dgm:spPr>
      <dgm:t>
        <a:bodyPr/>
        <a:lstStyle/>
        <a:p>
          <a:r>
            <a:rPr lang="en-US" sz="1600" b="1" i="0" dirty="0">
              <a:latin typeface="Arial" panose="020B0604020202020204" pitchFamily="34" charset="0"/>
              <a:cs typeface="Arial" panose="020B0604020202020204" pitchFamily="34" charset="0"/>
            </a:rPr>
            <a:t>Collecting evidence</a:t>
          </a:r>
        </a:p>
      </dgm:t>
    </dgm:pt>
    <dgm:pt modelId="{53A59681-6133-419C-B9F0-305A951E41C2}" type="parTrans" cxnId="{6EE84296-26E1-467F-BDCF-9308A6F89EB5}">
      <dgm:prSet/>
      <dgm:spPr/>
      <dgm:t>
        <a:bodyPr/>
        <a:lstStyle/>
        <a:p>
          <a:endParaRPr lang="en-US"/>
        </a:p>
      </dgm:t>
    </dgm:pt>
    <dgm:pt modelId="{B8FCF27C-BEDD-4C82-A3CD-612EB2B507BE}" type="sibTrans" cxnId="{6EE84296-26E1-467F-BDCF-9308A6F89EB5}">
      <dgm:prSet/>
      <dgm:spPr/>
      <dgm:t>
        <a:bodyPr/>
        <a:lstStyle/>
        <a:p>
          <a:endParaRPr lang="en-US"/>
        </a:p>
      </dgm:t>
    </dgm:pt>
    <dgm:pt modelId="{0AF3439D-7FB1-4688-9209-72A1E2D94A0F}">
      <dgm:prSet custT="1"/>
      <dgm:spPr>
        <a:solidFill>
          <a:srgbClr val="000000"/>
        </a:solidFill>
        <a:ln>
          <a:solidFill>
            <a:srgbClr val="000000"/>
          </a:solidFill>
        </a:ln>
      </dgm:spPr>
      <dgm:t>
        <a:bodyPr/>
        <a:lstStyle/>
        <a:p>
          <a:r>
            <a:rPr lang="en-US" sz="1600" b="1" i="0" dirty="0">
              <a:latin typeface="Arial" panose="020B0604020202020204" pitchFamily="34" charset="0"/>
              <a:cs typeface="Arial" panose="020B0604020202020204" pitchFamily="34" charset="0"/>
            </a:rPr>
            <a:t>Managing information</a:t>
          </a:r>
        </a:p>
      </dgm:t>
    </dgm:pt>
    <dgm:pt modelId="{1EBF4EA1-E1D9-4B1E-8F24-3FDC6BDED907}" type="parTrans" cxnId="{B07AA961-81B0-45B8-BD2A-77742380CFA7}">
      <dgm:prSet/>
      <dgm:spPr/>
      <dgm:t>
        <a:bodyPr/>
        <a:lstStyle/>
        <a:p>
          <a:endParaRPr lang="en-US"/>
        </a:p>
      </dgm:t>
    </dgm:pt>
    <dgm:pt modelId="{2EAB661D-3140-4119-AA36-CAF27A6CE5A1}" type="sibTrans" cxnId="{B07AA961-81B0-45B8-BD2A-77742380CFA7}">
      <dgm:prSet/>
      <dgm:spPr/>
      <dgm:t>
        <a:bodyPr/>
        <a:lstStyle/>
        <a:p>
          <a:endParaRPr lang="en-US"/>
        </a:p>
      </dgm:t>
    </dgm:pt>
    <dgm:pt modelId="{268E4F57-6727-4F12-8F3D-9A171D2FB1C7}">
      <dgm:prSet custT="1"/>
      <dgm:spPr>
        <a:solidFill>
          <a:srgbClr val="000000"/>
        </a:solidFill>
        <a:ln>
          <a:solidFill>
            <a:srgbClr val="000000"/>
          </a:solidFill>
        </a:ln>
      </dgm:spPr>
      <dgm:t>
        <a:bodyPr/>
        <a:lstStyle/>
        <a:p>
          <a:r>
            <a:rPr lang="en-US" sz="1600" b="1" i="0" dirty="0">
              <a:latin typeface="Arial" panose="020B0604020202020204" pitchFamily="34" charset="0"/>
              <a:cs typeface="Arial" panose="020B0604020202020204" pitchFamily="34" charset="0"/>
            </a:rPr>
            <a:t>Next steps</a:t>
          </a:r>
        </a:p>
      </dgm:t>
    </dgm:pt>
    <dgm:pt modelId="{D64E13B4-15CD-4436-AE25-94D8B828A3E0}" type="parTrans" cxnId="{3BB8A329-6545-4761-8CE3-1F1D645027B7}">
      <dgm:prSet/>
      <dgm:spPr/>
      <dgm:t>
        <a:bodyPr/>
        <a:lstStyle/>
        <a:p>
          <a:endParaRPr lang="en-US"/>
        </a:p>
      </dgm:t>
    </dgm:pt>
    <dgm:pt modelId="{F3C5665C-7AD1-4F96-A857-EE72550D0ACD}" type="sibTrans" cxnId="{3BB8A329-6545-4761-8CE3-1F1D645027B7}">
      <dgm:prSet/>
      <dgm:spPr/>
      <dgm:t>
        <a:bodyPr/>
        <a:lstStyle/>
        <a:p>
          <a:endParaRPr lang="en-US"/>
        </a:p>
      </dgm:t>
    </dgm:pt>
    <dgm:pt modelId="{D2957BFD-6F09-2548-A62D-1BBAA02031CE}" type="pres">
      <dgm:prSet presAssocID="{8B6A9864-9C34-4BF0-BEE6-960FCB5C5734}" presName="Name0" presStyleCnt="0">
        <dgm:presLayoutVars>
          <dgm:chMax val="7"/>
          <dgm:dir/>
          <dgm:animOne val="branch"/>
        </dgm:presLayoutVars>
      </dgm:prSet>
      <dgm:spPr/>
    </dgm:pt>
    <dgm:pt modelId="{D7EA98D7-6DC6-DC49-9AC3-0AACE264CAEC}" type="pres">
      <dgm:prSet presAssocID="{CEA392D8-909D-458F-9056-FB6A6BA791B2}" presName="parTx1" presStyleLbl="node1" presStyleIdx="0" presStyleCnt="6"/>
      <dgm:spPr/>
      <dgm:t>
        <a:bodyPr/>
        <a:lstStyle/>
        <a:p>
          <a:endParaRPr lang="en-US"/>
        </a:p>
      </dgm:t>
    </dgm:pt>
    <dgm:pt modelId="{9C933162-27DD-0543-AC74-5C90D4439912}" type="pres">
      <dgm:prSet presAssocID="{524D6647-CB73-41F4-86D8-604082BD452C}" presName="parTx2" presStyleLbl="node1" presStyleIdx="1" presStyleCnt="6"/>
      <dgm:spPr/>
      <dgm:t>
        <a:bodyPr/>
        <a:lstStyle/>
        <a:p>
          <a:endParaRPr lang="en-US"/>
        </a:p>
      </dgm:t>
    </dgm:pt>
    <dgm:pt modelId="{A3FE085E-4F8E-3349-83A5-5A6FE8B2E2FD}" type="pres">
      <dgm:prSet presAssocID="{2C46EBBA-61E0-4FC4-A8DA-DB487517DE3D}" presName="parTx3" presStyleLbl="node1" presStyleIdx="2" presStyleCnt="6"/>
      <dgm:spPr/>
      <dgm:t>
        <a:bodyPr/>
        <a:lstStyle/>
        <a:p>
          <a:endParaRPr lang="en-US"/>
        </a:p>
      </dgm:t>
    </dgm:pt>
    <dgm:pt modelId="{1959472E-246A-1543-9984-B810773A5694}" type="pres">
      <dgm:prSet presAssocID="{E5FE209A-2791-4A44-B1F8-8512F0622FA2}" presName="parTx4" presStyleLbl="node1" presStyleIdx="3" presStyleCnt="6"/>
      <dgm:spPr/>
      <dgm:t>
        <a:bodyPr/>
        <a:lstStyle/>
        <a:p>
          <a:endParaRPr lang="en-US"/>
        </a:p>
      </dgm:t>
    </dgm:pt>
    <dgm:pt modelId="{77FB5067-BE24-9346-B0DA-266C52FC2C8B}" type="pres">
      <dgm:prSet presAssocID="{0AF3439D-7FB1-4688-9209-72A1E2D94A0F}" presName="parTx5" presStyleLbl="node1" presStyleIdx="4" presStyleCnt="6"/>
      <dgm:spPr/>
      <dgm:t>
        <a:bodyPr/>
        <a:lstStyle/>
        <a:p>
          <a:endParaRPr lang="en-US"/>
        </a:p>
      </dgm:t>
    </dgm:pt>
    <dgm:pt modelId="{2BF1A203-40ED-CC45-8975-4DFAA88E3DFE}" type="pres">
      <dgm:prSet presAssocID="{268E4F57-6727-4F12-8F3D-9A171D2FB1C7}" presName="parTx6" presStyleLbl="node1" presStyleIdx="5" presStyleCnt="6"/>
      <dgm:spPr/>
      <dgm:t>
        <a:bodyPr/>
        <a:lstStyle/>
        <a:p>
          <a:endParaRPr lang="en-US"/>
        </a:p>
      </dgm:t>
    </dgm:pt>
  </dgm:ptLst>
  <dgm:cxnLst>
    <dgm:cxn modelId="{A40BE404-51E7-3047-92A4-AC1926ED0837}" type="presOf" srcId="{524D6647-CB73-41F4-86D8-604082BD452C}" destId="{9C933162-27DD-0543-AC74-5C90D4439912}" srcOrd="0" destOrd="0" presId="urn:microsoft.com/office/officeart/2009/3/layout/SubStepProcess"/>
    <dgm:cxn modelId="{B07AA961-81B0-45B8-BD2A-77742380CFA7}" srcId="{8B6A9864-9C34-4BF0-BEE6-960FCB5C5734}" destId="{0AF3439D-7FB1-4688-9209-72A1E2D94A0F}" srcOrd="4" destOrd="0" parTransId="{1EBF4EA1-E1D9-4B1E-8F24-3FDC6BDED907}" sibTransId="{2EAB661D-3140-4119-AA36-CAF27A6CE5A1}"/>
    <dgm:cxn modelId="{7A61FC1C-308F-4647-B44C-91036ED1F971}" type="presOf" srcId="{268E4F57-6727-4F12-8F3D-9A171D2FB1C7}" destId="{2BF1A203-40ED-CC45-8975-4DFAA88E3DFE}" srcOrd="0" destOrd="0" presId="urn:microsoft.com/office/officeart/2009/3/layout/SubStepProcess"/>
    <dgm:cxn modelId="{0EFD2355-5B14-460F-84C1-D8F9CBBA8BAF}" srcId="{8B6A9864-9C34-4BF0-BEE6-960FCB5C5734}" destId="{2C46EBBA-61E0-4FC4-A8DA-DB487517DE3D}" srcOrd="2" destOrd="0" parTransId="{5B1B127B-A807-4D2B-A8DF-9CC057628567}" sibTransId="{15D8D1F4-1707-44AB-AB98-50122FBD0886}"/>
    <dgm:cxn modelId="{5A6841EA-4E16-1E4B-9A5A-B4DA54601737}" type="presOf" srcId="{E5FE209A-2791-4A44-B1F8-8512F0622FA2}" destId="{1959472E-246A-1543-9984-B810773A5694}" srcOrd="0" destOrd="0" presId="urn:microsoft.com/office/officeart/2009/3/layout/SubStepProcess"/>
    <dgm:cxn modelId="{9D1E544A-6779-3047-B6F1-856CADDA05C9}" type="presOf" srcId="{CEA392D8-909D-458F-9056-FB6A6BA791B2}" destId="{D7EA98D7-6DC6-DC49-9AC3-0AACE264CAEC}" srcOrd="0" destOrd="0" presId="urn:microsoft.com/office/officeart/2009/3/layout/SubStepProcess"/>
    <dgm:cxn modelId="{3BB8A329-6545-4761-8CE3-1F1D645027B7}" srcId="{8B6A9864-9C34-4BF0-BEE6-960FCB5C5734}" destId="{268E4F57-6727-4F12-8F3D-9A171D2FB1C7}" srcOrd="5" destOrd="0" parTransId="{D64E13B4-15CD-4436-AE25-94D8B828A3E0}" sibTransId="{F3C5665C-7AD1-4F96-A857-EE72550D0ACD}"/>
    <dgm:cxn modelId="{16A12BC8-4FEE-4FE7-AFB1-F9E36DBBE528}" srcId="{8B6A9864-9C34-4BF0-BEE6-960FCB5C5734}" destId="{524D6647-CB73-41F4-86D8-604082BD452C}" srcOrd="1" destOrd="0" parTransId="{0BC5A9D8-906E-484D-ACFF-D0ACBE84E30E}" sibTransId="{1D34D824-6198-470D-BB89-82EC295895E3}"/>
    <dgm:cxn modelId="{6EE84296-26E1-467F-BDCF-9308A6F89EB5}" srcId="{8B6A9864-9C34-4BF0-BEE6-960FCB5C5734}" destId="{E5FE209A-2791-4A44-B1F8-8512F0622FA2}" srcOrd="3" destOrd="0" parTransId="{53A59681-6133-419C-B9F0-305A951E41C2}" sibTransId="{B8FCF27C-BEDD-4C82-A3CD-612EB2B507BE}"/>
    <dgm:cxn modelId="{DA0A1811-8C5B-DE47-BC8A-7A688A63B419}" type="presOf" srcId="{8B6A9864-9C34-4BF0-BEE6-960FCB5C5734}" destId="{D2957BFD-6F09-2548-A62D-1BBAA02031CE}" srcOrd="0" destOrd="0" presId="urn:microsoft.com/office/officeart/2009/3/layout/SubStepProcess"/>
    <dgm:cxn modelId="{B6EDA764-07BF-0B41-BA9A-C7CD1C85AC45}" type="presOf" srcId="{0AF3439D-7FB1-4688-9209-72A1E2D94A0F}" destId="{77FB5067-BE24-9346-B0DA-266C52FC2C8B}" srcOrd="0" destOrd="0" presId="urn:microsoft.com/office/officeart/2009/3/layout/SubStepProcess"/>
    <dgm:cxn modelId="{5F2E70BE-61BC-B349-9074-5BA3F1580690}" type="presOf" srcId="{2C46EBBA-61E0-4FC4-A8DA-DB487517DE3D}" destId="{A3FE085E-4F8E-3349-83A5-5A6FE8B2E2FD}" srcOrd="0" destOrd="0" presId="urn:microsoft.com/office/officeart/2009/3/layout/SubStepProcess"/>
    <dgm:cxn modelId="{A1870390-21D7-4F27-A2C9-638EDD472883}" srcId="{8B6A9864-9C34-4BF0-BEE6-960FCB5C5734}" destId="{CEA392D8-909D-458F-9056-FB6A6BA791B2}" srcOrd="0" destOrd="0" parTransId="{FDDB4D2C-735F-4A33-BFCF-9FA06F460233}" sibTransId="{E1A0D5EC-3D6F-48BB-8565-DC618F27B74A}"/>
    <dgm:cxn modelId="{D3D2E82A-79BE-9F4C-BA52-A92BED010437}" type="presParOf" srcId="{D2957BFD-6F09-2548-A62D-1BBAA02031CE}" destId="{D7EA98D7-6DC6-DC49-9AC3-0AACE264CAEC}" srcOrd="0" destOrd="0" presId="urn:microsoft.com/office/officeart/2009/3/layout/SubStepProcess"/>
    <dgm:cxn modelId="{20AE49D3-5B23-9440-B54C-065EFD31802E}" type="presParOf" srcId="{D2957BFD-6F09-2548-A62D-1BBAA02031CE}" destId="{9C933162-27DD-0543-AC74-5C90D4439912}" srcOrd="1" destOrd="0" presId="urn:microsoft.com/office/officeart/2009/3/layout/SubStepProcess"/>
    <dgm:cxn modelId="{32C23543-D49C-B64F-B58B-99E8E722872F}" type="presParOf" srcId="{D2957BFD-6F09-2548-A62D-1BBAA02031CE}" destId="{A3FE085E-4F8E-3349-83A5-5A6FE8B2E2FD}" srcOrd="2" destOrd="0" presId="urn:microsoft.com/office/officeart/2009/3/layout/SubStepProcess"/>
    <dgm:cxn modelId="{68D49953-A8C9-9845-9612-A56EDC06EB8A}" type="presParOf" srcId="{D2957BFD-6F09-2548-A62D-1BBAA02031CE}" destId="{1959472E-246A-1543-9984-B810773A5694}" srcOrd="3" destOrd="0" presId="urn:microsoft.com/office/officeart/2009/3/layout/SubStepProcess"/>
    <dgm:cxn modelId="{57BD287F-7FDA-0541-82F6-1CFAA8E2076E}" type="presParOf" srcId="{D2957BFD-6F09-2548-A62D-1BBAA02031CE}" destId="{77FB5067-BE24-9346-B0DA-266C52FC2C8B}" srcOrd="4" destOrd="0" presId="urn:microsoft.com/office/officeart/2009/3/layout/SubStepProcess"/>
    <dgm:cxn modelId="{A9EC5919-1712-E94A-B552-22603C200C1D}" type="presParOf" srcId="{D2957BFD-6F09-2548-A62D-1BBAA02031CE}" destId="{2BF1A203-40ED-CC45-8975-4DFAA88E3DFE}" srcOrd="5"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AB7A44-B1D2-4DC2-9655-0C74FF66022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DFF0A0C-6EBF-49C6-9ABA-0647962BF63C}">
      <dgm:prSet phldrT="[Text]" custT="1"/>
      <dgm:spPr>
        <a:solidFill>
          <a:srgbClr val="23844E"/>
        </a:solidFill>
      </dgm:spPr>
      <dgm:t>
        <a:bodyPr/>
        <a:lstStyle/>
        <a:p>
          <a:r>
            <a:rPr lang="en-GB" sz="2800" b="1" dirty="0"/>
            <a:t>Stigma and discrimination</a:t>
          </a:r>
          <a:endParaRPr lang="en-US" sz="2800" dirty="0"/>
        </a:p>
      </dgm:t>
    </dgm:pt>
    <dgm:pt modelId="{B94423C0-CEB6-4E05-83BC-8B3BEE0CE171}" type="parTrans" cxnId="{DE0974C0-31E9-49D1-949A-53DCA78EC56A}">
      <dgm:prSet/>
      <dgm:spPr/>
      <dgm:t>
        <a:bodyPr/>
        <a:lstStyle/>
        <a:p>
          <a:endParaRPr lang="en-US"/>
        </a:p>
      </dgm:t>
    </dgm:pt>
    <dgm:pt modelId="{4E88D138-922F-458D-9438-27F4CF3B8D57}" type="sibTrans" cxnId="{DE0974C0-31E9-49D1-949A-53DCA78EC56A}">
      <dgm:prSet/>
      <dgm:spPr/>
      <dgm:t>
        <a:bodyPr/>
        <a:lstStyle/>
        <a:p>
          <a:endParaRPr lang="en-US"/>
        </a:p>
      </dgm:t>
    </dgm:pt>
    <dgm:pt modelId="{26964B34-8F56-407B-9DF5-00F0CA309955}">
      <dgm:prSet phldrT="[Text]" custT="1"/>
      <dgm:spPr>
        <a:solidFill>
          <a:srgbClr val="E62F79"/>
        </a:solidFill>
      </dgm:spPr>
      <dgm:t>
        <a:bodyPr/>
        <a:lstStyle/>
        <a:p>
          <a:r>
            <a:rPr lang="en-GB" sz="2800" b="1" dirty="0"/>
            <a:t>Gender inequality and gender-based violence</a:t>
          </a:r>
          <a:endParaRPr lang="en-US" sz="2800" dirty="0"/>
        </a:p>
      </dgm:t>
    </dgm:pt>
    <dgm:pt modelId="{2931FDD1-37BC-41AF-B173-3D833DAFD509}" type="parTrans" cxnId="{CD44D3EF-A5A0-41B9-AC99-D13DA2496263}">
      <dgm:prSet/>
      <dgm:spPr/>
      <dgm:t>
        <a:bodyPr/>
        <a:lstStyle/>
        <a:p>
          <a:endParaRPr lang="en-US"/>
        </a:p>
      </dgm:t>
    </dgm:pt>
    <dgm:pt modelId="{31BF551A-1ABB-4499-8967-42DF448FBF51}" type="sibTrans" cxnId="{CD44D3EF-A5A0-41B9-AC99-D13DA2496263}">
      <dgm:prSet/>
      <dgm:spPr/>
      <dgm:t>
        <a:bodyPr/>
        <a:lstStyle/>
        <a:p>
          <a:endParaRPr lang="en-US"/>
        </a:p>
      </dgm:t>
    </dgm:pt>
    <dgm:pt modelId="{A61385F7-F5BD-4AAE-9D1D-3287C1695F50}">
      <dgm:prSet phldrT="[Text]" custT="1"/>
      <dgm:spPr>
        <a:solidFill>
          <a:srgbClr val="36B0E3"/>
        </a:solidFill>
      </dgm:spPr>
      <dgm:t>
        <a:bodyPr/>
        <a:lstStyle/>
        <a:p>
          <a:r>
            <a:rPr lang="en-GB" sz="2800" b="1" dirty="0"/>
            <a:t>Punitive policies, practices and laws</a:t>
          </a:r>
          <a:endParaRPr lang="en-US" sz="2800" dirty="0"/>
        </a:p>
      </dgm:t>
    </dgm:pt>
    <dgm:pt modelId="{79644B17-0ED4-4444-9F58-B886A823FF48}" type="parTrans" cxnId="{7A6BF57E-B49E-4D89-9621-4A813C035242}">
      <dgm:prSet/>
      <dgm:spPr/>
      <dgm:t>
        <a:bodyPr/>
        <a:lstStyle/>
        <a:p>
          <a:endParaRPr lang="en-US"/>
        </a:p>
      </dgm:t>
    </dgm:pt>
    <dgm:pt modelId="{CFFC1F51-8085-41B8-8D6A-85C043E54627}" type="sibTrans" cxnId="{7A6BF57E-B49E-4D89-9621-4A813C035242}">
      <dgm:prSet/>
      <dgm:spPr/>
      <dgm:t>
        <a:bodyPr/>
        <a:lstStyle/>
        <a:p>
          <a:endParaRPr lang="en-US"/>
        </a:p>
      </dgm:t>
    </dgm:pt>
    <dgm:pt modelId="{68D84E5E-7AD2-46C4-8FD8-F62AC52913FD}" type="pres">
      <dgm:prSet presAssocID="{49AB7A44-B1D2-4DC2-9655-0C74FF66022D}" presName="diagram" presStyleCnt="0">
        <dgm:presLayoutVars>
          <dgm:dir/>
          <dgm:resizeHandles val="exact"/>
        </dgm:presLayoutVars>
      </dgm:prSet>
      <dgm:spPr/>
      <dgm:t>
        <a:bodyPr/>
        <a:lstStyle/>
        <a:p>
          <a:endParaRPr lang="en-US"/>
        </a:p>
      </dgm:t>
    </dgm:pt>
    <dgm:pt modelId="{09FB2F9E-CBA2-4825-A779-EAA6B06A1F4C}" type="pres">
      <dgm:prSet presAssocID="{5DFF0A0C-6EBF-49C6-9ABA-0647962BF63C}" presName="node" presStyleLbl="node1" presStyleIdx="0" presStyleCnt="3" custLinFactNeighborX="5000" custLinFactNeighborY="10247">
        <dgm:presLayoutVars>
          <dgm:bulletEnabled val="1"/>
        </dgm:presLayoutVars>
      </dgm:prSet>
      <dgm:spPr/>
      <dgm:t>
        <a:bodyPr/>
        <a:lstStyle/>
        <a:p>
          <a:endParaRPr lang="en-US"/>
        </a:p>
      </dgm:t>
    </dgm:pt>
    <dgm:pt modelId="{36779337-5541-4B11-945C-832C853FE4A1}" type="pres">
      <dgm:prSet presAssocID="{4E88D138-922F-458D-9438-27F4CF3B8D57}" presName="sibTrans" presStyleCnt="0"/>
      <dgm:spPr/>
    </dgm:pt>
    <dgm:pt modelId="{4E7103B8-1FC8-45C2-8120-9F42945C515A}" type="pres">
      <dgm:prSet presAssocID="{26964B34-8F56-407B-9DF5-00F0CA309955}" presName="node" presStyleLbl="node1" presStyleIdx="1" presStyleCnt="3" custLinFactNeighborX="-450" custLinFactNeighborY="8575">
        <dgm:presLayoutVars>
          <dgm:bulletEnabled val="1"/>
        </dgm:presLayoutVars>
      </dgm:prSet>
      <dgm:spPr/>
      <dgm:t>
        <a:bodyPr/>
        <a:lstStyle/>
        <a:p>
          <a:endParaRPr lang="en-US"/>
        </a:p>
      </dgm:t>
    </dgm:pt>
    <dgm:pt modelId="{766060B3-4BF7-4CD2-BD9D-FF67180D9B88}" type="pres">
      <dgm:prSet presAssocID="{31BF551A-1ABB-4499-8967-42DF448FBF51}" presName="sibTrans" presStyleCnt="0"/>
      <dgm:spPr/>
    </dgm:pt>
    <dgm:pt modelId="{2064B750-BC4C-4990-976D-EB33F02EFA8A}" type="pres">
      <dgm:prSet presAssocID="{A61385F7-F5BD-4AAE-9D1D-3287C1695F50}" presName="node" presStyleLbl="node1" presStyleIdx="2" presStyleCnt="3" custLinFactNeighborX="-5515" custLinFactNeighborY="7717">
        <dgm:presLayoutVars>
          <dgm:bulletEnabled val="1"/>
        </dgm:presLayoutVars>
      </dgm:prSet>
      <dgm:spPr/>
      <dgm:t>
        <a:bodyPr/>
        <a:lstStyle/>
        <a:p>
          <a:endParaRPr lang="en-US"/>
        </a:p>
      </dgm:t>
    </dgm:pt>
  </dgm:ptLst>
  <dgm:cxnLst>
    <dgm:cxn modelId="{B3FA961D-1DC3-4238-8420-0FBAC0A633FC}" type="presOf" srcId="{A61385F7-F5BD-4AAE-9D1D-3287C1695F50}" destId="{2064B750-BC4C-4990-976D-EB33F02EFA8A}" srcOrd="0" destOrd="0" presId="urn:microsoft.com/office/officeart/2005/8/layout/default"/>
    <dgm:cxn modelId="{B4D6931A-C64C-44D5-B1B4-DF3AE51B5142}" type="presOf" srcId="{5DFF0A0C-6EBF-49C6-9ABA-0647962BF63C}" destId="{09FB2F9E-CBA2-4825-A779-EAA6B06A1F4C}" srcOrd="0" destOrd="0" presId="urn:microsoft.com/office/officeart/2005/8/layout/default"/>
    <dgm:cxn modelId="{7A6BF57E-B49E-4D89-9621-4A813C035242}" srcId="{49AB7A44-B1D2-4DC2-9655-0C74FF66022D}" destId="{A61385F7-F5BD-4AAE-9D1D-3287C1695F50}" srcOrd="2" destOrd="0" parTransId="{79644B17-0ED4-4444-9F58-B886A823FF48}" sibTransId="{CFFC1F51-8085-41B8-8D6A-85C043E54627}"/>
    <dgm:cxn modelId="{DE0974C0-31E9-49D1-949A-53DCA78EC56A}" srcId="{49AB7A44-B1D2-4DC2-9655-0C74FF66022D}" destId="{5DFF0A0C-6EBF-49C6-9ABA-0647962BF63C}" srcOrd="0" destOrd="0" parTransId="{B94423C0-CEB6-4E05-83BC-8B3BEE0CE171}" sibTransId="{4E88D138-922F-458D-9438-27F4CF3B8D57}"/>
    <dgm:cxn modelId="{069BE26F-BF29-465C-86FD-C42BA478B074}" type="presOf" srcId="{49AB7A44-B1D2-4DC2-9655-0C74FF66022D}" destId="{68D84E5E-7AD2-46C4-8FD8-F62AC52913FD}" srcOrd="0" destOrd="0" presId="urn:microsoft.com/office/officeart/2005/8/layout/default"/>
    <dgm:cxn modelId="{CD44D3EF-A5A0-41B9-AC99-D13DA2496263}" srcId="{49AB7A44-B1D2-4DC2-9655-0C74FF66022D}" destId="{26964B34-8F56-407B-9DF5-00F0CA309955}" srcOrd="1" destOrd="0" parTransId="{2931FDD1-37BC-41AF-B173-3D833DAFD509}" sibTransId="{31BF551A-1ABB-4499-8967-42DF448FBF51}"/>
    <dgm:cxn modelId="{5B8AC8C0-F68B-4398-A586-9E6ED5B0A322}" type="presOf" srcId="{26964B34-8F56-407B-9DF5-00F0CA309955}" destId="{4E7103B8-1FC8-45C2-8120-9F42945C515A}" srcOrd="0" destOrd="0" presId="urn:microsoft.com/office/officeart/2005/8/layout/default"/>
    <dgm:cxn modelId="{3DB9F852-A715-460D-A5E5-CDD45157B7C8}" type="presParOf" srcId="{68D84E5E-7AD2-46C4-8FD8-F62AC52913FD}" destId="{09FB2F9E-CBA2-4825-A779-EAA6B06A1F4C}" srcOrd="0" destOrd="0" presId="urn:microsoft.com/office/officeart/2005/8/layout/default"/>
    <dgm:cxn modelId="{4CC28895-0B9F-420B-BB1E-74DFB958374D}" type="presParOf" srcId="{68D84E5E-7AD2-46C4-8FD8-F62AC52913FD}" destId="{36779337-5541-4B11-945C-832C853FE4A1}" srcOrd="1" destOrd="0" presId="urn:microsoft.com/office/officeart/2005/8/layout/default"/>
    <dgm:cxn modelId="{601E6EA9-A74E-4E5D-9CE5-43DB245B6745}" type="presParOf" srcId="{68D84E5E-7AD2-46C4-8FD8-F62AC52913FD}" destId="{4E7103B8-1FC8-45C2-8120-9F42945C515A}" srcOrd="2" destOrd="0" presId="urn:microsoft.com/office/officeart/2005/8/layout/default"/>
    <dgm:cxn modelId="{710E1905-83E3-43BB-A7A9-5B10C754778D}" type="presParOf" srcId="{68D84E5E-7AD2-46C4-8FD8-F62AC52913FD}" destId="{766060B3-4BF7-4CD2-BD9D-FF67180D9B88}" srcOrd="3" destOrd="0" presId="urn:microsoft.com/office/officeart/2005/8/layout/default"/>
    <dgm:cxn modelId="{0DB4DD50-1298-47F0-BF6A-DAF53B5A092F}" type="presParOf" srcId="{68D84E5E-7AD2-46C4-8FD8-F62AC52913FD}" destId="{2064B750-BC4C-4990-976D-EB33F02EFA8A}"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3DE83E-6DD9-49E0-B59E-7D2C7B9A759B}" type="doc">
      <dgm:prSet loTypeId="urn:microsoft.com/office/officeart/2005/8/layout/vList2" loCatId="process" qsTypeId="urn:microsoft.com/office/officeart/2005/8/quickstyle/simple1" qsCatId="simple" csTypeId="urn:microsoft.com/office/officeart/2005/8/colors/colorful1" csCatId="colorful" phldr="1"/>
      <dgm:spPr/>
      <dgm:t>
        <a:bodyPr/>
        <a:lstStyle/>
        <a:p>
          <a:endParaRPr lang="en-US"/>
        </a:p>
      </dgm:t>
    </dgm:pt>
    <dgm:pt modelId="{6839F845-462F-4E24-9F48-4F6A22B6AD24}">
      <dgm:prSet/>
      <dgm:spPr>
        <a:solidFill>
          <a:srgbClr val="36B0E3"/>
        </a:solidFill>
      </dgm:spPr>
      <dgm:t>
        <a:bodyPr/>
        <a:lstStyle/>
        <a:p>
          <a:r>
            <a:rPr lang="en-GB" b="0" i="0" dirty="0">
              <a:latin typeface="Arial" panose="020B0604020202020204" pitchFamily="34" charset="0"/>
              <a:cs typeface="Arial" panose="020B0604020202020204" pitchFamily="34" charset="0"/>
            </a:rPr>
            <a:t>People who inject drugs</a:t>
          </a:r>
          <a:endParaRPr lang="en-US" b="0" i="0" dirty="0">
            <a:latin typeface="Arial" panose="020B0604020202020204" pitchFamily="34" charset="0"/>
            <a:cs typeface="Arial" panose="020B0604020202020204" pitchFamily="34" charset="0"/>
          </a:endParaRPr>
        </a:p>
      </dgm:t>
    </dgm:pt>
    <dgm:pt modelId="{651A7642-F402-408C-AF2F-3640482943AD}" type="parTrans" cxnId="{A093A4F8-6CDD-4682-A33E-9D5C95582381}">
      <dgm:prSet/>
      <dgm:spPr/>
      <dgm:t>
        <a:bodyPr/>
        <a:lstStyle/>
        <a:p>
          <a:endParaRPr lang="en-US"/>
        </a:p>
      </dgm:t>
    </dgm:pt>
    <dgm:pt modelId="{630E0C54-E188-447D-9A89-CD89131517A5}" type="sibTrans" cxnId="{A093A4F8-6CDD-4682-A33E-9D5C95582381}">
      <dgm:prSet/>
      <dgm:spPr/>
      <dgm:t>
        <a:bodyPr/>
        <a:lstStyle/>
        <a:p>
          <a:endParaRPr lang="en-US"/>
        </a:p>
      </dgm:t>
    </dgm:pt>
    <dgm:pt modelId="{6F11CEEF-5B68-46DB-964F-7BE0EFC9875A}">
      <dgm:prSet phldrT="[Text]"/>
      <dgm:spPr>
        <a:solidFill>
          <a:srgbClr val="E62F79"/>
        </a:solidFill>
      </dgm:spPr>
      <dgm:t>
        <a:bodyPr/>
        <a:lstStyle/>
        <a:p>
          <a:r>
            <a:rPr lang="en-US" b="0" i="0" dirty="0">
              <a:latin typeface="Arial" panose="020B0604020202020204" pitchFamily="34" charset="0"/>
              <a:cs typeface="Arial" panose="020B0604020202020204" pitchFamily="34" charset="0"/>
            </a:rPr>
            <a:t>Migrants</a:t>
          </a:r>
        </a:p>
      </dgm:t>
    </dgm:pt>
    <dgm:pt modelId="{842CE740-C790-4713-9086-3540FFA2F4CB}" type="parTrans" cxnId="{FDDDC760-4E20-42F7-BBE2-5F3EFCF13F53}">
      <dgm:prSet/>
      <dgm:spPr/>
      <dgm:t>
        <a:bodyPr/>
        <a:lstStyle/>
        <a:p>
          <a:endParaRPr lang="en-US"/>
        </a:p>
      </dgm:t>
    </dgm:pt>
    <dgm:pt modelId="{9E50F1BA-D8A1-49C6-A8FE-034352D59D23}" type="sibTrans" cxnId="{FDDDC760-4E20-42F7-BBE2-5F3EFCF13F53}">
      <dgm:prSet/>
      <dgm:spPr/>
      <dgm:t>
        <a:bodyPr/>
        <a:lstStyle/>
        <a:p>
          <a:endParaRPr lang="en-US"/>
        </a:p>
      </dgm:t>
    </dgm:pt>
    <dgm:pt modelId="{8685908C-D78C-45A1-B5CF-7DD38E0847AE}">
      <dgm:prSet phldrT="[Text]"/>
      <dgm:spPr>
        <a:solidFill>
          <a:srgbClr val="23844E"/>
        </a:solidFill>
      </dgm:spPr>
      <dgm:t>
        <a:bodyPr/>
        <a:lstStyle/>
        <a:p>
          <a:r>
            <a:rPr lang="en-US" b="0" i="0" dirty="0">
              <a:latin typeface="Arial" panose="020B0604020202020204" pitchFamily="34" charset="0"/>
              <a:cs typeface="Arial" panose="020B0604020202020204" pitchFamily="34" charset="0"/>
            </a:rPr>
            <a:t>Refugees and asylum seekers</a:t>
          </a:r>
        </a:p>
      </dgm:t>
    </dgm:pt>
    <dgm:pt modelId="{2F4ED0FB-325E-4D56-8622-BAFE3B3B3983}" type="parTrans" cxnId="{56F611DB-CCBA-4AAD-8A29-D9D00A52C519}">
      <dgm:prSet/>
      <dgm:spPr/>
      <dgm:t>
        <a:bodyPr/>
        <a:lstStyle/>
        <a:p>
          <a:endParaRPr lang="en-US"/>
        </a:p>
      </dgm:t>
    </dgm:pt>
    <dgm:pt modelId="{2F49249D-9357-4D25-950F-3B3619159850}" type="sibTrans" cxnId="{56F611DB-CCBA-4AAD-8A29-D9D00A52C519}">
      <dgm:prSet/>
      <dgm:spPr/>
      <dgm:t>
        <a:bodyPr/>
        <a:lstStyle/>
        <a:p>
          <a:endParaRPr lang="en-US"/>
        </a:p>
      </dgm:t>
    </dgm:pt>
    <dgm:pt modelId="{B8EEA33E-6A50-4BA2-A884-9FF9B050FBE6}">
      <dgm:prSet phldrT="[Text]"/>
      <dgm:spPr>
        <a:solidFill>
          <a:srgbClr val="36B0E3"/>
        </a:solidFill>
      </dgm:spPr>
      <dgm:t>
        <a:bodyPr/>
        <a:lstStyle/>
        <a:p>
          <a:r>
            <a:rPr lang="en-US" b="0" i="0" dirty="0">
              <a:latin typeface="Arial" panose="020B0604020202020204" pitchFamily="34" charset="0"/>
              <a:cs typeface="Arial" panose="020B0604020202020204" pitchFamily="34" charset="0"/>
            </a:rPr>
            <a:t>Young people</a:t>
          </a:r>
        </a:p>
      </dgm:t>
    </dgm:pt>
    <dgm:pt modelId="{E2E99244-E8A8-4D4A-8922-B3C2605857D1}" type="parTrans" cxnId="{7CD26823-5C5D-48B5-A40E-E87BD0245E5E}">
      <dgm:prSet/>
      <dgm:spPr/>
      <dgm:t>
        <a:bodyPr/>
        <a:lstStyle/>
        <a:p>
          <a:endParaRPr lang="en-US"/>
        </a:p>
      </dgm:t>
    </dgm:pt>
    <dgm:pt modelId="{15CF3B98-2345-4FC3-ADD3-85EFF98F91B4}" type="sibTrans" cxnId="{7CD26823-5C5D-48B5-A40E-E87BD0245E5E}">
      <dgm:prSet/>
      <dgm:spPr/>
      <dgm:t>
        <a:bodyPr/>
        <a:lstStyle/>
        <a:p>
          <a:endParaRPr lang="en-US"/>
        </a:p>
      </dgm:t>
    </dgm:pt>
    <dgm:pt modelId="{E567AE15-1266-4713-992C-CCAFDD0229EF}">
      <dgm:prSet phldrT="[Text]"/>
      <dgm:spPr>
        <a:solidFill>
          <a:srgbClr val="E62F79"/>
        </a:solidFill>
      </dgm:spPr>
      <dgm:t>
        <a:bodyPr/>
        <a:lstStyle/>
        <a:p>
          <a:r>
            <a:rPr lang="en-US" b="0" i="0" dirty="0">
              <a:latin typeface="Arial" panose="020B0604020202020204" pitchFamily="34" charset="0"/>
              <a:cs typeface="Arial" panose="020B0604020202020204" pitchFamily="34" charset="0"/>
            </a:rPr>
            <a:t>Gay men and other men who have sex with men</a:t>
          </a:r>
        </a:p>
      </dgm:t>
    </dgm:pt>
    <dgm:pt modelId="{DB335A2D-4765-423A-9CB9-E215251A4608}" type="parTrans" cxnId="{691B6854-4C7D-4DDD-AABC-933EC79F5542}">
      <dgm:prSet/>
      <dgm:spPr/>
      <dgm:t>
        <a:bodyPr/>
        <a:lstStyle/>
        <a:p>
          <a:endParaRPr lang="en-US"/>
        </a:p>
      </dgm:t>
    </dgm:pt>
    <dgm:pt modelId="{A1F9E7D1-E57A-4D43-A5EF-03E881E95BC7}" type="sibTrans" cxnId="{691B6854-4C7D-4DDD-AABC-933EC79F5542}">
      <dgm:prSet/>
      <dgm:spPr/>
      <dgm:t>
        <a:bodyPr/>
        <a:lstStyle/>
        <a:p>
          <a:endParaRPr lang="en-US"/>
        </a:p>
      </dgm:t>
    </dgm:pt>
    <dgm:pt modelId="{A8175D0B-6886-4097-BD18-16058647B009}">
      <dgm:prSet phldrT="[Text]"/>
      <dgm:spPr>
        <a:solidFill>
          <a:srgbClr val="23844E"/>
        </a:solidFill>
      </dgm:spPr>
      <dgm:t>
        <a:bodyPr/>
        <a:lstStyle/>
        <a:p>
          <a:r>
            <a:rPr lang="en-US" b="0" i="0" dirty="0">
              <a:latin typeface="Arial" panose="020B0604020202020204" pitchFamily="34" charset="0"/>
              <a:cs typeface="Arial" panose="020B0604020202020204" pitchFamily="34" charset="0"/>
            </a:rPr>
            <a:t>Transgender people</a:t>
          </a:r>
        </a:p>
      </dgm:t>
    </dgm:pt>
    <dgm:pt modelId="{8D47F4F2-38D1-4316-B8AA-8F716E76571B}" type="parTrans" cxnId="{685E6D11-0103-4C7A-94E3-48FF047B270A}">
      <dgm:prSet/>
      <dgm:spPr/>
      <dgm:t>
        <a:bodyPr/>
        <a:lstStyle/>
        <a:p>
          <a:endParaRPr lang="en-US"/>
        </a:p>
      </dgm:t>
    </dgm:pt>
    <dgm:pt modelId="{C324270D-64F1-4613-BCB9-F7E85CB3D22F}" type="sibTrans" cxnId="{685E6D11-0103-4C7A-94E3-48FF047B270A}">
      <dgm:prSet/>
      <dgm:spPr/>
      <dgm:t>
        <a:bodyPr/>
        <a:lstStyle/>
        <a:p>
          <a:endParaRPr lang="en-US"/>
        </a:p>
      </dgm:t>
    </dgm:pt>
    <dgm:pt modelId="{E6E05FF8-C92E-174C-84B3-BD97B095C7B5}" type="pres">
      <dgm:prSet presAssocID="{113DE83E-6DD9-49E0-B59E-7D2C7B9A759B}" presName="linear" presStyleCnt="0">
        <dgm:presLayoutVars>
          <dgm:animLvl val="lvl"/>
          <dgm:resizeHandles val="exact"/>
        </dgm:presLayoutVars>
      </dgm:prSet>
      <dgm:spPr/>
      <dgm:t>
        <a:bodyPr/>
        <a:lstStyle/>
        <a:p>
          <a:endParaRPr lang="en-US"/>
        </a:p>
      </dgm:t>
    </dgm:pt>
    <dgm:pt modelId="{25A4A4EA-E8A5-A84E-81A6-C086A45D96CB}" type="pres">
      <dgm:prSet presAssocID="{6839F845-462F-4E24-9F48-4F6A22B6AD24}" presName="parentText" presStyleLbl="node1" presStyleIdx="0" presStyleCnt="6">
        <dgm:presLayoutVars>
          <dgm:chMax val="0"/>
          <dgm:bulletEnabled val="1"/>
        </dgm:presLayoutVars>
      </dgm:prSet>
      <dgm:spPr/>
      <dgm:t>
        <a:bodyPr/>
        <a:lstStyle/>
        <a:p>
          <a:endParaRPr lang="en-US"/>
        </a:p>
      </dgm:t>
    </dgm:pt>
    <dgm:pt modelId="{F95C09C2-B8DD-5B42-BBF7-143F2FFC905B}" type="pres">
      <dgm:prSet presAssocID="{630E0C54-E188-447D-9A89-CD89131517A5}" presName="spacer" presStyleCnt="0"/>
      <dgm:spPr/>
    </dgm:pt>
    <dgm:pt modelId="{131D1C6E-87EE-9F4D-8907-7FA618C746D4}" type="pres">
      <dgm:prSet presAssocID="{6F11CEEF-5B68-46DB-964F-7BE0EFC9875A}" presName="parentText" presStyleLbl="node1" presStyleIdx="1" presStyleCnt="6">
        <dgm:presLayoutVars>
          <dgm:chMax val="0"/>
          <dgm:bulletEnabled val="1"/>
        </dgm:presLayoutVars>
      </dgm:prSet>
      <dgm:spPr/>
      <dgm:t>
        <a:bodyPr/>
        <a:lstStyle/>
        <a:p>
          <a:endParaRPr lang="en-US"/>
        </a:p>
      </dgm:t>
    </dgm:pt>
    <dgm:pt modelId="{AA4904E5-822C-C24B-995F-ECAF05CA57A9}" type="pres">
      <dgm:prSet presAssocID="{9E50F1BA-D8A1-49C6-A8FE-034352D59D23}" presName="spacer" presStyleCnt="0"/>
      <dgm:spPr/>
    </dgm:pt>
    <dgm:pt modelId="{347443BB-3059-4B4A-A28A-B75FDA5500EF}" type="pres">
      <dgm:prSet presAssocID="{8685908C-D78C-45A1-B5CF-7DD38E0847AE}" presName="parentText" presStyleLbl="node1" presStyleIdx="2" presStyleCnt="6">
        <dgm:presLayoutVars>
          <dgm:chMax val="0"/>
          <dgm:bulletEnabled val="1"/>
        </dgm:presLayoutVars>
      </dgm:prSet>
      <dgm:spPr/>
      <dgm:t>
        <a:bodyPr/>
        <a:lstStyle/>
        <a:p>
          <a:endParaRPr lang="en-US"/>
        </a:p>
      </dgm:t>
    </dgm:pt>
    <dgm:pt modelId="{B53052DF-A27D-C044-AC85-8AFAD9234B1E}" type="pres">
      <dgm:prSet presAssocID="{2F49249D-9357-4D25-950F-3B3619159850}" presName="spacer" presStyleCnt="0"/>
      <dgm:spPr/>
    </dgm:pt>
    <dgm:pt modelId="{8A37A3DD-4B5A-6449-AA67-2E3CE187B78D}" type="pres">
      <dgm:prSet presAssocID="{B8EEA33E-6A50-4BA2-A884-9FF9B050FBE6}" presName="parentText" presStyleLbl="node1" presStyleIdx="3" presStyleCnt="6">
        <dgm:presLayoutVars>
          <dgm:chMax val="0"/>
          <dgm:bulletEnabled val="1"/>
        </dgm:presLayoutVars>
      </dgm:prSet>
      <dgm:spPr/>
      <dgm:t>
        <a:bodyPr/>
        <a:lstStyle/>
        <a:p>
          <a:endParaRPr lang="en-US"/>
        </a:p>
      </dgm:t>
    </dgm:pt>
    <dgm:pt modelId="{069A35CA-9A6B-BD47-993B-41DF261CA3F2}" type="pres">
      <dgm:prSet presAssocID="{15CF3B98-2345-4FC3-ADD3-85EFF98F91B4}" presName="spacer" presStyleCnt="0"/>
      <dgm:spPr/>
    </dgm:pt>
    <dgm:pt modelId="{9A75F272-FB6B-8F49-8158-F5F8AEC2055A}" type="pres">
      <dgm:prSet presAssocID="{E567AE15-1266-4713-992C-CCAFDD0229EF}" presName="parentText" presStyleLbl="node1" presStyleIdx="4" presStyleCnt="6">
        <dgm:presLayoutVars>
          <dgm:chMax val="0"/>
          <dgm:bulletEnabled val="1"/>
        </dgm:presLayoutVars>
      </dgm:prSet>
      <dgm:spPr/>
      <dgm:t>
        <a:bodyPr/>
        <a:lstStyle/>
        <a:p>
          <a:endParaRPr lang="en-US"/>
        </a:p>
      </dgm:t>
    </dgm:pt>
    <dgm:pt modelId="{145A5745-9DF6-CB43-B7FA-104C93AE7706}" type="pres">
      <dgm:prSet presAssocID="{A1F9E7D1-E57A-4D43-A5EF-03E881E95BC7}" presName="spacer" presStyleCnt="0"/>
      <dgm:spPr/>
    </dgm:pt>
    <dgm:pt modelId="{0F697E67-13FE-F744-BE19-A7D2DC8DCF89}" type="pres">
      <dgm:prSet presAssocID="{A8175D0B-6886-4097-BD18-16058647B009}" presName="parentText" presStyleLbl="node1" presStyleIdx="5" presStyleCnt="6">
        <dgm:presLayoutVars>
          <dgm:chMax val="0"/>
          <dgm:bulletEnabled val="1"/>
        </dgm:presLayoutVars>
      </dgm:prSet>
      <dgm:spPr/>
      <dgm:t>
        <a:bodyPr/>
        <a:lstStyle/>
        <a:p>
          <a:endParaRPr lang="en-US"/>
        </a:p>
      </dgm:t>
    </dgm:pt>
  </dgm:ptLst>
  <dgm:cxnLst>
    <dgm:cxn modelId="{7DEBA189-655F-6440-9F81-2F4F3C30236A}" type="presOf" srcId="{6839F845-462F-4E24-9F48-4F6A22B6AD24}" destId="{25A4A4EA-E8A5-A84E-81A6-C086A45D96CB}" srcOrd="0" destOrd="0" presId="urn:microsoft.com/office/officeart/2005/8/layout/vList2"/>
    <dgm:cxn modelId="{F4D824AB-8A65-0045-8326-1C65D239C823}" type="presOf" srcId="{B8EEA33E-6A50-4BA2-A884-9FF9B050FBE6}" destId="{8A37A3DD-4B5A-6449-AA67-2E3CE187B78D}" srcOrd="0" destOrd="0" presId="urn:microsoft.com/office/officeart/2005/8/layout/vList2"/>
    <dgm:cxn modelId="{56F611DB-CCBA-4AAD-8A29-D9D00A52C519}" srcId="{113DE83E-6DD9-49E0-B59E-7D2C7B9A759B}" destId="{8685908C-D78C-45A1-B5CF-7DD38E0847AE}" srcOrd="2" destOrd="0" parTransId="{2F4ED0FB-325E-4D56-8622-BAFE3B3B3983}" sibTransId="{2F49249D-9357-4D25-950F-3B3619159850}"/>
    <dgm:cxn modelId="{CE15E9AE-AF74-4F40-82F6-4DB943130F0C}" type="presOf" srcId="{113DE83E-6DD9-49E0-B59E-7D2C7B9A759B}" destId="{E6E05FF8-C92E-174C-84B3-BD97B095C7B5}" srcOrd="0" destOrd="0" presId="urn:microsoft.com/office/officeart/2005/8/layout/vList2"/>
    <dgm:cxn modelId="{7CD26823-5C5D-48B5-A40E-E87BD0245E5E}" srcId="{113DE83E-6DD9-49E0-B59E-7D2C7B9A759B}" destId="{B8EEA33E-6A50-4BA2-A884-9FF9B050FBE6}" srcOrd="3" destOrd="0" parTransId="{E2E99244-E8A8-4D4A-8922-B3C2605857D1}" sibTransId="{15CF3B98-2345-4FC3-ADD3-85EFF98F91B4}"/>
    <dgm:cxn modelId="{89A6C9B0-3AC9-424A-A879-EA15F8F4169E}" type="presOf" srcId="{6F11CEEF-5B68-46DB-964F-7BE0EFC9875A}" destId="{131D1C6E-87EE-9F4D-8907-7FA618C746D4}" srcOrd="0" destOrd="0" presId="urn:microsoft.com/office/officeart/2005/8/layout/vList2"/>
    <dgm:cxn modelId="{5ADEA015-BF29-5544-9230-9AA2C10DA2E0}" type="presOf" srcId="{E567AE15-1266-4713-992C-CCAFDD0229EF}" destId="{9A75F272-FB6B-8F49-8158-F5F8AEC2055A}" srcOrd="0" destOrd="0" presId="urn:microsoft.com/office/officeart/2005/8/layout/vList2"/>
    <dgm:cxn modelId="{7392046B-C240-294B-B201-36B1C6C282DC}" type="presOf" srcId="{8685908C-D78C-45A1-B5CF-7DD38E0847AE}" destId="{347443BB-3059-4B4A-A28A-B75FDA5500EF}" srcOrd="0" destOrd="0" presId="urn:microsoft.com/office/officeart/2005/8/layout/vList2"/>
    <dgm:cxn modelId="{A093A4F8-6CDD-4682-A33E-9D5C95582381}" srcId="{113DE83E-6DD9-49E0-B59E-7D2C7B9A759B}" destId="{6839F845-462F-4E24-9F48-4F6A22B6AD24}" srcOrd="0" destOrd="0" parTransId="{651A7642-F402-408C-AF2F-3640482943AD}" sibTransId="{630E0C54-E188-447D-9A89-CD89131517A5}"/>
    <dgm:cxn modelId="{0CD4E314-C5F8-1E40-B876-604D13A15C75}" type="presOf" srcId="{A8175D0B-6886-4097-BD18-16058647B009}" destId="{0F697E67-13FE-F744-BE19-A7D2DC8DCF89}" srcOrd="0" destOrd="0" presId="urn:microsoft.com/office/officeart/2005/8/layout/vList2"/>
    <dgm:cxn modelId="{FDDDC760-4E20-42F7-BBE2-5F3EFCF13F53}" srcId="{113DE83E-6DD9-49E0-B59E-7D2C7B9A759B}" destId="{6F11CEEF-5B68-46DB-964F-7BE0EFC9875A}" srcOrd="1" destOrd="0" parTransId="{842CE740-C790-4713-9086-3540FFA2F4CB}" sibTransId="{9E50F1BA-D8A1-49C6-A8FE-034352D59D23}"/>
    <dgm:cxn modelId="{691B6854-4C7D-4DDD-AABC-933EC79F5542}" srcId="{113DE83E-6DD9-49E0-B59E-7D2C7B9A759B}" destId="{E567AE15-1266-4713-992C-CCAFDD0229EF}" srcOrd="4" destOrd="0" parTransId="{DB335A2D-4765-423A-9CB9-E215251A4608}" sibTransId="{A1F9E7D1-E57A-4D43-A5EF-03E881E95BC7}"/>
    <dgm:cxn modelId="{685E6D11-0103-4C7A-94E3-48FF047B270A}" srcId="{113DE83E-6DD9-49E0-B59E-7D2C7B9A759B}" destId="{A8175D0B-6886-4097-BD18-16058647B009}" srcOrd="5" destOrd="0" parTransId="{8D47F4F2-38D1-4316-B8AA-8F716E76571B}" sibTransId="{C324270D-64F1-4613-BCB9-F7E85CB3D22F}"/>
    <dgm:cxn modelId="{8B68D43B-9378-4749-9831-0899BA3215C3}" type="presParOf" srcId="{E6E05FF8-C92E-174C-84B3-BD97B095C7B5}" destId="{25A4A4EA-E8A5-A84E-81A6-C086A45D96CB}" srcOrd="0" destOrd="0" presId="urn:microsoft.com/office/officeart/2005/8/layout/vList2"/>
    <dgm:cxn modelId="{97E2A8DD-A89A-3046-AC07-9C9795C90EF0}" type="presParOf" srcId="{E6E05FF8-C92E-174C-84B3-BD97B095C7B5}" destId="{F95C09C2-B8DD-5B42-BBF7-143F2FFC905B}" srcOrd="1" destOrd="0" presId="urn:microsoft.com/office/officeart/2005/8/layout/vList2"/>
    <dgm:cxn modelId="{5C1DD7FE-A46A-864C-9ED4-A0623C7E6364}" type="presParOf" srcId="{E6E05FF8-C92E-174C-84B3-BD97B095C7B5}" destId="{131D1C6E-87EE-9F4D-8907-7FA618C746D4}" srcOrd="2" destOrd="0" presId="urn:microsoft.com/office/officeart/2005/8/layout/vList2"/>
    <dgm:cxn modelId="{C1CC0D8C-86DF-3244-81BF-FB209D732D4B}" type="presParOf" srcId="{E6E05FF8-C92E-174C-84B3-BD97B095C7B5}" destId="{AA4904E5-822C-C24B-995F-ECAF05CA57A9}" srcOrd="3" destOrd="0" presId="urn:microsoft.com/office/officeart/2005/8/layout/vList2"/>
    <dgm:cxn modelId="{D1708AD2-67CD-FE41-B2AC-27A14E780B2F}" type="presParOf" srcId="{E6E05FF8-C92E-174C-84B3-BD97B095C7B5}" destId="{347443BB-3059-4B4A-A28A-B75FDA5500EF}" srcOrd="4" destOrd="0" presId="urn:microsoft.com/office/officeart/2005/8/layout/vList2"/>
    <dgm:cxn modelId="{EE20641D-3130-D645-98BE-6E8D143D3337}" type="presParOf" srcId="{E6E05FF8-C92E-174C-84B3-BD97B095C7B5}" destId="{B53052DF-A27D-C044-AC85-8AFAD9234B1E}" srcOrd="5" destOrd="0" presId="urn:microsoft.com/office/officeart/2005/8/layout/vList2"/>
    <dgm:cxn modelId="{642E0AB3-7B1B-A749-AE4E-FBCBD1078403}" type="presParOf" srcId="{E6E05FF8-C92E-174C-84B3-BD97B095C7B5}" destId="{8A37A3DD-4B5A-6449-AA67-2E3CE187B78D}" srcOrd="6" destOrd="0" presId="urn:microsoft.com/office/officeart/2005/8/layout/vList2"/>
    <dgm:cxn modelId="{88C06F59-8EE6-B649-BB55-7ADDF1271585}" type="presParOf" srcId="{E6E05FF8-C92E-174C-84B3-BD97B095C7B5}" destId="{069A35CA-9A6B-BD47-993B-41DF261CA3F2}" srcOrd="7" destOrd="0" presId="urn:microsoft.com/office/officeart/2005/8/layout/vList2"/>
    <dgm:cxn modelId="{14BD061C-6155-B647-A2A1-6C110654D8E0}" type="presParOf" srcId="{E6E05FF8-C92E-174C-84B3-BD97B095C7B5}" destId="{9A75F272-FB6B-8F49-8158-F5F8AEC2055A}" srcOrd="8" destOrd="0" presId="urn:microsoft.com/office/officeart/2005/8/layout/vList2"/>
    <dgm:cxn modelId="{343C880F-E113-8B42-A2C0-B7BD16B7226C}" type="presParOf" srcId="{E6E05FF8-C92E-174C-84B3-BD97B095C7B5}" destId="{145A5745-9DF6-CB43-B7FA-104C93AE7706}" srcOrd="9" destOrd="0" presId="urn:microsoft.com/office/officeart/2005/8/layout/vList2"/>
    <dgm:cxn modelId="{C7FF9B14-6360-BA47-8942-2C25152BC713}" type="presParOf" srcId="{E6E05FF8-C92E-174C-84B3-BD97B095C7B5}" destId="{0F697E67-13FE-F744-BE19-A7D2DC8DCF89}"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B56E5B-5564-446C-A97B-C0DD5978A37C}"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686E386B-4374-490D-9050-2DF65A2EE00F}">
      <dgm:prSet phldrT="[Text]"/>
      <dgm:spPr>
        <a:solidFill>
          <a:srgbClr val="DD1065"/>
        </a:solidFill>
        <a:ln>
          <a:noFill/>
        </a:ln>
      </dgm:spPr>
      <dgm:t>
        <a:bodyPr/>
        <a:lstStyle/>
        <a:p>
          <a:r>
            <a:rPr lang="en-US" b="1" dirty="0">
              <a:solidFill>
                <a:srgbClr val="000000"/>
              </a:solidFill>
            </a:rPr>
            <a:t>Accessibility</a:t>
          </a:r>
        </a:p>
      </dgm:t>
    </dgm:pt>
    <dgm:pt modelId="{89EE6CAB-9E0E-45F4-BE2F-E70AB7ACF4E1}" type="parTrans" cxnId="{A64FDCEB-43C3-4223-9C3F-D0B072D5BD22}">
      <dgm:prSet/>
      <dgm:spPr/>
      <dgm:t>
        <a:bodyPr/>
        <a:lstStyle/>
        <a:p>
          <a:endParaRPr lang="en-US"/>
        </a:p>
      </dgm:t>
    </dgm:pt>
    <dgm:pt modelId="{3F11103D-37CD-410D-90ED-875F0E5C2EAE}" type="sibTrans" cxnId="{A64FDCEB-43C3-4223-9C3F-D0B072D5BD22}">
      <dgm:prSet/>
      <dgm:spPr/>
      <dgm:t>
        <a:bodyPr/>
        <a:lstStyle/>
        <a:p>
          <a:endParaRPr lang="en-US"/>
        </a:p>
      </dgm:t>
    </dgm:pt>
    <dgm:pt modelId="{8D62FAF5-2364-44A4-B232-09922A2FEAC0}">
      <dgm:prSet phldrT="[Text]"/>
      <dgm:spPr>
        <a:solidFill>
          <a:schemeClr val="bg2">
            <a:lumMod val="40000"/>
            <a:lumOff val="60000"/>
          </a:schemeClr>
        </a:solidFill>
        <a:ln>
          <a:noFill/>
        </a:ln>
      </dgm:spPr>
      <dgm:t>
        <a:bodyPr/>
        <a:lstStyle/>
        <a:p>
          <a:r>
            <a:rPr lang="en-US" dirty="0">
              <a:solidFill>
                <a:srgbClr val="000000"/>
              </a:solidFill>
            </a:rPr>
            <a:t>Everyone should be able to access health care, regardless of who they are. It should be free/ affordable and comprehensive. Services must be available to everyone regardless of where you live</a:t>
          </a:r>
        </a:p>
      </dgm:t>
    </dgm:pt>
    <dgm:pt modelId="{E4102C4F-A729-4D7D-A036-A32DE3B13F01}" type="parTrans" cxnId="{ECDBC147-0933-4BE1-AE3D-257DDDE603D7}">
      <dgm:prSet/>
      <dgm:spPr/>
      <dgm:t>
        <a:bodyPr/>
        <a:lstStyle/>
        <a:p>
          <a:endParaRPr lang="en-US"/>
        </a:p>
      </dgm:t>
    </dgm:pt>
    <dgm:pt modelId="{A7A120FA-35B4-4CC0-9476-7D1F25392EEE}" type="sibTrans" cxnId="{ECDBC147-0933-4BE1-AE3D-257DDDE603D7}">
      <dgm:prSet/>
      <dgm:spPr/>
      <dgm:t>
        <a:bodyPr/>
        <a:lstStyle/>
        <a:p>
          <a:endParaRPr lang="en-US"/>
        </a:p>
      </dgm:t>
    </dgm:pt>
    <dgm:pt modelId="{6E5D6B2F-49EE-4CAD-9381-C5689D6EBD9C}">
      <dgm:prSet phldrT="[Text]"/>
      <dgm:spPr>
        <a:solidFill>
          <a:srgbClr val="36B0E3"/>
        </a:solidFill>
        <a:ln>
          <a:noFill/>
        </a:ln>
      </dgm:spPr>
      <dgm:t>
        <a:bodyPr/>
        <a:lstStyle/>
        <a:p>
          <a:r>
            <a:rPr lang="en-US" b="1" dirty="0">
              <a:solidFill>
                <a:srgbClr val="000000"/>
              </a:solidFill>
            </a:rPr>
            <a:t>Availability</a:t>
          </a:r>
        </a:p>
      </dgm:t>
    </dgm:pt>
    <dgm:pt modelId="{1C07BF11-7645-4E44-BBBC-9A123484C041}" type="parTrans" cxnId="{58FDD391-A823-4872-9FD6-51ECA646DB66}">
      <dgm:prSet/>
      <dgm:spPr/>
      <dgm:t>
        <a:bodyPr/>
        <a:lstStyle/>
        <a:p>
          <a:endParaRPr lang="en-US"/>
        </a:p>
      </dgm:t>
    </dgm:pt>
    <dgm:pt modelId="{E130D182-E5EC-48F1-97E5-23B16928EE91}" type="sibTrans" cxnId="{58FDD391-A823-4872-9FD6-51ECA646DB66}">
      <dgm:prSet/>
      <dgm:spPr/>
      <dgm:t>
        <a:bodyPr/>
        <a:lstStyle/>
        <a:p>
          <a:endParaRPr lang="en-US"/>
        </a:p>
      </dgm:t>
    </dgm:pt>
    <dgm:pt modelId="{13AE9066-1A7B-4774-AD1D-BEAF9A0DE5CE}">
      <dgm:prSet phldrT="[Text]"/>
      <dgm:spPr>
        <a:solidFill>
          <a:schemeClr val="tx1">
            <a:lumMod val="40000"/>
            <a:lumOff val="60000"/>
            <a:alpha val="90000"/>
          </a:schemeClr>
        </a:solidFill>
        <a:ln>
          <a:noFill/>
        </a:ln>
      </dgm:spPr>
      <dgm:t>
        <a:bodyPr/>
        <a:lstStyle/>
        <a:p>
          <a:r>
            <a:rPr lang="en-US" dirty="0">
              <a:solidFill>
                <a:srgbClr val="000000"/>
              </a:solidFill>
            </a:rPr>
            <a:t>The health system infrastructure should be adequate – buildings, medicines, diagnostics. </a:t>
          </a:r>
        </a:p>
      </dgm:t>
    </dgm:pt>
    <dgm:pt modelId="{DF46821E-9626-4CFF-A209-7361330070E4}" type="parTrans" cxnId="{F474957B-D653-4651-9925-C139F4D99F9F}">
      <dgm:prSet/>
      <dgm:spPr/>
      <dgm:t>
        <a:bodyPr/>
        <a:lstStyle/>
        <a:p>
          <a:endParaRPr lang="en-US"/>
        </a:p>
      </dgm:t>
    </dgm:pt>
    <dgm:pt modelId="{916665D8-841C-42DF-8474-55785A11AF6D}" type="sibTrans" cxnId="{F474957B-D653-4651-9925-C139F4D99F9F}">
      <dgm:prSet/>
      <dgm:spPr/>
      <dgm:t>
        <a:bodyPr/>
        <a:lstStyle/>
        <a:p>
          <a:endParaRPr lang="en-US"/>
        </a:p>
      </dgm:t>
    </dgm:pt>
    <dgm:pt modelId="{A482AA22-F7F6-4A2F-95D7-9D26E610CC2D}">
      <dgm:prSet phldrT="[Text]"/>
      <dgm:spPr>
        <a:solidFill>
          <a:srgbClr val="23844E"/>
        </a:solidFill>
        <a:ln>
          <a:noFill/>
        </a:ln>
      </dgm:spPr>
      <dgm:t>
        <a:bodyPr/>
        <a:lstStyle/>
        <a:p>
          <a:r>
            <a:rPr lang="en-US" b="1" dirty="0">
              <a:solidFill>
                <a:srgbClr val="000000"/>
              </a:solidFill>
            </a:rPr>
            <a:t>Acceptability</a:t>
          </a:r>
        </a:p>
      </dgm:t>
    </dgm:pt>
    <dgm:pt modelId="{DE816DD6-427E-4C20-892B-B54CB6289270}" type="parTrans" cxnId="{0618FD81-66CE-469D-A6A0-CE862D85C8C4}">
      <dgm:prSet/>
      <dgm:spPr/>
      <dgm:t>
        <a:bodyPr/>
        <a:lstStyle/>
        <a:p>
          <a:endParaRPr lang="en-US"/>
        </a:p>
      </dgm:t>
    </dgm:pt>
    <dgm:pt modelId="{A119840E-8538-4B6B-A7D3-CA3F67225E30}" type="sibTrans" cxnId="{0618FD81-66CE-469D-A6A0-CE862D85C8C4}">
      <dgm:prSet/>
      <dgm:spPr/>
      <dgm:t>
        <a:bodyPr/>
        <a:lstStyle/>
        <a:p>
          <a:endParaRPr lang="en-US"/>
        </a:p>
      </dgm:t>
    </dgm:pt>
    <dgm:pt modelId="{B3FC3BC5-9497-422D-AA82-418A1A48C07C}">
      <dgm:prSet phldrT="[Text]"/>
      <dgm:spPr>
        <a:solidFill>
          <a:schemeClr val="tx2">
            <a:lumMod val="40000"/>
            <a:lumOff val="60000"/>
            <a:alpha val="90000"/>
          </a:schemeClr>
        </a:solidFill>
        <a:ln>
          <a:noFill/>
        </a:ln>
      </dgm:spPr>
      <dgm:t>
        <a:bodyPr/>
        <a:lstStyle/>
        <a:p>
          <a:r>
            <a:rPr lang="en-US" dirty="0">
              <a:solidFill>
                <a:srgbClr val="000000"/>
              </a:solidFill>
            </a:rPr>
            <a:t>Health care services should be respectful and non-non-discriminatory and treat everyone equally, fairly and with compassion</a:t>
          </a:r>
        </a:p>
      </dgm:t>
    </dgm:pt>
    <dgm:pt modelId="{7DF48CE8-EC53-4C4D-9A8D-10062561C10C}" type="parTrans" cxnId="{647B4DEB-C90E-4529-9B3D-BBF7E4BD0CB8}">
      <dgm:prSet/>
      <dgm:spPr/>
      <dgm:t>
        <a:bodyPr/>
        <a:lstStyle/>
        <a:p>
          <a:endParaRPr lang="en-US"/>
        </a:p>
      </dgm:t>
    </dgm:pt>
    <dgm:pt modelId="{E7E0F7C6-513A-490A-AF82-B111DC52B4C8}" type="sibTrans" cxnId="{647B4DEB-C90E-4529-9B3D-BBF7E4BD0CB8}">
      <dgm:prSet/>
      <dgm:spPr/>
      <dgm:t>
        <a:bodyPr/>
        <a:lstStyle/>
        <a:p>
          <a:endParaRPr lang="en-US"/>
        </a:p>
      </dgm:t>
    </dgm:pt>
    <dgm:pt modelId="{44835532-C6B9-48F2-B4CD-8F65248BB464}">
      <dgm:prSet phldrT="[Text]"/>
      <dgm:spPr>
        <a:solidFill>
          <a:srgbClr val="E62F79"/>
        </a:solidFill>
        <a:ln>
          <a:noFill/>
        </a:ln>
      </dgm:spPr>
      <dgm:t>
        <a:bodyPr/>
        <a:lstStyle/>
        <a:p>
          <a:r>
            <a:rPr lang="en-US" b="1" dirty="0">
              <a:solidFill>
                <a:srgbClr val="000000"/>
              </a:solidFill>
            </a:rPr>
            <a:t>Quality</a:t>
          </a:r>
        </a:p>
      </dgm:t>
    </dgm:pt>
    <dgm:pt modelId="{19332C13-8DF8-45FC-BA0E-CBBE99F4AE70}" type="parTrans" cxnId="{5F7B8576-6D2E-47F1-AF46-0C62BDC929CB}">
      <dgm:prSet/>
      <dgm:spPr/>
      <dgm:t>
        <a:bodyPr/>
        <a:lstStyle/>
        <a:p>
          <a:endParaRPr lang="en-US"/>
        </a:p>
      </dgm:t>
    </dgm:pt>
    <dgm:pt modelId="{444302B0-468F-47D7-9C54-57DF92E67958}" type="sibTrans" cxnId="{5F7B8576-6D2E-47F1-AF46-0C62BDC929CB}">
      <dgm:prSet/>
      <dgm:spPr/>
      <dgm:t>
        <a:bodyPr/>
        <a:lstStyle/>
        <a:p>
          <a:endParaRPr lang="en-US"/>
        </a:p>
      </dgm:t>
    </dgm:pt>
    <dgm:pt modelId="{B38EB102-0133-43E9-8A26-5CFC1C6AA4D7}">
      <dgm:prSet phldrT="[Text]"/>
      <dgm:spPr>
        <a:solidFill>
          <a:schemeClr val="tx1">
            <a:lumMod val="40000"/>
            <a:lumOff val="60000"/>
            <a:alpha val="90000"/>
          </a:schemeClr>
        </a:solidFill>
        <a:ln>
          <a:noFill/>
        </a:ln>
      </dgm:spPr>
      <dgm:t>
        <a:bodyPr/>
        <a:lstStyle/>
        <a:p>
          <a:r>
            <a:rPr lang="en-US" dirty="0">
              <a:solidFill>
                <a:srgbClr val="000000"/>
              </a:solidFill>
            </a:rPr>
            <a:t>Medical staff should be sufficiently trained and available </a:t>
          </a:r>
        </a:p>
      </dgm:t>
    </dgm:pt>
    <dgm:pt modelId="{EF2DA097-1A88-43C6-B772-51A2B6D79126}" type="parTrans" cxnId="{E8030E7C-AE79-4180-AA71-D338D1DDCA03}">
      <dgm:prSet/>
      <dgm:spPr/>
      <dgm:t>
        <a:bodyPr/>
        <a:lstStyle/>
        <a:p>
          <a:endParaRPr lang="en-US"/>
        </a:p>
      </dgm:t>
    </dgm:pt>
    <dgm:pt modelId="{9F45DE63-FA8B-4567-A888-C7C95D46312B}" type="sibTrans" cxnId="{E8030E7C-AE79-4180-AA71-D338D1DDCA03}">
      <dgm:prSet/>
      <dgm:spPr/>
      <dgm:t>
        <a:bodyPr/>
        <a:lstStyle/>
        <a:p>
          <a:endParaRPr lang="en-US"/>
        </a:p>
      </dgm:t>
    </dgm:pt>
    <dgm:pt modelId="{F5356B90-2F93-46A4-AE7F-A872B1318B25}">
      <dgm:prSet phldrT="[Text]"/>
      <dgm:spPr>
        <a:solidFill>
          <a:schemeClr val="tx2">
            <a:lumMod val="40000"/>
            <a:lumOff val="60000"/>
            <a:alpha val="90000"/>
          </a:schemeClr>
        </a:solidFill>
        <a:ln>
          <a:noFill/>
        </a:ln>
      </dgm:spPr>
      <dgm:t>
        <a:bodyPr/>
        <a:lstStyle/>
        <a:p>
          <a:r>
            <a:rPr lang="en-US" dirty="0">
              <a:solidFill>
                <a:srgbClr val="000000"/>
              </a:solidFill>
            </a:rPr>
            <a:t>Respect for medical ethics, confidentiality and the right of the patient to participate in their health care</a:t>
          </a:r>
        </a:p>
      </dgm:t>
    </dgm:pt>
    <dgm:pt modelId="{E415F0AF-C521-4214-9A89-4E0B0CCF811B}" type="parTrans" cxnId="{D759A5CB-5560-459A-8EFD-480D32007E3F}">
      <dgm:prSet/>
      <dgm:spPr/>
      <dgm:t>
        <a:bodyPr/>
        <a:lstStyle/>
        <a:p>
          <a:endParaRPr lang="en-US"/>
        </a:p>
      </dgm:t>
    </dgm:pt>
    <dgm:pt modelId="{90130695-7E34-4D2B-B28A-60904AFCF057}" type="sibTrans" cxnId="{D759A5CB-5560-459A-8EFD-480D32007E3F}">
      <dgm:prSet/>
      <dgm:spPr/>
      <dgm:t>
        <a:bodyPr/>
        <a:lstStyle/>
        <a:p>
          <a:endParaRPr lang="en-US"/>
        </a:p>
      </dgm:t>
    </dgm:pt>
    <dgm:pt modelId="{4ACFC382-D848-4721-A7E2-F42F0867D1A0}">
      <dgm:prSet phldrT="[Text]"/>
      <dgm:spPr>
        <a:solidFill>
          <a:schemeClr val="bg2">
            <a:lumMod val="40000"/>
            <a:lumOff val="60000"/>
            <a:alpha val="90000"/>
          </a:schemeClr>
        </a:solidFill>
        <a:ln>
          <a:noFill/>
        </a:ln>
      </dgm:spPr>
      <dgm:t>
        <a:bodyPr/>
        <a:lstStyle/>
        <a:p>
          <a:r>
            <a:rPr lang="en-US" dirty="0">
              <a:solidFill>
                <a:srgbClr val="000000"/>
              </a:solidFill>
            </a:rPr>
            <a:t>Health services must be appropriate for what is needed, and of good quality, including trained personal</a:t>
          </a:r>
        </a:p>
      </dgm:t>
    </dgm:pt>
    <dgm:pt modelId="{B08EEEA8-1FF1-4A34-A71E-BF84F1881C5A}" type="parTrans" cxnId="{1634FCD7-15E3-4967-A141-044EF7CBC168}">
      <dgm:prSet/>
      <dgm:spPr/>
      <dgm:t>
        <a:bodyPr/>
        <a:lstStyle/>
        <a:p>
          <a:endParaRPr lang="en-US"/>
        </a:p>
      </dgm:t>
    </dgm:pt>
    <dgm:pt modelId="{5975ABB7-8ED7-4CE4-9938-D03A76980D61}" type="sibTrans" cxnId="{1634FCD7-15E3-4967-A141-044EF7CBC168}">
      <dgm:prSet/>
      <dgm:spPr/>
      <dgm:t>
        <a:bodyPr/>
        <a:lstStyle/>
        <a:p>
          <a:endParaRPr lang="en-US"/>
        </a:p>
      </dgm:t>
    </dgm:pt>
    <dgm:pt modelId="{4872E71E-01BE-4BFB-9A09-BF2A4B85ACCD}">
      <dgm:prSet phldrT="[Text]"/>
      <dgm:spPr>
        <a:solidFill>
          <a:schemeClr val="bg2">
            <a:lumMod val="40000"/>
            <a:lumOff val="60000"/>
            <a:alpha val="90000"/>
          </a:schemeClr>
        </a:solidFill>
        <a:ln>
          <a:noFill/>
        </a:ln>
      </dgm:spPr>
      <dgm:t>
        <a:bodyPr/>
        <a:lstStyle/>
        <a:p>
          <a:r>
            <a:rPr lang="en-US" dirty="0">
              <a:solidFill>
                <a:srgbClr val="000000"/>
              </a:solidFill>
            </a:rPr>
            <a:t>It must be safe, and patient-centred.</a:t>
          </a:r>
        </a:p>
      </dgm:t>
    </dgm:pt>
    <dgm:pt modelId="{A2A228D4-ABDA-4AEF-A74E-C9861E9DD69B}" type="parTrans" cxnId="{7508F6BC-BAD5-4F55-928F-1556EE8BF3BF}">
      <dgm:prSet/>
      <dgm:spPr/>
      <dgm:t>
        <a:bodyPr/>
        <a:lstStyle/>
        <a:p>
          <a:endParaRPr lang="en-US"/>
        </a:p>
      </dgm:t>
    </dgm:pt>
    <dgm:pt modelId="{D79E34B2-69AC-446D-AE69-BB4E807DDC18}" type="sibTrans" cxnId="{7508F6BC-BAD5-4F55-928F-1556EE8BF3BF}">
      <dgm:prSet/>
      <dgm:spPr/>
      <dgm:t>
        <a:bodyPr/>
        <a:lstStyle/>
        <a:p>
          <a:endParaRPr lang="en-US"/>
        </a:p>
      </dgm:t>
    </dgm:pt>
    <dgm:pt modelId="{AD8ABF0A-9A21-4A3E-916C-CA38E35EA73C}">
      <dgm:prSet phldrT="[Text]"/>
      <dgm:spPr>
        <a:solidFill>
          <a:srgbClr val="36B0E3"/>
        </a:solidFill>
        <a:ln>
          <a:noFill/>
        </a:ln>
      </dgm:spPr>
      <dgm:t>
        <a:bodyPr/>
        <a:lstStyle/>
        <a:p>
          <a:r>
            <a:rPr lang="en-GB" b="1" i="0" dirty="0">
              <a:solidFill>
                <a:srgbClr val="000000"/>
              </a:solidFill>
            </a:rPr>
            <a:t>Accountability</a:t>
          </a:r>
          <a:r>
            <a:rPr lang="en-GB" b="0" i="0" dirty="0">
              <a:solidFill>
                <a:srgbClr val="000000"/>
              </a:solidFill>
            </a:rPr>
            <a:t> </a:t>
          </a:r>
          <a:endParaRPr lang="en-US" i="0" dirty="0">
            <a:solidFill>
              <a:srgbClr val="000000"/>
            </a:solidFill>
          </a:endParaRPr>
        </a:p>
      </dgm:t>
    </dgm:pt>
    <dgm:pt modelId="{4902F4C2-3AE6-4428-ABE6-1DDC69F38908}" type="parTrans" cxnId="{4CA60CF8-6F14-4E3F-BC1C-7BC5799DCDED}">
      <dgm:prSet/>
      <dgm:spPr/>
      <dgm:t>
        <a:bodyPr/>
        <a:lstStyle/>
        <a:p>
          <a:endParaRPr lang="en-US"/>
        </a:p>
      </dgm:t>
    </dgm:pt>
    <dgm:pt modelId="{1498AF39-3E2A-4CF1-A827-5D824000304D}" type="sibTrans" cxnId="{4CA60CF8-6F14-4E3F-BC1C-7BC5799DCDED}">
      <dgm:prSet/>
      <dgm:spPr/>
      <dgm:t>
        <a:bodyPr/>
        <a:lstStyle/>
        <a:p>
          <a:endParaRPr lang="en-US"/>
        </a:p>
      </dgm:t>
    </dgm:pt>
    <dgm:pt modelId="{262D61C3-D6FF-4A39-969C-F2ECE19C8D53}">
      <dgm:prSet phldrT="[Text]"/>
      <dgm:spPr>
        <a:solidFill>
          <a:schemeClr val="tx1">
            <a:lumMod val="40000"/>
            <a:lumOff val="60000"/>
            <a:alpha val="90000"/>
          </a:schemeClr>
        </a:solidFill>
      </dgm:spPr>
      <dgm:t>
        <a:bodyPr/>
        <a:lstStyle/>
        <a:p>
          <a:r>
            <a:rPr lang="en-GB" b="0" i="0" dirty="0">
              <a:solidFill>
                <a:srgbClr val="000000"/>
              </a:solidFill>
            </a:rPr>
            <a:t>Duty bearers should be held accountable for meeting human rights obligations in the area of public health, including through the possibility of seeking effective remedies for breaches such as, for example, the denial of treatment.</a:t>
          </a:r>
          <a:endParaRPr lang="en-US" dirty="0">
            <a:solidFill>
              <a:srgbClr val="000000"/>
            </a:solidFill>
          </a:endParaRPr>
        </a:p>
      </dgm:t>
    </dgm:pt>
    <dgm:pt modelId="{0D261156-30D2-4DB7-8549-E80F9AE860AE}" type="parTrans" cxnId="{E60F6B4E-2A82-40FF-9BF0-38057783B924}">
      <dgm:prSet/>
      <dgm:spPr/>
      <dgm:t>
        <a:bodyPr/>
        <a:lstStyle/>
        <a:p>
          <a:endParaRPr lang="en-US"/>
        </a:p>
      </dgm:t>
    </dgm:pt>
    <dgm:pt modelId="{4AEAD486-C2E5-4567-94CF-46108152C2D7}" type="sibTrans" cxnId="{E60F6B4E-2A82-40FF-9BF0-38057783B924}">
      <dgm:prSet/>
      <dgm:spPr/>
      <dgm:t>
        <a:bodyPr/>
        <a:lstStyle/>
        <a:p>
          <a:endParaRPr lang="en-US"/>
        </a:p>
      </dgm:t>
    </dgm:pt>
    <dgm:pt modelId="{933225AA-268A-4EBF-B250-9883E7EEA94A}">
      <dgm:prSet phldrT="[Text]"/>
      <dgm:spPr>
        <a:solidFill>
          <a:srgbClr val="23844E"/>
        </a:solidFill>
        <a:ln>
          <a:noFill/>
        </a:ln>
      </dgm:spPr>
      <dgm:t>
        <a:bodyPr/>
        <a:lstStyle/>
        <a:p>
          <a:r>
            <a:rPr lang="en-GB" b="1" i="0" dirty="0">
              <a:solidFill>
                <a:srgbClr val="000000"/>
              </a:solidFill>
            </a:rPr>
            <a:t>Participation</a:t>
          </a:r>
          <a:endParaRPr lang="en-US" i="0" dirty="0">
            <a:solidFill>
              <a:srgbClr val="000000"/>
            </a:solidFill>
          </a:endParaRPr>
        </a:p>
      </dgm:t>
    </dgm:pt>
    <dgm:pt modelId="{EBF3E8BE-8603-454A-BF5C-F171CADB5513}" type="parTrans" cxnId="{AA89AF1E-E5A5-4259-9EDE-F1199EAB75B3}">
      <dgm:prSet/>
      <dgm:spPr/>
      <dgm:t>
        <a:bodyPr/>
        <a:lstStyle/>
        <a:p>
          <a:endParaRPr lang="en-US"/>
        </a:p>
      </dgm:t>
    </dgm:pt>
    <dgm:pt modelId="{DD62E75B-56AC-490B-9204-8D47BDFCB64E}" type="sibTrans" cxnId="{AA89AF1E-E5A5-4259-9EDE-F1199EAB75B3}">
      <dgm:prSet/>
      <dgm:spPr/>
      <dgm:t>
        <a:bodyPr/>
        <a:lstStyle/>
        <a:p>
          <a:endParaRPr lang="en-US"/>
        </a:p>
      </dgm:t>
    </dgm:pt>
    <dgm:pt modelId="{EDBD6325-9B29-4411-980E-F51EF5FF2F2A}">
      <dgm:prSet phldrT="[Text]"/>
      <dgm:spPr>
        <a:solidFill>
          <a:schemeClr val="tx2">
            <a:lumMod val="60000"/>
            <a:lumOff val="40000"/>
            <a:alpha val="90000"/>
          </a:schemeClr>
        </a:solidFill>
        <a:ln>
          <a:noFill/>
        </a:ln>
      </dgm:spPr>
      <dgm:t>
        <a:bodyPr/>
        <a:lstStyle/>
        <a:p>
          <a:r>
            <a:rPr lang="en-GB" b="0" i="0" dirty="0">
              <a:solidFill>
                <a:srgbClr val="000000"/>
              </a:solidFill>
            </a:rPr>
            <a:t>The beneficiaries of health care services, facilities and goods should have a voice in the design and implementation of health policies which affect them.</a:t>
          </a:r>
          <a:endParaRPr lang="en-US" dirty="0">
            <a:solidFill>
              <a:srgbClr val="000000"/>
            </a:solidFill>
          </a:endParaRPr>
        </a:p>
      </dgm:t>
    </dgm:pt>
    <dgm:pt modelId="{B5FCFC98-804F-49ED-BB24-B17E5DE3E369}" type="parTrans" cxnId="{B0543DD4-30E9-4802-B2E7-9A6FB203EF2A}">
      <dgm:prSet/>
      <dgm:spPr/>
      <dgm:t>
        <a:bodyPr/>
        <a:lstStyle/>
        <a:p>
          <a:endParaRPr lang="en-US"/>
        </a:p>
      </dgm:t>
    </dgm:pt>
    <dgm:pt modelId="{1191834A-CDFA-4A87-8D0A-1121213DB9CF}" type="sibTrans" cxnId="{B0543DD4-30E9-4802-B2E7-9A6FB203EF2A}">
      <dgm:prSet/>
      <dgm:spPr/>
      <dgm:t>
        <a:bodyPr/>
        <a:lstStyle/>
        <a:p>
          <a:endParaRPr lang="en-US"/>
        </a:p>
      </dgm:t>
    </dgm:pt>
    <dgm:pt modelId="{D5E37A3C-F383-4564-92CC-BB2914A3BFEC}" type="pres">
      <dgm:prSet presAssocID="{F4B56E5B-5564-446C-A97B-C0DD5978A37C}" presName="Name0" presStyleCnt="0">
        <dgm:presLayoutVars>
          <dgm:dir/>
          <dgm:animLvl val="lvl"/>
          <dgm:resizeHandles val="exact"/>
        </dgm:presLayoutVars>
      </dgm:prSet>
      <dgm:spPr/>
      <dgm:t>
        <a:bodyPr/>
        <a:lstStyle/>
        <a:p>
          <a:endParaRPr lang="en-US"/>
        </a:p>
      </dgm:t>
    </dgm:pt>
    <dgm:pt modelId="{F6744DE2-9EF9-4F8A-8392-1AB44C7AB659}" type="pres">
      <dgm:prSet presAssocID="{686E386B-4374-490D-9050-2DF65A2EE00F}" presName="composite" presStyleCnt="0"/>
      <dgm:spPr/>
    </dgm:pt>
    <dgm:pt modelId="{DB45099D-71C0-4E20-BEAC-F6DBF15C2A89}" type="pres">
      <dgm:prSet presAssocID="{686E386B-4374-490D-9050-2DF65A2EE00F}" presName="parTx" presStyleLbl="alignNode1" presStyleIdx="0" presStyleCnt="6">
        <dgm:presLayoutVars>
          <dgm:chMax val="0"/>
          <dgm:chPref val="0"/>
          <dgm:bulletEnabled val="1"/>
        </dgm:presLayoutVars>
      </dgm:prSet>
      <dgm:spPr/>
      <dgm:t>
        <a:bodyPr/>
        <a:lstStyle/>
        <a:p>
          <a:endParaRPr lang="en-US"/>
        </a:p>
      </dgm:t>
    </dgm:pt>
    <dgm:pt modelId="{FAAA5952-6311-463D-9D4C-A46EA92ECC44}" type="pres">
      <dgm:prSet presAssocID="{686E386B-4374-490D-9050-2DF65A2EE00F}" presName="desTx" presStyleLbl="alignAccFollowNode1" presStyleIdx="0" presStyleCnt="6">
        <dgm:presLayoutVars>
          <dgm:bulletEnabled val="1"/>
        </dgm:presLayoutVars>
      </dgm:prSet>
      <dgm:spPr/>
      <dgm:t>
        <a:bodyPr/>
        <a:lstStyle/>
        <a:p>
          <a:endParaRPr lang="en-US"/>
        </a:p>
      </dgm:t>
    </dgm:pt>
    <dgm:pt modelId="{CB40656D-EE54-4DCE-8C10-0D44A11AB160}" type="pres">
      <dgm:prSet presAssocID="{3F11103D-37CD-410D-90ED-875F0E5C2EAE}" presName="space" presStyleCnt="0"/>
      <dgm:spPr/>
    </dgm:pt>
    <dgm:pt modelId="{03D7759E-E5B6-4820-8E59-C1532206F171}" type="pres">
      <dgm:prSet presAssocID="{6E5D6B2F-49EE-4CAD-9381-C5689D6EBD9C}" presName="composite" presStyleCnt="0"/>
      <dgm:spPr/>
    </dgm:pt>
    <dgm:pt modelId="{58AFF124-D0E6-45B1-BC6A-7447E6C1691F}" type="pres">
      <dgm:prSet presAssocID="{6E5D6B2F-49EE-4CAD-9381-C5689D6EBD9C}" presName="parTx" presStyleLbl="alignNode1" presStyleIdx="1" presStyleCnt="6">
        <dgm:presLayoutVars>
          <dgm:chMax val="0"/>
          <dgm:chPref val="0"/>
          <dgm:bulletEnabled val="1"/>
        </dgm:presLayoutVars>
      </dgm:prSet>
      <dgm:spPr/>
      <dgm:t>
        <a:bodyPr/>
        <a:lstStyle/>
        <a:p>
          <a:endParaRPr lang="en-US"/>
        </a:p>
      </dgm:t>
    </dgm:pt>
    <dgm:pt modelId="{04560CC7-022F-4BCE-8578-BC85B2483F7D}" type="pres">
      <dgm:prSet presAssocID="{6E5D6B2F-49EE-4CAD-9381-C5689D6EBD9C}" presName="desTx" presStyleLbl="alignAccFollowNode1" presStyleIdx="1" presStyleCnt="6">
        <dgm:presLayoutVars>
          <dgm:bulletEnabled val="1"/>
        </dgm:presLayoutVars>
      </dgm:prSet>
      <dgm:spPr/>
      <dgm:t>
        <a:bodyPr/>
        <a:lstStyle/>
        <a:p>
          <a:endParaRPr lang="en-US"/>
        </a:p>
      </dgm:t>
    </dgm:pt>
    <dgm:pt modelId="{6EC23E74-99F0-4C9F-ACF0-A1CFFAF9F569}" type="pres">
      <dgm:prSet presAssocID="{E130D182-E5EC-48F1-97E5-23B16928EE91}" presName="space" presStyleCnt="0"/>
      <dgm:spPr/>
    </dgm:pt>
    <dgm:pt modelId="{7863864C-0938-43CD-AB5E-75A09AB25C19}" type="pres">
      <dgm:prSet presAssocID="{A482AA22-F7F6-4A2F-95D7-9D26E610CC2D}" presName="composite" presStyleCnt="0"/>
      <dgm:spPr/>
    </dgm:pt>
    <dgm:pt modelId="{F0A79CE5-02C9-4901-8088-9C3955382D0C}" type="pres">
      <dgm:prSet presAssocID="{A482AA22-F7F6-4A2F-95D7-9D26E610CC2D}" presName="parTx" presStyleLbl="alignNode1" presStyleIdx="2" presStyleCnt="6">
        <dgm:presLayoutVars>
          <dgm:chMax val="0"/>
          <dgm:chPref val="0"/>
          <dgm:bulletEnabled val="1"/>
        </dgm:presLayoutVars>
      </dgm:prSet>
      <dgm:spPr/>
      <dgm:t>
        <a:bodyPr/>
        <a:lstStyle/>
        <a:p>
          <a:endParaRPr lang="en-US"/>
        </a:p>
      </dgm:t>
    </dgm:pt>
    <dgm:pt modelId="{F7FADF27-2B7A-4175-9802-F2093B46948D}" type="pres">
      <dgm:prSet presAssocID="{A482AA22-F7F6-4A2F-95D7-9D26E610CC2D}" presName="desTx" presStyleLbl="alignAccFollowNode1" presStyleIdx="2" presStyleCnt="6">
        <dgm:presLayoutVars>
          <dgm:bulletEnabled val="1"/>
        </dgm:presLayoutVars>
      </dgm:prSet>
      <dgm:spPr/>
      <dgm:t>
        <a:bodyPr/>
        <a:lstStyle/>
        <a:p>
          <a:endParaRPr lang="en-US"/>
        </a:p>
      </dgm:t>
    </dgm:pt>
    <dgm:pt modelId="{F72BA96D-5AE7-434A-8A4D-9519375EE487}" type="pres">
      <dgm:prSet presAssocID="{A119840E-8538-4B6B-A7D3-CA3F67225E30}" presName="space" presStyleCnt="0"/>
      <dgm:spPr/>
    </dgm:pt>
    <dgm:pt modelId="{62873FE1-FA7E-4FAE-9584-0D1B0AB3F257}" type="pres">
      <dgm:prSet presAssocID="{44835532-C6B9-48F2-B4CD-8F65248BB464}" presName="composite" presStyleCnt="0"/>
      <dgm:spPr/>
    </dgm:pt>
    <dgm:pt modelId="{3E6A6F0E-2794-491D-BB73-53771FE016C9}" type="pres">
      <dgm:prSet presAssocID="{44835532-C6B9-48F2-B4CD-8F65248BB464}" presName="parTx" presStyleLbl="alignNode1" presStyleIdx="3" presStyleCnt="6">
        <dgm:presLayoutVars>
          <dgm:chMax val="0"/>
          <dgm:chPref val="0"/>
          <dgm:bulletEnabled val="1"/>
        </dgm:presLayoutVars>
      </dgm:prSet>
      <dgm:spPr/>
      <dgm:t>
        <a:bodyPr/>
        <a:lstStyle/>
        <a:p>
          <a:endParaRPr lang="en-US"/>
        </a:p>
      </dgm:t>
    </dgm:pt>
    <dgm:pt modelId="{50EEDB2F-5476-41FF-A70C-889153D5A1B8}" type="pres">
      <dgm:prSet presAssocID="{44835532-C6B9-48F2-B4CD-8F65248BB464}" presName="desTx" presStyleLbl="alignAccFollowNode1" presStyleIdx="3" presStyleCnt="6">
        <dgm:presLayoutVars>
          <dgm:bulletEnabled val="1"/>
        </dgm:presLayoutVars>
      </dgm:prSet>
      <dgm:spPr/>
      <dgm:t>
        <a:bodyPr/>
        <a:lstStyle/>
        <a:p>
          <a:endParaRPr lang="en-US"/>
        </a:p>
      </dgm:t>
    </dgm:pt>
    <dgm:pt modelId="{0BC5DA03-787A-4DE2-9CC9-0E4F91A7212B}" type="pres">
      <dgm:prSet presAssocID="{444302B0-468F-47D7-9C54-57DF92E67958}" presName="space" presStyleCnt="0"/>
      <dgm:spPr/>
    </dgm:pt>
    <dgm:pt modelId="{A2B11E54-AB80-47FC-83DC-59A6C6F5B713}" type="pres">
      <dgm:prSet presAssocID="{AD8ABF0A-9A21-4A3E-916C-CA38E35EA73C}" presName="composite" presStyleCnt="0"/>
      <dgm:spPr/>
    </dgm:pt>
    <dgm:pt modelId="{75C47BCB-8A60-4BE9-9E37-04446B2D4DCB}" type="pres">
      <dgm:prSet presAssocID="{AD8ABF0A-9A21-4A3E-916C-CA38E35EA73C}" presName="parTx" presStyleLbl="alignNode1" presStyleIdx="4" presStyleCnt="6">
        <dgm:presLayoutVars>
          <dgm:chMax val="0"/>
          <dgm:chPref val="0"/>
          <dgm:bulletEnabled val="1"/>
        </dgm:presLayoutVars>
      </dgm:prSet>
      <dgm:spPr/>
      <dgm:t>
        <a:bodyPr/>
        <a:lstStyle/>
        <a:p>
          <a:endParaRPr lang="en-US"/>
        </a:p>
      </dgm:t>
    </dgm:pt>
    <dgm:pt modelId="{D11B2109-9E4E-4B95-A3F4-7497C1888351}" type="pres">
      <dgm:prSet presAssocID="{AD8ABF0A-9A21-4A3E-916C-CA38E35EA73C}" presName="desTx" presStyleLbl="alignAccFollowNode1" presStyleIdx="4" presStyleCnt="6">
        <dgm:presLayoutVars>
          <dgm:bulletEnabled val="1"/>
        </dgm:presLayoutVars>
      </dgm:prSet>
      <dgm:spPr/>
      <dgm:t>
        <a:bodyPr/>
        <a:lstStyle/>
        <a:p>
          <a:endParaRPr lang="en-US"/>
        </a:p>
      </dgm:t>
    </dgm:pt>
    <dgm:pt modelId="{0D042B2D-1F64-406B-85B2-17C77626E91C}" type="pres">
      <dgm:prSet presAssocID="{1498AF39-3E2A-4CF1-A827-5D824000304D}" presName="space" presStyleCnt="0"/>
      <dgm:spPr/>
    </dgm:pt>
    <dgm:pt modelId="{E751F443-9352-49D6-88D5-224539B9EA30}" type="pres">
      <dgm:prSet presAssocID="{933225AA-268A-4EBF-B250-9883E7EEA94A}" presName="composite" presStyleCnt="0"/>
      <dgm:spPr/>
    </dgm:pt>
    <dgm:pt modelId="{722D736C-511D-489E-962E-D7420EAC4587}" type="pres">
      <dgm:prSet presAssocID="{933225AA-268A-4EBF-B250-9883E7EEA94A}" presName="parTx" presStyleLbl="alignNode1" presStyleIdx="5" presStyleCnt="6">
        <dgm:presLayoutVars>
          <dgm:chMax val="0"/>
          <dgm:chPref val="0"/>
          <dgm:bulletEnabled val="1"/>
        </dgm:presLayoutVars>
      </dgm:prSet>
      <dgm:spPr/>
      <dgm:t>
        <a:bodyPr/>
        <a:lstStyle/>
        <a:p>
          <a:endParaRPr lang="en-US"/>
        </a:p>
      </dgm:t>
    </dgm:pt>
    <dgm:pt modelId="{61B4987E-74D3-4070-A790-612B7883B74E}" type="pres">
      <dgm:prSet presAssocID="{933225AA-268A-4EBF-B250-9883E7EEA94A}" presName="desTx" presStyleLbl="alignAccFollowNode1" presStyleIdx="5" presStyleCnt="6">
        <dgm:presLayoutVars>
          <dgm:bulletEnabled val="1"/>
        </dgm:presLayoutVars>
      </dgm:prSet>
      <dgm:spPr/>
      <dgm:t>
        <a:bodyPr/>
        <a:lstStyle/>
        <a:p>
          <a:endParaRPr lang="en-US"/>
        </a:p>
      </dgm:t>
    </dgm:pt>
  </dgm:ptLst>
  <dgm:cxnLst>
    <dgm:cxn modelId="{B0543DD4-30E9-4802-B2E7-9A6FB203EF2A}" srcId="{933225AA-268A-4EBF-B250-9883E7EEA94A}" destId="{EDBD6325-9B29-4411-980E-F51EF5FF2F2A}" srcOrd="0" destOrd="0" parTransId="{B5FCFC98-804F-49ED-BB24-B17E5DE3E369}" sibTransId="{1191834A-CDFA-4A87-8D0A-1121213DB9CF}"/>
    <dgm:cxn modelId="{1634FCD7-15E3-4967-A141-044EF7CBC168}" srcId="{44835532-C6B9-48F2-B4CD-8F65248BB464}" destId="{4ACFC382-D848-4721-A7E2-F42F0867D1A0}" srcOrd="0" destOrd="0" parTransId="{B08EEEA8-1FF1-4A34-A71E-BF84F1881C5A}" sibTransId="{5975ABB7-8ED7-4CE4-9938-D03A76980D61}"/>
    <dgm:cxn modelId="{0618FD81-66CE-469D-A6A0-CE862D85C8C4}" srcId="{F4B56E5B-5564-446C-A97B-C0DD5978A37C}" destId="{A482AA22-F7F6-4A2F-95D7-9D26E610CC2D}" srcOrd="2" destOrd="0" parTransId="{DE816DD6-427E-4C20-892B-B54CB6289270}" sibTransId="{A119840E-8538-4B6B-A7D3-CA3F67225E30}"/>
    <dgm:cxn modelId="{58FDD391-A823-4872-9FD6-51ECA646DB66}" srcId="{F4B56E5B-5564-446C-A97B-C0DD5978A37C}" destId="{6E5D6B2F-49EE-4CAD-9381-C5689D6EBD9C}" srcOrd="1" destOrd="0" parTransId="{1C07BF11-7645-4E44-BBBC-9A123484C041}" sibTransId="{E130D182-E5EC-48F1-97E5-23B16928EE91}"/>
    <dgm:cxn modelId="{F41F39EC-9D8F-4BB2-B811-666653CDF107}" type="presOf" srcId="{44835532-C6B9-48F2-B4CD-8F65248BB464}" destId="{3E6A6F0E-2794-491D-BB73-53771FE016C9}" srcOrd="0" destOrd="0" presId="urn:microsoft.com/office/officeart/2005/8/layout/hList1"/>
    <dgm:cxn modelId="{4CA60CF8-6F14-4E3F-BC1C-7BC5799DCDED}" srcId="{F4B56E5B-5564-446C-A97B-C0DD5978A37C}" destId="{AD8ABF0A-9A21-4A3E-916C-CA38E35EA73C}" srcOrd="4" destOrd="0" parTransId="{4902F4C2-3AE6-4428-ABE6-1DDC69F38908}" sibTransId="{1498AF39-3E2A-4CF1-A827-5D824000304D}"/>
    <dgm:cxn modelId="{B96D6F0C-E585-421A-A09F-E6BF07AF82B3}" type="presOf" srcId="{4872E71E-01BE-4BFB-9A09-BF2A4B85ACCD}" destId="{50EEDB2F-5476-41FF-A70C-889153D5A1B8}" srcOrd="0" destOrd="1" presId="urn:microsoft.com/office/officeart/2005/8/layout/hList1"/>
    <dgm:cxn modelId="{046EE821-B822-4584-ACB2-8C0CABC6AF69}" type="presOf" srcId="{8D62FAF5-2364-44A4-B232-09922A2FEAC0}" destId="{FAAA5952-6311-463D-9D4C-A46EA92ECC44}" srcOrd="0" destOrd="0" presId="urn:microsoft.com/office/officeart/2005/8/layout/hList1"/>
    <dgm:cxn modelId="{ABDA7EEF-19F5-4304-A70A-68948B796F4F}" type="presOf" srcId="{13AE9066-1A7B-4774-AD1D-BEAF9A0DE5CE}" destId="{04560CC7-022F-4BCE-8578-BC85B2483F7D}" srcOrd="0" destOrd="0" presId="urn:microsoft.com/office/officeart/2005/8/layout/hList1"/>
    <dgm:cxn modelId="{F474957B-D653-4651-9925-C139F4D99F9F}" srcId="{6E5D6B2F-49EE-4CAD-9381-C5689D6EBD9C}" destId="{13AE9066-1A7B-4774-AD1D-BEAF9A0DE5CE}" srcOrd="0" destOrd="0" parTransId="{DF46821E-9626-4CFF-A209-7361330070E4}" sibTransId="{916665D8-841C-42DF-8474-55785A11AF6D}"/>
    <dgm:cxn modelId="{ECDBC147-0933-4BE1-AE3D-257DDDE603D7}" srcId="{686E386B-4374-490D-9050-2DF65A2EE00F}" destId="{8D62FAF5-2364-44A4-B232-09922A2FEAC0}" srcOrd="0" destOrd="0" parTransId="{E4102C4F-A729-4D7D-A036-A32DE3B13F01}" sibTransId="{A7A120FA-35B4-4CC0-9476-7D1F25392EEE}"/>
    <dgm:cxn modelId="{7508F6BC-BAD5-4F55-928F-1556EE8BF3BF}" srcId="{44835532-C6B9-48F2-B4CD-8F65248BB464}" destId="{4872E71E-01BE-4BFB-9A09-BF2A4B85ACCD}" srcOrd="1" destOrd="0" parTransId="{A2A228D4-ABDA-4AEF-A74E-C9861E9DD69B}" sibTransId="{D79E34B2-69AC-446D-AE69-BB4E807DDC18}"/>
    <dgm:cxn modelId="{AA89AF1E-E5A5-4259-9EDE-F1199EAB75B3}" srcId="{F4B56E5B-5564-446C-A97B-C0DD5978A37C}" destId="{933225AA-268A-4EBF-B250-9883E7EEA94A}" srcOrd="5" destOrd="0" parTransId="{EBF3E8BE-8603-454A-BF5C-F171CADB5513}" sibTransId="{DD62E75B-56AC-490B-9204-8D47BDFCB64E}"/>
    <dgm:cxn modelId="{83EAAFB6-075D-4862-9D11-1555DE0B2A7D}" type="presOf" srcId="{A482AA22-F7F6-4A2F-95D7-9D26E610CC2D}" destId="{F0A79CE5-02C9-4901-8088-9C3955382D0C}" srcOrd="0" destOrd="0" presId="urn:microsoft.com/office/officeart/2005/8/layout/hList1"/>
    <dgm:cxn modelId="{A64FDCEB-43C3-4223-9C3F-D0B072D5BD22}" srcId="{F4B56E5B-5564-446C-A97B-C0DD5978A37C}" destId="{686E386B-4374-490D-9050-2DF65A2EE00F}" srcOrd="0" destOrd="0" parTransId="{89EE6CAB-9E0E-45F4-BE2F-E70AB7ACF4E1}" sibTransId="{3F11103D-37CD-410D-90ED-875F0E5C2EAE}"/>
    <dgm:cxn modelId="{E60F6B4E-2A82-40FF-9BF0-38057783B924}" srcId="{AD8ABF0A-9A21-4A3E-916C-CA38E35EA73C}" destId="{262D61C3-D6FF-4A39-969C-F2ECE19C8D53}" srcOrd="0" destOrd="0" parTransId="{0D261156-30D2-4DB7-8549-E80F9AE860AE}" sibTransId="{4AEAD486-C2E5-4567-94CF-46108152C2D7}"/>
    <dgm:cxn modelId="{E8030E7C-AE79-4180-AA71-D338D1DDCA03}" srcId="{6E5D6B2F-49EE-4CAD-9381-C5689D6EBD9C}" destId="{B38EB102-0133-43E9-8A26-5CFC1C6AA4D7}" srcOrd="1" destOrd="0" parTransId="{EF2DA097-1A88-43C6-B772-51A2B6D79126}" sibTransId="{9F45DE63-FA8B-4567-A888-C7C95D46312B}"/>
    <dgm:cxn modelId="{265262EE-6EBA-46E3-B063-473042EA9552}" type="presOf" srcId="{933225AA-268A-4EBF-B250-9883E7EEA94A}" destId="{722D736C-511D-489E-962E-D7420EAC4587}" srcOrd="0" destOrd="0" presId="urn:microsoft.com/office/officeart/2005/8/layout/hList1"/>
    <dgm:cxn modelId="{06BFA786-A2F4-437E-9299-21656658E6CA}" type="presOf" srcId="{4ACFC382-D848-4721-A7E2-F42F0867D1A0}" destId="{50EEDB2F-5476-41FF-A70C-889153D5A1B8}" srcOrd="0" destOrd="0" presId="urn:microsoft.com/office/officeart/2005/8/layout/hList1"/>
    <dgm:cxn modelId="{04E066FC-511A-4E3C-A8FB-D83D562A5C52}" type="presOf" srcId="{262D61C3-D6FF-4A39-969C-F2ECE19C8D53}" destId="{D11B2109-9E4E-4B95-A3F4-7497C1888351}" srcOrd="0" destOrd="0" presId="urn:microsoft.com/office/officeart/2005/8/layout/hList1"/>
    <dgm:cxn modelId="{5F7B8576-6D2E-47F1-AF46-0C62BDC929CB}" srcId="{F4B56E5B-5564-446C-A97B-C0DD5978A37C}" destId="{44835532-C6B9-48F2-B4CD-8F65248BB464}" srcOrd="3" destOrd="0" parTransId="{19332C13-8DF8-45FC-BA0E-CBBE99F4AE70}" sibTransId="{444302B0-468F-47D7-9C54-57DF92E67958}"/>
    <dgm:cxn modelId="{69759CAF-AE72-40C0-840A-BD3937478137}" type="presOf" srcId="{EDBD6325-9B29-4411-980E-F51EF5FF2F2A}" destId="{61B4987E-74D3-4070-A790-612B7883B74E}" srcOrd="0" destOrd="0" presId="urn:microsoft.com/office/officeart/2005/8/layout/hList1"/>
    <dgm:cxn modelId="{742ADF8D-F333-4698-816C-22C864B63969}" type="presOf" srcId="{F5356B90-2F93-46A4-AE7F-A872B1318B25}" destId="{F7FADF27-2B7A-4175-9802-F2093B46948D}" srcOrd="0" destOrd="1" presId="urn:microsoft.com/office/officeart/2005/8/layout/hList1"/>
    <dgm:cxn modelId="{87497B7E-4A48-46DF-8C1E-8127F5DC759F}" type="presOf" srcId="{686E386B-4374-490D-9050-2DF65A2EE00F}" destId="{DB45099D-71C0-4E20-BEAC-F6DBF15C2A89}" srcOrd="0" destOrd="0" presId="urn:microsoft.com/office/officeart/2005/8/layout/hList1"/>
    <dgm:cxn modelId="{647B4DEB-C90E-4529-9B3D-BBF7E4BD0CB8}" srcId="{A482AA22-F7F6-4A2F-95D7-9D26E610CC2D}" destId="{B3FC3BC5-9497-422D-AA82-418A1A48C07C}" srcOrd="0" destOrd="0" parTransId="{7DF48CE8-EC53-4C4D-9A8D-10062561C10C}" sibTransId="{E7E0F7C6-513A-490A-AF82-B111DC52B4C8}"/>
    <dgm:cxn modelId="{D759A5CB-5560-459A-8EFD-480D32007E3F}" srcId="{A482AA22-F7F6-4A2F-95D7-9D26E610CC2D}" destId="{F5356B90-2F93-46A4-AE7F-A872B1318B25}" srcOrd="1" destOrd="0" parTransId="{E415F0AF-C521-4214-9A89-4E0B0CCF811B}" sibTransId="{90130695-7E34-4D2B-B28A-60904AFCF057}"/>
    <dgm:cxn modelId="{1013C664-2B45-41F9-956E-D5B1DB95E2C6}" type="presOf" srcId="{F4B56E5B-5564-446C-A97B-C0DD5978A37C}" destId="{D5E37A3C-F383-4564-92CC-BB2914A3BFEC}" srcOrd="0" destOrd="0" presId="urn:microsoft.com/office/officeart/2005/8/layout/hList1"/>
    <dgm:cxn modelId="{F0A176B7-8FD9-46B6-9907-2A91FDB48DEC}" type="presOf" srcId="{B38EB102-0133-43E9-8A26-5CFC1C6AA4D7}" destId="{04560CC7-022F-4BCE-8578-BC85B2483F7D}" srcOrd="0" destOrd="1" presId="urn:microsoft.com/office/officeart/2005/8/layout/hList1"/>
    <dgm:cxn modelId="{103833CA-05F4-41DB-AE51-E5E0790E7620}" type="presOf" srcId="{6E5D6B2F-49EE-4CAD-9381-C5689D6EBD9C}" destId="{58AFF124-D0E6-45B1-BC6A-7447E6C1691F}" srcOrd="0" destOrd="0" presId="urn:microsoft.com/office/officeart/2005/8/layout/hList1"/>
    <dgm:cxn modelId="{520E610B-6383-4734-96B6-40119D7A5D38}" type="presOf" srcId="{B3FC3BC5-9497-422D-AA82-418A1A48C07C}" destId="{F7FADF27-2B7A-4175-9802-F2093B46948D}" srcOrd="0" destOrd="0" presId="urn:microsoft.com/office/officeart/2005/8/layout/hList1"/>
    <dgm:cxn modelId="{BE0EE4DE-EB7E-427C-A546-5B28D1085011}" type="presOf" srcId="{AD8ABF0A-9A21-4A3E-916C-CA38E35EA73C}" destId="{75C47BCB-8A60-4BE9-9E37-04446B2D4DCB}" srcOrd="0" destOrd="0" presId="urn:microsoft.com/office/officeart/2005/8/layout/hList1"/>
    <dgm:cxn modelId="{A7E36EDF-F91A-4A96-A4D5-9E9F5485B9A6}" type="presParOf" srcId="{D5E37A3C-F383-4564-92CC-BB2914A3BFEC}" destId="{F6744DE2-9EF9-4F8A-8392-1AB44C7AB659}" srcOrd="0" destOrd="0" presId="urn:microsoft.com/office/officeart/2005/8/layout/hList1"/>
    <dgm:cxn modelId="{75C83A74-0E50-4448-8D4D-EC3082503F26}" type="presParOf" srcId="{F6744DE2-9EF9-4F8A-8392-1AB44C7AB659}" destId="{DB45099D-71C0-4E20-BEAC-F6DBF15C2A89}" srcOrd="0" destOrd="0" presId="urn:microsoft.com/office/officeart/2005/8/layout/hList1"/>
    <dgm:cxn modelId="{696FFC12-66BA-493A-99DD-5318C80A2771}" type="presParOf" srcId="{F6744DE2-9EF9-4F8A-8392-1AB44C7AB659}" destId="{FAAA5952-6311-463D-9D4C-A46EA92ECC44}" srcOrd="1" destOrd="0" presId="urn:microsoft.com/office/officeart/2005/8/layout/hList1"/>
    <dgm:cxn modelId="{3AAF9519-4C3F-4B09-BA5D-6C90F6EFE96B}" type="presParOf" srcId="{D5E37A3C-F383-4564-92CC-BB2914A3BFEC}" destId="{CB40656D-EE54-4DCE-8C10-0D44A11AB160}" srcOrd="1" destOrd="0" presId="urn:microsoft.com/office/officeart/2005/8/layout/hList1"/>
    <dgm:cxn modelId="{F847357F-D107-4B29-949D-288EBA33CBEE}" type="presParOf" srcId="{D5E37A3C-F383-4564-92CC-BB2914A3BFEC}" destId="{03D7759E-E5B6-4820-8E59-C1532206F171}" srcOrd="2" destOrd="0" presId="urn:microsoft.com/office/officeart/2005/8/layout/hList1"/>
    <dgm:cxn modelId="{76C85C5C-25D6-4CA6-9095-532F870DA82C}" type="presParOf" srcId="{03D7759E-E5B6-4820-8E59-C1532206F171}" destId="{58AFF124-D0E6-45B1-BC6A-7447E6C1691F}" srcOrd="0" destOrd="0" presId="urn:microsoft.com/office/officeart/2005/8/layout/hList1"/>
    <dgm:cxn modelId="{94B61912-A099-4422-8FBB-8663F2D9DC8B}" type="presParOf" srcId="{03D7759E-E5B6-4820-8E59-C1532206F171}" destId="{04560CC7-022F-4BCE-8578-BC85B2483F7D}" srcOrd="1" destOrd="0" presId="urn:microsoft.com/office/officeart/2005/8/layout/hList1"/>
    <dgm:cxn modelId="{D292BA13-E652-4B21-96B7-63A3EFF68161}" type="presParOf" srcId="{D5E37A3C-F383-4564-92CC-BB2914A3BFEC}" destId="{6EC23E74-99F0-4C9F-ACF0-A1CFFAF9F569}" srcOrd="3" destOrd="0" presId="urn:microsoft.com/office/officeart/2005/8/layout/hList1"/>
    <dgm:cxn modelId="{D297849B-4923-4464-BD0A-F23D5D645C35}" type="presParOf" srcId="{D5E37A3C-F383-4564-92CC-BB2914A3BFEC}" destId="{7863864C-0938-43CD-AB5E-75A09AB25C19}" srcOrd="4" destOrd="0" presId="urn:microsoft.com/office/officeart/2005/8/layout/hList1"/>
    <dgm:cxn modelId="{2E870A9D-58EF-4C4E-8E9F-F7004111C553}" type="presParOf" srcId="{7863864C-0938-43CD-AB5E-75A09AB25C19}" destId="{F0A79CE5-02C9-4901-8088-9C3955382D0C}" srcOrd="0" destOrd="0" presId="urn:microsoft.com/office/officeart/2005/8/layout/hList1"/>
    <dgm:cxn modelId="{5FBF770A-2127-4F05-829B-F54B73CBE186}" type="presParOf" srcId="{7863864C-0938-43CD-AB5E-75A09AB25C19}" destId="{F7FADF27-2B7A-4175-9802-F2093B46948D}" srcOrd="1" destOrd="0" presId="urn:microsoft.com/office/officeart/2005/8/layout/hList1"/>
    <dgm:cxn modelId="{AE7AAAED-AFE2-4DA6-80D0-D28F03B1B01B}" type="presParOf" srcId="{D5E37A3C-F383-4564-92CC-BB2914A3BFEC}" destId="{F72BA96D-5AE7-434A-8A4D-9519375EE487}" srcOrd="5" destOrd="0" presId="urn:microsoft.com/office/officeart/2005/8/layout/hList1"/>
    <dgm:cxn modelId="{E9FAED1D-E9CD-44FD-96BB-CDCA8DCBC039}" type="presParOf" srcId="{D5E37A3C-F383-4564-92CC-BB2914A3BFEC}" destId="{62873FE1-FA7E-4FAE-9584-0D1B0AB3F257}" srcOrd="6" destOrd="0" presId="urn:microsoft.com/office/officeart/2005/8/layout/hList1"/>
    <dgm:cxn modelId="{75B22B39-B1EB-4590-9B00-49964B074628}" type="presParOf" srcId="{62873FE1-FA7E-4FAE-9584-0D1B0AB3F257}" destId="{3E6A6F0E-2794-491D-BB73-53771FE016C9}" srcOrd="0" destOrd="0" presId="urn:microsoft.com/office/officeart/2005/8/layout/hList1"/>
    <dgm:cxn modelId="{B4AEA697-5894-489A-8955-B6016F7EC2B2}" type="presParOf" srcId="{62873FE1-FA7E-4FAE-9584-0D1B0AB3F257}" destId="{50EEDB2F-5476-41FF-A70C-889153D5A1B8}" srcOrd="1" destOrd="0" presId="urn:microsoft.com/office/officeart/2005/8/layout/hList1"/>
    <dgm:cxn modelId="{8802B89E-ACAC-489D-8B53-E2563E95C3FB}" type="presParOf" srcId="{D5E37A3C-F383-4564-92CC-BB2914A3BFEC}" destId="{0BC5DA03-787A-4DE2-9CC9-0E4F91A7212B}" srcOrd="7" destOrd="0" presId="urn:microsoft.com/office/officeart/2005/8/layout/hList1"/>
    <dgm:cxn modelId="{8EA6EAB8-C2F0-4167-AD92-1D5CC9BC510A}" type="presParOf" srcId="{D5E37A3C-F383-4564-92CC-BB2914A3BFEC}" destId="{A2B11E54-AB80-47FC-83DC-59A6C6F5B713}" srcOrd="8" destOrd="0" presId="urn:microsoft.com/office/officeart/2005/8/layout/hList1"/>
    <dgm:cxn modelId="{B99FD933-3621-41AC-8825-3951084A1401}" type="presParOf" srcId="{A2B11E54-AB80-47FC-83DC-59A6C6F5B713}" destId="{75C47BCB-8A60-4BE9-9E37-04446B2D4DCB}" srcOrd="0" destOrd="0" presId="urn:microsoft.com/office/officeart/2005/8/layout/hList1"/>
    <dgm:cxn modelId="{BA61894C-6BAB-4C8A-97F2-C3271A35A531}" type="presParOf" srcId="{A2B11E54-AB80-47FC-83DC-59A6C6F5B713}" destId="{D11B2109-9E4E-4B95-A3F4-7497C1888351}" srcOrd="1" destOrd="0" presId="urn:microsoft.com/office/officeart/2005/8/layout/hList1"/>
    <dgm:cxn modelId="{C72AE9B8-C427-496A-B13A-A7D657F3BA96}" type="presParOf" srcId="{D5E37A3C-F383-4564-92CC-BB2914A3BFEC}" destId="{0D042B2D-1F64-406B-85B2-17C77626E91C}" srcOrd="9" destOrd="0" presId="urn:microsoft.com/office/officeart/2005/8/layout/hList1"/>
    <dgm:cxn modelId="{82D25E24-8CF7-416D-91C6-DC1024F6BCC7}" type="presParOf" srcId="{D5E37A3C-F383-4564-92CC-BB2914A3BFEC}" destId="{E751F443-9352-49D6-88D5-224539B9EA30}" srcOrd="10" destOrd="0" presId="urn:microsoft.com/office/officeart/2005/8/layout/hList1"/>
    <dgm:cxn modelId="{5F8DB451-CA9F-4130-A752-F2800F368CB0}" type="presParOf" srcId="{E751F443-9352-49D6-88D5-224539B9EA30}" destId="{722D736C-511D-489E-962E-D7420EAC4587}" srcOrd="0" destOrd="0" presId="urn:microsoft.com/office/officeart/2005/8/layout/hList1"/>
    <dgm:cxn modelId="{5C575C74-EB8F-4300-963B-9ED65F2E32E2}" type="presParOf" srcId="{E751F443-9352-49D6-88D5-224539B9EA30}" destId="{61B4987E-74D3-4070-A790-612B7883B74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B6A9864-9C34-4BF0-BEE6-960FCB5C5734}" type="doc">
      <dgm:prSet loTypeId="urn:microsoft.com/office/officeart/2009/3/layout/SubStepProcess" loCatId="process" qsTypeId="urn:microsoft.com/office/officeart/2005/8/quickstyle/simple1" qsCatId="simple" csTypeId="urn:microsoft.com/office/officeart/2005/8/colors/accent1_2" csCatId="accent1" phldr="1"/>
      <dgm:spPr/>
    </dgm:pt>
    <dgm:pt modelId="{CEA392D8-909D-458F-9056-FB6A6BA791B2}">
      <dgm:prSet phldrT="[Text]" custT="1"/>
      <dgm:spPr>
        <a:solidFill>
          <a:srgbClr val="000000"/>
        </a:solidFill>
        <a:ln>
          <a:noFill/>
        </a:ln>
      </dgm:spPr>
      <dgm:t>
        <a:bodyPr vert="horz" anchor="ctr" anchorCtr="0"/>
        <a:lstStyle/>
        <a:p>
          <a:r>
            <a:rPr lang="en-US" sz="1600" b="1" i="0" dirty="0">
              <a:latin typeface="Arial" panose="020B0604020202020204" pitchFamily="34" charset="0"/>
              <a:cs typeface="Arial" panose="020B0604020202020204" pitchFamily="34" charset="0"/>
            </a:rPr>
            <a:t>Welcome and Introduction to REAct</a:t>
          </a:r>
        </a:p>
      </dgm:t>
    </dgm:pt>
    <dgm:pt modelId="{FDDB4D2C-735F-4A33-BFCF-9FA06F460233}" type="parTrans" cxnId="{A1870390-21D7-4F27-A2C9-638EDD472883}">
      <dgm:prSet/>
      <dgm:spPr/>
      <dgm:t>
        <a:bodyPr/>
        <a:lstStyle/>
        <a:p>
          <a:endParaRPr lang="en-US"/>
        </a:p>
      </dgm:t>
    </dgm:pt>
    <dgm:pt modelId="{E1A0D5EC-3D6F-48BB-8565-DC618F27B74A}" type="sibTrans" cxnId="{A1870390-21D7-4F27-A2C9-638EDD472883}">
      <dgm:prSet/>
      <dgm:spPr/>
      <dgm:t>
        <a:bodyPr/>
        <a:lstStyle/>
        <a:p>
          <a:endParaRPr lang="en-US"/>
        </a:p>
      </dgm:t>
    </dgm:pt>
    <dgm:pt modelId="{524D6647-CB73-41F4-86D8-604082BD452C}">
      <dgm:prSet phldrT="[Text]" custT="1"/>
      <dgm:spPr>
        <a:solidFill>
          <a:srgbClr val="000000"/>
        </a:solidFill>
        <a:ln>
          <a:solidFill>
            <a:srgbClr val="000000"/>
          </a:solidFill>
        </a:ln>
      </dgm:spPr>
      <dgm:t>
        <a:bodyPr/>
        <a:lstStyle/>
        <a:p>
          <a:r>
            <a:rPr lang="en-US" sz="1600" b="1" i="0" dirty="0">
              <a:latin typeface="Arial" panose="020B0604020202020204" pitchFamily="34" charset="0"/>
              <a:cs typeface="Arial" panose="020B0604020202020204" pitchFamily="34" charset="0"/>
            </a:rPr>
            <a:t>Under-standing our context</a:t>
          </a:r>
        </a:p>
      </dgm:t>
    </dgm:pt>
    <dgm:pt modelId="{0BC5A9D8-906E-484D-ACFF-D0ACBE84E30E}" type="parTrans" cxnId="{16A12BC8-4FEE-4FE7-AFB1-F9E36DBBE528}">
      <dgm:prSet/>
      <dgm:spPr/>
      <dgm:t>
        <a:bodyPr/>
        <a:lstStyle/>
        <a:p>
          <a:endParaRPr lang="en-US"/>
        </a:p>
      </dgm:t>
    </dgm:pt>
    <dgm:pt modelId="{1D34D824-6198-470D-BB89-82EC295895E3}" type="sibTrans" cxnId="{16A12BC8-4FEE-4FE7-AFB1-F9E36DBBE528}">
      <dgm:prSet/>
      <dgm:spPr/>
      <dgm:t>
        <a:bodyPr/>
        <a:lstStyle/>
        <a:p>
          <a:endParaRPr lang="en-US"/>
        </a:p>
      </dgm:t>
    </dgm:pt>
    <dgm:pt modelId="{2C46EBBA-61E0-4FC4-A8DA-DB487517DE3D}">
      <dgm:prSet phldrT="[Text]" custT="1"/>
      <dgm:spPr>
        <a:solidFill>
          <a:srgbClr val="000000"/>
        </a:solidFill>
        <a:ln>
          <a:solidFill>
            <a:srgbClr val="000000"/>
          </a:solidFill>
        </a:ln>
      </dgm:spPr>
      <dgm:t>
        <a:bodyPr/>
        <a:lstStyle/>
        <a:p>
          <a:pPr>
            <a:lnSpc>
              <a:spcPct val="100000"/>
            </a:lnSpc>
            <a:spcAft>
              <a:spcPts val="756"/>
            </a:spcAft>
          </a:pPr>
          <a:r>
            <a:rPr lang="en-US" sz="1600" b="1" i="0" dirty="0">
              <a:latin typeface="Arial" panose="020B0604020202020204" pitchFamily="34" charset="0"/>
              <a:cs typeface="Arial" panose="020B0604020202020204" pitchFamily="34" charset="0"/>
            </a:rPr>
            <a:t>Human rights principles and responses</a:t>
          </a:r>
        </a:p>
      </dgm:t>
    </dgm:pt>
    <dgm:pt modelId="{5B1B127B-A807-4D2B-A8DF-9CC057628567}" type="parTrans" cxnId="{0EFD2355-5B14-460F-84C1-D8F9CBBA8BAF}">
      <dgm:prSet/>
      <dgm:spPr/>
      <dgm:t>
        <a:bodyPr/>
        <a:lstStyle/>
        <a:p>
          <a:endParaRPr lang="en-US"/>
        </a:p>
      </dgm:t>
    </dgm:pt>
    <dgm:pt modelId="{15D8D1F4-1707-44AB-AB98-50122FBD0886}" type="sibTrans" cxnId="{0EFD2355-5B14-460F-84C1-D8F9CBBA8BAF}">
      <dgm:prSet/>
      <dgm:spPr/>
      <dgm:t>
        <a:bodyPr/>
        <a:lstStyle/>
        <a:p>
          <a:endParaRPr lang="en-US"/>
        </a:p>
      </dgm:t>
    </dgm:pt>
    <dgm:pt modelId="{E5FE209A-2791-4A44-B1F8-8512F0622FA2}">
      <dgm:prSet custT="1"/>
      <dgm:spPr>
        <a:solidFill>
          <a:srgbClr val="E62F79"/>
        </a:solidFill>
        <a:ln>
          <a:noFill/>
        </a:ln>
      </dgm:spPr>
      <dgm:t>
        <a:bodyPr/>
        <a:lstStyle/>
        <a:p>
          <a:r>
            <a:rPr lang="en-US" sz="1600" b="1" i="0" dirty="0">
              <a:latin typeface="Arial" panose="020B0604020202020204" pitchFamily="34" charset="0"/>
              <a:cs typeface="Arial" panose="020B0604020202020204" pitchFamily="34" charset="0"/>
            </a:rPr>
            <a:t>Collecting evidence</a:t>
          </a:r>
        </a:p>
      </dgm:t>
    </dgm:pt>
    <dgm:pt modelId="{53A59681-6133-419C-B9F0-305A951E41C2}" type="parTrans" cxnId="{6EE84296-26E1-467F-BDCF-9308A6F89EB5}">
      <dgm:prSet/>
      <dgm:spPr/>
      <dgm:t>
        <a:bodyPr/>
        <a:lstStyle/>
        <a:p>
          <a:endParaRPr lang="en-US"/>
        </a:p>
      </dgm:t>
    </dgm:pt>
    <dgm:pt modelId="{B8FCF27C-BEDD-4C82-A3CD-612EB2B507BE}" type="sibTrans" cxnId="{6EE84296-26E1-467F-BDCF-9308A6F89EB5}">
      <dgm:prSet/>
      <dgm:spPr/>
      <dgm:t>
        <a:bodyPr/>
        <a:lstStyle/>
        <a:p>
          <a:endParaRPr lang="en-US"/>
        </a:p>
      </dgm:t>
    </dgm:pt>
    <dgm:pt modelId="{0AF3439D-7FB1-4688-9209-72A1E2D94A0F}">
      <dgm:prSet custT="1"/>
      <dgm:spPr>
        <a:solidFill>
          <a:srgbClr val="000000"/>
        </a:solidFill>
        <a:ln>
          <a:solidFill>
            <a:srgbClr val="000000"/>
          </a:solidFill>
        </a:ln>
      </dgm:spPr>
      <dgm:t>
        <a:bodyPr/>
        <a:lstStyle/>
        <a:p>
          <a:r>
            <a:rPr lang="en-US" sz="1600" b="1" i="0" dirty="0">
              <a:latin typeface="Arial" panose="020B0604020202020204" pitchFamily="34" charset="0"/>
              <a:cs typeface="Arial" panose="020B0604020202020204" pitchFamily="34" charset="0"/>
            </a:rPr>
            <a:t>Managing information</a:t>
          </a:r>
        </a:p>
      </dgm:t>
    </dgm:pt>
    <dgm:pt modelId="{1EBF4EA1-E1D9-4B1E-8F24-3FDC6BDED907}" type="parTrans" cxnId="{B07AA961-81B0-45B8-BD2A-77742380CFA7}">
      <dgm:prSet/>
      <dgm:spPr/>
      <dgm:t>
        <a:bodyPr/>
        <a:lstStyle/>
        <a:p>
          <a:endParaRPr lang="en-US"/>
        </a:p>
      </dgm:t>
    </dgm:pt>
    <dgm:pt modelId="{2EAB661D-3140-4119-AA36-CAF27A6CE5A1}" type="sibTrans" cxnId="{B07AA961-81B0-45B8-BD2A-77742380CFA7}">
      <dgm:prSet/>
      <dgm:spPr/>
      <dgm:t>
        <a:bodyPr/>
        <a:lstStyle/>
        <a:p>
          <a:endParaRPr lang="en-US"/>
        </a:p>
      </dgm:t>
    </dgm:pt>
    <dgm:pt modelId="{268E4F57-6727-4F12-8F3D-9A171D2FB1C7}">
      <dgm:prSet custT="1"/>
      <dgm:spPr>
        <a:solidFill>
          <a:srgbClr val="000000"/>
        </a:solidFill>
        <a:ln>
          <a:solidFill>
            <a:srgbClr val="000000"/>
          </a:solidFill>
        </a:ln>
      </dgm:spPr>
      <dgm:t>
        <a:bodyPr/>
        <a:lstStyle/>
        <a:p>
          <a:r>
            <a:rPr lang="en-US" sz="1600" b="1" i="0" dirty="0">
              <a:latin typeface="Arial" panose="020B0604020202020204" pitchFamily="34" charset="0"/>
              <a:cs typeface="Arial" panose="020B0604020202020204" pitchFamily="34" charset="0"/>
            </a:rPr>
            <a:t>Next steps</a:t>
          </a:r>
        </a:p>
      </dgm:t>
    </dgm:pt>
    <dgm:pt modelId="{D64E13B4-15CD-4436-AE25-94D8B828A3E0}" type="parTrans" cxnId="{3BB8A329-6545-4761-8CE3-1F1D645027B7}">
      <dgm:prSet/>
      <dgm:spPr/>
      <dgm:t>
        <a:bodyPr/>
        <a:lstStyle/>
        <a:p>
          <a:endParaRPr lang="en-US"/>
        </a:p>
      </dgm:t>
    </dgm:pt>
    <dgm:pt modelId="{F3C5665C-7AD1-4F96-A857-EE72550D0ACD}" type="sibTrans" cxnId="{3BB8A329-6545-4761-8CE3-1F1D645027B7}">
      <dgm:prSet/>
      <dgm:spPr/>
      <dgm:t>
        <a:bodyPr/>
        <a:lstStyle/>
        <a:p>
          <a:endParaRPr lang="en-US"/>
        </a:p>
      </dgm:t>
    </dgm:pt>
    <dgm:pt modelId="{D2957BFD-6F09-2548-A62D-1BBAA02031CE}" type="pres">
      <dgm:prSet presAssocID="{8B6A9864-9C34-4BF0-BEE6-960FCB5C5734}" presName="Name0" presStyleCnt="0">
        <dgm:presLayoutVars>
          <dgm:chMax val="7"/>
          <dgm:dir/>
          <dgm:animOne val="branch"/>
        </dgm:presLayoutVars>
      </dgm:prSet>
      <dgm:spPr/>
    </dgm:pt>
    <dgm:pt modelId="{D7EA98D7-6DC6-DC49-9AC3-0AACE264CAEC}" type="pres">
      <dgm:prSet presAssocID="{CEA392D8-909D-458F-9056-FB6A6BA791B2}" presName="parTx1" presStyleLbl="node1" presStyleIdx="0" presStyleCnt="6"/>
      <dgm:spPr/>
      <dgm:t>
        <a:bodyPr/>
        <a:lstStyle/>
        <a:p>
          <a:endParaRPr lang="en-US"/>
        </a:p>
      </dgm:t>
    </dgm:pt>
    <dgm:pt modelId="{9C933162-27DD-0543-AC74-5C90D4439912}" type="pres">
      <dgm:prSet presAssocID="{524D6647-CB73-41F4-86D8-604082BD452C}" presName="parTx2" presStyleLbl="node1" presStyleIdx="1" presStyleCnt="6"/>
      <dgm:spPr/>
      <dgm:t>
        <a:bodyPr/>
        <a:lstStyle/>
        <a:p>
          <a:endParaRPr lang="en-US"/>
        </a:p>
      </dgm:t>
    </dgm:pt>
    <dgm:pt modelId="{A3FE085E-4F8E-3349-83A5-5A6FE8B2E2FD}" type="pres">
      <dgm:prSet presAssocID="{2C46EBBA-61E0-4FC4-A8DA-DB487517DE3D}" presName="parTx3" presStyleLbl="node1" presStyleIdx="2" presStyleCnt="6"/>
      <dgm:spPr/>
      <dgm:t>
        <a:bodyPr/>
        <a:lstStyle/>
        <a:p>
          <a:endParaRPr lang="en-US"/>
        </a:p>
      </dgm:t>
    </dgm:pt>
    <dgm:pt modelId="{1959472E-246A-1543-9984-B810773A5694}" type="pres">
      <dgm:prSet presAssocID="{E5FE209A-2791-4A44-B1F8-8512F0622FA2}" presName="parTx4" presStyleLbl="node1" presStyleIdx="3" presStyleCnt="6"/>
      <dgm:spPr/>
      <dgm:t>
        <a:bodyPr/>
        <a:lstStyle/>
        <a:p>
          <a:endParaRPr lang="en-US"/>
        </a:p>
      </dgm:t>
    </dgm:pt>
    <dgm:pt modelId="{77FB5067-BE24-9346-B0DA-266C52FC2C8B}" type="pres">
      <dgm:prSet presAssocID="{0AF3439D-7FB1-4688-9209-72A1E2D94A0F}" presName="parTx5" presStyleLbl="node1" presStyleIdx="4" presStyleCnt="6"/>
      <dgm:spPr/>
      <dgm:t>
        <a:bodyPr/>
        <a:lstStyle/>
        <a:p>
          <a:endParaRPr lang="en-US"/>
        </a:p>
      </dgm:t>
    </dgm:pt>
    <dgm:pt modelId="{2BF1A203-40ED-CC45-8975-4DFAA88E3DFE}" type="pres">
      <dgm:prSet presAssocID="{268E4F57-6727-4F12-8F3D-9A171D2FB1C7}" presName="parTx6" presStyleLbl="node1" presStyleIdx="5" presStyleCnt="6"/>
      <dgm:spPr/>
      <dgm:t>
        <a:bodyPr/>
        <a:lstStyle/>
        <a:p>
          <a:endParaRPr lang="en-US"/>
        </a:p>
      </dgm:t>
    </dgm:pt>
  </dgm:ptLst>
  <dgm:cxnLst>
    <dgm:cxn modelId="{A40BE404-51E7-3047-92A4-AC1926ED0837}" type="presOf" srcId="{524D6647-CB73-41F4-86D8-604082BD452C}" destId="{9C933162-27DD-0543-AC74-5C90D4439912}" srcOrd="0" destOrd="0" presId="urn:microsoft.com/office/officeart/2009/3/layout/SubStepProcess"/>
    <dgm:cxn modelId="{B07AA961-81B0-45B8-BD2A-77742380CFA7}" srcId="{8B6A9864-9C34-4BF0-BEE6-960FCB5C5734}" destId="{0AF3439D-7FB1-4688-9209-72A1E2D94A0F}" srcOrd="4" destOrd="0" parTransId="{1EBF4EA1-E1D9-4B1E-8F24-3FDC6BDED907}" sibTransId="{2EAB661D-3140-4119-AA36-CAF27A6CE5A1}"/>
    <dgm:cxn modelId="{7A61FC1C-308F-4647-B44C-91036ED1F971}" type="presOf" srcId="{268E4F57-6727-4F12-8F3D-9A171D2FB1C7}" destId="{2BF1A203-40ED-CC45-8975-4DFAA88E3DFE}" srcOrd="0" destOrd="0" presId="urn:microsoft.com/office/officeart/2009/3/layout/SubStepProcess"/>
    <dgm:cxn modelId="{0EFD2355-5B14-460F-84C1-D8F9CBBA8BAF}" srcId="{8B6A9864-9C34-4BF0-BEE6-960FCB5C5734}" destId="{2C46EBBA-61E0-4FC4-A8DA-DB487517DE3D}" srcOrd="2" destOrd="0" parTransId="{5B1B127B-A807-4D2B-A8DF-9CC057628567}" sibTransId="{15D8D1F4-1707-44AB-AB98-50122FBD0886}"/>
    <dgm:cxn modelId="{5A6841EA-4E16-1E4B-9A5A-B4DA54601737}" type="presOf" srcId="{E5FE209A-2791-4A44-B1F8-8512F0622FA2}" destId="{1959472E-246A-1543-9984-B810773A5694}" srcOrd="0" destOrd="0" presId="urn:microsoft.com/office/officeart/2009/3/layout/SubStepProcess"/>
    <dgm:cxn modelId="{9D1E544A-6779-3047-B6F1-856CADDA05C9}" type="presOf" srcId="{CEA392D8-909D-458F-9056-FB6A6BA791B2}" destId="{D7EA98D7-6DC6-DC49-9AC3-0AACE264CAEC}" srcOrd="0" destOrd="0" presId="urn:microsoft.com/office/officeart/2009/3/layout/SubStepProcess"/>
    <dgm:cxn modelId="{3BB8A329-6545-4761-8CE3-1F1D645027B7}" srcId="{8B6A9864-9C34-4BF0-BEE6-960FCB5C5734}" destId="{268E4F57-6727-4F12-8F3D-9A171D2FB1C7}" srcOrd="5" destOrd="0" parTransId="{D64E13B4-15CD-4436-AE25-94D8B828A3E0}" sibTransId="{F3C5665C-7AD1-4F96-A857-EE72550D0ACD}"/>
    <dgm:cxn modelId="{16A12BC8-4FEE-4FE7-AFB1-F9E36DBBE528}" srcId="{8B6A9864-9C34-4BF0-BEE6-960FCB5C5734}" destId="{524D6647-CB73-41F4-86D8-604082BD452C}" srcOrd="1" destOrd="0" parTransId="{0BC5A9D8-906E-484D-ACFF-D0ACBE84E30E}" sibTransId="{1D34D824-6198-470D-BB89-82EC295895E3}"/>
    <dgm:cxn modelId="{6EE84296-26E1-467F-BDCF-9308A6F89EB5}" srcId="{8B6A9864-9C34-4BF0-BEE6-960FCB5C5734}" destId="{E5FE209A-2791-4A44-B1F8-8512F0622FA2}" srcOrd="3" destOrd="0" parTransId="{53A59681-6133-419C-B9F0-305A951E41C2}" sibTransId="{B8FCF27C-BEDD-4C82-A3CD-612EB2B507BE}"/>
    <dgm:cxn modelId="{DA0A1811-8C5B-DE47-BC8A-7A688A63B419}" type="presOf" srcId="{8B6A9864-9C34-4BF0-BEE6-960FCB5C5734}" destId="{D2957BFD-6F09-2548-A62D-1BBAA02031CE}" srcOrd="0" destOrd="0" presId="urn:microsoft.com/office/officeart/2009/3/layout/SubStepProcess"/>
    <dgm:cxn modelId="{B6EDA764-07BF-0B41-BA9A-C7CD1C85AC45}" type="presOf" srcId="{0AF3439D-7FB1-4688-9209-72A1E2D94A0F}" destId="{77FB5067-BE24-9346-B0DA-266C52FC2C8B}" srcOrd="0" destOrd="0" presId="urn:microsoft.com/office/officeart/2009/3/layout/SubStepProcess"/>
    <dgm:cxn modelId="{5F2E70BE-61BC-B349-9074-5BA3F1580690}" type="presOf" srcId="{2C46EBBA-61E0-4FC4-A8DA-DB487517DE3D}" destId="{A3FE085E-4F8E-3349-83A5-5A6FE8B2E2FD}" srcOrd="0" destOrd="0" presId="urn:microsoft.com/office/officeart/2009/3/layout/SubStepProcess"/>
    <dgm:cxn modelId="{A1870390-21D7-4F27-A2C9-638EDD472883}" srcId="{8B6A9864-9C34-4BF0-BEE6-960FCB5C5734}" destId="{CEA392D8-909D-458F-9056-FB6A6BA791B2}" srcOrd="0" destOrd="0" parTransId="{FDDB4D2C-735F-4A33-BFCF-9FA06F460233}" sibTransId="{E1A0D5EC-3D6F-48BB-8565-DC618F27B74A}"/>
    <dgm:cxn modelId="{D3D2E82A-79BE-9F4C-BA52-A92BED010437}" type="presParOf" srcId="{D2957BFD-6F09-2548-A62D-1BBAA02031CE}" destId="{D7EA98D7-6DC6-DC49-9AC3-0AACE264CAEC}" srcOrd="0" destOrd="0" presId="urn:microsoft.com/office/officeart/2009/3/layout/SubStepProcess"/>
    <dgm:cxn modelId="{20AE49D3-5B23-9440-B54C-065EFD31802E}" type="presParOf" srcId="{D2957BFD-6F09-2548-A62D-1BBAA02031CE}" destId="{9C933162-27DD-0543-AC74-5C90D4439912}" srcOrd="1" destOrd="0" presId="urn:microsoft.com/office/officeart/2009/3/layout/SubStepProcess"/>
    <dgm:cxn modelId="{32C23543-D49C-B64F-B58B-99E8E722872F}" type="presParOf" srcId="{D2957BFD-6F09-2548-A62D-1BBAA02031CE}" destId="{A3FE085E-4F8E-3349-83A5-5A6FE8B2E2FD}" srcOrd="2" destOrd="0" presId="urn:microsoft.com/office/officeart/2009/3/layout/SubStepProcess"/>
    <dgm:cxn modelId="{68D49953-A8C9-9845-9612-A56EDC06EB8A}" type="presParOf" srcId="{D2957BFD-6F09-2548-A62D-1BBAA02031CE}" destId="{1959472E-246A-1543-9984-B810773A5694}" srcOrd="3" destOrd="0" presId="urn:microsoft.com/office/officeart/2009/3/layout/SubStepProcess"/>
    <dgm:cxn modelId="{57BD287F-7FDA-0541-82F6-1CFAA8E2076E}" type="presParOf" srcId="{D2957BFD-6F09-2548-A62D-1BBAA02031CE}" destId="{77FB5067-BE24-9346-B0DA-266C52FC2C8B}" srcOrd="4" destOrd="0" presId="urn:microsoft.com/office/officeart/2009/3/layout/SubStepProcess"/>
    <dgm:cxn modelId="{A9EC5919-1712-E94A-B552-22603C200C1D}" type="presParOf" srcId="{D2957BFD-6F09-2548-A62D-1BBAA02031CE}" destId="{2BF1A203-40ED-CC45-8975-4DFAA88E3DFE}" srcOrd="5"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B6A9864-9C34-4BF0-BEE6-960FCB5C5734}" type="doc">
      <dgm:prSet loTypeId="urn:microsoft.com/office/officeart/2009/3/layout/SubStepProcess" loCatId="process" qsTypeId="urn:microsoft.com/office/officeart/2005/8/quickstyle/simple1" qsCatId="simple" csTypeId="urn:microsoft.com/office/officeart/2005/8/colors/accent1_2" csCatId="accent1" phldr="1"/>
      <dgm:spPr/>
    </dgm:pt>
    <dgm:pt modelId="{CEA392D8-909D-458F-9056-FB6A6BA791B2}">
      <dgm:prSet phldrT="[Text]" custT="1"/>
      <dgm:spPr>
        <a:solidFill>
          <a:srgbClr val="000000"/>
        </a:solidFill>
        <a:ln>
          <a:noFill/>
        </a:ln>
      </dgm:spPr>
      <dgm:t>
        <a:bodyPr vert="horz" anchor="ctr" anchorCtr="0"/>
        <a:lstStyle/>
        <a:p>
          <a:r>
            <a:rPr lang="en-US" sz="1600" b="1" i="0" dirty="0">
              <a:latin typeface="Arial" panose="020B0604020202020204" pitchFamily="34" charset="0"/>
              <a:cs typeface="Arial" panose="020B0604020202020204" pitchFamily="34" charset="0"/>
            </a:rPr>
            <a:t>Welcome and Introduction to REAct</a:t>
          </a:r>
        </a:p>
      </dgm:t>
    </dgm:pt>
    <dgm:pt modelId="{FDDB4D2C-735F-4A33-BFCF-9FA06F460233}" type="parTrans" cxnId="{A1870390-21D7-4F27-A2C9-638EDD472883}">
      <dgm:prSet/>
      <dgm:spPr/>
      <dgm:t>
        <a:bodyPr/>
        <a:lstStyle/>
        <a:p>
          <a:endParaRPr lang="en-US"/>
        </a:p>
      </dgm:t>
    </dgm:pt>
    <dgm:pt modelId="{E1A0D5EC-3D6F-48BB-8565-DC618F27B74A}" type="sibTrans" cxnId="{A1870390-21D7-4F27-A2C9-638EDD472883}">
      <dgm:prSet/>
      <dgm:spPr/>
      <dgm:t>
        <a:bodyPr/>
        <a:lstStyle/>
        <a:p>
          <a:endParaRPr lang="en-US"/>
        </a:p>
      </dgm:t>
    </dgm:pt>
    <dgm:pt modelId="{524D6647-CB73-41F4-86D8-604082BD452C}">
      <dgm:prSet phldrT="[Text]" custT="1"/>
      <dgm:spPr>
        <a:solidFill>
          <a:srgbClr val="000000"/>
        </a:solidFill>
        <a:ln>
          <a:solidFill>
            <a:srgbClr val="000000"/>
          </a:solidFill>
        </a:ln>
      </dgm:spPr>
      <dgm:t>
        <a:bodyPr/>
        <a:lstStyle/>
        <a:p>
          <a:r>
            <a:rPr lang="en-US" sz="1600" b="1" i="0" dirty="0">
              <a:latin typeface="Arial" panose="020B0604020202020204" pitchFamily="34" charset="0"/>
              <a:cs typeface="Arial" panose="020B0604020202020204" pitchFamily="34" charset="0"/>
            </a:rPr>
            <a:t>Under-standing our context</a:t>
          </a:r>
        </a:p>
      </dgm:t>
    </dgm:pt>
    <dgm:pt modelId="{0BC5A9D8-906E-484D-ACFF-D0ACBE84E30E}" type="parTrans" cxnId="{16A12BC8-4FEE-4FE7-AFB1-F9E36DBBE528}">
      <dgm:prSet/>
      <dgm:spPr/>
      <dgm:t>
        <a:bodyPr/>
        <a:lstStyle/>
        <a:p>
          <a:endParaRPr lang="en-US"/>
        </a:p>
      </dgm:t>
    </dgm:pt>
    <dgm:pt modelId="{1D34D824-6198-470D-BB89-82EC295895E3}" type="sibTrans" cxnId="{16A12BC8-4FEE-4FE7-AFB1-F9E36DBBE528}">
      <dgm:prSet/>
      <dgm:spPr/>
      <dgm:t>
        <a:bodyPr/>
        <a:lstStyle/>
        <a:p>
          <a:endParaRPr lang="en-US"/>
        </a:p>
      </dgm:t>
    </dgm:pt>
    <dgm:pt modelId="{2C46EBBA-61E0-4FC4-A8DA-DB487517DE3D}">
      <dgm:prSet phldrT="[Text]" custT="1"/>
      <dgm:spPr>
        <a:solidFill>
          <a:srgbClr val="000000"/>
        </a:solidFill>
        <a:ln>
          <a:solidFill>
            <a:srgbClr val="000000"/>
          </a:solidFill>
        </a:ln>
      </dgm:spPr>
      <dgm:t>
        <a:bodyPr/>
        <a:lstStyle/>
        <a:p>
          <a:pPr>
            <a:lnSpc>
              <a:spcPct val="100000"/>
            </a:lnSpc>
            <a:spcAft>
              <a:spcPts val="756"/>
            </a:spcAft>
          </a:pPr>
          <a:r>
            <a:rPr lang="en-US" sz="1600" b="1" i="0" dirty="0">
              <a:latin typeface="Arial" panose="020B0604020202020204" pitchFamily="34" charset="0"/>
              <a:cs typeface="Arial" panose="020B0604020202020204" pitchFamily="34" charset="0"/>
            </a:rPr>
            <a:t>Human rights principles and responses</a:t>
          </a:r>
        </a:p>
      </dgm:t>
    </dgm:pt>
    <dgm:pt modelId="{5B1B127B-A807-4D2B-A8DF-9CC057628567}" type="parTrans" cxnId="{0EFD2355-5B14-460F-84C1-D8F9CBBA8BAF}">
      <dgm:prSet/>
      <dgm:spPr/>
      <dgm:t>
        <a:bodyPr/>
        <a:lstStyle/>
        <a:p>
          <a:endParaRPr lang="en-US"/>
        </a:p>
      </dgm:t>
    </dgm:pt>
    <dgm:pt modelId="{15D8D1F4-1707-44AB-AB98-50122FBD0886}" type="sibTrans" cxnId="{0EFD2355-5B14-460F-84C1-D8F9CBBA8BAF}">
      <dgm:prSet/>
      <dgm:spPr/>
      <dgm:t>
        <a:bodyPr/>
        <a:lstStyle/>
        <a:p>
          <a:endParaRPr lang="en-US"/>
        </a:p>
      </dgm:t>
    </dgm:pt>
    <dgm:pt modelId="{E5FE209A-2791-4A44-B1F8-8512F0622FA2}">
      <dgm:prSet custT="1"/>
      <dgm:spPr>
        <a:solidFill>
          <a:srgbClr val="000000"/>
        </a:solidFill>
        <a:ln>
          <a:solidFill>
            <a:srgbClr val="000000"/>
          </a:solidFill>
        </a:ln>
      </dgm:spPr>
      <dgm:t>
        <a:bodyPr/>
        <a:lstStyle/>
        <a:p>
          <a:r>
            <a:rPr lang="en-US" sz="1600" b="1" i="0" dirty="0">
              <a:latin typeface="Arial" panose="020B0604020202020204" pitchFamily="34" charset="0"/>
              <a:cs typeface="Arial" panose="020B0604020202020204" pitchFamily="34" charset="0"/>
            </a:rPr>
            <a:t>Collecting evidence</a:t>
          </a:r>
        </a:p>
      </dgm:t>
    </dgm:pt>
    <dgm:pt modelId="{53A59681-6133-419C-B9F0-305A951E41C2}" type="parTrans" cxnId="{6EE84296-26E1-467F-BDCF-9308A6F89EB5}">
      <dgm:prSet/>
      <dgm:spPr/>
      <dgm:t>
        <a:bodyPr/>
        <a:lstStyle/>
        <a:p>
          <a:endParaRPr lang="en-US"/>
        </a:p>
      </dgm:t>
    </dgm:pt>
    <dgm:pt modelId="{B8FCF27C-BEDD-4C82-A3CD-612EB2B507BE}" type="sibTrans" cxnId="{6EE84296-26E1-467F-BDCF-9308A6F89EB5}">
      <dgm:prSet/>
      <dgm:spPr/>
      <dgm:t>
        <a:bodyPr/>
        <a:lstStyle/>
        <a:p>
          <a:endParaRPr lang="en-US"/>
        </a:p>
      </dgm:t>
    </dgm:pt>
    <dgm:pt modelId="{0AF3439D-7FB1-4688-9209-72A1E2D94A0F}">
      <dgm:prSet custT="1"/>
      <dgm:spPr>
        <a:solidFill>
          <a:srgbClr val="E62F79"/>
        </a:solidFill>
        <a:ln>
          <a:noFill/>
        </a:ln>
      </dgm:spPr>
      <dgm:t>
        <a:bodyPr/>
        <a:lstStyle/>
        <a:p>
          <a:r>
            <a:rPr lang="en-US" sz="1600" b="1" i="0" dirty="0">
              <a:latin typeface="Arial" panose="020B0604020202020204" pitchFamily="34" charset="0"/>
              <a:cs typeface="Arial" panose="020B0604020202020204" pitchFamily="34" charset="0"/>
            </a:rPr>
            <a:t>Managing information</a:t>
          </a:r>
        </a:p>
      </dgm:t>
    </dgm:pt>
    <dgm:pt modelId="{1EBF4EA1-E1D9-4B1E-8F24-3FDC6BDED907}" type="parTrans" cxnId="{B07AA961-81B0-45B8-BD2A-77742380CFA7}">
      <dgm:prSet/>
      <dgm:spPr/>
      <dgm:t>
        <a:bodyPr/>
        <a:lstStyle/>
        <a:p>
          <a:endParaRPr lang="en-US"/>
        </a:p>
      </dgm:t>
    </dgm:pt>
    <dgm:pt modelId="{2EAB661D-3140-4119-AA36-CAF27A6CE5A1}" type="sibTrans" cxnId="{B07AA961-81B0-45B8-BD2A-77742380CFA7}">
      <dgm:prSet/>
      <dgm:spPr/>
      <dgm:t>
        <a:bodyPr/>
        <a:lstStyle/>
        <a:p>
          <a:endParaRPr lang="en-US"/>
        </a:p>
      </dgm:t>
    </dgm:pt>
    <dgm:pt modelId="{268E4F57-6727-4F12-8F3D-9A171D2FB1C7}">
      <dgm:prSet custT="1"/>
      <dgm:spPr>
        <a:solidFill>
          <a:srgbClr val="000000"/>
        </a:solidFill>
        <a:ln>
          <a:solidFill>
            <a:srgbClr val="000000"/>
          </a:solidFill>
        </a:ln>
      </dgm:spPr>
      <dgm:t>
        <a:bodyPr/>
        <a:lstStyle/>
        <a:p>
          <a:r>
            <a:rPr lang="en-US" sz="1600" b="1" i="0" dirty="0">
              <a:latin typeface="Arial" panose="020B0604020202020204" pitchFamily="34" charset="0"/>
              <a:cs typeface="Arial" panose="020B0604020202020204" pitchFamily="34" charset="0"/>
            </a:rPr>
            <a:t>Next steps</a:t>
          </a:r>
        </a:p>
      </dgm:t>
    </dgm:pt>
    <dgm:pt modelId="{D64E13B4-15CD-4436-AE25-94D8B828A3E0}" type="parTrans" cxnId="{3BB8A329-6545-4761-8CE3-1F1D645027B7}">
      <dgm:prSet/>
      <dgm:spPr/>
      <dgm:t>
        <a:bodyPr/>
        <a:lstStyle/>
        <a:p>
          <a:endParaRPr lang="en-US"/>
        </a:p>
      </dgm:t>
    </dgm:pt>
    <dgm:pt modelId="{F3C5665C-7AD1-4F96-A857-EE72550D0ACD}" type="sibTrans" cxnId="{3BB8A329-6545-4761-8CE3-1F1D645027B7}">
      <dgm:prSet/>
      <dgm:spPr/>
      <dgm:t>
        <a:bodyPr/>
        <a:lstStyle/>
        <a:p>
          <a:endParaRPr lang="en-US"/>
        </a:p>
      </dgm:t>
    </dgm:pt>
    <dgm:pt modelId="{D2957BFD-6F09-2548-A62D-1BBAA02031CE}" type="pres">
      <dgm:prSet presAssocID="{8B6A9864-9C34-4BF0-BEE6-960FCB5C5734}" presName="Name0" presStyleCnt="0">
        <dgm:presLayoutVars>
          <dgm:chMax val="7"/>
          <dgm:dir/>
          <dgm:animOne val="branch"/>
        </dgm:presLayoutVars>
      </dgm:prSet>
      <dgm:spPr/>
    </dgm:pt>
    <dgm:pt modelId="{D7EA98D7-6DC6-DC49-9AC3-0AACE264CAEC}" type="pres">
      <dgm:prSet presAssocID="{CEA392D8-909D-458F-9056-FB6A6BA791B2}" presName="parTx1" presStyleLbl="node1" presStyleIdx="0" presStyleCnt="6"/>
      <dgm:spPr/>
      <dgm:t>
        <a:bodyPr/>
        <a:lstStyle/>
        <a:p>
          <a:endParaRPr lang="en-US"/>
        </a:p>
      </dgm:t>
    </dgm:pt>
    <dgm:pt modelId="{9C933162-27DD-0543-AC74-5C90D4439912}" type="pres">
      <dgm:prSet presAssocID="{524D6647-CB73-41F4-86D8-604082BD452C}" presName="parTx2" presStyleLbl="node1" presStyleIdx="1" presStyleCnt="6"/>
      <dgm:spPr/>
      <dgm:t>
        <a:bodyPr/>
        <a:lstStyle/>
        <a:p>
          <a:endParaRPr lang="en-US"/>
        </a:p>
      </dgm:t>
    </dgm:pt>
    <dgm:pt modelId="{A3FE085E-4F8E-3349-83A5-5A6FE8B2E2FD}" type="pres">
      <dgm:prSet presAssocID="{2C46EBBA-61E0-4FC4-A8DA-DB487517DE3D}" presName="parTx3" presStyleLbl="node1" presStyleIdx="2" presStyleCnt="6"/>
      <dgm:spPr/>
      <dgm:t>
        <a:bodyPr/>
        <a:lstStyle/>
        <a:p>
          <a:endParaRPr lang="en-US"/>
        </a:p>
      </dgm:t>
    </dgm:pt>
    <dgm:pt modelId="{1959472E-246A-1543-9984-B810773A5694}" type="pres">
      <dgm:prSet presAssocID="{E5FE209A-2791-4A44-B1F8-8512F0622FA2}" presName="parTx4" presStyleLbl="node1" presStyleIdx="3" presStyleCnt="6"/>
      <dgm:spPr/>
      <dgm:t>
        <a:bodyPr/>
        <a:lstStyle/>
        <a:p>
          <a:endParaRPr lang="en-US"/>
        </a:p>
      </dgm:t>
    </dgm:pt>
    <dgm:pt modelId="{77FB5067-BE24-9346-B0DA-266C52FC2C8B}" type="pres">
      <dgm:prSet presAssocID="{0AF3439D-7FB1-4688-9209-72A1E2D94A0F}" presName="parTx5" presStyleLbl="node1" presStyleIdx="4" presStyleCnt="6"/>
      <dgm:spPr/>
      <dgm:t>
        <a:bodyPr/>
        <a:lstStyle/>
        <a:p>
          <a:endParaRPr lang="en-US"/>
        </a:p>
      </dgm:t>
    </dgm:pt>
    <dgm:pt modelId="{2BF1A203-40ED-CC45-8975-4DFAA88E3DFE}" type="pres">
      <dgm:prSet presAssocID="{268E4F57-6727-4F12-8F3D-9A171D2FB1C7}" presName="parTx6" presStyleLbl="node1" presStyleIdx="5" presStyleCnt="6"/>
      <dgm:spPr/>
      <dgm:t>
        <a:bodyPr/>
        <a:lstStyle/>
        <a:p>
          <a:endParaRPr lang="en-US"/>
        </a:p>
      </dgm:t>
    </dgm:pt>
  </dgm:ptLst>
  <dgm:cxnLst>
    <dgm:cxn modelId="{A40BE404-51E7-3047-92A4-AC1926ED0837}" type="presOf" srcId="{524D6647-CB73-41F4-86D8-604082BD452C}" destId="{9C933162-27DD-0543-AC74-5C90D4439912}" srcOrd="0" destOrd="0" presId="urn:microsoft.com/office/officeart/2009/3/layout/SubStepProcess"/>
    <dgm:cxn modelId="{B07AA961-81B0-45B8-BD2A-77742380CFA7}" srcId="{8B6A9864-9C34-4BF0-BEE6-960FCB5C5734}" destId="{0AF3439D-7FB1-4688-9209-72A1E2D94A0F}" srcOrd="4" destOrd="0" parTransId="{1EBF4EA1-E1D9-4B1E-8F24-3FDC6BDED907}" sibTransId="{2EAB661D-3140-4119-AA36-CAF27A6CE5A1}"/>
    <dgm:cxn modelId="{7A61FC1C-308F-4647-B44C-91036ED1F971}" type="presOf" srcId="{268E4F57-6727-4F12-8F3D-9A171D2FB1C7}" destId="{2BF1A203-40ED-CC45-8975-4DFAA88E3DFE}" srcOrd="0" destOrd="0" presId="urn:microsoft.com/office/officeart/2009/3/layout/SubStepProcess"/>
    <dgm:cxn modelId="{0EFD2355-5B14-460F-84C1-D8F9CBBA8BAF}" srcId="{8B6A9864-9C34-4BF0-BEE6-960FCB5C5734}" destId="{2C46EBBA-61E0-4FC4-A8DA-DB487517DE3D}" srcOrd="2" destOrd="0" parTransId="{5B1B127B-A807-4D2B-A8DF-9CC057628567}" sibTransId="{15D8D1F4-1707-44AB-AB98-50122FBD0886}"/>
    <dgm:cxn modelId="{5A6841EA-4E16-1E4B-9A5A-B4DA54601737}" type="presOf" srcId="{E5FE209A-2791-4A44-B1F8-8512F0622FA2}" destId="{1959472E-246A-1543-9984-B810773A5694}" srcOrd="0" destOrd="0" presId="urn:microsoft.com/office/officeart/2009/3/layout/SubStepProcess"/>
    <dgm:cxn modelId="{9D1E544A-6779-3047-B6F1-856CADDA05C9}" type="presOf" srcId="{CEA392D8-909D-458F-9056-FB6A6BA791B2}" destId="{D7EA98D7-6DC6-DC49-9AC3-0AACE264CAEC}" srcOrd="0" destOrd="0" presId="urn:microsoft.com/office/officeart/2009/3/layout/SubStepProcess"/>
    <dgm:cxn modelId="{3BB8A329-6545-4761-8CE3-1F1D645027B7}" srcId="{8B6A9864-9C34-4BF0-BEE6-960FCB5C5734}" destId="{268E4F57-6727-4F12-8F3D-9A171D2FB1C7}" srcOrd="5" destOrd="0" parTransId="{D64E13B4-15CD-4436-AE25-94D8B828A3E0}" sibTransId="{F3C5665C-7AD1-4F96-A857-EE72550D0ACD}"/>
    <dgm:cxn modelId="{16A12BC8-4FEE-4FE7-AFB1-F9E36DBBE528}" srcId="{8B6A9864-9C34-4BF0-BEE6-960FCB5C5734}" destId="{524D6647-CB73-41F4-86D8-604082BD452C}" srcOrd="1" destOrd="0" parTransId="{0BC5A9D8-906E-484D-ACFF-D0ACBE84E30E}" sibTransId="{1D34D824-6198-470D-BB89-82EC295895E3}"/>
    <dgm:cxn modelId="{6EE84296-26E1-467F-BDCF-9308A6F89EB5}" srcId="{8B6A9864-9C34-4BF0-BEE6-960FCB5C5734}" destId="{E5FE209A-2791-4A44-B1F8-8512F0622FA2}" srcOrd="3" destOrd="0" parTransId="{53A59681-6133-419C-B9F0-305A951E41C2}" sibTransId="{B8FCF27C-BEDD-4C82-A3CD-612EB2B507BE}"/>
    <dgm:cxn modelId="{DA0A1811-8C5B-DE47-BC8A-7A688A63B419}" type="presOf" srcId="{8B6A9864-9C34-4BF0-BEE6-960FCB5C5734}" destId="{D2957BFD-6F09-2548-A62D-1BBAA02031CE}" srcOrd="0" destOrd="0" presId="urn:microsoft.com/office/officeart/2009/3/layout/SubStepProcess"/>
    <dgm:cxn modelId="{B6EDA764-07BF-0B41-BA9A-C7CD1C85AC45}" type="presOf" srcId="{0AF3439D-7FB1-4688-9209-72A1E2D94A0F}" destId="{77FB5067-BE24-9346-B0DA-266C52FC2C8B}" srcOrd="0" destOrd="0" presId="urn:microsoft.com/office/officeart/2009/3/layout/SubStepProcess"/>
    <dgm:cxn modelId="{5F2E70BE-61BC-B349-9074-5BA3F1580690}" type="presOf" srcId="{2C46EBBA-61E0-4FC4-A8DA-DB487517DE3D}" destId="{A3FE085E-4F8E-3349-83A5-5A6FE8B2E2FD}" srcOrd="0" destOrd="0" presId="urn:microsoft.com/office/officeart/2009/3/layout/SubStepProcess"/>
    <dgm:cxn modelId="{A1870390-21D7-4F27-A2C9-638EDD472883}" srcId="{8B6A9864-9C34-4BF0-BEE6-960FCB5C5734}" destId="{CEA392D8-909D-458F-9056-FB6A6BA791B2}" srcOrd="0" destOrd="0" parTransId="{FDDB4D2C-735F-4A33-BFCF-9FA06F460233}" sibTransId="{E1A0D5EC-3D6F-48BB-8565-DC618F27B74A}"/>
    <dgm:cxn modelId="{D3D2E82A-79BE-9F4C-BA52-A92BED010437}" type="presParOf" srcId="{D2957BFD-6F09-2548-A62D-1BBAA02031CE}" destId="{D7EA98D7-6DC6-DC49-9AC3-0AACE264CAEC}" srcOrd="0" destOrd="0" presId="urn:microsoft.com/office/officeart/2009/3/layout/SubStepProcess"/>
    <dgm:cxn modelId="{20AE49D3-5B23-9440-B54C-065EFD31802E}" type="presParOf" srcId="{D2957BFD-6F09-2548-A62D-1BBAA02031CE}" destId="{9C933162-27DD-0543-AC74-5C90D4439912}" srcOrd="1" destOrd="0" presId="urn:microsoft.com/office/officeart/2009/3/layout/SubStepProcess"/>
    <dgm:cxn modelId="{32C23543-D49C-B64F-B58B-99E8E722872F}" type="presParOf" srcId="{D2957BFD-6F09-2548-A62D-1BBAA02031CE}" destId="{A3FE085E-4F8E-3349-83A5-5A6FE8B2E2FD}" srcOrd="2" destOrd="0" presId="urn:microsoft.com/office/officeart/2009/3/layout/SubStepProcess"/>
    <dgm:cxn modelId="{68D49953-A8C9-9845-9612-A56EDC06EB8A}" type="presParOf" srcId="{D2957BFD-6F09-2548-A62D-1BBAA02031CE}" destId="{1959472E-246A-1543-9984-B810773A5694}" srcOrd="3" destOrd="0" presId="urn:microsoft.com/office/officeart/2009/3/layout/SubStepProcess"/>
    <dgm:cxn modelId="{57BD287F-7FDA-0541-82F6-1CFAA8E2076E}" type="presParOf" srcId="{D2957BFD-6F09-2548-A62D-1BBAA02031CE}" destId="{77FB5067-BE24-9346-B0DA-266C52FC2C8B}" srcOrd="4" destOrd="0" presId="urn:microsoft.com/office/officeart/2009/3/layout/SubStepProcess"/>
    <dgm:cxn modelId="{A9EC5919-1712-E94A-B552-22603C200C1D}" type="presParOf" srcId="{D2957BFD-6F09-2548-A62D-1BBAA02031CE}" destId="{2BF1A203-40ED-CC45-8975-4DFAA88E3DFE}" srcOrd="5"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74ED209-F32E-4419-A592-105BB5530D1C}" type="doc">
      <dgm:prSet loTypeId="urn:microsoft.com/office/officeart/2005/8/layout/default" loCatId="list" qsTypeId="urn:microsoft.com/office/officeart/2005/8/quickstyle/simple2" qsCatId="simple" csTypeId="urn:microsoft.com/office/officeart/2005/8/colors/colorful2" csCatId="colorful" phldr="1"/>
      <dgm:spPr/>
      <dgm:t>
        <a:bodyPr/>
        <a:lstStyle/>
        <a:p>
          <a:endParaRPr lang="en-US"/>
        </a:p>
      </dgm:t>
    </dgm:pt>
    <dgm:pt modelId="{E61FD681-8EA3-40A6-9C99-CFFEE6A99C11}">
      <dgm:prSet phldrT="[Text]" custT="1"/>
      <dgm:spPr>
        <a:solidFill>
          <a:srgbClr val="36B0E3"/>
        </a:solidFill>
      </dgm:spPr>
      <dgm:t>
        <a:bodyPr/>
        <a:lstStyle/>
        <a:p>
          <a:r>
            <a:rPr lang="en-US" sz="1600" b="1" u="none" dirty="0"/>
            <a:t>Security and data sharing control:</a:t>
          </a:r>
        </a:p>
      </dgm:t>
    </dgm:pt>
    <dgm:pt modelId="{DF3F0B54-A5F5-4571-86CB-D3770594EF7B}" type="parTrans" cxnId="{5083BAFB-7684-4D93-885B-9BC1BC427170}">
      <dgm:prSet/>
      <dgm:spPr/>
      <dgm:t>
        <a:bodyPr/>
        <a:lstStyle/>
        <a:p>
          <a:endParaRPr lang="en-US" sz="1800"/>
        </a:p>
      </dgm:t>
    </dgm:pt>
    <dgm:pt modelId="{BA19485F-4BEE-448B-8B75-CCBA969A6184}" type="sibTrans" cxnId="{5083BAFB-7684-4D93-885B-9BC1BC427170}">
      <dgm:prSet/>
      <dgm:spPr/>
      <dgm:t>
        <a:bodyPr/>
        <a:lstStyle/>
        <a:p>
          <a:endParaRPr lang="en-US" sz="1800"/>
        </a:p>
      </dgm:t>
    </dgm:pt>
    <dgm:pt modelId="{E24C85A7-B0BD-4E42-B7D5-30F281D6CAE2}">
      <dgm:prSet phldrT="[Text]" custT="1"/>
      <dgm:spPr>
        <a:solidFill>
          <a:srgbClr val="E62F79"/>
        </a:solidFill>
      </dgm:spPr>
      <dgm:t>
        <a:bodyPr/>
        <a:lstStyle/>
        <a:p>
          <a:r>
            <a:rPr lang="en-US" sz="1600" b="1" u="none" dirty="0"/>
            <a:t>Access:</a:t>
          </a:r>
        </a:p>
      </dgm:t>
    </dgm:pt>
    <dgm:pt modelId="{6C41AF84-CBC1-45B3-8A94-E7DDC47AB6BA}" type="parTrans" cxnId="{A8FE62E1-BC23-426A-9A61-1727EDEFBBC4}">
      <dgm:prSet/>
      <dgm:spPr/>
      <dgm:t>
        <a:bodyPr/>
        <a:lstStyle/>
        <a:p>
          <a:endParaRPr lang="en-US" sz="1800"/>
        </a:p>
      </dgm:t>
    </dgm:pt>
    <dgm:pt modelId="{5253C03E-E0F6-42C6-AF38-F6C4A8D9DEE3}" type="sibTrans" cxnId="{A8FE62E1-BC23-426A-9A61-1727EDEFBBC4}">
      <dgm:prSet/>
      <dgm:spPr/>
      <dgm:t>
        <a:bodyPr/>
        <a:lstStyle/>
        <a:p>
          <a:endParaRPr lang="en-US" sz="1800"/>
        </a:p>
      </dgm:t>
    </dgm:pt>
    <dgm:pt modelId="{27923C5B-8CC9-4AF9-B25E-8137C31B954A}">
      <dgm:prSet phldrT="[Text]" custT="1"/>
      <dgm:spPr>
        <a:solidFill>
          <a:srgbClr val="23844E"/>
        </a:solidFill>
      </dgm:spPr>
      <dgm:t>
        <a:bodyPr/>
        <a:lstStyle/>
        <a:p>
          <a:r>
            <a:rPr lang="en-US" sz="1600" b="1" u="none" dirty="0"/>
            <a:t>Case management:</a:t>
          </a:r>
        </a:p>
      </dgm:t>
    </dgm:pt>
    <dgm:pt modelId="{347D411F-1D01-4F5A-927A-EF413B47C518}" type="parTrans" cxnId="{ADD77256-13B9-42D1-9C99-92C6C1C5DC93}">
      <dgm:prSet/>
      <dgm:spPr/>
      <dgm:t>
        <a:bodyPr/>
        <a:lstStyle/>
        <a:p>
          <a:endParaRPr lang="en-US" sz="1800"/>
        </a:p>
      </dgm:t>
    </dgm:pt>
    <dgm:pt modelId="{E0054E65-DB9E-43A9-B776-9C19CCADC04C}" type="sibTrans" cxnId="{ADD77256-13B9-42D1-9C99-92C6C1C5DC93}">
      <dgm:prSet/>
      <dgm:spPr/>
      <dgm:t>
        <a:bodyPr/>
        <a:lstStyle/>
        <a:p>
          <a:endParaRPr lang="en-US" sz="1800"/>
        </a:p>
      </dgm:t>
    </dgm:pt>
    <dgm:pt modelId="{33DA52C5-04DF-47A5-BB23-2D95E7181A3F}">
      <dgm:prSet phldrT="[Text]" custT="1"/>
      <dgm:spPr>
        <a:solidFill>
          <a:srgbClr val="E62F79"/>
        </a:solidFill>
      </dgm:spPr>
      <dgm:t>
        <a:bodyPr/>
        <a:lstStyle/>
        <a:p>
          <a:r>
            <a:rPr lang="en-US" sz="1600" b="1" u="none" dirty="0"/>
            <a:t>Affordability:</a:t>
          </a:r>
        </a:p>
      </dgm:t>
    </dgm:pt>
    <dgm:pt modelId="{A05070BE-3563-4ABE-93F6-BA334AB3B0DC}" type="parTrans" cxnId="{55929813-1929-4B95-B75A-2DB0B1008661}">
      <dgm:prSet/>
      <dgm:spPr/>
      <dgm:t>
        <a:bodyPr/>
        <a:lstStyle/>
        <a:p>
          <a:endParaRPr lang="en-US" sz="1800"/>
        </a:p>
      </dgm:t>
    </dgm:pt>
    <dgm:pt modelId="{751C5B1E-1F40-49C3-9459-2EA07406DC9C}" type="sibTrans" cxnId="{55929813-1929-4B95-B75A-2DB0B1008661}">
      <dgm:prSet/>
      <dgm:spPr/>
      <dgm:t>
        <a:bodyPr/>
        <a:lstStyle/>
        <a:p>
          <a:endParaRPr lang="en-US" sz="1800"/>
        </a:p>
      </dgm:t>
    </dgm:pt>
    <dgm:pt modelId="{2F9D290E-898C-4444-B519-95058840E4BC}">
      <dgm:prSet phldrT="[Text]" custT="1"/>
      <dgm:spPr>
        <a:solidFill>
          <a:srgbClr val="23844E"/>
        </a:solidFill>
      </dgm:spPr>
      <dgm:t>
        <a:bodyPr/>
        <a:lstStyle/>
        <a:p>
          <a:r>
            <a:rPr lang="en-US" sz="1600" b="1" u="none" dirty="0"/>
            <a:t>User friendliness:</a:t>
          </a:r>
        </a:p>
      </dgm:t>
    </dgm:pt>
    <dgm:pt modelId="{2EE70489-3BC8-4226-85FD-58A155316068}" type="parTrans" cxnId="{06466511-0709-47FF-98C2-AC57DF475974}">
      <dgm:prSet/>
      <dgm:spPr/>
      <dgm:t>
        <a:bodyPr/>
        <a:lstStyle/>
        <a:p>
          <a:endParaRPr lang="en-US" sz="1800"/>
        </a:p>
      </dgm:t>
    </dgm:pt>
    <dgm:pt modelId="{8DB4EF91-23B4-4C3B-8EA5-5EFC35061BAF}" type="sibTrans" cxnId="{06466511-0709-47FF-98C2-AC57DF475974}">
      <dgm:prSet/>
      <dgm:spPr/>
      <dgm:t>
        <a:bodyPr/>
        <a:lstStyle/>
        <a:p>
          <a:endParaRPr lang="en-US" sz="1800"/>
        </a:p>
      </dgm:t>
    </dgm:pt>
    <dgm:pt modelId="{5761FFAD-6BAE-4CF6-833D-079C62454E2F}">
      <dgm:prSet phldrT="[Text]" custT="1"/>
      <dgm:spPr>
        <a:solidFill>
          <a:srgbClr val="36B0E3"/>
        </a:solidFill>
      </dgm:spPr>
      <dgm:t>
        <a:bodyPr/>
        <a:lstStyle/>
        <a:p>
          <a:r>
            <a:rPr lang="en-US" sz="1600" b="1" u="none" dirty="0"/>
            <a:t>Sustainability:</a:t>
          </a:r>
        </a:p>
      </dgm:t>
    </dgm:pt>
    <dgm:pt modelId="{B252DCE3-AEE3-4D5C-99A1-6FB529CA9B47}" type="parTrans" cxnId="{E914C457-5F0A-4EEB-A409-E86658F2E097}">
      <dgm:prSet/>
      <dgm:spPr/>
      <dgm:t>
        <a:bodyPr/>
        <a:lstStyle/>
        <a:p>
          <a:endParaRPr lang="en-US" sz="1800"/>
        </a:p>
      </dgm:t>
    </dgm:pt>
    <dgm:pt modelId="{A0E30FAA-489F-429C-B6F6-DD59CBFDD589}" type="sibTrans" cxnId="{E914C457-5F0A-4EEB-A409-E86658F2E097}">
      <dgm:prSet/>
      <dgm:spPr/>
      <dgm:t>
        <a:bodyPr/>
        <a:lstStyle/>
        <a:p>
          <a:endParaRPr lang="en-US" sz="1800"/>
        </a:p>
      </dgm:t>
    </dgm:pt>
    <dgm:pt modelId="{9B1A4F9C-6539-4A53-A23C-599177EADAFD}">
      <dgm:prSet phldrT="[Text]" custT="1"/>
      <dgm:spPr>
        <a:solidFill>
          <a:srgbClr val="36B0E3"/>
        </a:solidFill>
      </dgm:spPr>
      <dgm:t>
        <a:bodyPr/>
        <a:lstStyle/>
        <a:p>
          <a:r>
            <a:rPr lang="en-GB" sz="1600" u="none" dirty="0">
              <a:uFillTx/>
            </a:rPr>
            <a:t>Well established and long running system with very wide adoption globally</a:t>
          </a:r>
          <a:endParaRPr lang="en-US" sz="1600" dirty="0"/>
        </a:p>
      </dgm:t>
    </dgm:pt>
    <dgm:pt modelId="{09DFFF4B-FEDE-47D4-93A1-D814636BBC04}" type="parTrans" cxnId="{5EE0EE9B-B6AA-41C2-B39F-157354FE62DD}">
      <dgm:prSet/>
      <dgm:spPr/>
      <dgm:t>
        <a:bodyPr/>
        <a:lstStyle/>
        <a:p>
          <a:endParaRPr lang="en-US" sz="1800"/>
        </a:p>
      </dgm:t>
    </dgm:pt>
    <dgm:pt modelId="{B2797D87-AC06-497D-AA3D-8E5783186BBA}" type="sibTrans" cxnId="{5EE0EE9B-B6AA-41C2-B39F-157354FE62DD}">
      <dgm:prSet/>
      <dgm:spPr/>
      <dgm:t>
        <a:bodyPr/>
        <a:lstStyle/>
        <a:p>
          <a:endParaRPr lang="en-US" sz="1800"/>
        </a:p>
      </dgm:t>
    </dgm:pt>
    <dgm:pt modelId="{8C9E9E89-720E-468F-BEE3-25CE06C2971B}">
      <dgm:prSet custT="1"/>
      <dgm:spPr>
        <a:solidFill>
          <a:srgbClr val="36B0E3"/>
        </a:solidFill>
      </dgm:spPr>
      <dgm:t>
        <a:bodyPr/>
        <a:lstStyle/>
        <a:p>
          <a:r>
            <a:rPr lang="en-GB" sz="1600" u="none" dirty="0">
              <a:uFillTx/>
            </a:rPr>
            <a:t>Infinitely scalable. </a:t>
          </a:r>
        </a:p>
      </dgm:t>
    </dgm:pt>
    <dgm:pt modelId="{954A8FCF-E471-45B1-B488-2441F6F4A596}" type="parTrans" cxnId="{09659A7C-F333-43AD-90A6-1D6AB6A1B027}">
      <dgm:prSet/>
      <dgm:spPr/>
      <dgm:t>
        <a:bodyPr/>
        <a:lstStyle/>
        <a:p>
          <a:endParaRPr lang="en-US" sz="1800"/>
        </a:p>
      </dgm:t>
    </dgm:pt>
    <dgm:pt modelId="{7B17195C-FCC9-4711-8E49-1617EA22F048}" type="sibTrans" cxnId="{09659A7C-F333-43AD-90A6-1D6AB6A1B027}">
      <dgm:prSet/>
      <dgm:spPr/>
      <dgm:t>
        <a:bodyPr/>
        <a:lstStyle/>
        <a:p>
          <a:endParaRPr lang="en-US" sz="1800"/>
        </a:p>
      </dgm:t>
    </dgm:pt>
    <dgm:pt modelId="{C03FB8C6-EE24-4BD6-A2A0-69F1C26D92BB}">
      <dgm:prSet custT="1"/>
      <dgm:spPr>
        <a:solidFill>
          <a:srgbClr val="36B0E3"/>
        </a:solidFill>
      </dgm:spPr>
      <dgm:t>
        <a:bodyPr/>
        <a:lstStyle/>
        <a:p>
          <a:r>
            <a:rPr lang="en-GB" sz="1600" dirty="0"/>
            <a:t>No licenses required</a:t>
          </a:r>
        </a:p>
      </dgm:t>
    </dgm:pt>
    <dgm:pt modelId="{A43A1D0F-E579-4012-8232-916CD67CBEE5}" type="parTrans" cxnId="{7C42BF4D-7E36-426A-8323-734A84819C8F}">
      <dgm:prSet/>
      <dgm:spPr/>
      <dgm:t>
        <a:bodyPr/>
        <a:lstStyle/>
        <a:p>
          <a:endParaRPr lang="en-US" sz="1800"/>
        </a:p>
      </dgm:t>
    </dgm:pt>
    <dgm:pt modelId="{DFA78AFA-1D06-407B-A679-40B877FB5F57}" type="sibTrans" cxnId="{7C42BF4D-7E36-426A-8323-734A84819C8F}">
      <dgm:prSet/>
      <dgm:spPr/>
      <dgm:t>
        <a:bodyPr/>
        <a:lstStyle/>
        <a:p>
          <a:endParaRPr lang="en-US" sz="1800"/>
        </a:p>
      </dgm:t>
    </dgm:pt>
    <dgm:pt modelId="{D7D63FBB-2716-42A6-8D77-7CA36793F40A}">
      <dgm:prSet phldrT="[Text]" custT="1"/>
      <dgm:spPr>
        <a:solidFill>
          <a:srgbClr val="E62F79"/>
        </a:solidFill>
      </dgm:spPr>
      <dgm:t>
        <a:bodyPr/>
        <a:lstStyle/>
        <a:p>
          <a:r>
            <a:rPr lang="en-GB" sz="1600" u="none" dirty="0">
              <a:uFillTx/>
            </a:rPr>
            <a:t>Can be used with basic training</a:t>
          </a:r>
          <a:endParaRPr lang="en-US" sz="1600" dirty="0"/>
        </a:p>
      </dgm:t>
    </dgm:pt>
    <dgm:pt modelId="{234DED39-0812-4B1B-9F55-598C4761EFA5}" type="parTrans" cxnId="{BE51BE00-E250-4634-B7C7-BA79ED6CEDDB}">
      <dgm:prSet/>
      <dgm:spPr/>
      <dgm:t>
        <a:bodyPr/>
        <a:lstStyle/>
        <a:p>
          <a:endParaRPr lang="en-US" sz="1800"/>
        </a:p>
      </dgm:t>
    </dgm:pt>
    <dgm:pt modelId="{11063654-E4B4-4C95-9CD6-10CADF53C9D8}" type="sibTrans" cxnId="{BE51BE00-E250-4634-B7C7-BA79ED6CEDDB}">
      <dgm:prSet/>
      <dgm:spPr/>
      <dgm:t>
        <a:bodyPr/>
        <a:lstStyle/>
        <a:p>
          <a:endParaRPr lang="en-US" sz="1800"/>
        </a:p>
      </dgm:t>
    </dgm:pt>
    <dgm:pt modelId="{7BB5074C-311C-4B1E-A704-BEED076C52F4}">
      <dgm:prSet custT="1"/>
      <dgm:spPr>
        <a:solidFill>
          <a:srgbClr val="E62F79"/>
        </a:solidFill>
      </dgm:spPr>
      <dgm:t>
        <a:bodyPr/>
        <a:lstStyle/>
        <a:p>
          <a:r>
            <a:rPr lang="en-GB" sz="1600" u="none" dirty="0">
              <a:uFillTx/>
            </a:rPr>
            <a:t>Offline features</a:t>
          </a:r>
        </a:p>
      </dgm:t>
    </dgm:pt>
    <dgm:pt modelId="{BF6B7290-A732-43C1-B10D-D0449BA0AD7E}" type="parTrans" cxnId="{B9FB9667-6830-49A3-A43A-744079A14CFF}">
      <dgm:prSet/>
      <dgm:spPr/>
      <dgm:t>
        <a:bodyPr/>
        <a:lstStyle/>
        <a:p>
          <a:endParaRPr lang="en-US" sz="1800"/>
        </a:p>
      </dgm:t>
    </dgm:pt>
    <dgm:pt modelId="{FBEE4264-C069-450B-8275-B9E01038F27A}" type="sibTrans" cxnId="{B9FB9667-6830-49A3-A43A-744079A14CFF}">
      <dgm:prSet/>
      <dgm:spPr/>
      <dgm:t>
        <a:bodyPr/>
        <a:lstStyle/>
        <a:p>
          <a:endParaRPr lang="en-US" sz="1800"/>
        </a:p>
      </dgm:t>
    </dgm:pt>
    <dgm:pt modelId="{4618AB4A-2094-418B-A260-622EF0A0A5AC}">
      <dgm:prSet custT="1"/>
      <dgm:spPr>
        <a:solidFill>
          <a:srgbClr val="E62F79"/>
        </a:solidFill>
      </dgm:spPr>
      <dgm:t>
        <a:bodyPr/>
        <a:lstStyle/>
        <a:p>
          <a:r>
            <a:rPr lang="en-GB" sz="1600" dirty="0"/>
            <a:t>Mobile &amp; computer</a:t>
          </a:r>
        </a:p>
      </dgm:t>
    </dgm:pt>
    <dgm:pt modelId="{015E36EB-7A43-4EEE-AEBB-8F34278966EF}" type="parTrans" cxnId="{ADC0236C-8D2C-4C11-AC8B-3A4F0901EA6C}">
      <dgm:prSet/>
      <dgm:spPr/>
      <dgm:t>
        <a:bodyPr/>
        <a:lstStyle/>
        <a:p>
          <a:endParaRPr lang="en-US" sz="1800"/>
        </a:p>
      </dgm:t>
    </dgm:pt>
    <dgm:pt modelId="{CCB8E605-DF2B-4AB7-9190-A47BCBE0088C}" type="sibTrans" cxnId="{ADC0236C-8D2C-4C11-AC8B-3A4F0901EA6C}">
      <dgm:prSet/>
      <dgm:spPr/>
      <dgm:t>
        <a:bodyPr/>
        <a:lstStyle/>
        <a:p>
          <a:endParaRPr lang="en-US" sz="1800"/>
        </a:p>
      </dgm:t>
    </dgm:pt>
    <dgm:pt modelId="{F13F1065-F757-4898-A34E-CBDA5CF0366D}">
      <dgm:prSet phldrT="[Text]" custT="1"/>
      <dgm:spPr>
        <a:solidFill>
          <a:srgbClr val="E62F79"/>
        </a:solidFill>
      </dgm:spPr>
      <dgm:t>
        <a:bodyPr/>
        <a:lstStyle/>
        <a:p>
          <a:r>
            <a:rPr lang="en-GB" sz="1600" u="none" dirty="0">
              <a:uFillTx/>
            </a:rPr>
            <a:t>Hosting options: choose own host or contribute % to Frontline AIDS instance of Wanda</a:t>
          </a:r>
          <a:endParaRPr lang="en-US" sz="1600" dirty="0"/>
        </a:p>
      </dgm:t>
    </dgm:pt>
    <dgm:pt modelId="{5BB98D42-CECC-40B9-92BB-52B7C8FEAEAE}" type="parTrans" cxnId="{126E85AD-9EFF-4AE6-AC3F-AD226174B314}">
      <dgm:prSet/>
      <dgm:spPr/>
      <dgm:t>
        <a:bodyPr/>
        <a:lstStyle/>
        <a:p>
          <a:endParaRPr lang="en-US" sz="1800"/>
        </a:p>
      </dgm:t>
    </dgm:pt>
    <dgm:pt modelId="{6A218C02-A774-442A-92BE-BA1D660E90DC}" type="sibTrans" cxnId="{126E85AD-9EFF-4AE6-AC3F-AD226174B314}">
      <dgm:prSet/>
      <dgm:spPr/>
      <dgm:t>
        <a:bodyPr/>
        <a:lstStyle/>
        <a:p>
          <a:endParaRPr lang="en-US" sz="1800"/>
        </a:p>
      </dgm:t>
    </dgm:pt>
    <dgm:pt modelId="{20123346-B6B6-4666-8242-9E0C44D5B38B}">
      <dgm:prSet custT="1"/>
      <dgm:spPr>
        <a:solidFill>
          <a:srgbClr val="E62F79"/>
        </a:solidFill>
      </dgm:spPr>
      <dgm:t>
        <a:bodyPr/>
        <a:lstStyle/>
        <a:p>
          <a:r>
            <a:rPr lang="en-GB" sz="1600" dirty="0"/>
            <a:t>Free open source software</a:t>
          </a:r>
        </a:p>
      </dgm:t>
    </dgm:pt>
    <dgm:pt modelId="{0D9B676C-B99E-4EA9-BA70-0692A34ADAA2}" type="parTrans" cxnId="{F1985C7C-5A00-4F5D-97C2-313AD31757F6}">
      <dgm:prSet/>
      <dgm:spPr/>
      <dgm:t>
        <a:bodyPr/>
        <a:lstStyle/>
        <a:p>
          <a:endParaRPr lang="en-US" sz="1800"/>
        </a:p>
      </dgm:t>
    </dgm:pt>
    <dgm:pt modelId="{3D9C23E0-B215-4D08-9AAD-3BE5839071FF}" type="sibTrans" cxnId="{F1985C7C-5A00-4F5D-97C2-313AD31757F6}">
      <dgm:prSet/>
      <dgm:spPr/>
      <dgm:t>
        <a:bodyPr/>
        <a:lstStyle/>
        <a:p>
          <a:endParaRPr lang="en-US" sz="1800"/>
        </a:p>
      </dgm:t>
    </dgm:pt>
    <dgm:pt modelId="{EE11CCFA-43B2-42A4-9284-5BFA13497D0A}">
      <dgm:prSet custT="1"/>
      <dgm:spPr>
        <a:solidFill>
          <a:srgbClr val="E62F79"/>
        </a:solidFill>
      </dgm:spPr>
      <dgm:t>
        <a:bodyPr/>
        <a:lstStyle/>
        <a:p>
          <a:r>
            <a:rPr lang="en-GB" sz="1600" b="1" u="none" dirty="0"/>
            <a:t>Analysis and reporting:</a:t>
          </a:r>
        </a:p>
      </dgm:t>
    </dgm:pt>
    <dgm:pt modelId="{5D57F9EB-F19C-4AF9-BD93-4BE45390A420}" type="parTrans" cxnId="{0CF5D822-1108-4F0A-9A02-594DD96780AD}">
      <dgm:prSet/>
      <dgm:spPr/>
      <dgm:t>
        <a:bodyPr/>
        <a:lstStyle/>
        <a:p>
          <a:endParaRPr lang="en-US" sz="1800"/>
        </a:p>
      </dgm:t>
    </dgm:pt>
    <dgm:pt modelId="{B4514537-A63F-46E8-8BBB-D4E4AF2A5485}" type="sibTrans" cxnId="{0CF5D822-1108-4F0A-9A02-594DD96780AD}">
      <dgm:prSet/>
      <dgm:spPr/>
      <dgm:t>
        <a:bodyPr/>
        <a:lstStyle/>
        <a:p>
          <a:endParaRPr lang="en-US" sz="1800"/>
        </a:p>
      </dgm:t>
    </dgm:pt>
    <dgm:pt modelId="{D3061B43-3B6A-4C33-8CD8-5A667D6D9832}">
      <dgm:prSet custT="1"/>
      <dgm:spPr>
        <a:solidFill>
          <a:srgbClr val="E62F79"/>
        </a:solidFill>
      </dgm:spPr>
      <dgm:t>
        <a:bodyPr/>
        <a:lstStyle/>
        <a:p>
          <a:r>
            <a:rPr lang="en-GB" sz="1600" u="none" dirty="0">
              <a:uFillTx/>
            </a:rPr>
            <a:t>Pre-set &amp; custom reports</a:t>
          </a:r>
          <a:endParaRPr lang="en-GB" sz="1600" dirty="0"/>
        </a:p>
      </dgm:t>
    </dgm:pt>
    <dgm:pt modelId="{ABB3772A-B858-4C24-8FB8-FA8872468D44}" type="parTrans" cxnId="{ABE5BB19-C001-4B24-BB76-4B14C7F2FB34}">
      <dgm:prSet/>
      <dgm:spPr/>
      <dgm:t>
        <a:bodyPr/>
        <a:lstStyle/>
        <a:p>
          <a:endParaRPr lang="en-US" sz="1800"/>
        </a:p>
      </dgm:t>
    </dgm:pt>
    <dgm:pt modelId="{B54FD0F2-EB8C-4D3F-A5D0-086D1AAE24FD}" type="sibTrans" cxnId="{ABE5BB19-C001-4B24-BB76-4B14C7F2FB34}">
      <dgm:prSet/>
      <dgm:spPr/>
      <dgm:t>
        <a:bodyPr/>
        <a:lstStyle/>
        <a:p>
          <a:endParaRPr lang="en-US" sz="1800"/>
        </a:p>
      </dgm:t>
    </dgm:pt>
    <dgm:pt modelId="{4C9869D8-A764-4CB3-ABBE-FDF4955FAD89}">
      <dgm:prSet custT="1"/>
      <dgm:spPr>
        <a:solidFill>
          <a:srgbClr val="E62F79"/>
        </a:solidFill>
      </dgm:spPr>
      <dgm:t>
        <a:bodyPr/>
        <a:lstStyle/>
        <a:p>
          <a:r>
            <a:rPr lang="en-GB" sz="1600" u="none" dirty="0">
              <a:uFillTx/>
            </a:rPr>
            <a:t>Has data visualisation. </a:t>
          </a:r>
        </a:p>
      </dgm:t>
    </dgm:pt>
    <dgm:pt modelId="{31F5C2AD-5A03-4CC1-9B43-FE8C39E69EF5}" type="parTrans" cxnId="{15A0D576-949E-4A9D-8ECA-1F260FD071B7}">
      <dgm:prSet/>
      <dgm:spPr/>
      <dgm:t>
        <a:bodyPr/>
        <a:lstStyle/>
        <a:p>
          <a:endParaRPr lang="en-US" sz="1800"/>
        </a:p>
      </dgm:t>
    </dgm:pt>
    <dgm:pt modelId="{816A3F5C-8C9F-4776-BDE8-7648220585AD}" type="sibTrans" cxnId="{15A0D576-949E-4A9D-8ECA-1F260FD071B7}">
      <dgm:prSet/>
      <dgm:spPr/>
      <dgm:t>
        <a:bodyPr/>
        <a:lstStyle/>
        <a:p>
          <a:endParaRPr lang="en-US" sz="1800"/>
        </a:p>
      </dgm:t>
    </dgm:pt>
    <dgm:pt modelId="{222C653C-19FF-4AE2-85A2-E14AE74C33CE}">
      <dgm:prSet custT="1"/>
      <dgm:spPr>
        <a:solidFill>
          <a:srgbClr val="E62F79"/>
        </a:solidFill>
      </dgm:spPr>
      <dgm:t>
        <a:bodyPr/>
        <a:lstStyle/>
        <a:p>
          <a:r>
            <a:rPr lang="en-GB" sz="1600" u="none" dirty="0">
              <a:uFillTx/>
            </a:rPr>
            <a:t>Basic and sophisticated analyses. </a:t>
          </a:r>
          <a:endParaRPr lang="en-GB" sz="1600" dirty="0"/>
        </a:p>
      </dgm:t>
    </dgm:pt>
    <dgm:pt modelId="{985C007D-11D1-4601-B530-776361C93757}" type="parTrans" cxnId="{97B147FC-EA1F-4A6A-8FE1-9F642BF96BD2}">
      <dgm:prSet/>
      <dgm:spPr/>
      <dgm:t>
        <a:bodyPr/>
        <a:lstStyle/>
        <a:p>
          <a:endParaRPr lang="en-US" sz="1800"/>
        </a:p>
      </dgm:t>
    </dgm:pt>
    <dgm:pt modelId="{B77AB962-E763-48AB-87D2-1FAEB61A386E}" type="sibTrans" cxnId="{97B147FC-EA1F-4A6A-8FE1-9F642BF96BD2}">
      <dgm:prSet/>
      <dgm:spPr/>
      <dgm:t>
        <a:bodyPr/>
        <a:lstStyle/>
        <a:p>
          <a:endParaRPr lang="en-US" sz="1800"/>
        </a:p>
      </dgm:t>
    </dgm:pt>
    <dgm:pt modelId="{C3AB482D-2E6E-41AC-A62F-6A454CB4BC04}">
      <dgm:prSet custT="1"/>
      <dgm:spPr>
        <a:solidFill>
          <a:srgbClr val="36B0E3"/>
        </a:solidFill>
      </dgm:spPr>
      <dgm:t>
        <a:bodyPr/>
        <a:lstStyle/>
        <a:p>
          <a:r>
            <a:rPr lang="en-GB" sz="1400" dirty="0"/>
            <a:t>Two-factor</a:t>
          </a:r>
          <a:r>
            <a:rPr lang="en-GB" sz="1600" dirty="0"/>
            <a:t> authentication, pin protected</a:t>
          </a:r>
          <a:endParaRPr lang="en-US" sz="1600" dirty="0"/>
        </a:p>
      </dgm:t>
    </dgm:pt>
    <dgm:pt modelId="{D95EAA76-1936-43BC-8E71-7DAD26CB973B}" type="parTrans" cxnId="{391C57A4-75F3-4CFE-AE98-1A2D4373BF17}">
      <dgm:prSet/>
      <dgm:spPr/>
      <dgm:t>
        <a:bodyPr/>
        <a:lstStyle/>
        <a:p>
          <a:endParaRPr lang="en-US" sz="1800"/>
        </a:p>
      </dgm:t>
    </dgm:pt>
    <dgm:pt modelId="{92A57DAE-52A6-4A7C-AE36-4B3B065400ED}" type="sibTrans" cxnId="{391C57A4-75F3-4CFE-AE98-1A2D4373BF17}">
      <dgm:prSet/>
      <dgm:spPr/>
      <dgm:t>
        <a:bodyPr/>
        <a:lstStyle/>
        <a:p>
          <a:endParaRPr lang="en-US" sz="1800"/>
        </a:p>
      </dgm:t>
    </dgm:pt>
    <dgm:pt modelId="{2763E7E1-22DF-453B-AFF9-89C11887B90C}">
      <dgm:prSet custT="1"/>
      <dgm:spPr>
        <a:solidFill>
          <a:srgbClr val="E62F79"/>
        </a:solidFill>
      </dgm:spPr>
      <dgm:t>
        <a:bodyPr/>
        <a:lstStyle/>
        <a:p>
          <a:r>
            <a:rPr lang="en-GB" sz="1600" dirty="0"/>
            <a:t>Offline and on-line use</a:t>
          </a:r>
        </a:p>
      </dgm:t>
    </dgm:pt>
    <dgm:pt modelId="{89BC96A0-FD5B-4296-B567-0653FE6422E0}" type="parTrans" cxnId="{A64069BA-2379-4318-881C-2B84755359AD}">
      <dgm:prSet/>
      <dgm:spPr/>
      <dgm:t>
        <a:bodyPr/>
        <a:lstStyle/>
        <a:p>
          <a:endParaRPr lang="en-US" sz="1800"/>
        </a:p>
      </dgm:t>
    </dgm:pt>
    <dgm:pt modelId="{7B8423E2-F36F-4F4C-9592-E47BB5C8B440}" type="sibTrans" cxnId="{A64069BA-2379-4318-881C-2B84755359AD}">
      <dgm:prSet/>
      <dgm:spPr/>
      <dgm:t>
        <a:bodyPr/>
        <a:lstStyle/>
        <a:p>
          <a:endParaRPr lang="en-US" sz="1800"/>
        </a:p>
      </dgm:t>
    </dgm:pt>
    <dgm:pt modelId="{71957781-5C84-494E-801E-D36427B94AD2}">
      <dgm:prSet phldrT="[Text]" custT="1"/>
      <dgm:spPr>
        <a:solidFill>
          <a:srgbClr val="23844E"/>
        </a:solidFill>
      </dgm:spPr>
      <dgm:t>
        <a:bodyPr/>
        <a:lstStyle/>
        <a:p>
          <a:r>
            <a:rPr lang="en-GB" sz="1600" u="none" dirty="0">
              <a:uFillTx/>
            </a:rPr>
            <a:t>Can store and analyse other surveys</a:t>
          </a:r>
          <a:endParaRPr lang="en-US" sz="1600" dirty="0"/>
        </a:p>
      </dgm:t>
    </dgm:pt>
    <dgm:pt modelId="{1446BAA2-23D9-44D0-BA8F-FB6AC7915A87}" type="parTrans" cxnId="{E6EC4B4D-CE36-4C3C-B10B-DAC827DEF02D}">
      <dgm:prSet/>
      <dgm:spPr/>
      <dgm:t>
        <a:bodyPr/>
        <a:lstStyle/>
        <a:p>
          <a:endParaRPr lang="en-US" sz="1800"/>
        </a:p>
      </dgm:t>
    </dgm:pt>
    <dgm:pt modelId="{2B8608AF-AE3A-4E10-8376-1DB11791F24D}" type="sibTrans" cxnId="{E6EC4B4D-CE36-4C3C-B10B-DAC827DEF02D}">
      <dgm:prSet/>
      <dgm:spPr/>
      <dgm:t>
        <a:bodyPr/>
        <a:lstStyle/>
        <a:p>
          <a:endParaRPr lang="en-US" sz="1800"/>
        </a:p>
      </dgm:t>
    </dgm:pt>
    <dgm:pt modelId="{E4A574E2-9481-4B74-9C41-9649E13E5D1F}">
      <dgm:prSet phldrT="[Text]" custT="1"/>
      <dgm:spPr>
        <a:solidFill>
          <a:srgbClr val="23844E"/>
        </a:solidFill>
      </dgm:spPr>
      <dgm:t>
        <a:bodyPr/>
        <a:lstStyle/>
        <a:p>
          <a:r>
            <a:rPr lang="en-GB" sz="1600" u="none" dirty="0">
              <a:uFillTx/>
            </a:rPr>
            <a:t>Can track cases anonymously</a:t>
          </a:r>
        </a:p>
      </dgm:t>
    </dgm:pt>
    <dgm:pt modelId="{69CEB66D-411A-42C9-B857-2DDB8FD3C6E8}" type="parTrans" cxnId="{F1A95602-4F26-470E-AB3A-DADD7E1C4547}">
      <dgm:prSet/>
      <dgm:spPr/>
      <dgm:t>
        <a:bodyPr/>
        <a:lstStyle/>
        <a:p>
          <a:endParaRPr lang="en-US" sz="1800"/>
        </a:p>
      </dgm:t>
    </dgm:pt>
    <dgm:pt modelId="{625B1472-A382-4EA7-A666-BC10C4A086AC}" type="sibTrans" cxnId="{F1A95602-4F26-470E-AB3A-DADD7E1C4547}">
      <dgm:prSet/>
      <dgm:spPr/>
      <dgm:t>
        <a:bodyPr/>
        <a:lstStyle/>
        <a:p>
          <a:endParaRPr lang="en-US" sz="1800"/>
        </a:p>
      </dgm:t>
    </dgm:pt>
    <dgm:pt modelId="{BD28234B-6407-4C5B-A5E0-12E11C8D1D85}">
      <dgm:prSet phldrT="[Text]" custT="1"/>
      <dgm:spPr>
        <a:solidFill>
          <a:srgbClr val="23844E"/>
        </a:solidFill>
      </dgm:spPr>
      <dgm:t>
        <a:bodyPr/>
        <a:lstStyle/>
        <a:p>
          <a:r>
            <a:rPr lang="en-GB" sz="1600" u="none" dirty="0">
              <a:uFillTx/>
            </a:rPr>
            <a:t>Can track follow up actions. </a:t>
          </a:r>
        </a:p>
      </dgm:t>
    </dgm:pt>
    <dgm:pt modelId="{ACD0017E-1F92-4E5F-81D6-92EFAEDA164C}" type="parTrans" cxnId="{683BCAB2-EFBE-43C0-8801-9C5E75EAB516}">
      <dgm:prSet/>
      <dgm:spPr/>
      <dgm:t>
        <a:bodyPr/>
        <a:lstStyle/>
        <a:p>
          <a:endParaRPr lang="en-US" sz="1800"/>
        </a:p>
      </dgm:t>
    </dgm:pt>
    <dgm:pt modelId="{42FE28A1-BD65-4EE0-A6CB-22DFD9B2BF59}" type="sibTrans" cxnId="{683BCAB2-EFBE-43C0-8801-9C5E75EAB516}">
      <dgm:prSet/>
      <dgm:spPr/>
      <dgm:t>
        <a:bodyPr/>
        <a:lstStyle/>
        <a:p>
          <a:endParaRPr lang="en-US" sz="1800"/>
        </a:p>
      </dgm:t>
    </dgm:pt>
    <dgm:pt modelId="{8284EF74-80F7-4479-88B7-14DEDB5EEB5A}">
      <dgm:prSet phldrT="[Text]" custT="1"/>
      <dgm:spPr>
        <a:solidFill>
          <a:srgbClr val="23844E"/>
        </a:solidFill>
      </dgm:spPr>
      <dgm:t>
        <a:bodyPr/>
        <a:lstStyle/>
        <a:p>
          <a:r>
            <a:rPr lang="en-GB" sz="1600" dirty="0"/>
            <a:t>Links needs to providers</a:t>
          </a:r>
        </a:p>
      </dgm:t>
    </dgm:pt>
    <dgm:pt modelId="{BD40145A-E430-40ED-B7EA-668BDEDFCECD}" type="parTrans" cxnId="{EC0FD2D6-60F2-4932-82C5-B841E6954B83}">
      <dgm:prSet/>
      <dgm:spPr/>
      <dgm:t>
        <a:bodyPr/>
        <a:lstStyle/>
        <a:p>
          <a:endParaRPr lang="en-US" sz="1800"/>
        </a:p>
      </dgm:t>
    </dgm:pt>
    <dgm:pt modelId="{73193D11-F11C-4EFD-9355-9022F0A988C7}" type="sibTrans" cxnId="{EC0FD2D6-60F2-4932-82C5-B841E6954B83}">
      <dgm:prSet/>
      <dgm:spPr/>
      <dgm:t>
        <a:bodyPr/>
        <a:lstStyle/>
        <a:p>
          <a:endParaRPr lang="en-US" sz="1800"/>
        </a:p>
      </dgm:t>
    </dgm:pt>
    <dgm:pt modelId="{4BAA87C0-3658-4ACB-96D3-7D68CB67B4CC}">
      <dgm:prSet phldrT="[Text]" custT="1"/>
      <dgm:spPr>
        <a:solidFill>
          <a:srgbClr val="36B0E3"/>
        </a:solidFill>
      </dgm:spPr>
      <dgm:t>
        <a:bodyPr/>
        <a:lstStyle/>
        <a:p>
          <a:r>
            <a:rPr lang="en-US" sz="1400" b="1" u="none" dirty="0"/>
            <a:t>System &amp; data management features:</a:t>
          </a:r>
        </a:p>
      </dgm:t>
    </dgm:pt>
    <dgm:pt modelId="{2039A0CF-B32D-46C7-8C1E-92F49094E426}" type="parTrans" cxnId="{A0C93A92-5BFA-484C-BC47-BA590BEB74C9}">
      <dgm:prSet/>
      <dgm:spPr/>
      <dgm:t>
        <a:bodyPr/>
        <a:lstStyle/>
        <a:p>
          <a:endParaRPr lang="en-US" sz="1800"/>
        </a:p>
      </dgm:t>
    </dgm:pt>
    <dgm:pt modelId="{62358454-6BF0-4588-8041-2A8A143B5080}" type="sibTrans" cxnId="{A0C93A92-5BFA-484C-BC47-BA590BEB74C9}">
      <dgm:prSet/>
      <dgm:spPr/>
      <dgm:t>
        <a:bodyPr/>
        <a:lstStyle/>
        <a:p>
          <a:endParaRPr lang="en-US" sz="1800"/>
        </a:p>
      </dgm:t>
    </dgm:pt>
    <dgm:pt modelId="{8E72F000-4A4C-4A32-B19A-F2C5EE1B5ED5}">
      <dgm:prSet custT="1"/>
      <dgm:spPr>
        <a:solidFill>
          <a:srgbClr val="23844E"/>
        </a:solidFill>
      </dgm:spPr>
      <dgm:t>
        <a:bodyPr/>
        <a:lstStyle/>
        <a:p>
          <a:endParaRPr lang="en-US" sz="1600" dirty="0"/>
        </a:p>
      </dgm:t>
    </dgm:pt>
    <dgm:pt modelId="{8937FA91-8B42-438D-AB62-2D3861B9ED06}" type="parTrans" cxnId="{99CEAE31-A438-4535-83C9-69E92D5F8C33}">
      <dgm:prSet/>
      <dgm:spPr/>
      <dgm:t>
        <a:bodyPr/>
        <a:lstStyle/>
        <a:p>
          <a:endParaRPr lang="en-US" sz="1800"/>
        </a:p>
      </dgm:t>
    </dgm:pt>
    <dgm:pt modelId="{F8649009-B904-436C-9D2D-4A000578EF71}" type="sibTrans" cxnId="{99CEAE31-A438-4535-83C9-69E92D5F8C33}">
      <dgm:prSet/>
      <dgm:spPr/>
      <dgm:t>
        <a:bodyPr/>
        <a:lstStyle/>
        <a:p>
          <a:endParaRPr lang="en-US" sz="1800"/>
        </a:p>
      </dgm:t>
    </dgm:pt>
    <dgm:pt modelId="{71D23DF0-8661-48B6-9F63-96CF0F584192}">
      <dgm:prSet custT="1"/>
      <dgm:spPr>
        <a:solidFill>
          <a:srgbClr val="23844E"/>
        </a:solidFill>
      </dgm:spPr>
      <dgm:t>
        <a:bodyPr/>
        <a:lstStyle/>
        <a:p>
          <a:r>
            <a:rPr lang="en-GB" sz="1600" dirty="0"/>
            <a:t>Customisable forms in different languages and scripts and translation</a:t>
          </a:r>
          <a:endParaRPr lang="en-US" sz="1600" dirty="0"/>
        </a:p>
      </dgm:t>
    </dgm:pt>
    <dgm:pt modelId="{C60B1F89-20BC-4892-A33E-95E77B2527A9}" type="parTrans" cxnId="{37C9742B-EA47-40F8-BC2C-CC6D32B3C5A7}">
      <dgm:prSet/>
      <dgm:spPr/>
      <dgm:t>
        <a:bodyPr/>
        <a:lstStyle/>
        <a:p>
          <a:endParaRPr lang="en-US" sz="1800"/>
        </a:p>
      </dgm:t>
    </dgm:pt>
    <dgm:pt modelId="{17945C35-6FC0-423C-A6B2-B32AD1C6DE04}" type="sibTrans" cxnId="{37C9742B-EA47-40F8-BC2C-CC6D32B3C5A7}">
      <dgm:prSet/>
      <dgm:spPr/>
      <dgm:t>
        <a:bodyPr/>
        <a:lstStyle/>
        <a:p>
          <a:endParaRPr lang="en-US" sz="1800"/>
        </a:p>
      </dgm:t>
    </dgm:pt>
    <dgm:pt modelId="{B8346F7D-8A86-4EAB-8E35-AA77E41E6259}">
      <dgm:prSet custT="1"/>
      <dgm:spPr>
        <a:solidFill>
          <a:srgbClr val="23844E"/>
        </a:solidFill>
      </dgm:spPr>
      <dgm:t>
        <a:bodyPr/>
        <a:lstStyle/>
        <a:p>
          <a:r>
            <a:rPr lang="en-US" sz="1600" dirty="0"/>
            <a:t>User friendly interface</a:t>
          </a:r>
        </a:p>
      </dgm:t>
    </dgm:pt>
    <dgm:pt modelId="{91D177BD-1115-4A6F-BD90-2E64214E893D}" type="parTrans" cxnId="{7A7E40DC-82A1-4ED1-B189-E18363B16638}">
      <dgm:prSet/>
      <dgm:spPr/>
      <dgm:t>
        <a:bodyPr/>
        <a:lstStyle/>
        <a:p>
          <a:endParaRPr lang="en-US" sz="1800"/>
        </a:p>
      </dgm:t>
    </dgm:pt>
    <dgm:pt modelId="{62AF7BC9-3013-4C2A-A878-1EC9CB60C09C}" type="sibTrans" cxnId="{7A7E40DC-82A1-4ED1-B189-E18363B16638}">
      <dgm:prSet/>
      <dgm:spPr/>
      <dgm:t>
        <a:bodyPr/>
        <a:lstStyle/>
        <a:p>
          <a:endParaRPr lang="en-US" sz="1800"/>
        </a:p>
      </dgm:t>
    </dgm:pt>
    <dgm:pt modelId="{D18E63C5-0500-4924-A1F8-32AF6A53ED58}">
      <dgm:prSet custT="1"/>
      <dgm:spPr>
        <a:solidFill>
          <a:srgbClr val="23844E"/>
        </a:solidFill>
      </dgm:spPr>
      <dgm:t>
        <a:bodyPr/>
        <a:lstStyle/>
        <a:p>
          <a:r>
            <a:rPr lang="en-US" sz="1600" dirty="0"/>
            <a:t> Visual branding</a:t>
          </a:r>
        </a:p>
      </dgm:t>
    </dgm:pt>
    <dgm:pt modelId="{D51EBF16-0370-4C52-9E0D-4956D18D3A90}" type="parTrans" cxnId="{48BCD965-FD1A-457E-A3FB-B9FD98FEA1D6}">
      <dgm:prSet/>
      <dgm:spPr/>
      <dgm:t>
        <a:bodyPr/>
        <a:lstStyle/>
        <a:p>
          <a:endParaRPr lang="en-US" sz="1800"/>
        </a:p>
      </dgm:t>
    </dgm:pt>
    <dgm:pt modelId="{270DB03C-7429-41A6-A780-70B16A73AAF5}" type="sibTrans" cxnId="{48BCD965-FD1A-457E-A3FB-B9FD98FEA1D6}">
      <dgm:prSet/>
      <dgm:spPr/>
      <dgm:t>
        <a:bodyPr/>
        <a:lstStyle/>
        <a:p>
          <a:endParaRPr lang="en-US" sz="1800"/>
        </a:p>
      </dgm:t>
    </dgm:pt>
    <dgm:pt modelId="{DA229926-1487-40DE-A942-CEC680C9D079}">
      <dgm:prSet phldrT="[Text]" custT="1"/>
      <dgm:spPr>
        <a:solidFill>
          <a:srgbClr val="36B0E3"/>
        </a:solidFill>
      </dgm:spPr>
      <dgm:t>
        <a:bodyPr/>
        <a:lstStyle/>
        <a:p>
          <a:r>
            <a:rPr lang="en-US" sz="1400" dirty="0"/>
            <a:t>Free upgrades</a:t>
          </a:r>
        </a:p>
      </dgm:t>
    </dgm:pt>
    <dgm:pt modelId="{91221129-C807-413A-B679-24B6A2B91885}" type="parTrans" cxnId="{513B73E1-38B8-4E38-98AA-6DC43E0C326D}">
      <dgm:prSet/>
      <dgm:spPr/>
      <dgm:t>
        <a:bodyPr/>
        <a:lstStyle/>
        <a:p>
          <a:endParaRPr lang="en-US" sz="1800"/>
        </a:p>
      </dgm:t>
    </dgm:pt>
    <dgm:pt modelId="{687D6688-899A-4DC1-B0EC-4B8A10CFA3EA}" type="sibTrans" cxnId="{513B73E1-38B8-4E38-98AA-6DC43E0C326D}">
      <dgm:prSet/>
      <dgm:spPr/>
      <dgm:t>
        <a:bodyPr/>
        <a:lstStyle/>
        <a:p>
          <a:endParaRPr lang="en-US" sz="1800"/>
        </a:p>
      </dgm:t>
    </dgm:pt>
    <dgm:pt modelId="{90F8C939-8E66-43F9-8123-BD958C854743}">
      <dgm:prSet phldrT="[Text]" custT="1"/>
      <dgm:spPr>
        <a:solidFill>
          <a:srgbClr val="36B0E3"/>
        </a:solidFill>
      </dgm:spPr>
      <dgm:t>
        <a:bodyPr/>
        <a:lstStyle/>
        <a:p>
          <a:r>
            <a:rPr lang="en-US" sz="1400" dirty="0"/>
            <a:t>Interoperable outputs</a:t>
          </a:r>
        </a:p>
      </dgm:t>
    </dgm:pt>
    <dgm:pt modelId="{EF538008-2511-4586-9067-4BF5FB162548}" type="parTrans" cxnId="{1ABE5840-0BA7-42A0-9208-2F0A15BD01E5}">
      <dgm:prSet/>
      <dgm:spPr/>
      <dgm:t>
        <a:bodyPr/>
        <a:lstStyle/>
        <a:p>
          <a:endParaRPr lang="en-US" sz="1800"/>
        </a:p>
      </dgm:t>
    </dgm:pt>
    <dgm:pt modelId="{D75E592C-B9D7-4991-90DF-248FF8FF88B6}" type="sibTrans" cxnId="{1ABE5840-0BA7-42A0-9208-2F0A15BD01E5}">
      <dgm:prSet/>
      <dgm:spPr/>
      <dgm:t>
        <a:bodyPr/>
        <a:lstStyle/>
        <a:p>
          <a:endParaRPr lang="en-US" sz="1800"/>
        </a:p>
      </dgm:t>
    </dgm:pt>
    <dgm:pt modelId="{695EB69B-8EFA-4C6D-89E9-21F0CF30B43A}">
      <dgm:prSet phldrT="[Text]" custT="1"/>
      <dgm:spPr>
        <a:solidFill>
          <a:srgbClr val="36B0E3"/>
        </a:solidFill>
      </dgm:spPr>
      <dgm:t>
        <a:bodyPr/>
        <a:lstStyle/>
        <a:p>
          <a:r>
            <a:rPr lang="en-GB" sz="1400" u="none" dirty="0">
              <a:uFillTx/>
            </a:rPr>
            <a:t>Has required/optional data field settings. </a:t>
          </a:r>
          <a:endParaRPr lang="en-US" sz="1400" dirty="0"/>
        </a:p>
      </dgm:t>
    </dgm:pt>
    <dgm:pt modelId="{EE7F8DA2-FCA6-446A-B4FC-4F3CF9EC7105}" type="parTrans" cxnId="{6E6973E5-1388-437F-B10A-1CFBC4D0D9D2}">
      <dgm:prSet/>
      <dgm:spPr/>
      <dgm:t>
        <a:bodyPr/>
        <a:lstStyle/>
        <a:p>
          <a:endParaRPr lang="en-US" sz="1800"/>
        </a:p>
      </dgm:t>
    </dgm:pt>
    <dgm:pt modelId="{52FEAD33-2A3F-4D01-B249-80B2B6D14CD1}" type="sibTrans" cxnId="{6E6973E5-1388-437F-B10A-1CFBC4D0D9D2}">
      <dgm:prSet/>
      <dgm:spPr/>
      <dgm:t>
        <a:bodyPr/>
        <a:lstStyle/>
        <a:p>
          <a:endParaRPr lang="en-US" sz="1800"/>
        </a:p>
      </dgm:t>
    </dgm:pt>
    <dgm:pt modelId="{5C4E2208-948C-4315-9FD7-B13F47CF3EB6}">
      <dgm:prSet custT="1"/>
      <dgm:spPr>
        <a:solidFill>
          <a:srgbClr val="23844E"/>
        </a:solidFill>
      </dgm:spPr>
      <dgm:t>
        <a:bodyPr/>
        <a:lstStyle/>
        <a:p>
          <a:r>
            <a:rPr lang="en-US" sz="1600" dirty="0"/>
            <a:t>attachments</a:t>
          </a:r>
        </a:p>
      </dgm:t>
    </dgm:pt>
    <dgm:pt modelId="{B6AEDBCF-A694-486E-9E08-8F9E06489AF0}" type="parTrans" cxnId="{38A8A9DC-0A00-4A1C-9AD5-1CE4EBD57CF5}">
      <dgm:prSet/>
      <dgm:spPr/>
      <dgm:t>
        <a:bodyPr/>
        <a:lstStyle/>
        <a:p>
          <a:endParaRPr lang="en-US" sz="1800"/>
        </a:p>
      </dgm:t>
    </dgm:pt>
    <dgm:pt modelId="{CDAC4F16-9624-47B8-98F8-205FC1B99B04}" type="sibTrans" cxnId="{38A8A9DC-0A00-4A1C-9AD5-1CE4EBD57CF5}">
      <dgm:prSet/>
      <dgm:spPr/>
      <dgm:t>
        <a:bodyPr/>
        <a:lstStyle/>
        <a:p>
          <a:endParaRPr lang="en-US" sz="1800"/>
        </a:p>
      </dgm:t>
    </dgm:pt>
    <dgm:pt modelId="{FD91148B-8D4F-4673-B065-C47FA020CB3E}">
      <dgm:prSet custT="1"/>
      <dgm:spPr>
        <a:solidFill>
          <a:srgbClr val="36B0E3"/>
        </a:solidFill>
      </dgm:spPr>
      <dgm:t>
        <a:bodyPr/>
        <a:lstStyle/>
        <a:p>
          <a:r>
            <a:rPr lang="en-GB" sz="1400" u="none" dirty="0">
              <a:uFillTx/>
            </a:rPr>
            <a:t>Can set </a:t>
          </a:r>
          <a:r>
            <a:rPr lang="en-GB" sz="1600" u="none" dirty="0">
              <a:uFillTx/>
            </a:rPr>
            <a:t>different</a:t>
          </a:r>
          <a:r>
            <a:rPr lang="en-GB" sz="1400" u="none" dirty="0">
              <a:uFillTx/>
            </a:rPr>
            <a:t> roles with different access and functionality. </a:t>
          </a:r>
        </a:p>
      </dgm:t>
    </dgm:pt>
    <dgm:pt modelId="{92223BA3-1C4A-4B08-8880-B1D3D406033E}" type="parTrans" cxnId="{BBEC513D-D9B0-4D46-BDD5-20417558E721}">
      <dgm:prSet/>
      <dgm:spPr/>
      <dgm:t>
        <a:bodyPr/>
        <a:lstStyle/>
        <a:p>
          <a:endParaRPr lang="en-US" sz="1800"/>
        </a:p>
      </dgm:t>
    </dgm:pt>
    <dgm:pt modelId="{682F1CA5-5E3C-45B7-AA54-53EAD8F6C277}" type="sibTrans" cxnId="{BBEC513D-D9B0-4D46-BDD5-20417558E721}">
      <dgm:prSet/>
      <dgm:spPr/>
      <dgm:t>
        <a:bodyPr/>
        <a:lstStyle/>
        <a:p>
          <a:endParaRPr lang="en-US" sz="1800"/>
        </a:p>
      </dgm:t>
    </dgm:pt>
    <dgm:pt modelId="{AA067C5A-39C3-4A6A-B422-CCCD18284E1D}">
      <dgm:prSet custT="1"/>
      <dgm:spPr>
        <a:solidFill>
          <a:srgbClr val="36B0E3"/>
        </a:solidFill>
      </dgm:spPr>
      <dgm:t>
        <a:bodyPr/>
        <a:lstStyle/>
        <a:p>
          <a:r>
            <a:rPr lang="en-GB" sz="1400" u="none" dirty="0">
              <a:uFillTx/>
            </a:rPr>
            <a:t>Has user change log. </a:t>
          </a:r>
        </a:p>
      </dgm:t>
    </dgm:pt>
    <dgm:pt modelId="{F1588F2A-5C68-4B03-919C-09EC79384059}" type="parTrans" cxnId="{FFF56C6A-DA45-4588-A41E-2856F80D4680}">
      <dgm:prSet/>
      <dgm:spPr/>
      <dgm:t>
        <a:bodyPr/>
        <a:lstStyle/>
        <a:p>
          <a:endParaRPr lang="en-US" sz="1800"/>
        </a:p>
      </dgm:t>
    </dgm:pt>
    <dgm:pt modelId="{5DCD08D9-92D6-4544-B4A8-F589215C64C5}" type="sibTrans" cxnId="{FFF56C6A-DA45-4588-A41E-2856F80D4680}">
      <dgm:prSet/>
      <dgm:spPr/>
      <dgm:t>
        <a:bodyPr/>
        <a:lstStyle/>
        <a:p>
          <a:endParaRPr lang="en-US" sz="1800"/>
        </a:p>
      </dgm:t>
    </dgm:pt>
    <dgm:pt modelId="{2A0E27A0-36C3-4647-AD40-7BDADAA13DB1}">
      <dgm:prSet custT="1"/>
      <dgm:spPr>
        <a:solidFill>
          <a:srgbClr val="36B0E3"/>
        </a:solidFill>
      </dgm:spPr>
      <dgm:t>
        <a:bodyPr/>
        <a:lstStyle/>
        <a:p>
          <a:r>
            <a:rPr lang="en-GB" sz="1400" dirty="0"/>
            <a:t>Has data validation rules. </a:t>
          </a:r>
        </a:p>
      </dgm:t>
    </dgm:pt>
    <dgm:pt modelId="{C11DC3DE-F5CF-4177-86AA-3A1914BC9E0F}" type="parTrans" cxnId="{1DC06945-6966-441C-B4F8-0F67D2E64BDC}">
      <dgm:prSet/>
      <dgm:spPr/>
      <dgm:t>
        <a:bodyPr/>
        <a:lstStyle/>
        <a:p>
          <a:endParaRPr lang="en-US" sz="1800"/>
        </a:p>
      </dgm:t>
    </dgm:pt>
    <dgm:pt modelId="{E3B9CB91-6034-4770-8D9D-03A142109AEC}" type="sibTrans" cxnId="{1DC06945-6966-441C-B4F8-0F67D2E64BDC}">
      <dgm:prSet/>
      <dgm:spPr/>
      <dgm:t>
        <a:bodyPr/>
        <a:lstStyle/>
        <a:p>
          <a:endParaRPr lang="en-US" sz="1800"/>
        </a:p>
      </dgm:t>
    </dgm:pt>
    <dgm:pt modelId="{9BEA755D-5585-4CB3-B497-70E9E46442E1}">
      <dgm:prSet custT="1"/>
      <dgm:spPr>
        <a:solidFill>
          <a:srgbClr val="36B0E3"/>
        </a:solidFill>
      </dgm:spPr>
      <dgm:t>
        <a:bodyPr/>
        <a:lstStyle/>
        <a:p>
          <a:r>
            <a:rPr lang="en-US" sz="1600" dirty="0"/>
            <a:t>Built in encryption</a:t>
          </a:r>
        </a:p>
      </dgm:t>
    </dgm:pt>
    <dgm:pt modelId="{1073370E-0DA6-4DD3-B952-FCDFBEF8676D}" type="sibTrans" cxnId="{0ED86C72-9600-4A17-A382-E5CA8FBA67AF}">
      <dgm:prSet/>
      <dgm:spPr/>
      <dgm:t>
        <a:bodyPr/>
        <a:lstStyle/>
        <a:p>
          <a:endParaRPr lang="en-US" sz="1800"/>
        </a:p>
      </dgm:t>
    </dgm:pt>
    <dgm:pt modelId="{68DDB175-FAAE-4B32-BDB6-F45934532817}" type="parTrans" cxnId="{0ED86C72-9600-4A17-A382-E5CA8FBA67AF}">
      <dgm:prSet/>
      <dgm:spPr/>
      <dgm:t>
        <a:bodyPr/>
        <a:lstStyle/>
        <a:p>
          <a:endParaRPr lang="en-US" sz="1800"/>
        </a:p>
      </dgm:t>
    </dgm:pt>
    <dgm:pt modelId="{200A39DA-C2AE-49BF-B1C1-500FFF46735D}">
      <dgm:prSet phldrT="[Text]" custT="1"/>
      <dgm:spPr>
        <a:solidFill>
          <a:srgbClr val="36B0E3"/>
        </a:solidFill>
      </dgm:spPr>
      <dgm:t>
        <a:bodyPr/>
        <a:lstStyle/>
        <a:p>
          <a:r>
            <a:rPr lang="en-US" sz="1600" dirty="0"/>
            <a:t>Cloud-based system</a:t>
          </a:r>
        </a:p>
      </dgm:t>
    </dgm:pt>
    <dgm:pt modelId="{BC49C8CC-0369-41A4-AC85-E85B5C5BF8A5}" type="sibTrans" cxnId="{A1D70CE9-92DC-4FB3-80E2-A333844C08CC}">
      <dgm:prSet/>
      <dgm:spPr/>
      <dgm:t>
        <a:bodyPr/>
        <a:lstStyle/>
        <a:p>
          <a:endParaRPr lang="en-US" sz="1800"/>
        </a:p>
      </dgm:t>
    </dgm:pt>
    <dgm:pt modelId="{439C43F7-9B92-45E5-9C04-F8A71F8A1DCE}" type="parTrans" cxnId="{A1D70CE9-92DC-4FB3-80E2-A333844C08CC}">
      <dgm:prSet/>
      <dgm:spPr/>
      <dgm:t>
        <a:bodyPr/>
        <a:lstStyle/>
        <a:p>
          <a:endParaRPr lang="en-US" sz="1800"/>
        </a:p>
      </dgm:t>
    </dgm:pt>
    <dgm:pt modelId="{C5B17293-DF6C-4A2C-B3A6-E0C85D127E6D}" type="pres">
      <dgm:prSet presAssocID="{F74ED209-F32E-4419-A592-105BB5530D1C}" presName="diagram" presStyleCnt="0">
        <dgm:presLayoutVars>
          <dgm:dir/>
          <dgm:resizeHandles val="exact"/>
        </dgm:presLayoutVars>
      </dgm:prSet>
      <dgm:spPr/>
      <dgm:t>
        <a:bodyPr/>
        <a:lstStyle/>
        <a:p>
          <a:endParaRPr lang="en-US"/>
        </a:p>
      </dgm:t>
    </dgm:pt>
    <dgm:pt modelId="{74245977-2FA9-4F2E-8E16-D5DB4459F04E}" type="pres">
      <dgm:prSet presAssocID="{E61FD681-8EA3-40A6-9C99-CFFEE6A99C11}" presName="node" presStyleLbl="node1" presStyleIdx="0" presStyleCnt="8" custScaleY="259200" custLinFactNeighborX="-126" custLinFactNeighborY="-96259">
        <dgm:presLayoutVars>
          <dgm:bulletEnabled val="1"/>
        </dgm:presLayoutVars>
      </dgm:prSet>
      <dgm:spPr/>
      <dgm:t>
        <a:bodyPr/>
        <a:lstStyle/>
        <a:p>
          <a:endParaRPr lang="en-US"/>
        </a:p>
      </dgm:t>
    </dgm:pt>
    <dgm:pt modelId="{B3776651-CEFC-449F-B1C3-6E6D79E24FFD}" type="pres">
      <dgm:prSet presAssocID="{BA19485F-4BEE-448B-8B75-CCBA969A6184}" presName="sibTrans" presStyleCnt="0"/>
      <dgm:spPr/>
    </dgm:pt>
    <dgm:pt modelId="{0AD6151C-FFF4-43E8-96EF-A21F0C8A9B8A}" type="pres">
      <dgm:prSet presAssocID="{E24C85A7-B0BD-4E42-B7D5-30F281D6CAE2}" presName="node" presStyleLbl="node1" presStyleIdx="1" presStyleCnt="8" custScaleY="258156" custLinFactNeighborX="-988" custLinFactNeighborY="-57638">
        <dgm:presLayoutVars>
          <dgm:bulletEnabled val="1"/>
        </dgm:presLayoutVars>
      </dgm:prSet>
      <dgm:spPr/>
      <dgm:t>
        <a:bodyPr/>
        <a:lstStyle/>
        <a:p>
          <a:endParaRPr lang="en-US"/>
        </a:p>
      </dgm:t>
    </dgm:pt>
    <dgm:pt modelId="{FD2B7623-1F6A-4801-96E3-3C99052060A1}" type="pres">
      <dgm:prSet presAssocID="{5253C03E-E0F6-42C6-AF38-F6C4A8D9DEE3}" presName="sibTrans" presStyleCnt="0"/>
      <dgm:spPr/>
    </dgm:pt>
    <dgm:pt modelId="{48071A2D-65B8-4A8C-8BFD-B9ADC01E6E1A}" type="pres">
      <dgm:prSet presAssocID="{27923C5B-8CC9-4AF9-B25E-8137C31B954A}" presName="node" presStyleLbl="node1" presStyleIdx="2" presStyleCnt="8" custScaleY="260105" custLinFactNeighborX="-1976" custLinFactNeighborY="-56965">
        <dgm:presLayoutVars>
          <dgm:bulletEnabled val="1"/>
        </dgm:presLayoutVars>
      </dgm:prSet>
      <dgm:spPr/>
      <dgm:t>
        <a:bodyPr/>
        <a:lstStyle/>
        <a:p>
          <a:endParaRPr lang="en-US"/>
        </a:p>
      </dgm:t>
    </dgm:pt>
    <dgm:pt modelId="{E1E487C9-C7C6-4001-B890-C30B5AB4D764}" type="pres">
      <dgm:prSet presAssocID="{E0054E65-DB9E-43A9-B776-9C19CCADC04C}" presName="sibTrans" presStyleCnt="0"/>
      <dgm:spPr/>
    </dgm:pt>
    <dgm:pt modelId="{6CABE0FD-0AD6-44B9-9B1E-B010782A6671}" type="pres">
      <dgm:prSet presAssocID="{4BAA87C0-3658-4ACB-96D3-7D68CB67B4CC}" presName="node" presStyleLbl="node1" presStyleIdx="3" presStyleCnt="8" custScaleY="258009" custLinFactNeighborX="126" custLinFactNeighborY="-52338">
        <dgm:presLayoutVars>
          <dgm:bulletEnabled val="1"/>
        </dgm:presLayoutVars>
      </dgm:prSet>
      <dgm:spPr/>
      <dgm:t>
        <a:bodyPr/>
        <a:lstStyle/>
        <a:p>
          <a:endParaRPr lang="en-US"/>
        </a:p>
      </dgm:t>
    </dgm:pt>
    <dgm:pt modelId="{C2202BBC-3A19-4A31-9AB0-33F5F096B9AD}" type="pres">
      <dgm:prSet presAssocID="{62358454-6BF0-4588-8041-2A8A143B5080}" presName="sibTrans" presStyleCnt="0"/>
      <dgm:spPr/>
    </dgm:pt>
    <dgm:pt modelId="{44F0432C-D4EB-4000-8F6C-0BFAF20F0380}" type="pres">
      <dgm:prSet presAssocID="{33DA52C5-04DF-47A5-BB23-2D95E7181A3F}" presName="node" presStyleLbl="node1" presStyleIdx="4" presStyleCnt="8" custScaleY="240300" custLinFactNeighborX="-126" custLinFactNeighborY="-26338">
        <dgm:presLayoutVars>
          <dgm:bulletEnabled val="1"/>
        </dgm:presLayoutVars>
      </dgm:prSet>
      <dgm:spPr/>
      <dgm:t>
        <a:bodyPr/>
        <a:lstStyle/>
        <a:p>
          <a:endParaRPr lang="en-US"/>
        </a:p>
      </dgm:t>
    </dgm:pt>
    <dgm:pt modelId="{B72402A4-1A3B-47F9-BE7D-517E91A3F092}" type="pres">
      <dgm:prSet presAssocID="{751C5B1E-1F40-49C3-9459-2EA07406DC9C}" presName="sibTrans" presStyleCnt="0"/>
      <dgm:spPr/>
    </dgm:pt>
    <dgm:pt modelId="{5FDB2ECF-4912-4817-9078-0CE0562A8A70}" type="pres">
      <dgm:prSet presAssocID="{2F9D290E-898C-4444-B519-95058840E4BC}" presName="node" presStyleLbl="node1" presStyleIdx="5" presStyleCnt="8" custScaleY="241966" custLinFactNeighborX="-494" custLinFactNeighborY="-27171">
        <dgm:presLayoutVars>
          <dgm:bulletEnabled val="1"/>
        </dgm:presLayoutVars>
      </dgm:prSet>
      <dgm:spPr/>
      <dgm:t>
        <a:bodyPr/>
        <a:lstStyle/>
        <a:p>
          <a:endParaRPr lang="en-US"/>
        </a:p>
      </dgm:t>
    </dgm:pt>
    <dgm:pt modelId="{CD7E9EDC-3473-416E-A5E6-8971FAD2DAF4}" type="pres">
      <dgm:prSet presAssocID="{8DB4EF91-23B4-4C3B-8EA5-5EFC35061BAF}" presName="sibTrans" presStyleCnt="0"/>
      <dgm:spPr/>
    </dgm:pt>
    <dgm:pt modelId="{D0FCB611-090C-405F-B20C-B928117BC265}" type="pres">
      <dgm:prSet presAssocID="{5761FFAD-6BAE-4CF6-833D-079C62454E2F}" presName="node" presStyleLbl="node1" presStyleIdx="6" presStyleCnt="8" custScaleY="243616" custLinFactNeighborX="-1482" custLinFactNeighborY="-24702">
        <dgm:presLayoutVars>
          <dgm:bulletEnabled val="1"/>
        </dgm:presLayoutVars>
      </dgm:prSet>
      <dgm:spPr/>
      <dgm:t>
        <a:bodyPr/>
        <a:lstStyle/>
        <a:p>
          <a:endParaRPr lang="en-US"/>
        </a:p>
      </dgm:t>
    </dgm:pt>
    <dgm:pt modelId="{643BCA71-C402-451A-A321-E01650D0FF2D}" type="pres">
      <dgm:prSet presAssocID="{A0E30FAA-489F-429C-B6F6-DD59CBFDD589}" presName="sibTrans" presStyleCnt="0"/>
      <dgm:spPr/>
    </dgm:pt>
    <dgm:pt modelId="{AE30150E-1466-4311-8649-CD8162AA06D5}" type="pres">
      <dgm:prSet presAssocID="{EE11CCFA-43B2-42A4-9284-5BFA13497D0A}" presName="node" presStyleLbl="node1" presStyleIdx="7" presStyleCnt="8" custScaleY="246909" custLinFactNeighborX="126" custLinFactNeighborY="-23055">
        <dgm:presLayoutVars>
          <dgm:bulletEnabled val="1"/>
        </dgm:presLayoutVars>
      </dgm:prSet>
      <dgm:spPr/>
      <dgm:t>
        <a:bodyPr/>
        <a:lstStyle/>
        <a:p>
          <a:endParaRPr lang="en-US"/>
        </a:p>
      </dgm:t>
    </dgm:pt>
  </dgm:ptLst>
  <dgm:cxnLst>
    <dgm:cxn modelId="{A63C4172-D1E9-4759-BC9D-8D361A7CA876}" type="presOf" srcId="{8C9E9E89-720E-468F-BEE3-25CE06C2971B}" destId="{D0FCB611-090C-405F-B20C-B928117BC265}" srcOrd="0" destOrd="2" presId="urn:microsoft.com/office/officeart/2005/8/layout/default"/>
    <dgm:cxn modelId="{F1A95602-4F26-470E-AB3A-DADD7E1C4547}" srcId="{27923C5B-8CC9-4AF9-B25E-8137C31B954A}" destId="{E4A574E2-9481-4B74-9C41-9649E13E5D1F}" srcOrd="1" destOrd="0" parTransId="{69CEB66D-411A-42C9-B857-2DDB8FD3C6E8}" sibTransId="{625B1472-A382-4EA7-A666-BC10C4A086AC}"/>
    <dgm:cxn modelId="{BC9E883B-69B5-459D-98F9-30C968AAF6DE}" type="presOf" srcId="{DA229926-1487-40DE-A942-CEC680C9D079}" destId="{6CABE0FD-0AD6-44B9-9B1E-B010782A6671}" srcOrd="0" destOrd="1" presId="urn:microsoft.com/office/officeart/2005/8/layout/default"/>
    <dgm:cxn modelId="{02372F70-CFB1-4440-8CC5-4B4D5F12BB39}" type="presOf" srcId="{90F8C939-8E66-43F9-8123-BD958C854743}" destId="{6CABE0FD-0AD6-44B9-9B1E-B010782A6671}" srcOrd="0" destOrd="2" presId="urn:microsoft.com/office/officeart/2005/8/layout/default"/>
    <dgm:cxn modelId="{0A40CF3E-33CF-407C-AA82-1FAC82C9A98D}" type="presOf" srcId="{33DA52C5-04DF-47A5-BB23-2D95E7181A3F}" destId="{44F0432C-D4EB-4000-8F6C-0BFAF20F0380}" srcOrd="0" destOrd="0" presId="urn:microsoft.com/office/officeart/2005/8/layout/default"/>
    <dgm:cxn modelId="{E35855AA-6F99-417E-B088-7F929FA035EB}" type="presOf" srcId="{FD91148B-8D4F-4673-B065-C47FA020CB3E}" destId="{6CABE0FD-0AD6-44B9-9B1E-B010782A6671}" srcOrd="0" destOrd="4" presId="urn:microsoft.com/office/officeart/2005/8/layout/default"/>
    <dgm:cxn modelId="{38A8A9DC-0A00-4A1C-9AD5-1CE4EBD57CF5}" srcId="{2F9D290E-898C-4444-B519-95058840E4BC}" destId="{5C4E2208-948C-4315-9FD7-B13F47CF3EB6}" srcOrd="2" destOrd="0" parTransId="{B6AEDBCF-A694-486E-9E08-8F9E06489AF0}" sibTransId="{CDAC4F16-9624-47B8-98F8-205FC1B99B04}"/>
    <dgm:cxn modelId="{BE51BE00-E250-4634-B7C7-BA79ED6CEDDB}" srcId="{E24C85A7-B0BD-4E42-B7D5-30F281D6CAE2}" destId="{D7D63FBB-2716-42A6-8D77-7CA36793F40A}" srcOrd="0" destOrd="0" parTransId="{234DED39-0812-4B1B-9F55-598C4761EFA5}" sibTransId="{11063654-E4B4-4C95-9CD6-10CADF53C9D8}"/>
    <dgm:cxn modelId="{E5FCAE7B-931F-4AB5-9718-081B4AC2D8A8}" type="presOf" srcId="{F74ED209-F32E-4419-A592-105BB5530D1C}" destId="{C5B17293-DF6C-4A2C-B3A6-E0C85D127E6D}" srcOrd="0" destOrd="0" presId="urn:microsoft.com/office/officeart/2005/8/layout/default"/>
    <dgm:cxn modelId="{1DC06945-6966-441C-B4F8-0F67D2E64BDC}" srcId="{4BAA87C0-3658-4ACB-96D3-7D68CB67B4CC}" destId="{2A0E27A0-36C3-4647-AD40-7BDADAA13DB1}" srcOrd="5" destOrd="0" parTransId="{C11DC3DE-F5CF-4177-86AA-3A1914BC9E0F}" sibTransId="{E3B9CB91-6034-4770-8D9D-03A142109AEC}"/>
    <dgm:cxn modelId="{A8FE62E1-BC23-426A-9A61-1727EDEFBBC4}" srcId="{F74ED209-F32E-4419-A592-105BB5530D1C}" destId="{E24C85A7-B0BD-4E42-B7D5-30F281D6CAE2}" srcOrd="1" destOrd="0" parTransId="{6C41AF84-CBC1-45B3-8A94-E7DDC47AB6BA}" sibTransId="{5253C03E-E0F6-42C6-AF38-F6C4A8D9DEE3}"/>
    <dgm:cxn modelId="{48BCD965-FD1A-457E-A3FB-B9FD98FEA1D6}" srcId="{2F9D290E-898C-4444-B519-95058840E4BC}" destId="{D18E63C5-0500-4924-A1F8-32AF6A53ED58}" srcOrd="3" destOrd="0" parTransId="{D51EBF16-0370-4C52-9E0D-4956D18D3A90}" sibTransId="{270DB03C-7429-41A6-A780-70B16A73AAF5}"/>
    <dgm:cxn modelId="{0CF5D822-1108-4F0A-9A02-594DD96780AD}" srcId="{F74ED209-F32E-4419-A592-105BB5530D1C}" destId="{EE11CCFA-43B2-42A4-9284-5BFA13497D0A}" srcOrd="7" destOrd="0" parTransId="{5D57F9EB-F19C-4AF9-BD93-4BE45390A420}" sibTransId="{B4514537-A63F-46E8-8BBB-D4E4AF2A5485}"/>
    <dgm:cxn modelId="{15A0D576-949E-4A9D-8ECA-1F260FD071B7}" srcId="{EE11CCFA-43B2-42A4-9284-5BFA13497D0A}" destId="{4C9869D8-A764-4CB3-ABBE-FDF4955FAD89}" srcOrd="2" destOrd="0" parTransId="{31F5C2AD-5A03-4CC1-9B43-FE8C39E69EF5}" sibTransId="{816A3F5C-8C9F-4776-BDE8-7648220585AD}"/>
    <dgm:cxn modelId="{7D67F678-B6F0-4CA6-AC41-1CFDBC5ACFA4}" type="presOf" srcId="{AA067C5A-39C3-4A6A-B422-CCCD18284E1D}" destId="{6CABE0FD-0AD6-44B9-9B1E-B010782A6671}" srcOrd="0" destOrd="5" presId="urn:microsoft.com/office/officeart/2005/8/layout/default"/>
    <dgm:cxn modelId="{38B29F15-238D-47D8-94EF-A2469FBD22CE}" type="presOf" srcId="{D7D63FBB-2716-42A6-8D77-7CA36793F40A}" destId="{0AD6151C-FFF4-43E8-96EF-A21F0C8A9B8A}" srcOrd="0" destOrd="1" presId="urn:microsoft.com/office/officeart/2005/8/layout/default"/>
    <dgm:cxn modelId="{1ABE5840-0BA7-42A0-9208-2F0A15BD01E5}" srcId="{4BAA87C0-3658-4ACB-96D3-7D68CB67B4CC}" destId="{90F8C939-8E66-43F9-8123-BD958C854743}" srcOrd="1" destOrd="0" parTransId="{EF538008-2511-4586-9067-4BF5FB162548}" sibTransId="{D75E592C-B9D7-4991-90DF-248FF8FF88B6}"/>
    <dgm:cxn modelId="{ADD77256-13B9-42D1-9C99-92C6C1C5DC93}" srcId="{F74ED209-F32E-4419-A592-105BB5530D1C}" destId="{27923C5B-8CC9-4AF9-B25E-8137C31B954A}" srcOrd="2" destOrd="0" parTransId="{347D411F-1D01-4F5A-927A-EF413B47C518}" sibTransId="{E0054E65-DB9E-43A9-B776-9C19CCADC04C}"/>
    <dgm:cxn modelId="{0ED86C72-9600-4A17-A382-E5CA8FBA67AF}" srcId="{E61FD681-8EA3-40A6-9C99-CFFEE6A99C11}" destId="{9BEA755D-5585-4CB3-B497-70E9E46442E1}" srcOrd="0" destOrd="0" parTransId="{68DDB175-FAAE-4B32-BDB6-F45934532817}" sibTransId="{1073370E-0DA6-4DD3-B952-FCDFBEF8676D}"/>
    <dgm:cxn modelId="{ADC0236C-8D2C-4C11-AC8B-3A4F0901EA6C}" srcId="{E24C85A7-B0BD-4E42-B7D5-30F281D6CAE2}" destId="{4618AB4A-2094-418B-A260-622EF0A0A5AC}" srcOrd="2" destOrd="0" parTransId="{015E36EB-7A43-4EEE-AEBB-8F34278966EF}" sibTransId="{CCB8E605-DF2B-4AB7-9190-A47BCBE0088C}"/>
    <dgm:cxn modelId="{8DE6BB6F-1E43-4D46-88FF-BD43D04CBBE9}" type="presOf" srcId="{5C4E2208-948C-4315-9FD7-B13F47CF3EB6}" destId="{5FDB2ECF-4912-4817-9078-0CE0562A8A70}" srcOrd="0" destOrd="3" presId="urn:microsoft.com/office/officeart/2005/8/layout/default"/>
    <dgm:cxn modelId="{513B73E1-38B8-4E38-98AA-6DC43E0C326D}" srcId="{4BAA87C0-3658-4ACB-96D3-7D68CB67B4CC}" destId="{DA229926-1487-40DE-A942-CEC680C9D079}" srcOrd="0" destOrd="0" parTransId="{91221129-C807-413A-B679-24B6A2B91885}" sibTransId="{687D6688-899A-4DC1-B0EC-4B8A10CFA3EA}"/>
    <dgm:cxn modelId="{37C9742B-EA47-40F8-BC2C-CC6D32B3C5A7}" srcId="{2F9D290E-898C-4444-B519-95058840E4BC}" destId="{71D23DF0-8661-48B6-9F63-96CF0F584192}" srcOrd="0" destOrd="0" parTransId="{C60B1F89-20BC-4892-A33E-95E77B2527A9}" sibTransId="{17945C35-6FC0-423C-A6B2-B32AD1C6DE04}"/>
    <dgm:cxn modelId="{F1985C7C-5A00-4F5D-97C2-313AD31757F6}" srcId="{33DA52C5-04DF-47A5-BB23-2D95E7181A3F}" destId="{20123346-B6B6-4666-8242-9E0C44D5B38B}" srcOrd="1" destOrd="0" parTransId="{0D9B676C-B99E-4EA9-BA70-0692A34ADAA2}" sibTransId="{3D9C23E0-B215-4D08-9AAD-3BE5839071FF}"/>
    <dgm:cxn modelId="{ABE5BB19-C001-4B24-BB76-4B14C7F2FB34}" srcId="{EE11CCFA-43B2-42A4-9284-5BFA13497D0A}" destId="{D3061B43-3B6A-4C33-8CD8-5A667D6D9832}" srcOrd="0" destOrd="0" parTransId="{ABB3772A-B858-4C24-8FB8-FA8872468D44}" sibTransId="{B54FD0F2-EB8C-4D3F-A5D0-086D1AAE24FD}"/>
    <dgm:cxn modelId="{474A184A-6862-451A-85C3-D932D1729B69}" type="presOf" srcId="{695EB69B-8EFA-4C6D-89E9-21F0CF30B43A}" destId="{6CABE0FD-0AD6-44B9-9B1E-B010782A6671}" srcOrd="0" destOrd="3" presId="urn:microsoft.com/office/officeart/2005/8/layout/default"/>
    <dgm:cxn modelId="{E914C457-5F0A-4EEB-A409-E86658F2E097}" srcId="{F74ED209-F32E-4419-A592-105BB5530D1C}" destId="{5761FFAD-6BAE-4CF6-833D-079C62454E2F}" srcOrd="6" destOrd="0" parTransId="{B252DCE3-AEE3-4D5C-99A1-6FB529CA9B47}" sibTransId="{A0E30FAA-489F-429C-B6F6-DD59CBFDD589}"/>
    <dgm:cxn modelId="{B3D30BC2-9E95-4E86-9255-D0B8E9641EB6}" type="presOf" srcId="{2F9D290E-898C-4444-B519-95058840E4BC}" destId="{5FDB2ECF-4912-4817-9078-0CE0562A8A70}" srcOrd="0" destOrd="0" presId="urn:microsoft.com/office/officeart/2005/8/layout/default"/>
    <dgm:cxn modelId="{6C3F1497-B843-442E-9C8B-62D496B62D6E}" type="presOf" srcId="{9BEA755D-5585-4CB3-B497-70E9E46442E1}" destId="{74245977-2FA9-4F2E-8E16-D5DB4459F04E}" srcOrd="0" destOrd="1" presId="urn:microsoft.com/office/officeart/2005/8/layout/default"/>
    <dgm:cxn modelId="{63490D00-8D27-4A8C-BAA8-8C3398A70DF6}" type="presOf" srcId="{E4A574E2-9481-4B74-9C41-9649E13E5D1F}" destId="{48071A2D-65B8-4A8C-8BFD-B9ADC01E6E1A}" srcOrd="0" destOrd="2" presId="urn:microsoft.com/office/officeart/2005/8/layout/default"/>
    <dgm:cxn modelId="{1DBF6C10-0A76-4280-A237-E5BB6ADB326A}" type="presOf" srcId="{222C653C-19FF-4AE2-85A2-E14AE74C33CE}" destId="{AE30150E-1466-4311-8649-CD8162AA06D5}" srcOrd="0" destOrd="2" presId="urn:microsoft.com/office/officeart/2005/8/layout/default"/>
    <dgm:cxn modelId="{06466511-0709-47FF-98C2-AC57DF475974}" srcId="{F74ED209-F32E-4419-A592-105BB5530D1C}" destId="{2F9D290E-898C-4444-B519-95058840E4BC}" srcOrd="5" destOrd="0" parTransId="{2EE70489-3BC8-4226-85FD-58A155316068}" sibTransId="{8DB4EF91-23B4-4C3B-8EA5-5EFC35061BAF}"/>
    <dgm:cxn modelId="{FFF56C6A-DA45-4588-A41E-2856F80D4680}" srcId="{4BAA87C0-3658-4ACB-96D3-7D68CB67B4CC}" destId="{AA067C5A-39C3-4A6A-B422-CCCD18284E1D}" srcOrd="4" destOrd="0" parTransId="{F1588F2A-5C68-4B03-919C-09EC79384059}" sibTransId="{5DCD08D9-92D6-4544-B4A8-F589215C64C5}"/>
    <dgm:cxn modelId="{B7F9C260-710A-45B6-ADD9-942BFB9037F8}" type="presOf" srcId="{20123346-B6B6-4666-8242-9E0C44D5B38B}" destId="{44F0432C-D4EB-4000-8F6C-0BFAF20F0380}" srcOrd="0" destOrd="2" presId="urn:microsoft.com/office/officeart/2005/8/layout/default"/>
    <dgm:cxn modelId="{A64069BA-2379-4318-881C-2B84755359AD}" srcId="{E24C85A7-B0BD-4E42-B7D5-30F281D6CAE2}" destId="{2763E7E1-22DF-453B-AFF9-89C11887B90C}" srcOrd="3" destOrd="0" parTransId="{89BC96A0-FD5B-4296-B567-0653FE6422E0}" sibTransId="{7B8423E2-F36F-4F4C-9592-E47BB5C8B440}"/>
    <dgm:cxn modelId="{97B147FC-EA1F-4A6A-8FE1-9F642BF96BD2}" srcId="{EE11CCFA-43B2-42A4-9284-5BFA13497D0A}" destId="{222C653C-19FF-4AE2-85A2-E14AE74C33CE}" srcOrd="1" destOrd="0" parTransId="{985C007D-11D1-4601-B530-776361C93757}" sibTransId="{B77AB962-E763-48AB-87D2-1FAEB61A386E}"/>
    <dgm:cxn modelId="{2C111981-7C9E-4027-80A1-3C8065B969AB}" type="presOf" srcId="{9B1A4F9C-6539-4A53-A23C-599177EADAFD}" destId="{D0FCB611-090C-405F-B20C-B928117BC265}" srcOrd="0" destOrd="1" presId="urn:microsoft.com/office/officeart/2005/8/layout/default"/>
    <dgm:cxn modelId="{5EE0EE9B-B6AA-41C2-B39F-157354FE62DD}" srcId="{5761FFAD-6BAE-4CF6-833D-079C62454E2F}" destId="{9B1A4F9C-6539-4A53-A23C-599177EADAFD}" srcOrd="0" destOrd="0" parTransId="{09DFFF4B-FEDE-47D4-93A1-D814636BBC04}" sibTransId="{B2797D87-AC06-497D-AA3D-8E5783186BBA}"/>
    <dgm:cxn modelId="{683BCAB2-EFBE-43C0-8801-9C5E75EAB516}" srcId="{27923C5B-8CC9-4AF9-B25E-8137C31B954A}" destId="{BD28234B-6407-4C5B-A5E0-12E11C8D1D85}" srcOrd="2" destOrd="0" parTransId="{ACD0017E-1F92-4E5F-81D6-92EFAEDA164C}" sibTransId="{42FE28A1-BD65-4EE0-A6CB-22DFD9B2BF59}"/>
    <dgm:cxn modelId="{09659A7C-F333-43AD-90A6-1D6AB6A1B027}" srcId="{5761FFAD-6BAE-4CF6-833D-079C62454E2F}" destId="{8C9E9E89-720E-468F-BEE3-25CE06C2971B}" srcOrd="1" destOrd="0" parTransId="{954A8FCF-E471-45B1-B488-2441F6F4A596}" sibTransId="{7B17195C-FCC9-4711-8E49-1617EA22F048}"/>
    <dgm:cxn modelId="{E77FC527-D1E4-49E9-AB5B-F0C1B0A82ED6}" type="presOf" srcId="{71957781-5C84-494E-801E-D36427B94AD2}" destId="{48071A2D-65B8-4A8C-8BFD-B9ADC01E6E1A}" srcOrd="0" destOrd="1" presId="urn:microsoft.com/office/officeart/2005/8/layout/default"/>
    <dgm:cxn modelId="{13A23AE2-D7D3-47DD-A0E5-2696A8E5785A}" type="presOf" srcId="{2763E7E1-22DF-453B-AFF9-89C11887B90C}" destId="{0AD6151C-FFF4-43E8-96EF-A21F0C8A9B8A}" srcOrd="0" destOrd="4" presId="urn:microsoft.com/office/officeart/2005/8/layout/default"/>
    <dgm:cxn modelId="{F78883FA-2666-41D5-956E-8E35E7849CC7}" type="presOf" srcId="{D18E63C5-0500-4924-A1F8-32AF6A53ED58}" destId="{5FDB2ECF-4912-4817-9078-0CE0562A8A70}" srcOrd="0" destOrd="4" presId="urn:microsoft.com/office/officeart/2005/8/layout/default"/>
    <dgm:cxn modelId="{E6EC4B4D-CE36-4C3C-B10B-DAC827DEF02D}" srcId="{27923C5B-8CC9-4AF9-B25E-8137C31B954A}" destId="{71957781-5C84-494E-801E-D36427B94AD2}" srcOrd="0" destOrd="0" parTransId="{1446BAA2-23D9-44D0-BA8F-FB6AC7915A87}" sibTransId="{2B8608AF-AE3A-4E10-8376-1DB11791F24D}"/>
    <dgm:cxn modelId="{1F3DA5F6-B1EA-4D1C-8228-8BE22813582F}" type="presOf" srcId="{E61FD681-8EA3-40A6-9C99-CFFEE6A99C11}" destId="{74245977-2FA9-4F2E-8E16-D5DB4459F04E}" srcOrd="0" destOrd="0" presId="urn:microsoft.com/office/officeart/2005/8/layout/default"/>
    <dgm:cxn modelId="{A868A577-694E-4279-AE57-62C15695C7BA}" type="presOf" srcId="{71D23DF0-8661-48B6-9F63-96CF0F584192}" destId="{5FDB2ECF-4912-4817-9078-0CE0562A8A70}" srcOrd="0" destOrd="1" presId="urn:microsoft.com/office/officeart/2005/8/layout/default"/>
    <dgm:cxn modelId="{2F1D6459-3263-4D6C-97C7-B9E1E594281D}" type="presOf" srcId="{4618AB4A-2094-418B-A260-622EF0A0A5AC}" destId="{0AD6151C-FFF4-43E8-96EF-A21F0C8A9B8A}" srcOrd="0" destOrd="3" presId="urn:microsoft.com/office/officeart/2005/8/layout/default"/>
    <dgm:cxn modelId="{1F083AE3-37E3-4ACB-9C20-5CE308A82360}" type="presOf" srcId="{8284EF74-80F7-4479-88B7-14DEDB5EEB5A}" destId="{48071A2D-65B8-4A8C-8BFD-B9ADC01E6E1A}" srcOrd="0" destOrd="4" presId="urn:microsoft.com/office/officeart/2005/8/layout/default"/>
    <dgm:cxn modelId="{5EB3C467-1C5C-4977-A78E-05981669E385}" type="presOf" srcId="{8E72F000-4A4C-4A32-B19A-F2C5EE1B5ED5}" destId="{5FDB2ECF-4912-4817-9078-0CE0562A8A70}" srcOrd="0" destOrd="5" presId="urn:microsoft.com/office/officeart/2005/8/layout/default"/>
    <dgm:cxn modelId="{6E6973E5-1388-437F-B10A-1CFBC4D0D9D2}" srcId="{4BAA87C0-3658-4ACB-96D3-7D68CB67B4CC}" destId="{695EB69B-8EFA-4C6D-89E9-21F0CF30B43A}" srcOrd="2" destOrd="0" parTransId="{EE7F8DA2-FCA6-446A-B4FC-4F3CF9EC7105}" sibTransId="{52FEAD33-2A3F-4D01-B249-80B2B6D14CD1}"/>
    <dgm:cxn modelId="{7CB9AC10-7E14-41DC-80C6-17016E6FEFD0}" type="presOf" srcId="{4BAA87C0-3658-4ACB-96D3-7D68CB67B4CC}" destId="{6CABE0FD-0AD6-44B9-9B1E-B010782A6671}" srcOrd="0" destOrd="0" presId="urn:microsoft.com/office/officeart/2005/8/layout/default"/>
    <dgm:cxn modelId="{7A7E40DC-82A1-4ED1-B189-E18363B16638}" srcId="{2F9D290E-898C-4444-B519-95058840E4BC}" destId="{B8346F7D-8A86-4EAB-8E35-AA77E41E6259}" srcOrd="1" destOrd="0" parTransId="{91D177BD-1115-4A6F-BD90-2E64214E893D}" sibTransId="{62AF7BC9-3013-4C2A-A878-1EC9CB60C09C}"/>
    <dgm:cxn modelId="{A1D70CE9-92DC-4FB3-80E2-A333844C08CC}" srcId="{E61FD681-8EA3-40A6-9C99-CFFEE6A99C11}" destId="{200A39DA-C2AE-49BF-B1C1-500FFF46735D}" srcOrd="2" destOrd="0" parTransId="{439C43F7-9B92-45E5-9C04-F8A71F8A1DCE}" sibTransId="{BC49C8CC-0369-41A4-AC85-E85B5C5BF8A5}"/>
    <dgm:cxn modelId="{A0C93A92-5BFA-484C-BC47-BA590BEB74C9}" srcId="{F74ED209-F32E-4419-A592-105BB5530D1C}" destId="{4BAA87C0-3658-4ACB-96D3-7D68CB67B4CC}" srcOrd="3" destOrd="0" parTransId="{2039A0CF-B32D-46C7-8C1E-92F49094E426}" sibTransId="{62358454-6BF0-4588-8041-2A8A143B5080}"/>
    <dgm:cxn modelId="{B20497EB-1CB4-4CE2-B1FC-BA4B0337D152}" type="presOf" srcId="{7BB5074C-311C-4B1E-A704-BEED076C52F4}" destId="{0AD6151C-FFF4-43E8-96EF-A21F0C8A9B8A}" srcOrd="0" destOrd="2" presId="urn:microsoft.com/office/officeart/2005/8/layout/default"/>
    <dgm:cxn modelId="{99029871-3E1F-4E44-A6D9-84C7C1FC81C6}" type="presOf" srcId="{C03FB8C6-EE24-4BD6-A2A0-69F1C26D92BB}" destId="{D0FCB611-090C-405F-B20C-B928117BC265}" srcOrd="0" destOrd="3" presId="urn:microsoft.com/office/officeart/2005/8/layout/default"/>
    <dgm:cxn modelId="{02AD9447-40EB-48B3-9ED4-61C41883F386}" type="presOf" srcId="{27923C5B-8CC9-4AF9-B25E-8137C31B954A}" destId="{48071A2D-65B8-4A8C-8BFD-B9ADC01E6E1A}" srcOrd="0" destOrd="0" presId="urn:microsoft.com/office/officeart/2005/8/layout/default"/>
    <dgm:cxn modelId="{126E85AD-9EFF-4AE6-AC3F-AD226174B314}" srcId="{33DA52C5-04DF-47A5-BB23-2D95E7181A3F}" destId="{F13F1065-F757-4898-A34E-CBDA5CF0366D}" srcOrd="0" destOrd="0" parTransId="{5BB98D42-CECC-40B9-92BB-52B7C8FEAEAE}" sibTransId="{6A218C02-A774-442A-92BE-BA1D660E90DC}"/>
    <dgm:cxn modelId="{28CB7406-DF81-465E-A66F-D7FA9BA9E914}" type="presOf" srcId="{BD28234B-6407-4C5B-A5E0-12E11C8D1D85}" destId="{48071A2D-65B8-4A8C-8BFD-B9ADC01E6E1A}" srcOrd="0" destOrd="3" presId="urn:microsoft.com/office/officeart/2005/8/layout/default"/>
    <dgm:cxn modelId="{CF49CB9B-2D72-4DB1-8B4A-BE60B6CA7281}" type="presOf" srcId="{4C9869D8-A764-4CB3-ABBE-FDF4955FAD89}" destId="{AE30150E-1466-4311-8649-CD8162AA06D5}" srcOrd="0" destOrd="3" presId="urn:microsoft.com/office/officeart/2005/8/layout/default"/>
    <dgm:cxn modelId="{391C57A4-75F3-4CFE-AE98-1A2D4373BF17}" srcId="{E61FD681-8EA3-40A6-9C99-CFFEE6A99C11}" destId="{C3AB482D-2E6E-41AC-A62F-6A454CB4BC04}" srcOrd="1" destOrd="0" parTransId="{D95EAA76-1936-43BC-8E71-7DAD26CB973B}" sibTransId="{92A57DAE-52A6-4A7C-AE36-4B3B065400ED}"/>
    <dgm:cxn modelId="{55929813-1929-4B95-B75A-2DB0B1008661}" srcId="{F74ED209-F32E-4419-A592-105BB5530D1C}" destId="{33DA52C5-04DF-47A5-BB23-2D95E7181A3F}" srcOrd="4" destOrd="0" parTransId="{A05070BE-3563-4ABE-93F6-BA334AB3B0DC}" sibTransId="{751C5B1E-1F40-49C3-9459-2EA07406DC9C}"/>
    <dgm:cxn modelId="{400DA0F7-5CAE-423D-B9D4-23D22CB1D3F5}" type="presOf" srcId="{B8346F7D-8A86-4EAB-8E35-AA77E41E6259}" destId="{5FDB2ECF-4912-4817-9078-0CE0562A8A70}" srcOrd="0" destOrd="2" presId="urn:microsoft.com/office/officeart/2005/8/layout/default"/>
    <dgm:cxn modelId="{7C42BF4D-7E36-426A-8323-734A84819C8F}" srcId="{5761FFAD-6BAE-4CF6-833D-079C62454E2F}" destId="{C03FB8C6-EE24-4BD6-A2A0-69F1C26D92BB}" srcOrd="2" destOrd="0" parTransId="{A43A1D0F-E579-4012-8232-916CD67CBEE5}" sibTransId="{DFA78AFA-1D06-407B-A679-40B877FB5F57}"/>
    <dgm:cxn modelId="{EC0FD2D6-60F2-4932-82C5-B841E6954B83}" srcId="{27923C5B-8CC9-4AF9-B25E-8137C31B954A}" destId="{8284EF74-80F7-4479-88B7-14DEDB5EEB5A}" srcOrd="3" destOrd="0" parTransId="{BD40145A-E430-40ED-B7EA-668BDEDFCECD}" sibTransId="{73193D11-F11C-4EFD-9355-9022F0A988C7}"/>
    <dgm:cxn modelId="{99CEAE31-A438-4535-83C9-69E92D5F8C33}" srcId="{2F9D290E-898C-4444-B519-95058840E4BC}" destId="{8E72F000-4A4C-4A32-B19A-F2C5EE1B5ED5}" srcOrd="4" destOrd="0" parTransId="{8937FA91-8B42-438D-AB62-2D3861B9ED06}" sibTransId="{F8649009-B904-436C-9D2D-4A000578EF71}"/>
    <dgm:cxn modelId="{18AE6B92-2A6F-49EC-9C5C-D45B3F216680}" type="presOf" srcId="{F13F1065-F757-4898-A34E-CBDA5CF0366D}" destId="{44F0432C-D4EB-4000-8F6C-0BFAF20F0380}" srcOrd="0" destOrd="1" presId="urn:microsoft.com/office/officeart/2005/8/layout/default"/>
    <dgm:cxn modelId="{5F5374CE-4FFD-4A1A-B520-F2F7997DD303}" type="presOf" srcId="{200A39DA-C2AE-49BF-B1C1-500FFF46735D}" destId="{74245977-2FA9-4F2E-8E16-D5DB4459F04E}" srcOrd="0" destOrd="3" presId="urn:microsoft.com/office/officeart/2005/8/layout/default"/>
    <dgm:cxn modelId="{C5F3E5C9-06E3-4817-AEA7-E7403838C38A}" type="presOf" srcId="{2A0E27A0-36C3-4647-AD40-7BDADAA13DB1}" destId="{6CABE0FD-0AD6-44B9-9B1E-B010782A6671}" srcOrd="0" destOrd="6" presId="urn:microsoft.com/office/officeart/2005/8/layout/default"/>
    <dgm:cxn modelId="{1E34BFF6-658D-4E34-9A59-B15672C0ADA0}" type="presOf" srcId="{EE11CCFA-43B2-42A4-9284-5BFA13497D0A}" destId="{AE30150E-1466-4311-8649-CD8162AA06D5}" srcOrd="0" destOrd="0" presId="urn:microsoft.com/office/officeart/2005/8/layout/default"/>
    <dgm:cxn modelId="{B9FB9667-6830-49A3-A43A-744079A14CFF}" srcId="{E24C85A7-B0BD-4E42-B7D5-30F281D6CAE2}" destId="{7BB5074C-311C-4B1E-A704-BEED076C52F4}" srcOrd="1" destOrd="0" parTransId="{BF6B7290-A732-43C1-B10D-D0449BA0AD7E}" sibTransId="{FBEE4264-C069-450B-8275-B9E01038F27A}"/>
    <dgm:cxn modelId="{5083BAFB-7684-4D93-885B-9BC1BC427170}" srcId="{F74ED209-F32E-4419-A592-105BB5530D1C}" destId="{E61FD681-8EA3-40A6-9C99-CFFEE6A99C11}" srcOrd="0" destOrd="0" parTransId="{DF3F0B54-A5F5-4571-86CB-D3770594EF7B}" sibTransId="{BA19485F-4BEE-448B-8B75-CCBA969A6184}"/>
    <dgm:cxn modelId="{C2685DE1-B9EC-4855-B52A-770F68DF6360}" type="presOf" srcId="{C3AB482D-2E6E-41AC-A62F-6A454CB4BC04}" destId="{74245977-2FA9-4F2E-8E16-D5DB4459F04E}" srcOrd="0" destOrd="2" presId="urn:microsoft.com/office/officeart/2005/8/layout/default"/>
    <dgm:cxn modelId="{BBEC513D-D9B0-4D46-BDD5-20417558E721}" srcId="{4BAA87C0-3658-4ACB-96D3-7D68CB67B4CC}" destId="{FD91148B-8D4F-4673-B065-C47FA020CB3E}" srcOrd="3" destOrd="0" parTransId="{92223BA3-1C4A-4B08-8880-B1D3D406033E}" sibTransId="{682F1CA5-5E3C-45B7-AA54-53EAD8F6C277}"/>
    <dgm:cxn modelId="{508AB2E4-EA3C-4F16-B4DE-5978EE28AA97}" type="presOf" srcId="{5761FFAD-6BAE-4CF6-833D-079C62454E2F}" destId="{D0FCB611-090C-405F-B20C-B928117BC265}" srcOrd="0" destOrd="0" presId="urn:microsoft.com/office/officeart/2005/8/layout/default"/>
    <dgm:cxn modelId="{59A2E769-C549-44CF-BBC4-A4124772E7F9}" type="presOf" srcId="{E24C85A7-B0BD-4E42-B7D5-30F281D6CAE2}" destId="{0AD6151C-FFF4-43E8-96EF-A21F0C8A9B8A}" srcOrd="0" destOrd="0" presId="urn:microsoft.com/office/officeart/2005/8/layout/default"/>
    <dgm:cxn modelId="{A6745781-3E74-4DAE-9DF6-BD2427808E04}" type="presOf" srcId="{D3061B43-3B6A-4C33-8CD8-5A667D6D9832}" destId="{AE30150E-1466-4311-8649-CD8162AA06D5}" srcOrd="0" destOrd="1" presId="urn:microsoft.com/office/officeart/2005/8/layout/default"/>
    <dgm:cxn modelId="{FA7E12E6-CBBF-466D-8B60-AFCCCD3CA53B}" type="presParOf" srcId="{C5B17293-DF6C-4A2C-B3A6-E0C85D127E6D}" destId="{74245977-2FA9-4F2E-8E16-D5DB4459F04E}" srcOrd="0" destOrd="0" presId="urn:microsoft.com/office/officeart/2005/8/layout/default"/>
    <dgm:cxn modelId="{FB926499-195C-4305-ADE8-5659476EEF53}" type="presParOf" srcId="{C5B17293-DF6C-4A2C-B3A6-E0C85D127E6D}" destId="{B3776651-CEFC-449F-B1C3-6E6D79E24FFD}" srcOrd="1" destOrd="0" presId="urn:microsoft.com/office/officeart/2005/8/layout/default"/>
    <dgm:cxn modelId="{9D4896C6-E332-4F06-B5F2-13EFFC2B1893}" type="presParOf" srcId="{C5B17293-DF6C-4A2C-B3A6-E0C85D127E6D}" destId="{0AD6151C-FFF4-43E8-96EF-A21F0C8A9B8A}" srcOrd="2" destOrd="0" presId="urn:microsoft.com/office/officeart/2005/8/layout/default"/>
    <dgm:cxn modelId="{20FB4B34-607B-4C72-AEB0-7B402BCAD013}" type="presParOf" srcId="{C5B17293-DF6C-4A2C-B3A6-E0C85D127E6D}" destId="{FD2B7623-1F6A-4801-96E3-3C99052060A1}" srcOrd="3" destOrd="0" presId="urn:microsoft.com/office/officeart/2005/8/layout/default"/>
    <dgm:cxn modelId="{9033B732-B455-4AB2-85A4-FA9B1B5E4255}" type="presParOf" srcId="{C5B17293-DF6C-4A2C-B3A6-E0C85D127E6D}" destId="{48071A2D-65B8-4A8C-8BFD-B9ADC01E6E1A}" srcOrd="4" destOrd="0" presId="urn:microsoft.com/office/officeart/2005/8/layout/default"/>
    <dgm:cxn modelId="{28D69005-7F47-4A88-8794-8934A0ECFF74}" type="presParOf" srcId="{C5B17293-DF6C-4A2C-B3A6-E0C85D127E6D}" destId="{E1E487C9-C7C6-4001-B890-C30B5AB4D764}" srcOrd="5" destOrd="0" presId="urn:microsoft.com/office/officeart/2005/8/layout/default"/>
    <dgm:cxn modelId="{F248E7BD-C2AF-4F84-998C-B7D4A58F30EE}" type="presParOf" srcId="{C5B17293-DF6C-4A2C-B3A6-E0C85D127E6D}" destId="{6CABE0FD-0AD6-44B9-9B1E-B010782A6671}" srcOrd="6" destOrd="0" presId="urn:microsoft.com/office/officeart/2005/8/layout/default"/>
    <dgm:cxn modelId="{4C3D565E-39A8-4B8B-8324-0399A472C01F}" type="presParOf" srcId="{C5B17293-DF6C-4A2C-B3A6-E0C85D127E6D}" destId="{C2202BBC-3A19-4A31-9AB0-33F5F096B9AD}" srcOrd="7" destOrd="0" presId="urn:microsoft.com/office/officeart/2005/8/layout/default"/>
    <dgm:cxn modelId="{C328135B-5FCD-4D58-90B1-D30672A74699}" type="presParOf" srcId="{C5B17293-DF6C-4A2C-B3A6-E0C85D127E6D}" destId="{44F0432C-D4EB-4000-8F6C-0BFAF20F0380}" srcOrd="8" destOrd="0" presId="urn:microsoft.com/office/officeart/2005/8/layout/default"/>
    <dgm:cxn modelId="{47B93E6D-E620-4D3B-9F54-0678757D818A}" type="presParOf" srcId="{C5B17293-DF6C-4A2C-B3A6-E0C85D127E6D}" destId="{B72402A4-1A3B-47F9-BE7D-517E91A3F092}" srcOrd="9" destOrd="0" presId="urn:microsoft.com/office/officeart/2005/8/layout/default"/>
    <dgm:cxn modelId="{C176D3C9-C456-437C-AB59-8AC3F1FCD04E}" type="presParOf" srcId="{C5B17293-DF6C-4A2C-B3A6-E0C85D127E6D}" destId="{5FDB2ECF-4912-4817-9078-0CE0562A8A70}" srcOrd="10" destOrd="0" presId="urn:microsoft.com/office/officeart/2005/8/layout/default"/>
    <dgm:cxn modelId="{B02A6794-DCB3-4CBF-ABAB-3367297724E2}" type="presParOf" srcId="{C5B17293-DF6C-4A2C-B3A6-E0C85D127E6D}" destId="{CD7E9EDC-3473-416E-A5E6-8971FAD2DAF4}" srcOrd="11" destOrd="0" presId="urn:microsoft.com/office/officeart/2005/8/layout/default"/>
    <dgm:cxn modelId="{F475859E-5D47-4532-A8E1-05A7A623621B}" type="presParOf" srcId="{C5B17293-DF6C-4A2C-B3A6-E0C85D127E6D}" destId="{D0FCB611-090C-405F-B20C-B928117BC265}" srcOrd="12" destOrd="0" presId="urn:microsoft.com/office/officeart/2005/8/layout/default"/>
    <dgm:cxn modelId="{CE92C63F-2EED-45A2-9C1A-0A24E456CFB0}" type="presParOf" srcId="{C5B17293-DF6C-4A2C-B3A6-E0C85D127E6D}" destId="{643BCA71-C402-451A-A321-E01650D0FF2D}" srcOrd="13" destOrd="0" presId="urn:microsoft.com/office/officeart/2005/8/layout/default"/>
    <dgm:cxn modelId="{1D616BD7-3922-43A1-A5F1-956EBD08D308}" type="presParOf" srcId="{C5B17293-DF6C-4A2C-B3A6-E0C85D127E6D}" destId="{AE30150E-1466-4311-8649-CD8162AA06D5}"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A98D7-6DC6-DC49-9AC3-0AACE264CAEC}">
      <dsp:nvSpPr>
        <dsp:cNvPr id="0" name=""/>
        <dsp:cNvSpPr/>
      </dsp:nvSpPr>
      <dsp:spPr>
        <a:xfrm>
          <a:off x="5218" y="1358923"/>
          <a:ext cx="1779339" cy="1779339"/>
        </a:xfrm>
        <a:prstGeom prst="ellipse">
          <a:avLst/>
        </a:prstGeom>
        <a:solidFill>
          <a:srgbClr val="E62F79"/>
        </a:solidFill>
        <a:ln w="12700" cap="flat" cmpd="sng" algn="ctr">
          <a:solidFill>
            <a:srgbClr val="E62F7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Welcome and Introduction to REAct</a:t>
          </a:r>
        </a:p>
      </dsp:txBody>
      <dsp:txXfrm>
        <a:off x="265796" y="1619501"/>
        <a:ext cx="1258183" cy="1258183"/>
      </dsp:txXfrm>
    </dsp:sp>
    <dsp:sp modelId="{9C933162-27DD-0543-AC74-5C90D4439912}">
      <dsp:nvSpPr>
        <dsp:cNvPr id="0" name=""/>
        <dsp:cNvSpPr/>
      </dsp:nvSpPr>
      <dsp:spPr>
        <a:xfrm>
          <a:off x="1784557"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Under-standing our context</a:t>
          </a:r>
        </a:p>
      </dsp:txBody>
      <dsp:txXfrm>
        <a:off x="2045135" y="1619501"/>
        <a:ext cx="1258183" cy="1258183"/>
      </dsp:txXfrm>
    </dsp:sp>
    <dsp:sp modelId="{A3FE085E-4F8E-3349-83A5-5A6FE8B2E2FD}">
      <dsp:nvSpPr>
        <dsp:cNvPr id="0" name=""/>
        <dsp:cNvSpPr/>
      </dsp:nvSpPr>
      <dsp:spPr>
        <a:xfrm>
          <a:off x="3563897"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100000"/>
            </a:lnSpc>
            <a:spcBef>
              <a:spcPct val="0"/>
            </a:spcBef>
            <a:spcAft>
              <a:spcPts val="756"/>
            </a:spcAft>
          </a:pPr>
          <a:r>
            <a:rPr lang="en-US" sz="1600" b="1" i="0" kern="1200" dirty="0">
              <a:latin typeface="Arial" panose="020B0604020202020204" pitchFamily="34" charset="0"/>
              <a:cs typeface="Arial" panose="020B0604020202020204" pitchFamily="34" charset="0"/>
            </a:rPr>
            <a:t>Human rights principles and responses</a:t>
          </a:r>
        </a:p>
      </dsp:txBody>
      <dsp:txXfrm>
        <a:off x="3824475" y="1619501"/>
        <a:ext cx="1258183" cy="1258183"/>
      </dsp:txXfrm>
    </dsp:sp>
    <dsp:sp modelId="{1959472E-246A-1543-9984-B810773A5694}">
      <dsp:nvSpPr>
        <dsp:cNvPr id="0" name=""/>
        <dsp:cNvSpPr/>
      </dsp:nvSpPr>
      <dsp:spPr>
        <a:xfrm>
          <a:off x="5343236"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Collecting evidence</a:t>
          </a:r>
        </a:p>
      </dsp:txBody>
      <dsp:txXfrm>
        <a:off x="5603814" y="1619501"/>
        <a:ext cx="1258183" cy="1258183"/>
      </dsp:txXfrm>
    </dsp:sp>
    <dsp:sp modelId="{77FB5067-BE24-9346-B0DA-266C52FC2C8B}">
      <dsp:nvSpPr>
        <dsp:cNvPr id="0" name=""/>
        <dsp:cNvSpPr/>
      </dsp:nvSpPr>
      <dsp:spPr>
        <a:xfrm>
          <a:off x="7122575"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Managing information</a:t>
          </a:r>
        </a:p>
      </dsp:txBody>
      <dsp:txXfrm>
        <a:off x="7383153" y="1619501"/>
        <a:ext cx="1258183" cy="1258183"/>
      </dsp:txXfrm>
    </dsp:sp>
    <dsp:sp modelId="{2BF1A203-40ED-CC45-8975-4DFAA88E3DFE}">
      <dsp:nvSpPr>
        <dsp:cNvPr id="0" name=""/>
        <dsp:cNvSpPr/>
      </dsp:nvSpPr>
      <dsp:spPr>
        <a:xfrm>
          <a:off x="8901915"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Next steps</a:t>
          </a:r>
        </a:p>
      </dsp:txBody>
      <dsp:txXfrm>
        <a:off x="9162493" y="1619501"/>
        <a:ext cx="1258183" cy="12581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A98D7-6DC6-DC49-9AC3-0AACE264CAEC}">
      <dsp:nvSpPr>
        <dsp:cNvPr id="0" name=""/>
        <dsp:cNvSpPr/>
      </dsp:nvSpPr>
      <dsp:spPr>
        <a:xfrm>
          <a:off x="5218" y="1358923"/>
          <a:ext cx="1779339" cy="1779339"/>
        </a:xfrm>
        <a:prstGeom prst="ellipse">
          <a:avLst/>
        </a:prstGeom>
        <a:solidFill>
          <a:srgbClr val="0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Welcome and Introduction to REAct</a:t>
          </a:r>
        </a:p>
      </dsp:txBody>
      <dsp:txXfrm>
        <a:off x="265796" y="1619501"/>
        <a:ext cx="1258183" cy="1258183"/>
      </dsp:txXfrm>
    </dsp:sp>
    <dsp:sp modelId="{9C933162-27DD-0543-AC74-5C90D4439912}">
      <dsp:nvSpPr>
        <dsp:cNvPr id="0" name=""/>
        <dsp:cNvSpPr/>
      </dsp:nvSpPr>
      <dsp:spPr>
        <a:xfrm>
          <a:off x="1784557"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Under-standing our context</a:t>
          </a:r>
        </a:p>
      </dsp:txBody>
      <dsp:txXfrm>
        <a:off x="2045135" y="1619501"/>
        <a:ext cx="1258183" cy="1258183"/>
      </dsp:txXfrm>
    </dsp:sp>
    <dsp:sp modelId="{A3FE085E-4F8E-3349-83A5-5A6FE8B2E2FD}">
      <dsp:nvSpPr>
        <dsp:cNvPr id="0" name=""/>
        <dsp:cNvSpPr/>
      </dsp:nvSpPr>
      <dsp:spPr>
        <a:xfrm>
          <a:off x="3563897"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100000"/>
            </a:lnSpc>
            <a:spcBef>
              <a:spcPct val="0"/>
            </a:spcBef>
            <a:spcAft>
              <a:spcPts val="756"/>
            </a:spcAft>
          </a:pPr>
          <a:r>
            <a:rPr lang="en-US" sz="1600" b="1" i="0" kern="1200" dirty="0">
              <a:latin typeface="Arial" panose="020B0604020202020204" pitchFamily="34" charset="0"/>
              <a:cs typeface="Arial" panose="020B0604020202020204" pitchFamily="34" charset="0"/>
            </a:rPr>
            <a:t>Human rights principles and responses</a:t>
          </a:r>
        </a:p>
      </dsp:txBody>
      <dsp:txXfrm>
        <a:off x="3824475" y="1619501"/>
        <a:ext cx="1258183" cy="1258183"/>
      </dsp:txXfrm>
    </dsp:sp>
    <dsp:sp modelId="{1959472E-246A-1543-9984-B810773A5694}">
      <dsp:nvSpPr>
        <dsp:cNvPr id="0" name=""/>
        <dsp:cNvSpPr/>
      </dsp:nvSpPr>
      <dsp:spPr>
        <a:xfrm>
          <a:off x="5343236"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Collecting evidence</a:t>
          </a:r>
        </a:p>
      </dsp:txBody>
      <dsp:txXfrm>
        <a:off x="5603814" y="1619501"/>
        <a:ext cx="1258183" cy="1258183"/>
      </dsp:txXfrm>
    </dsp:sp>
    <dsp:sp modelId="{77FB5067-BE24-9346-B0DA-266C52FC2C8B}">
      <dsp:nvSpPr>
        <dsp:cNvPr id="0" name=""/>
        <dsp:cNvSpPr/>
      </dsp:nvSpPr>
      <dsp:spPr>
        <a:xfrm>
          <a:off x="7122575" y="1358923"/>
          <a:ext cx="1779339" cy="1779339"/>
        </a:xfrm>
        <a:prstGeom prst="ellipse">
          <a:avLst/>
        </a:prstGeom>
        <a:solidFill>
          <a:srgbClr val="0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Managing information</a:t>
          </a:r>
        </a:p>
      </dsp:txBody>
      <dsp:txXfrm>
        <a:off x="7383153" y="1619501"/>
        <a:ext cx="1258183" cy="1258183"/>
      </dsp:txXfrm>
    </dsp:sp>
    <dsp:sp modelId="{2BF1A203-40ED-CC45-8975-4DFAA88E3DFE}">
      <dsp:nvSpPr>
        <dsp:cNvPr id="0" name=""/>
        <dsp:cNvSpPr/>
      </dsp:nvSpPr>
      <dsp:spPr>
        <a:xfrm>
          <a:off x="8901915" y="1358923"/>
          <a:ext cx="1779339" cy="1779339"/>
        </a:xfrm>
        <a:prstGeom prst="ellipse">
          <a:avLst/>
        </a:prstGeom>
        <a:solidFill>
          <a:srgbClr val="E62F7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Next steps</a:t>
          </a:r>
        </a:p>
      </dsp:txBody>
      <dsp:txXfrm>
        <a:off x="9162493" y="1619501"/>
        <a:ext cx="1258183" cy="12581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A98D7-6DC6-DC49-9AC3-0AACE264CAEC}">
      <dsp:nvSpPr>
        <dsp:cNvPr id="0" name=""/>
        <dsp:cNvSpPr/>
      </dsp:nvSpPr>
      <dsp:spPr>
        <a:xfrm>
          <a:off x="5218" y="1358923"/>
          <a:ext cx="1779339" cy="1779339"/>
        </a:xfrm>
        <a:prstGeom prst="ellipse">
          <a:avLst/>
        </a:prstGeom>
        <a:solidFill>
          <a:srgbClr val="0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Welcome and Introduction to REAct</a:t>
          </a:r>
        </a:p>
      </dsp:txBody>
      <dsp:txXfrm>
        <a:off x="265796" y="1619501"/>
        <a:ext cx="1258183" cy="1258183"/>
      </dsp:txXfrm>
    </dsp:sp>
    <dsp:sp modelId="{9C933162-27DD-0543-AC74-5C90D4439912}">
      <dsp:nvSpPr>
        <dsp:cNvPr id="0" name=""/>
        <dsp:cNvSpPr/>
      </dsp:nvSpPr>
      <dsp:spPr>
        <a:xfrm>
          <a:off x="1784557" y="1358923"/>
          <a:ext cx="1779339" cy="1779339"/>
        </a:xfrm>
        <a:prstGeom prst="ellipse">
          <a:avLst/>
        </a:prstGeom>
        <a:solidFill>
          <a:srgbClr val="E62F7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Under-standing our context</a:t>
          </a:r>
        </a:p>
      </dsp:txBody>
      <dsp:txXfrm>
        <a:off x="2045135" y="1619501"/>
        <a:ext cx="1258183" cy="1258183"/>
      </dsp:txXfrm>
    </dsp:sp>
    <dsp:sp modelId="{A3FE085E-4F8E-3349-83A5-5A6FE8B2E2FD}">
      <dsp:nvSpPr>
        <dsp:cNvPr id="0" name=""/>
        <dsp:cNvSpPr/>
      </dsp:nvSpPr>
      <dsp:spPr>
        <a:xfrm>
          <a:off x="3563897"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100000"/>
            </a:lnSpc>
            <a:spcBef>
              <a:spcPct val="0"/>
            </a:spcBef>
            <a:spcAft>
              <a:spcPts val="756"/>
            </a:spcAft>
          </a:pPr>
          <a:r>
            <a:rPr lang="en-US" sz="1600" b="1" i="0" kern="1200" dirty="0">
              <a:latin typeface="Arial" panose="020B0604020202020204" pitchFamily="34" charset="0"/>
              <a:cs typeface="Arial" panose="020B0604020202020204" pitchFamily="34" charset="0"/>
            </a:rPr>
            <a:t>Human rights principles and responses</a:t>
          </a:r>
        </a:p>
      </dsp:txBody>
      <dsp:txXfrm>
        <a:off x="3824475" y="1619501"/>
        <a:ext cx="1258183" cy="1258183"/>
      </dsp:txXfrm>
    </dsp:sp>
    <dsp:sp modelId="{1959472E-246A-1543-9984-B810773A5694}">
      <dsp:nvSpPr>
        <dsp:cNvPr id="0" name=""/>
        <dsp:cNvSpPr/>
      </dsp:nvSpPr>
      <dsp:spPr>
        <a:xfrm>
          <a:off x="5343236"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Collecting evidence</a:t>
          </a:r>
        </a:p>
      </dsp:txBody>
      <dsp:txXfrm>
        <a:off x="5603814" y="1619501"/>
        <a:ext cx="1258183" cy="1258183"/>
      </dsp:txXfrm>
    </dsp:sp>
    <dsp:sp modelId="{77FB5067-BE24-9346-B0DA-266C52FC2C8B}">
      <dsp:nvSpPr>
        <dsp:cNvPr id="0" name=""/>
        <dsp:cNvSpPr/>
      </dsp:nvSpPr>
      <dsp:spPr>
        <a:xfrm>
          <a:off x="7122575"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Managing information</a:t>
          </a:r>
        </a:p>
      </dsp:txBody>
      <dsp:txXfrm>
        <a:off x="7383153" y="1619501"/>
        <a:ext cx="1258183" cy="1258183"/>
      </dsp:txXfrm>
    </dsp:sp>
    <dsp:sp modelId="{2BF1A203-40ED-CC45-8975-4DFAA88E3DFE}">
      <dsp:nvSpPr>
        <dsp:cNvPr id="0" name=""/>
        <dsp:cNvSpPr/>
      </dsp:nvSpPr>
      <dsp:spPr>
        <a:xfrm>
          <a:off x="8901915"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Next steps</a:t>
          </a:r>
        </a:p>
      </dsp:txBody>
      <dsp:txXfrm>
        <a:off x="9162493" y="1619501"/>
        <a:ext cx="1258183" cy="12581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A98D7-6DC6-DC49-9AC3-0AACE264CAEC}">
      <dsp:nvSpPr>
        <dsp:cNvPr id="0" name=""/>
        <dsp:cNvSpPr/>
      </dsp:nvSpPr>
      <dsp:spPr>
        <a:xfrm>
          <a:off x="5218" y="1358923"/>
          <a:ext cx="1779339" cy="1779339"/>
        </a:xfrm>
        <a:prstGeom prst="ellipse">
          <a:avLst/>
        </a:prstGeom>
        <a:solidFill>
          <a:srgbClr val="0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Welcome and Introduction to REAct</a:t>
          </a:r>
        </a:p>
      </dsp:txBody>
      <dsp:txXfrm>
        <a:off x="265796" y="1619501"/>
        <a:ext cx="1258183" cy="1258183"/>
      </dsp:txXfrm>
    </dsp:sp>
    <dsp:sp modelId="{9C933162-27DD-0543-AC74-5C90D4439912}">
      <dsp:nvSpPr>
        <dsp:cNvPr id="0" name=""/>
        <dsp:cNvSpPr/>
      </dsp:nvSpPr>
      <dsp:spPr>
        <a:xfrm>
          <a:off x="1784557"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Under-standing our context</a:t>
          </a:r>
        </a:p>
      </dsp:txBody>
      <dsp:txXfrm>
        <a:off x="2045135" y="1619501"/>
        <a:ext cx="1258183" cy="1258183"/>
      </dsp:txXfrm>
    </dsp:sp>
    <dsp:sp modelId="{A3FE085E-4F8E-3349-83A5-5A6FE8B2E2FD}">
      <dsp:nvSpPr>
        <dsp:cNvPr id="0" name=""/>
        <dsp:cNvSpPr/>
      </dsp:nvSpPr>
      <dsp:spPr>
        <a:xfrm>
          <a:off x="3563897" y="1358923"/>
          <a:ext cx="1779339" cy="1779339"/>
        </a:xfrm>
        <a:prstGeom prst="ellipse">
          <a:avLst/>
        </a:prstGeom>
        <a:solidFill>
          <a:srgbClr val="E62F7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100000"/>
            </a:lnSpc>
            <a:spcBef>
              <a:spcPct val="0"/>
            </a:spcBef>
            <a:spcAft>
              <a:spcPts val="756"/>
            </a:spcAft>
          </a:pPr>
          <a:r>
            <a:rPr lang="en-US" sz="1600" b="1" i="0" kern="1200" dirty="0">
              <a:latin typeface="Arial" panose="020B0604020202020204" pitchFamily="34" charset="0"/>
              <a:cs typeface="Arial" panose="020B0604020202020204" pitchFamily="34" charset="0"/>
            </a:rPr>
            <a:t>Human rights principles and responses</a:t>
          </a:r>
        </a:p>
      </dsp:txBody>
      <dsp:txXfrm>
        <a:off x="3824475" y="1619501"/>
        <a:ext cx="1258183" cy="1258183"/>
      </dsp:txXfrm>
    </dsp:sp>
    <dsp:sp modelId="{1959472E-246A-1543-9984-B810773A5694}">
      <dsp:nvSpPr>
        <dsp:cNvPr id="0" name=""/>
        <dsp:cNvSpPr/>
      </dsp:nvSpPr>
      <dsp:spPr>
        <a:xfrm>
          <a:off x="5343236"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Collecting evidence</a:t>
          </a:r>
        </a:p>
      </dsp:txBody>
      <dsp:txXfrm>
        <a:off x="5603814" y="1619501"/>
        <a:ext cx="1258183" cy="1258183"/>
      </dsp:txXfrm>
    </dsp:sp>
    <dsp:sp modelId="{77FB5067-BE24-9346-B0DA-266C52FC2C8B}">
      <dsp:nvSpPr>
        <dsp:cNvPr id="0" name=""/>
        <dsp:cNvSpPr/>
      </dsp:nvSpPr>
      <dsp:spPr>
        <a:xfrm>
          <a:off x="7122575"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Managing information</a:t>
          </a:r>
        </a:p>
      </dsp:txBody>
      <dsp:txXfrm>
        <a:off x="7383153" y="1619501"/>
        <a:ext cx="1258183" cy="1258183"/>
      </dsp:txXfrm>
    </dsp:sp>
    <dsp:sp modelId="{2BF1A203-40ED-CC45-8975-4DFAA88E3DFE}">
      <dsp:nvSpPr>
        <dsp:cNvPr id="0" name=""/>
        <dsp:cNvSpPr/>
      </dsp:nvSpPr>
      <dsp:spPr>
        <a:xfrm>
          <a:off x="8901915"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Next steps</a:t>
          </a:r>
        </a:p>
      </dsp:txBody>
      <dsp:txXfrm>
        <a:off x="9162493" y="1619501"/>
        <a:ext cx="1258183" cy="12581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FB2F9E-CBA2-4825-A779-EAA6B06A1F4C}">
      <dsp:nvSpPr>
        <dsp:cNvPr id="0" name=""/>
        <dsp:cNvSpPr/>
      </dsp:nvSpPr>
      <dsp:spPr>
        <a:xfrm>
          <a:off x="168870" y="797352"/>
          <a:ext cx="3377405" cy="2026443"/>
        </a:xfrm>
        <a:prstGeom prst="rect">
          <a:avLst/>
        </a:prstGeom>
        <a:solidFill>
          <a:srgbClr val="23844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b="1" kern="1200" dirty="0"/>
            <a:t>Stigma and discrimination</a:t>
          </a:r>
          <a:endParaRPr lang="en-US" sz="2800" kern="1200" dirty="0"/>
        </a:p>
      </dsp:txBody>
      <dsp:txXfrm>
        <a:off x="168870" y="797352"/>
        <a:ext cx="3377405" cy="2026443"/>
      </dsp:txXfrm>
    </dsp:sp>
    <dsp:sp modelId="{4E7103B8-1FC8-45C2-8120-9F42945C515A}">
      <dsp:nvSpPr>
        <dsp:cNvPr id="0" name=""/>
        <dsp:cNvSpPr/>
      </dsp:nvSpPr>
      <dsp:spPr>
        <a:xfrm>
          <a:off x="3699948" y="763470"/>
          <a:ext cx="3377405" cy="2026443"/>
        </a:xfrm>
        <a:prstGeom prst="rect">
          <a:avLst/>
        </a:prstGeom>
        <a:solidFill>
          <a:srgbClr val="E62F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b="1" kern="1200" dirty="0"/>
            <a:t>Gender inequality and gender-based violence</a:t>
          </a:r>
          <a:endParaRPr lang="en-US" sz="2800" kern="1200" dirty="0"/>
        </a:p>
      </dsp:txBody>
      <dsp:txXfrm>
        <a:off x="3699948" y="763470"/>
        <a:ext cx="3377405" cy="2026443"/>
      </dsp:txXfrm>
    </dsp:sp>
    <dsp:sp modelId="{2064B750-BC4C-4990-976D-EB33F02EFA8A}">
      <dsp:nvSpPr>
        <dsp:cNvPr id="0" name=""/>
        <dsp:cNvSpPr/>
      </dsp:nvSpPr>
      <dsp:spPr>
        <a:xfrm>
          <a:off x="7244029" y="746083"/>
          <a:ext cx="3377405" cy="2026443"/>
        </a:xfrm>
        <a:prstGeom prst="rect">
          <a:avLst/>
        </a:prstGeom>
        <a:solidFill>
          <a:srgbClr val="36B0E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b="1" kern="1200" dirty="0"/>
            <a:t>Punitive policies, practices and laws</a:t>
          </a:r>
          <a:endParaRPr lang="en-US" sz="2800" kern="1200" dirty="0"/>
        </a:p>
      </dsp:txBody>
      <dsp:txXfrm>
        <a:off x="7244029" y="746083"/>
        <a:ext cx="3377405" cy="20264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A4A4EA-E8A5-A84E-81A6-C086A45D96CB}">
      <dsp:nvSpPr>
        <dsp:cNvPr id="0" name=""/>
        <dsp:cNvSpPr/>
      </dsp:nvSpPr>
      <dsp:spPr>
        <a:xfrm>
          <a:off x="0" y="153098"/>
          <a:ext cx="6913093" cy="561599"/>
        </a:xfrm>
        <a:prstGeom prst="roundRect">
          <a:avLst/>
        </a:prstGeom>
        <a:solidFill>
          <a:srgbClr val="36B0E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b="0" i="0" kern="1200" dirty="0">
              <a:latin typeface="Arial" panose="020B0604020202020204" pitchFamily="34" charset="0"/>
              <a:cs typeface="Arial" panose="020B0604020202020204" pitchFamily="34" charset="0"/>
            </a:rPr>
            <a:t>People who inject drugs</a:t>
          </a:r>
          <a:endParaRPr lang="en-US" sz="2400" b="0" i="0" kern="1200" dirty="0">
            <a:latin typeface="Arial" panose="020B0604020202020204" pitchFamily="34" charset="0"/>
            <a:cs typeface="Arial" panose="020B0604020202020204" pitchFamily="34" charset="0"/>
          </a:endParaRPr>
        </a:p>
      </dsp:txBody>
      <dsp:txXfrm>
        <a:off x="27415" y="180513"/>
        <a:ext cx="6858263" cy="506769"/>
      </dsp:txXfrm>
    </dsp:sp>
    <dsp:sp modelId="{131D1C6E-87EE-9F4D-8907-7FA618C746D4}">
      <dsp:nvSpPr>
        <dsp:cNvPr id="0" name=""/>
        <dsp:cNvSpPr/>
      </dsp:nvSpPr>
      <dsp:spPr>
        <a:xfrm>
          <a:off x="0" y="783818"/>
          <a:ext cx="6913093" cy="561599"/>
        </a:xfrm>
        <a:prstGeom prst="roundRect">
          <a:avLst/>
        </a:prstGeom>
        <a:solidFill>
          <a:srgbClr val="E62F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i="0" kern="1200" dirty="0">
              <a:latin typeface="Arial" panose="020B0604020202020204" pitchFamily="34" charset="0"/>
              <a:cs typeface="Arial" panose="020B0604020202020204" pitchFamily="34" charset="0"/>
            </a:rPr>
            <a:t>Migrants</a:t>
          </a:r>
        </a:p>
      </dsp:txBody>
      <dsp:txXfrm>
        <a:off x="27415" y="811233"/>
        <a:ext cx="6858263" cy="506769"/>
      </dsp:txXfrm>
    </dsp:sp>
    <dsp:sp modelId="{347443BB-3059-4B4A-A28A-B75FDA5500EF}">
      <dsp:nvSpPr>
        <dsp:cNvPr id="0" name=""/>
        <dsp:cNvSpPr/>
      </dsp:nvSpPr>
      <dsp:spPr>
        <a:xfrm>
          <a:off x="0" y="1414538"/>
          <a:ext cx="6913093" cy="561599"/>
        </a:xfrm>
        <a:prstGeom prst="roundRect">
          <a:avLst/>
        </a:prstGeom>
        <a:solidFill>
          <a:srgbClr val="23844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i="0" kern="1200" dirty="0">
              <a:latin typeface="Arial" panose="020B0604020202020204" pitchFamily="34" charset="0"/>
              <a:cs typeface="Arial" panose="020B0604020202020204" pitchFamily="34" charset="0"/>
            </a:rPr>
            <a:t>Refugees and asylum seekers</a:t>
          </a:r>
        </a:p>
      </dsp:txBody>
      <dsp:txXfrm>
        <a:off x="27415" y="1441953"/>
        <a:ext cx="6858263" cy="506769"/>
      </dsp:txXfrm>
    </dsp:sp>
    <dsp:sp modelId="{8A37A3DD-4B5A-6449-AA67-2E3CE187B78D}">
      <dsp:nvSpPr>
        <dsp:cNvPr id="0" name=""/>
        <dsp:cNvSpPr/>
      </dsp:nvSpPr>
      <dsp:spPr>
        <a:xfrm>
          <a:off x="0" y="2045258"/>
          <a:ext cx="6913093" cy="561599"/>
        </a:xfrm>
        <a:prstGeom prst="roundRect">
          <a:avLst/>
        </a:prstGeom>
        <a:solidFill>
          <a:srgbClr val="36B0E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i="0" kern="1200" dirty="0">
              <a:latin typeface="Arial" panose="020B0604020202020204" pitchFamily="34" charset="0"/>
              <a:cs typeface="Arial" panose="020B0604020202020204" pitchFamily="34" charset="0"/>
            </a:rPr>
            <a:t>Young people</a:t>
          </a:r>
        </a:p>
      </dsp:txBody>
      <dsp:txXfrm>
        <a:off x="27415" y="2072673"/>
        <a:ext cx="6858263" cy="506769"/>
      </dsp:txXfrm>
    </dsp:sp>
    <dsp:sp modelId="{9A75F272-FB6B-8F49-8158-F5F8AEC2055A}">
      <dsp:nvSpPr>
        <dsp:cNvPr id="0" name=""/>
        <dsp:cNvSpPr/>
      </dsp:nvSpPr>
      <dsp:spPr>
        <a:xfrm>
          <a:off x="0" y="2675978"/>
          <a:ext cx="6913093" cy="561599"/>
        </a:xfrm>
        <a:prstGeom prst="roundRect">
          <a:avLst/>
        </a:prstGeom>
        <a:solidFill>
          <a:srgbClr val="E62F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i="0" kern="1200" dirty="0">
              <a:latin typeface="Arial" panose="020B0604020202020204" pitchFamily="34" charset="0"/>
              <a:cs typeface="Arial" panose="020B0604020202020204" pitchFamily="34" charset="0"/>
            </a:rPr>
            <a:t>Gay men and other men who have sex with men</a:t>
          </a:r>
        </a:p>
      </dsp:txBody>
      <dsp:txXfrm>
        <a:off x="27415" y="2703393"/>
        <a:ext cx="6858263" cy="506769"/>
      </dsp:txXfrm>
    </dsp:sp>
    <dsp:sp modelId="{0F697E67-13FE-F744-BE19-A7D2DC8DCF89}">
      <dsp:nvSpPr>
        <dsp:cNvPr id="0" name=""/>
        <dsp:cNvSpPr/>
      </dsp:nvSpPr>
      <dsp:spPr>
        <a:xfrm>
          <a:off x="0" y="3306697"/>
          <a:ext cx="6913093" cy="561599"/>
        </a:xfrm>
        <a:prstGeom prst="roundRect">
          <a:avLst/>
        </a:prstGeom>
        <a:solidFill>
          <a:srgbClr val="23844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i="0" kern="1200" dirty="0">
              <a:latin typeface="Arial" panose="020B0604020202020204" pitchFamily="34" charset="0"/>
              <a:cs typeface="Arial" panose="020B0604020202020204" pitchFamily="34" charset="0"/>
            </a:rPr>
            <a:t>Transgender people</a:t>
          </a:r>
        </a:p>
      </dsp:txBody>
      <dsp:txXfrm>
        <a:off x="27415" y="3334112"/>
        <a:ext cx="6858263" cy="5067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5099D-71C0-4E20-BEAC-F6DBF15C2A89}">
      <dsp:nvSpPr>
        <dsp:cNvPr id="0" name=""/>
        <dsp:cNvSpPr/>
      </dsp:nvSpPr>
      <dsp:spPr>
        <a:xfrm>
          <a:off x="3188" y="546360"/>
          <a:ext cx="1693912" cy="460800"/>
        </a:xfrm>
        <a:prstGeom prst="rect">
          <a:avLst/>
        </a:prstGeom>
        <a:solidFill>
          <a:srgbClr val="DD106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b="1" kern="1200" dirty="0">
              <a:solidFill>
                <a:srgbClr val="000000"/>
              </a:solidFill>
            </a:rPr>
            <a:t>Accessibility</a:t>
          </a:r>
        </a:p>
      </dsp:txBody>
      <dsp:txXfrm>
        <a:off x="3188" y="546360"/>
        <a:ext cx="1693912" cy="460800"/>
      </dsp:txXfrm>
    </dsp:sp>
    <dsp:sp modelId="{FAAA5952-6311-463D-9D4C-A46EA92ECC44}">
      <dsp:nvSpPr>
        <dsp:cNvPr id="0" name=""/>
        <dsp:cNvSpPr/>
      </dsp:nvSpPr>
      <dsp:spPr>
        <a:xfrm>
          <a:off x="3188" y="1007160"/>
          <a:ext cx="1693912" cy="4282200"/>
        </a:xfrm>
        <a:prstGeom prst="rect">
          <a:avLst/>
        </a:prstGeom>
        <a:solidFill>
          <a:schemeClr val="bg2">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rPr>
            <a:t>Everyone should be able to access health care, regardless of who they are. It should be free/ affordable and comprehensive. Services must be available to everyone regardless of where you live</a:t>
          </a:r>
        </a:p>
      </dsp:txBody>
      <dsp:txXfrm>
        <a:off x="3188" y="1007160"/>
        <a:ext cx="1693912" cy="4282200"/>
      </dsp:txXfrm>
    </dsp:sp>
    <dsp:sp modelId="{58AFF124-D0E6-45B1-BC6A-7447E6C1691F}">
      <dsp:nvSpPr>
        <dsp:cNvPr id="0" name=""/>
        <dsp:cNvSpPr/>
      </dsp:nvSpPr>
      <dsp:spPr>
        <a:xfrm>
          <a:off x="1934248" y="546360"/>
          <a:ext cx="1693912" cy="460800"/>
        </a:xfrm>
        <a:prstGeom prst="rect">
          <a:avLst/>
        </a:prstGeom>
        <a:solidFill>
          <a:srgbClr val="36B0E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b="1" kern="1200" dirty="0">
              <a:solidFill>
                <a:srgbClr val="000000"/>
              </a:solidFill>
            </a:rPr>
            <a:t>Availability</a:t>
          </a:r>
        </a:p>
      </dsp:txBody>
      <dsp:txXfrm>
        <a:off x="1934248" y="546360"/>
        <a:ext cx="1693912" cy="460800"/>
      </dsp:txXfrm>
    </dsp:sp>
    <dsp:sp modelId="{04560CC7-022F-4BCE-8578-BC85B2483F7D}">
      <dsp:nvSpPr>
        <dsp:cNvPr id="0" name=""/>
        <dsp:cNvSpPr/>
      </dsp:nvSpPr>
      <dsp:spPr>
        <a:xfrm>
          <a:off x="1934248" y="1007160"/>
          <a:ext cx="1693912" cy="4282200"/>
        </a:xfrm>
        <a:prstGeom prst="rect">
          <a:avLst/>
        </a:prstGeom>
        <a:solidFill>
          <a:schemeClr val="tx1">
            <a:lumMod val="40000"/>
            <a:lumOff val="6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rPr>
            <a:t>The health system infrastructure should be adequate – buildings, medicines, diagnostics. </a:t>
          </a:r>
        </a:p>
        <a:p>
          <a:pPr marL="171450" lvl="1" indent="-171450" algn="l" defTabSz="711200">
            <a:lnSpc>
              <a:spcPct val="90000"/>
            </a:lnSpc>
            <a:spcBef>
              <a:spcPct val="0"/>
            </a:spcBef>
            <a:spcAft>
              <a:spcPct val="15000"/>
            </a:spcAft>
            <a:buChar char="••"/>
          </a:pPr>
          <a:r>
            <a:rPr lang="en-US" sz="1600" kern="1200" dirty="0">
              <a:solidFill>
                <a:srgbClr val="000000"/>
              </a:solidFill>
            </a:rPr>
            <a:t>Medical staff should be sufficiently trained and available </a:t>
          </a:r>
        </a:p>
      </dsp:txBody>
      <dsp:txXfrm>
        <a:off x="1934248" y="1007160"/>
        <a:ext cx="1693912" cy="4282200"/>
      </dsp:txXfrm>
    </dsp:sp>
    <dsp:sp modelId="{F0A79CE5-02C9-4901-8088-9C3955382D0C}">
      <dsp:nvSpPr>
        <dsp:cNvPr id="0" name=""/>
        <dsp:cNvSpPr/>
      </dsp:nvSpPr>
      <dsp:spPr>
        <a:xfrm>
          <a:off x="3865308" y="546360"/>
          <a:ext cx="1693912" cy="460800"/>
        </a:xfrm>
        <a:prstGeom prst="rect">
          <a:avLst/>
        </a:prstGeom>
        <a:solidFill>
          <a:srgbClr val="23844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b="1" kern="1200" dirty="0">
              <a:solidFill>
                <a:srgbClr val="000000"/>
              </a:solidFill>
            </a:rPr>
            <a:t>Acceptability</a:t>
          </a:r>
        </a:p>
      </dsp:txBody>
      <dsp:txXfrm>
        <a:off x="3865308" y="546360"/>
        <a:ext cx="1693912" cy="460800"/>
      </dsp:txXfrm>
    </dsp:sp>
    <dsp:sp modelId="{F7FADF27-2B7A-4175-9802-F2093B46948D}">
      <dsp:nvSpPr>
        <dsp:cNvPr id="0" name=""/>
        <dsp:cNvSpPr/>
      </dsp:nvSpPr>
      <dsp:spPr>
        <a:xfrm>
          <a:off x="3865308" y="1007160"/>
          <a:ext cx="1693912" cy="4282200"/>
        </a:xfrm>
        <a:prstGeom prst="rect">
          <a:avLst/>
        </a:prstGeom>
        <a:solidFill>
          <a:schemeClr val="tx2">
            <a:lumMod val="40000"/>
            <a:lumOff val="6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rPr>
            <a:t>Health care services should be respectful and non-non-discriminatory and treat everyone equally, fairly and with compassion</a:t>
          </a:r>
        </a:p>
        <a:p>
          <a:pPr marL="171450" lvl="1" indent="-171450" algn="l" defTabSz="711200">
            <a:lnSpc>
              <a:spcPct val="90000"/>
            </a:lnSpc>
            <a:spcBef>
              <a:spcPct val="0"/>
            </a:spcBef>
            <a:spcAft>
              <a:spcPct val="15000"/>
            </a:spcAft>
            <a:buChar char="••"/>
          </a:pPr>
          <a:r>
            <a:rPr lang="en-US" sz="1600" kern="1200" dirty="0">
              <a:solidFill>
                <a:srgbClr val="000000"/>
              </a:solidFill>
            </a:rPr>
            <a:t>Respect for medical ethics, confidentiality and the right of the patient to participate in their health care</a:t>
          </a:r>
        </a:p>
      </dsp:txBody>
      <dsp:txXfrm>
        <a:off x="3865308" y="1007160"/>
        <a:ext cx="1693912" cy="4282200"/>
      </dsp:txXfrm>
    </dsp:sp>
    <dsp:sp modelId="{3E6A6F0E-2794-491D-BB73-53771FE016C9}">
      <dsp:nvSpPr>
        <dsp:cNvPr id="0" name=""/>
        <dsp:cNvSpPr/>
      </dsp:nvSpPr>
      <dsp:spPr>
        <a:xfrm>
          <a:off x="5796368" y="546360"/>
          <a:ext cx="1693912" cy="460800"/>
        </a:xfrm>
        <a:prstGeom prst="rect">
          <a:avLst/>
        </a:prstGeom>
        <a:solidFill>
          <a:srgbClr val="E62F7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b="1" kern="1200" dirty="0">
              <a:solidFill>
                <a:srgbClr val="000000"/>
              </a:solidFill>
            </a:rPr>
            <a:t>Quality</a:t>
          </a:r>
        </a:p>
      </dsp:txBody>
      <dsp:txXfrm>
        <a:off x="5796368" y="546360"/>
        <a:ext cx="1693912" cy="460800"/>
      </dsp:txXfrm>
    </dsp:sp>
    <dsp:sp modelId="{50EEDB2F-5476-41FF-A70C-889153D5A1B8}">
      <dsp:nvSpPr>
        <dsp:cNvPr id="0" name=""/>
        <dsp:cNvSpPr/>
      </dsp:nvSpPr>
      <dsp:spPr>
        <a:xfrm>
          <a:off x="5796368" y="1007160"/>
          <a:ext cx="1693912" cy="4282200"/>
        </a:xfrm>
        <a:prstGeom prst="rect">
          <a:avLst/>
        </a:prstGeom>
        <a:solidFill>
          <a:schemeClr val="bg2">
            <a:lumMod val="40000"/>
            <a:lumOff val="6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rPr>
            <a:t>Health services must be appropriate for what is needed, and of good quality, including trained personal</a:t>
          </a:r>
        </a:p>
        <a:p>
          <a:pPr marL="171450" lvl="1" indent="-171450" algn="l" defTabSz="711200">
            <a:lnSpc>
              <a:spcPct val="90000"/>
            </a:lnSpc>
            <a:spcBef>
              <a:spcPct val="0"/>
            </a:spcBef>
            <a:spcAft>
              <a:spcPct val="15000"/>
            </a:spcAft>
            <a:buChar char="••"/>
          </a:pPr>
          <a:r>
            <a:rPr lang="en-US" sz="1600" kern="1200" dirty="0">
              <a:solidFill>
                <a:srgbClr val="000000"/>
              </a:solidFill>
            </a:rPr>
            <a:t>It must be safe, and patient-centred.</a:t>
          </a:r>
        </a:p>
      </dsp:txBody>
      <dsp:txXfrm>
        <a:off x="5796368" y="1007160"/>
        <a:ext cx="1693912" cy="4282200"/>
      </dsp:txXfrm>
    </dsp:sp>
    <dsp:sp modelId="{75C47BCB-8A60-4BE9-9E37-04446B2D4DCB}">
      <dsp:nvSpPr>
        <dsp:cNvPr id="0" name=""/>
        <dsp:cNvSpPr/>
      </dsp:nvSpPr>
      <dsp:spPr>
        <a:xfrm>
          <a:off x="7727428" y="546360"/>
          <a:ext cx="1693912" cy="460800"/>
        </a:xfrm>
        <a:prstGeom prst="rect">
          <a:avLst/>
        </a:prstGeom>
        <a:solidFill>
          <a:srgbClr val="36B0E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GB" sz="1600" b="1" i="0" kern="1200" dirty="0">
              <a:solidFill>
                <a:srgbClr val="000000"/>
              </a:solidFill>
            </a:rPr>
            <a:t>Accountability</a:t>
          </a:r>
          <a:r>
            <a:rPr lang="en-GB" sz="1600" b="0" i="0" kern="1200" dirty="0">
              <a:solidFill>
                <a:srgbClr val="000000"/>
              </a:solidFill>
            </a:rPr>
            <a:t> </a:t>
          </a:r>
          <a:endParaRPr lang="en-US" sz="1600" i="0" kern="1200" dirty="0">
            <a:solidFill>
              <a:srgbClr val="000000"/>
            </a:solidFill>
          </a:endParaRPr>
        </a:p>
      </dsp:txBody>
      <dsp:txXfrm>
        <a:off x="7727428" y="546360"/>
        <a:ext cx="1693912" cy="460800"/>
      </dsp:txXfrm>
    </dsp:sp>
    <dsp:sp modelId="{D11B2109-9E4E-4B95-A3F4-7497C1888351}">
      <dsp:nvSpPr>
        <dsp:cNvPr id="0" name=""/>
        <dsp:cNvSpPr/>
      </dsp:nvSpPr>
      <dsp:spPr>
        <a:xfrm>
          <a:off x="7727428" y="1007160"/>
          <a:ext cx="1693912" cy="4282200"/>
        </a:xfrm>
        <a:prstGeom prst="rect">
          <a:avLst/>
        </a:prstGeom>
        <a:solidFill>
          <a:schemeClr val="tx1">
            <a:lumMod val="40000"/>
            <a:lumOff val="60000"/>
            <a:alpha val="9000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b="0" i="0" kern="1200" dirty="0">
              <a:solidFill>
                <a:srgbClr val="000000"/>
              </a:solidFill>
            </a:rPr>
            <a:t>Duty bearers should be held accountable for meeting human rights obligations in the area of public health, including through the possibility of seeking effective remedies for breaches such as, for example, the denial of treatment.</a:t>
          </a:r>
          <a:endParaRPr lang="en-US" sz="1600" kern="1200" dirty="0">
            <a:solidFill>
              <a:srgbClr val="000000"/>
            </a:solidFill>
          </a:endParaRPr>
        </a:p>
      </dsp:txBody>
      <dsp:txXfrm>
        <a:off x="7727428" y="1007160"/>
        <a:ext cx="1693912" cy="4282200"/>
      </dsp:txXfrm>
    </dsp:sp>
    <dsp:sp modelId="{722D736C-511D-489E-962E-D7420EAC4587}">
      <dsp:nvSpPr>
        <dsp:cNvPr id="0" name=""/>
        <dsp:cNvSpPr/>
      </dsp:nvSpPr>
      <dsp:spPr>
        <a:xfrm>
          <a:off x="9658488" y="546360"/>
          <a:ext cx="1693912" cy="460800"/>
        </a:xfrm>
        <a:prstGeom prst="rect">
          <a:avLst/>
        </a:prstGeom>
        <a:solidFill>
          <a:srgbClr val="23844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GB" sz="1600" b="1" i="0" kern="1200" dirty="0">
              <a:solidFill>
                <a:srgbClr val="000000"/>
              </a:solidFill>
            </a:rPr>
            <a:t>Participation</a:t>
          </a:r>
          <a:endParaRPr lang="en-US" sz="1600" i="0" kern="1200" dirty="0">
            <a:solidFill>
              <a:srgbClr val="000000"/>
            </a:solidFill>
          </a:endParaRPr>
        </a:p>
      </dsp:txBody>
      <dsp:txXfrm>
        <a:off x="9658488" y="546360"/>
        <a:ext cx="1693912" cy="460800"/>
      </dsp:txXfrm>
    </dsp:sp>
    <dsp:sp modelId="{61B4987E-74D3-4070-A790-612B7883B74E}">
      <dsp:nvSpPr>
        <dsp:cNvPr id="0" name=""/>
        <dsp:cNvSpPr/>
      </dsp:nvSpPr>
      <dsp:spPr>
        <a:xfrm>
          <a:off x="9658488" y="1007160"/>
          <a:ext cx="1693912" cy="4282200"/>
        </a:xfrm>
        <a:prstGeom prst="rect">
          <a:avLst/>
        </a:prstGeom>
        <a:solidFill>
          <a:schemeClr val="tx2">
            <a:lumMod val="60000"/>
            <a:lumOff val="4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b="0" i="0" kern="1200" dirty="0">
              <a:solidFill>
                <a:srgbClr val="000000"/>
              </a:solidFill>
            </a:rPr>
            <a:t>The beneficiaries of health care services, facilities and goods should have a voice in the design and implementation of health policies which affect them.</a:t>
          </a:r>
          <a:endParaRPr lang="en-US" sz="1600" kern="1200" dirty="0">
            <a:solidFill>
              <a:srgbClr val="000000"/>
            </a:solidFill>
          </a:endParaRPr>
        </a:p>
      </dsp:txBody>
      <dsp:txXfrm>
        <a:off x="9658488" y="1007160"/>
        <a:ext cx="1693912" cy="42822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A98D7-6DC6-DC49-9AC3-0AACE264CAEC}">
      <dsp:nvSpPr>
        <dsp:cNvPr id="0" name=""/>
        <dsp:cNvSpPr/>
      </dsp:nvSpPr>
      <dsp:spPr>
        <a:xfrm>
          <a:off x="5218" y="1358923"/>
          <a:ext cx="1779339" cy="1779339"/>
        </a:xfrm>
        <a:prstGeom prst="ellipse">
          <a:avLst/>
        </a:prstGeom>
        <a:solidFill>
          <a:srgbClr val="0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Welcome and Introduction to REAct</a:t>
          </a:r>
        </a:p>
      </dsp:txBody>
      <dsp:txXfrm>
        <a:off x="265796" y="1619501"/>
        <a:ext cx="1258183" cy="1258183"/>
      </dsp:txXfrm>
    </dsp:sp>
    <dsp:sp modelId="{9C933162-27DD-0543-AC74-5C90D4439912}">
      <dsp:nvSpPr>
        <dsp:cNvPr id="0" name=""/>
        <dsp:cNvSpPr/>
      </dsp:nvSpPr>
      <dsp:spPr>
        <a:xfrm>
          <a:off x="1784557"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Under-standing our context</a:t>
          </a:r>
        </a:p>
      </dsp:txBody>
      <dsp:txXfrm>
        <a:off x="2045135" y="1619501"/>
        <a:ext cx="1258183" cy="1258183"/>
      </dsp:txXfrm>
    </dsp:sp>
    <dsp:sp modelId="{A3FE085E-4F8E-3349-83A5-5A6FE8B2E2FD}">
      <dsp:nvSpPr>
        <dsp:cNvPr id="0" name=""/>
        <dsp:cNvSpPr/>
      </dsp:nvSpPr>
      <dsp:spPr>
        <a:xfrm>
          <a:off x="3563897"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100000"/>
            </a:lnSpc>
            <a:spcBef>
              <a:spcPct val="0"/>
            </a:spcBef>
            <a:spcAft>
              <a:spcPts val="756"/>
            </a:spcAft>
          </a:pPr>
          <a:r>
            <a:rPr lang="en-US" sz="1600" b="1" i="0" kern="1200" dirty="0">
              <a:latin typeface="Arial" panose="020B0604020202020204" pitchFamily="34" charset="0"/>
              <a:cs typeface="Arial" panose="020B0604020202020204" pitchFamily="34" charset="0"/>
            </a:rPr>
            <a:t>Human rights principles and responses</a:t>
          </a:r>
        </a:p>
      </dsp:txBody>
      <dsp:txXfrm>
        <a:off x="3824475" y="1619501"/>
        <a:ext cx="1258183" cy="1258183"/>
      </dsp:txXfrm>
    </dsp:sp>
    <dsp:sp modelId="{1959472E-246A-1543-9984-B810773A5694}">
      <dsp:nvSpPr>
        <dsp:cNvPr id="0" name=""/>
        <dsp:cNvSpPr/>
      </dsp:nvSpPr>
      <dsp:spPr>
        <a:xfrm>
          <a:off x="5343236" y="1358923"/>
          <a:ext cx="1779339" cy="1779339"/>
        </a:xfrm>
        <a:prstGeom prst="ellipse">
          <a:avLst/>
        </a:prstGeom>
        <a:solidFill>
          <a:srgbClr val="E62F7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Collecting evidence</a:t>
          </a:r>
        </a:p>
      </dsp:txBody>
      <dsp:txXfrm>
        <a:off x="5603814" y="1619501"/>
        <a:ext cx="1258183" cy="1258183"/>
      </dsp:txXfrm>
    </dsp:sp>
    <dsp:sp modelId="{77FB5067-BE24-9346-B0DA-266C52FC2C8B}">
      <dsp:nvSpPr>
        <dsp:cNvPr id="0" name=""/>
        <dsp:cNvSpPr/>
      </dsp:nvSpPr>
      <dsp:spPr>
        <a:xfrm>
          <a:off x="7122575"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Managing information</a:t>
          </a:r>
        </a:p>
      </dsp:txBody>
      <dsp:txXfrm>
        <a:off x="7383153" y="1619501"/>
        <a:ext cx="1258183" cy="1258183"/>
      </dsp:txXfrm>
    </dsp:sp>
    <dsp:sp modelId="{2BF1A203-40ED-CC45-8975-4DFAA88E3DFE}">
      <dsp:nvSpPr>
        <dsp:cNvPr id="0" name=""/>
        <dsp:cNvSpPr/>
      </dsp:nvSpPr>
      <dsp:spPr>
        <a:xfrm>
          <a:off x="8901915"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Next steps</a:t>
          </a:r>
        </a:p>
      </dsp:txBody>
      <dsp:txXfrm>
        <a:off x="9162493" y="1619501"/>
        <a:ext cx="1258183" cy="12581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A98D7-6DC6-DC49-9AC3-0AACE264CAEC}">
      <dsp:nvSpPr>
        <dsp:cNvPr id="0" name=""/>
        <dsp:cNvSpPr/>
      </dsp:nvSpPr>
      <dsp:spPr>
        <a:xfrm>
          <a:off x="5218" y="1358923"/>
          <a:ext cx="1779339" cy="1779339"/>
        </a:xfrm>
        <a:prstGeom prst="ellipse">
          <a:avLst/>
        </a:prstGeom>
        <a:solidFill>
          <a:srgbClr val="0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Welcome and Introduction to REAct</a:t>
          </a:r>
        </a:p>
      </dsp:txBody>
      <dsp:txXfrm>
        <a:off x="265796" y="1619501"/>
        <a:ext cx="1258183" cy="1258183"/>
      </dsp:txXfrm>
    </dsp:sp>
    <dsp:sp modelId="{9C933162-27DD-0543-AC74-5C90D4439912}">
      <dsp:nvSpPr>
        <dsp:cNvPr id="0" name=""/>
        <dsp:cNvSpPr/>
      </dsp:nvSpPr>
      <dsp:spPr>
        <a:xfrm>
          <a:off x="1784557"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Under-standing our context</a:t>
          </a:r>
        </a:p>
      </dsp:txBody>
      <dsp:txXfrm>
        <a:off x="2045135" y="1619501"/>
        <a:ext cx="1258183" cy="1258183"/>
      </dsp:txXfrm>
    </dsp:sp>
    <dsp:sp modelId="{A3FE085E-4F8E-3349-83A5-5A6FE8B2E2FD}">
      <dsp:nvSpPr>
        <dsp:cNvPr id="0" name=""/>
        <dsp:cNvSpPr/>
      </dsp:nvSpPr>
      <dsp:spPr>
        <a:xfrm>
          <a:off x="3563897"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100000"/>
            </a:lnSpc>
            <a:spcBef>
              <a:spcPct val="0"/>
            </a:spcBef>
            <a:spcAft>
              <a:spcPts val="756"/>
            </a:spcAft>
          </a:pPr>
          <a:r>
            <a:rPr lang="en-US" sz="1600" b="1" i="0" kern="1200" dirty="0">
              <a:latin typeface="Arial" panose="020B0604020202020204" pitchFamily="34" charset="0"/>
              <a:cs typeface="Arial" panose="020B0604020202020204" pitchFamily="34" charset="0"/>
            </a:rPr>
            <a:t>Human rights principles and responses</a:t>
          </a:r>
        </a:p>
      </dsp:txBody>
      <dsp:txXfrm>
        <a:off x="3824475" y="1619501"/>
        <a:ext cx="1258183" cy="1258183"/>
      </dsp:txXfrm>
    </dsp:sp>
    <dsp:sp modelId="{1959472E-246A-1543-9984-B810773A5694}">
      <dsp:nvSpPr>
        <dsp:cNvPr id="0" name=""/>
        <dsp:cNvSpPr/>
      </dsp:nvSpPr>
      <dsp:spPr>
        <a:xfrm>
          <a:off x="5343236"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Collecting evidence</a:t>
          </a:r>
        </a:p>
      </dsp:txBody>
      <dsp:txXfrm>
        <a:off x="5603814" y="1619501"/>
        <a:ext cx="1258183" cy="1258183"/>
      </dsp:txXfrm>
    </dsp:sp>
    <dsp:sp modelId="{77FB5067-BE24-9346-B0DA-266C52FC2C8B}">
      <dsp:nvSpPr>
        <dsp:cNvPr id="0" name=""/>
        <dsp:cNvSpPr/>
      </dsp:nvSpPr>
      <dsp:spPr>
        <a:xfrm>
          <a:off x="7122575" y="1358923"/>
          <a:ext cx="1779339" cy="1779339"/>
        </a:xfrm>
        <a:prstGeom prst="ellipse">
          <a:avLst/>
        </a:prstGeom>
        <a:solidFill>
          <a:srgbClr val="E62F7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Managing information</a:t>
          </a:r>
        </a:p>
      </dsp:txBody>
      <dsp:txXfrm>
        <a:off x="7383153" y="1619501"/>
        <a:ext cx="1258183" cy="1258183"/>
      </dsp:txXfrm>
    </dsp:sp>
    <dsp:sp modelId="{2BF1A203-40ED-CC45-8975-4DFAA88E3DFE}">
      <dsp:nvSpPr>
        <dsp:cNvPr id="0" name=""/>
        <dsp:cNvSpPr/>
      </dsp:nvSpPr>
      <dsp:spPr>
        <a:xfrm>
          <a:off x="8901915" y="1358923"/>
          <a:ext cx="1779339" cy="1779339"/>
        </a:xfrm>
        <a:prstGeom prst="ellipse">
          <a:avLst/>
        </a:prstGeom>
        <a:solidFill>
          <a:srgbClr val="000000"/>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i="0" kern="1200" dirty="0">
              <a:latin typeface="Arial" panose="020B0604020202020204" pitchFamily="34" charset="0"/>
              <a:cs typeface="Arial" panose="020B0604020202020204" pitchFamily="34" charset="0"/>
            </a:rPr>
            <a:t>Next steps</a:t>
          </a:r>
        </a:p>
      </dsp:txBody>
      <dsp:txXfrm>
        <a:off x="9162493" y="1619501"/>
        <a:ext cx="1258183" cy="12581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245977-2FA9-4F2E-8E16-D5DB4459F04E}">
      <dsp:nvSpPr>
        <dsp:cNvPr id="0" name=""/>
        <dsp:cNvSpPr/>
      </dsp:nvSpPr>
      <dsp:spPr>
        <a:xfrm>
          <a:off x="0" y="0"/>
          <a:ext cx="1888642" cy="2937217"/>
        </a:xfrm>
        <a:prstGeom prst="rect">
          <a:avLst/>
        </a:prstGeom>
        <a:solidFill>
          <a:srgbClr val="36B0E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u="none" kern="1200" dirty="0"/>
            <a:t>Security and data sharing control:</a:t>
          </a:r>
        </a:p>
        <a:p>
          <a:pPr marL="171450" lvl="1" indent="-171450" algn="l" defTabSz="711200">
            <a:lnSpc>
              <a:spcPct val="90000"/>
            </a:lnSpc>
            <a:spcBef>
              <a:spcPct val="0"/>
            </a:spcBef>
            <a:spcAft>
              <a:spcPct val="15000"/>
            </a:spcAft>
            <a:buChar char="••"/>
          </a:pPr>
          <a:r>
            <a:rPr lang="en-US" sz="1600" kern="1200" dirty="0"/>
            <a:t>Built in encryption</a:t>
          </a:r>
        </a:p>
        <a:p>
          <a:pPr marL="114300" lvl="1" indent="-114300" algn="l" defTabSz="622300">
            <a:lnSpc>
              <a:spcPct val="90000"/>
            </a:lnSpc>
            <a:spcBef>
              <a:spcPct val="0"/>
            </a:spcBef>
            <a:spcAft>
              <a:spcPct val="15000"/>
            </a:spcAft>
            <a:buChar char="••"/>
          </a:pPr>
          <a:r>
            <a:rPr lang="en-GB" sz="1400" kern="1200" dirty="0"/>
            <a:t>Two-factor</a:t>
          </a:r>
          <a:r>
            <a:rPr lang="en-GB" sz="1600" kern="1200" dirty="0"/>
            <a:t> authentication, pin protected</a:t>
          </a:r>
          <a:endParaRPr lang="en-US" sz="1600" kern="1200" dirty="0"/>
        </a:p>
        <a:p>
          <a:pPr marL="171450" lvl="1" indent="-171450" algn="l" defTabSz="711200">
            <a:lnSpc>
              <a:spcPct val="90000"/>
            </a:lnSpc>
            <a:spcBef>
              <a:spcPct val="0"/>
            </a:spcBef>
            <a:spcAft>
              <a:spcPct val="15000"/>
            </a:spcAft>
            <a:buChar char="••"/>
          </a:pPr>
          <a:r>
            <a:rPr lang="en-US" sz="1600" kern="1200" dirty="0"/>
            <a:t>Cloud-based system</a:t>
          </a:r>
        </a:p>
      </dsp:txBody>
      <dsp:txXfrm>
        <a:off x="0" y="0"/>
        <a:ext cx="1888642" cy="2937217"/>
      </dsp:txXfrm>
    </dsp:sp>
    <dsp:sp modelId="{0AD6151C-FFF4-43E8-96EF-A21F0C8A9B8A}">
      <dsp:nvSpPr>
        <dsp:cNvPr id="0" name=""/>
        <dsp:cNvSpPr/>
      </dsp:nvSpPr>
      <dsp:spPr>
        <a:xfrm>
          <a:off x="2061228" y="0"/>
          <a:ext cx="1888642" cy="2925387"/>
        </a:xfrm>
        <a:prstGeom prst="rect">
          <a:avLst/>
        </a:prstGeom>
        <a:solidFill>
          <a:srgbClr val="E62F79"/>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u="none" kern="1200" dirty="0"/>
            <a:t>Access:</a:t>
          </a:r>
        </a:p>
        <a:p>
          <a:pPr marL="171450" lvl="1" indent="-171450" algn="l" defTabSz="711200">
            <a:lnSpc>
              <a:spcPct val="90000"/>
            </a:lnSpc>
            <a:spcBef>
              <a:spcPct val="0"/>
            </a:spcBef>
            <a:spcAft>
              <a:spcPct val="15000"/>
            </a:spcAft>
            <a:buChar char="••"/>
          </a:pPr>
          <a:r>
            <a:rPr lang="en-GB" sz="1600" u="none" kern="1200" dirty="0">
              <a:uFillTx/>
            </a:rPr>
            <a:t>Can be used with basic training</a:t>
          </a:r>
          <a:endParaRPr lang="en-US" sz="1600" kern="1200" dirty="0"/>
        </a:p>
        <a:p>
          <a:pPr marL="171450" lvl="1" indent="-171450" algn="l" defTabSz="711200">
            <a:lnSpc>
              <a:spcPct val="90000"/>
            </a:lnSpc>
            <a:spcBef>
              <a:spcPct val="0"/>
            </a:spcBef>
            <a:spcAft>
              <a:spcPct val="15000"/>
            </a:spcAft>
            <a:buChar char="••"/>
          </a:pPr>
          <a:r>
            <a:rPr lang="en-GB" sz="1600" u="none" kern="1200" dirty="0">
              <a:uFillTx/>
            </a:rPr>
            <a:t>Offline features</a:t>
          </a:r>
        </a:p>
        <a:p>
          <a:pPr marL="171450" lvl="1" indent="-171450" algn="l" defTabSz="711200">
            <a:lnSpc>
              <a:spcPct val="90000"/>
            </a:lnSpc>
            <a:spcBef>
              <a:spcPct val="0"/>
            </a:spcBef>
            <a:spcAft>
              <a:spcPct val="15000"/>
            </a:spcAft>
            <a:buChar char="••"/>
          </a:pPr>
          <a:r>
            <a:rPr lang="en-GB" sz="1600" kern="1200" dirty="0"/>
            <a:t>Mobile &amp; computer</a:t>
          </a:r>
        </a:p>
        <a:p>
          <a:pPr marL="171450" lvl="1" indent="-171450" algn="l" defTabSz="711200">
            <a:lnSpc>
              <a:spcPct val="90000"/>
            </a:lnSpc>
            <a:spcBef>
              <a:spcPct val="0"/>
            </a:spcBef>
            <a:spcAft>
              <a:spcPct val="15000"/>
            </a:spcAft>
            <a:buChar char="••"/>
          </a:pPr>
          <a:r>
            <a:rPr lang="en-GB" sz="1600" kern="1200" dirty="0"/>
            <a:t>Offline and on-line use</a:t>
          </a:r>
        </a:p>
      </dsp:txBody>
      <dsp:txXfrm>
        <a:off x="2061228" y="0"/>
        <a:ext cx="1888642" cy="2925387"/>
      </dsp:txXfrm>
    </dsp:sp>
    <dsp:sp modelId="{48071A2D-65B8-4A8C-8BFD-B9ADC01E6E1A}">
      <dsp:nvSpPr>
        <dsp:cNvPr id="0" name=""/>
        <dsp:cNvSpPr/>
      </dsp:nvSpPr>
      <dsp:spPr>
        <a:xfrm>
          <a:off x="4120075" y="0"/>
          <a:ext cx="1888642" cy="2947472"/>
        </a:xfrm>
        <a:prstGeom prst="rect">
          <a:avLst/>
        </a:prstGeom>
        <a:solidFill>
          <a:srgbClr val="23844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u="none" kern="1200" dirty="0"/>
            <a:t>Case management:</a:t>
          </a:r>
        </a:p>
        <a:p>
          <a:pPr marL="171450" lvl="1" indent="-171450" algn="l" defTabSz="711200">
            <a:lnSpc>
              <a:spcPct val="90000"/>
            </a:lnSpc>
            <a:spcBef>
              <a:spcPct val="0"/>
            </a:spcBef>
            <a:spcAft>
              <a:spcPct val="15000"/>
            </a:spcAft>
            <a:buChar char="••"/>
          </a:pPr>
          <a:r>
            <a:rPr lang="en-GB" sz="1600" u="none" kern="1200" dirty="0">
              <a:uFillTx/>
            </a:rPr>
            <a:t>Can store and analyse other surveys</a:t>
          </a:r>
          <a:endParaRPr lang="en-US" sz="1600" kern="1200" dirty="0"/>
        </a:p>
        <a:p>
          <a:pPr marL="171450" lvl="1" indent="-171450" algn="l" defTabSz="711200">
            <a:lnSpc>
              <a:spcPct val="90000"/>
            </a:lnSpc>
            <a:spcBef>
              <a:spcPct val="0"/>
            </a:spcBef>
            <a:spcAft>
              <a:spcPct val="15000"/>
            </a:spcAft>
            <a:buChar char="••"/>
          </a:pPr>
          <a:r>
            <a:rPr lang="en-GB" sz="1600" u="none" kern="1200" dirty="0">
              <a:uFillTx/>
            </a:rPr>
            <a:t>Can track cases anonymously</a:t>
          </a:r>
        </a:p>
        <a:p>
          <a:pPr marL="171450" lvl="1" indent="-171450" algn="l" defTabSz="711200">
            <a:lnSpc>
              <a:spcPct val="90000"/>
            </a:lnSpc>
            <a:spcBef>
              <a:spcPct val="0"/>
            </a:spcBef>
            <a:spcAft>
              <a:spcPct val="15000"/>
            </a:spcAft>
            <a:buChar char="••"/>
          </a:pPr>
          <a:r>
            <a:rPr lang="en-GB" sz="1600" u="none" kern="1200" dirty="0">
              <a:uFillTx/>
            </a:rPr>
            <a:t>Can track follow up actions. </a:t>
          </a:r>
        </a:p>
        <a:p>
          <a:pPr marL="171450" lvl="1" indent="-171450" algn="l" defTabSz="711200">
            <a:lnSpc>
              <a:spcPct val="90000"/>
            </a:lnSpc>
            <a:spcBef>
              <a:spcPct val="0"/>
            </a:spcBef>
            <a:spcAft>
              <a:spcPct val="15000"/>
            </a:spcAft>
            <a:buChar char="••"/>
          </a:pPr>
          <a:r>
            <a:rPr lang="en-GB" sz="1600" kern="1200" dirty="0"/>
            <a:t>Links needs to providers</a:t>
          </a:r>
        </a:p>
      </dsp:txBody>
      <dsp:txXfrm>
        <a:off x="4120075" y="0"/>
        <a:ext cx="1888642" cy="2947472"/>
      </dsp:txXfrm>
    </dsp:sp>
    <dsp:sp modelId="{6CABE0FD-0AD6-44B9-9B1E-B010782A6671}">
      <dsp:nvSpPr>
        <dsp:cNvPr id="0" name=""/>
        <dsp:cNvSpPr/>
      </dsp:nvSpPr>
      <dsp:spPr>
        <a:xfrm>
          <a:off x="6237282" y="0"/>
          <a:ext cx="1888642" cy="2923721"/>
        </a:xfrm>
        <a:prstGeom prst="rect">
          <a:avLst/>
        </a:prstGeom>
        <a:solidFill>
          <a:srgbClr val="36B0E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b="1" u="none" kern="1200" dirty="0"/>
            <a:t>System &amp; data management features:</a:t>
          </a:r>
        </a:p>
        <a:p>
          <a:pPr marL="114300" lvl="1" indent="-114300" algn="l" defTabSz="622300">
            <a:lnSpc>
              <a:spcPct val="90000"/>
            </a:lnSpc>
            <a:spcBef>
              <a:spcPct val="0"/>
            </a:spcBef>
            <a:spcAft>
              <a:spcPct val="15000"/>
            </a:spcAft>
            <a:buChar char="••"/>
          </a:pPr>
          <a:r>
            <a:rPr lang="en-US" sz="1400" kern="1200" dirty="0"/>
            <a:t>Free upgrades</a:t>
          </a:r>
        </a:p>
        <a:p>
          <a:pPr marL="114300" lvl="1" indent="-114300" algn="l" defTabSz="622300">
            <a:lnSpc>
              <a:spcPct val="90000"/>
            </a:lnSpc>
            <a:spcBef>
              <a:spcPct val="0"/>
            </a:spcBef>
            <a:spcAft>
              <a:spcPct val="15000"/>
            </a:spcAft>
            <a:buChar char="••"/>
          </a:pPr>
          <a:r>
            <a:rPr lang="en-US" sz="1400" kern="1200" dirty="0"/>
            <a:t>Interoperable outputs</a:t>
          </a:r>
        </a:p>
        <a:p>
          <a:pPr marL="114300" lvl="1" indent="-114300" algn="l" defTabSz="622300">
            <a:lnSpc>
              <a:spcPct val="90000"/>
            </a:lnSpc>
            <a:spcBef>
              <a:spcPct val="0"/>
            </a:spcBef>
            <a:spcAft>
              <a:spcPct val="15000"/>
            </a:spcAft>
            <a:buChar char="••"/>
          </a:pPr>
          <a:r>
            <a:rPr lang="en-GB" sz="1400" u="none" kern="1200" dirty="0">
              <a:uFillTx/>
            </a:rPr>
            <a:t>Has required/optional data field settings. </a:t>
          </a:r>
          <a:endParaRPr lang="en-US" sz="1400" kern="1200" dirty="0"/>
        </a:p>
        <a:p>
          <a:pPr marL="114300" lvl="1" indent="-114300" algn="l" defTabSz="622300">
            <a:lnSpc>
              <a:spcPct val="90000"/>
            </a:lnSpc>
            <a:spcBef>
              <a:spcPct val="0"/>
            </a:spcBef>
            <a:spcAft>
              <a:spcPct val="15000"/>
            </a:spcAft>
            <a:buChar char="••"/>
          </a:pPr>
          <a:r>
            <a:rPr lang="en-GB" sz="1400" u="none" kern="1200" dirty="0">
              <a:uFillTx/>
            </a:rPr>
            <a:t>Can set </a:t>
          </a:r>
          <a:r>
            <a:rPr lang="en-GB" sz="1600" u="none" kern="1200" dirty="0">
              <a:uFillTx/>
            </a:rPr>
            <a:t>different</a:t>
          </a:r>
          <a:r>
            <a:rPr lang="en-GB" sz="1400" u="none" kern="1200" dirty="0">
              <a:uFillTx/>
            </a:rPr>
            <a:t> roles with different access and functionality. </a:t>
          </a:r>
        </a:p>
        <a:p>
          <a:pPr marL="114300" lvl="1" indent="-114300" algn="l" defTabSz="622300">
            <a:lnSpc>
              <a:spcPct val="90000"/>
            </a:lnSpc>
            <a:spcBef>
              <a:spcPct val="0"/>
            </a:spcBef>
            <a:spcAft>
              <a:spcPct val="15000"/>
            </a:spcAft>
            <a:buChar char="••"/>
          </a:pPr>
          <a:r>
            <a:rPr lang="en-GB" sz="1400" u="none" kern="1200" dirty="0">
              <a:uFillTx/>
            </a:rPr>
            <a:t>Has user change log. </a:t>
          </a:r>
        </a:p>
        <a:p>
          <a:pPr marL="114300" lvl="1" indent="-114300" algn="l" defTabSz="622300">
            <a:lnSpc>
              <a:spcPct val="90000"/>
            </a:lnSpc>
            <a:spcBef>
              <a:spcPct val="0"/>
            </a:spcBef>
            <a:spcAft>
              <a:spcPct val="15000"/>
            </a:spcAft>
            <a:buChar char="••"/>
          </a:pPr>
          <a:r>
            <a:rPr lang="en-GB" sz="1400" kern="1200" dirty="0"/>
            <a:t>Has data validation rules. </a:t>
          </a:r>
        </a:p>
      </dsp:txBody>
      <dsp:txXfrm>
        <a:off x="6237282" y="0"/>
        <a:ext cx="1888642" cy="2923721"/>
      </dsp:txXfrm>
    </dsp:sp>
    <dsp:sp modelId="{44F0432C-D4EB-4000-8F6C-0BFAF20F0380}">
      <dsp:nvSpPr>
        <dsp:cNvPr id="0" name=""/>
        <dsp:cNvSpPr/>
      </dsp:nvSpPr>
      <dsp:spPr>
        <a:xfrm>
          <a:off x="0" y="3089926"/>
          <a:ext cx="1888642" cy="2723045"/>
        </a:xfrm>
        <a:prstGeom prst="rect">
          <a:avLst/>
        </a:prstGeom>
        <a:solidFill>
          <a:srgbClr val="E62F79"/>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u="none" kern="1200" dirty="0"/>
            <a:t>Affordability:</a:t>
          </a:r>
        </a:p>
        <a:p>
          <a:pPr marL="171450" lvl="1" indent="-171450" algn="l" defTabSz="711200">
            <a:lnSpc>
              <a:spcPct val="90000"/>
            </a:lnSpc>
            <a:spcBef>
              <a:spcPct val="0"/>
            </a:spcBef>
            <a:spcAft>
              <a:spcPct val="15000"/>
            </a:spcAft>
            <a:buChar char="••"/>
          </a:pPr>
          <a:r>
            <a:rPr lang="en-GB" sz="1600" u="none" kern="1200" dirty="0">
              <a:uFillTx/>
            </a:rPr>
            <a:t>Hosting options: choose own host or contribute % to Frontline AIDS instance of Wanda</a:t>
          </a:r>
          <a:endParaRPr lang="en-US" sz="1600" kern="1200" dirty="0"/>
        </a:p>
        <a:p>
          <a:pPr marL="171450" lvl="1" indent="-171450" algn="l" defTabSz="711200">
            <a:lnSpc>
              <a:spcPct val="90000"/>
            </a:lnSpc>
            <a:spcBef>
              <a:spcPct val="0"/>
            </a:spcBef>
            <a:spcAft>
              <a:spcPct val="15000"/>
            </a:spcAft>
            <a:buChar char="••"/>
          </a:pPr>
          <a:r>
            <a:rPr lang="en-GB" sz="1600" kern="1200" dirty="0"/>
            <a:t>Free open source software</a:t>
          </a:r>
        </a:p>
      </dsp:txBody>
      <dsp:txXfrm>
        <a:off x="0" y="3089926"/>
        <a:ext cx="1888642" cy="2723045"/>
      </dsp:txXfrm>
    </dsp:sp>
    <dsp:sp modelId="{5FDB2ECF-4912-4817-9078-0CE0562A8A70}">
      <dsp:nvSpPr>
        <dsp:cNvPr id="0" name=""/>
        <dsp:cNvSpPr/>
      </dsp:nvSpPr>
      <dsp:spPr>
        <a:xfrm>
          <a:off x="2070557" y="3071047"/>
          <a:ext cx="1888642" cy="2741924"/>
        </a:xfrm>
        <a:prstGeom prst="rect">
          <a:avLst/>
        </a:prstGeom>
        <a:solidFill>
          <a:srgbClr val="23844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u="none" kern="1200" dirty="0"/>
            <a:t>User friendliness:</a:t>
          </a:r>
        </a:p>
        <a:p>
          <a:pPr marL="171450" lvl="1" indent="-171450" algn="l" defTabSz="711200">
            <a:lnSpc>
              <a:spcPct val="90000"/>
            </a:lnSpc>
            <a:spcBef>
              <a:spcPct val="0"/>
            </a:spcBef>
            <a:spcAft>
              <a:spcPct val="15000"/>
            </a:spcAft>
            <a:buChar char="••"/>
          </a:pPr>
          <a:r>
            <a:rPr lang="en-GB" sz="1600" kern="1200" dirty="0"/>
            <a:t>Customisable forms in different languages and scripts and translation</a:t>
          </a:r>
          <a:endParaRPr lang="en-US" sz="1600" kern="1200" dirty="0"/>
        </a:p>
        <a:p>
          <a:pPr marL="171450" lvl="1" indent="-171450" algn="l" defTabSz="711200">
            <a:lnSpc>
              <a:spcPct val="90000"/>
            </a:lnSpc>
            <a:spcBef>
              <a:spcPct val="0"/>
            </a:spcBef>
            <a:spcAft>
              <a:spcPct val="15000"/>
            </a:spcAft>
            <a:buChar char="••"/>
          </a:pPr>
          <a:r>
            <a:rPr lang="en-US" sz="1600" kern="1200" dirty="0"/>
            <a:t>User friendly interface</a:t>
          </a:r>
        </a:p>
        <a:p>
          <a:pPr marL="171450" lvl="1" indent="-171450" algn="l" defTabSz="711200">
            <a:lnSpc>
              <a:spcPct val="90000"/>
            </a:lnSpc>
            <a:spcBef>
              <a:spcPct val="0"/>
            </a:spcBef>
            <a:spcAft>
              <a:spcPct val="15000"/>
            </a:spcAft>
            <a:buChar char="••"/>
          </a:pPr>
          <a:r>
            <a:rPr lang="en-US" sz="1600" kern="1200" dirty="0"/>
            <a:t>attachments</a:t>
          </a:r>
        </a:p>
        <a:p>
          <a:pPr marL="171450" lvl="1" indent="-171450" algn="l" defTabSz="711200">
            <a:lnSpc>
              <a:spcPct val="90000"/>
            </a:lnSpc>
            <a:spcBef>
              <a:spcPct val="0"/>
            </a:spcBef>
            <a:spcAft>
              <a:spcPct val="15000"/>
            </a:spcAft>
            <a:buChar char="••"/>
          </a:pPr>
          <a:r>
            <a:rPr lang="en-US" sz="1600" kern="1200" dirty="0"/>
            <a:t> Visual branding</a:t>
          </a:r>
        </a:p>
        <a:p>
          <a:pPr marL="171450" lvl="1" indent="-171450" algn="l" defTabSz="711200">
            <a:lnSpc>
              <a:spcPct val="90000"/>
            </a:lnSpc>
            <a:spcBef>
              <a:spcPct val="0"/>
            </a:spcBef>
            <a:spcAft>
              <a:spcPct val="15000"/>
            </a:spcAft>
            <a:buChar char="••"/>
          </a:pPr>
          <a:endParaRPr lang="en-US" sz="1600" kern="1200" dirty="0"/>
        </a:p>
      </dsp:txBody>
      <dsp:txXfrm>
        <a:off x="2070557" y="3071047"/>
        <a:ext cx="1888642" cy="2741924"/>
      </dsp:txXfrm>
    </dsp:sp>
    <dsp:sp modelId="{D0FCB611-090C-405F-B20C-B928117BC265}">
      <dsp:nvSpPr>
        <dsp:cNvPr id="0" name=""/>
        <dsp:cNvSpPr/>
      </dsp:nvSpPr>
      <dsp:spPr>
        <a:xfrm>
          <a:off x="4129405" y="3089677"/>
          <a:ext cx="1888642" cy="2760621"/>
        </a:xfrm>
        <a:prstGeom prst="rect">
          <a:avLst/>
        </a:prstGeom>
        <a:solidFill>
          <a:srgbClr val="36B0E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u="none" kern="1200" dirty="0"/>
            <a:t>Sustainability:</a:t>
          </a:r>
        </a:p>
        <a:p>
          <a:pPr marL="171450" lvl="1" indent="-171450" algn="l" defTabSz="711200">
            <a:lnSpc>
              <a:spcPct val="90000"/>
            </a:lnSpc>
            <a:spcBef>
              <a:spcPct val="0"/>
            </a:spcBef>
            <a:spcAft>
              <a:spcPct val="15000"/>
            </a:spcAft>
            <a:buChar char="••"/>
          </a:pPr>
          <a:r>
            <a:rPr lang="en-GB" sz="1600" u="none" kern="1200" dirty="0">
              <a:uFillTx/>
            </a:rPr>
            <a:t>Well established and long running system with very wide adoption globally</a:t>
          </a:r>
          <a:endParaRPr lang="en-US" sz="1600" kern="1200" dirty="0"/>
        </a:p>
        <a:p>
          <a:pPr marL="171450" lvl="1" indent="-171450" algn="l" defTabSz="711200">
            <a:lnSpc>
              <a:spcPct val="90000"/>
            </a:lnSpc>
            <a:spcBef>
              <a:spcPct val="0"/>
            </a:spcBef>
            <a:spcAft>
              <a:spcPct val="15000"/>
            </a:spcAft>
            <a:buChar char="••"/>
          </a:pPr>
          <a:r>
            <a:rPr lang="en-GB" sz="1600" u="none" kern="1200" dirty="0">
              <a:uFillTx/>
            </a:rPr>
            <a:t>Infinitely scalable. </a:t>
          </a:r>
        </a:p>
        <a:p>
          <a:pPr marL="171450" lvl="1" indent="-171450" algn="l" defTabSz="711200">
            <a:lnSpc>
              <a:spcPct val="90000"/>
            </a:lnSpc>
            <a:spcBef>
              <a:spcPct val="0"/>
            </a:spcBef>
            <a:spcAft>
              <a:spcPct val="15000"/>
            </a:spcAft>
            <a:buChar char="••"/>
          </a:pPr>
          <a:r>
            <a:rPr lang="en-GB" sz="1600" kern="1200" dirty="0"/>
            <a:t>No licenses required</a:t>
          </a:r>
        </a:p>
      </dsp:txBody>
      <dsp:txXfrm>
        <a:off x="4129405" y="3089677"/>
        <a:ext cx="1888642" cy="2760621"/>
      </dsp:txXfrm>
    </dsp:sp>
    <dsp:sp modelId="{AE30150E-1466-4311-8649-CD8162AA06D5}">
      <dsp:nvSpPr>
        <dsp:cNvPr id="0" name=""/>
        <dsp:cNvSpPr/>
      </dsp:nvSpPr>
      <dsp:spPr>
        <a:xfrm>
          <a:off x="6237282" y="3089682"/>
          <a:ext cx="1888642" cy="2797937"/>
        </a:xfrm>
        <a:prstGeom prst="rect">
          <a:avLst/>
        </a:prstGeom>
        <a:solidFill>
          <a:srgbClr val="E62F79"/>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b="1" u="none" kern="1200" dirty="0"/>
            <a:t>Analysis and reporting:</a:t>
          </a:r>
        </a:p>
        <a:p>
          <a:pPr marL="171450" lvl="1" indent="-171450" algn="l" defTabSz="711200">
            <a:lnSpc>
              <a:spcPct val="90000"/>
            </a:lnSpc>
            <a:spcBef>
              <a:spcPct val="0"/>
            </a:spcBef>
            <a:spcAft>
              <a:spcPct val="15000"/>
            </a:spcAft>
            <a:buChar char="••"/>
          </a:pPr>
          <a:r>
            <a:rPr lang="en-GB" sz="1600" u="none" kern="1200" dirty="0">
              <a:uFillTx/>
            </a:rPr>
            <a:t>Pre-set &amp; custom reports</a:t>
          </a:r>
          <a:endParaRPr lang="en-GB" sz="1600" kern="1200" dirty="0"/>
        </a:p>
        <a:p>
          <a:pPr marL="171450" lvl="1" indent="-171450" algn="l" defTabSz="711200">
            <a:lnSpc>
              <a:spcPct val="90000"/>
            </a:lnSpc>
            <a:spcBef>
              <a:spcPct val="0"/>
            </a:spcBef>
            <a:spcAft>
              <a:spcPct val="15000"/>
            </a:spcAft>
            <a:buChar char="••"/>
          </a:pPr>
          <a:r>
            <a:rPr lang="en-GB" sz="1600" u="none" kern="1200" dirty="0">
              <a:uFillTx/>
            </a:rPr>
            <a:t>Basic and sophisticated analyses. </a:t>
          </a:r>
          <a:endParaRPr lang="en-GB" sz="1600" kern="1200" dirty="0"/>
        </a:p>
        <a:p>
          <a:pPr marL="171450" lvl="1" indent="-171450" algn="l" defTabSz="711200">
            <a:lnSpc>
              <a:spcPct val="90000"/>
            </a:lnSpc>
            <a:spcBef>
              <a:spcPct val="0"/>
            </a:spcBef>
            <a:spcAft>
              <a:spcPct val="15000"/>
            </a:spcAft>
            <a:buChar char="••"/>
          </a:pPr>
          <a:r>
            <a:rPr lang="en-GB" sz="1600" u="none" kern="1200" dirty="0">
              <a:uFillTx/>
            </a:rPr>
            <a:t>Has data visualisation. </a:t>
          </a:r>
        </a:p>
      </dsp:txBody>
      <dsp:txXfrm>
        <a:off x="6237282" y="3089682"/>
        <a:ext cx="1888642" cy="2797937"/>
      </dsp:txXfrm>
    </dsp:sp>
  </dsp:spTree>
</dsp:drawing>
</file>

<file path=ppt/diagrams/layout1.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10.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8.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320550-C481-574F-B0F5-FCDEBC18EF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814AA34-6240-AB43-BB0A-63414AB2E7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39D3D7-4511-9542-BF43-DDD2B53D7AEC}" type="datetimeFigureOut">
              <a:rPr lang="en-US" smtClean="0"/>
              <a:t>9/3/2019</a:t>
            </a:fld>
            <a:endParaRPr lang="en-US" dirty="0"/>
          </a:p>
        </p:txBody>
      </p:sp>
      <p:sp>
        <p:nvSpPr>
          <p:cNvPr id="4" name="Footer Placeholder 3">
            <a:extLst>
              <a:ext uri="{FF2B5EF4-FFF2-40B4-BE49-F238E27FC236}">
                <a16:creationId xmlns:a16="http://schemas.microsoft.com/office/drawing/2014/main" id="{3DFD885A-4D0A-2C4F-A848-DBA159A57E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8B71B0-551F-2B42-A6A4-80E3D4F5A29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FE0192-D85E-F047-8073-F111C59D197F}" type="slidenum">
              <a:rPr lang="en-US" smtClean="0"/>
              <a:t>‹#›</a:t>
            </a:fld>
            <a:endParaRPr lang="en-US" dirty="0"/>
          </a:p>
        </p:txBody>
      </p:sp>
    </p:spTree>
    <p:extLst>
      <p:ext uri="{BB962C8B-B14F-4D97-AF65-F5344CB8AC3E}">
        <p14:creationId xmlns:p14="http://schemas.microsoft.com/office/powerpoint/2010/main" val="4040930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4CB45-879B-EE4B-BA6D-24C546F9CEBF}" type="datetimeFigureOut">
              <a:rPr lang="en-GB" smtClean="0"/>
              <a:t>03/09/2019</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14A61A-1C2F-F945-A4BE-B7E959C1BA31}" type="slidenum">
              <a:rPr lang="en-GB" smtClean="0"/>
              <a:t>‹#›</a:t>
            </a:fld>
            <a:endParaRPr lang="en-GB" dirty="0"/>
          </a:p>
        </p:txBody>
      </p:sp>
    </p:spTree>
    <p:extLst>
      <p:ext uri="{BB962C8B-B14F-4D97-AF65-F5344CB8AC3E}">
        <p14:creationId xmlns:p14="http://schemas.microsoft.com/office/powerpoint/2010/main" val="1302758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dhis2.org/inact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frontlineaids.org/resources/self-care-and-prevention-of-burn-out-among-activists-tools-for-everyday-lif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Materials</a:t>
            </a:r>
          </a:p>
          <a:p>
            <a:r>
              <a:rPr lang="en-GB" dirty="0"/>
              <a:t>Flip chart paper, markers, tap, agenda</a:t>
            </a:r>
          </a:p>
          <a:p>
            <a:endParaRPr lang="en-GB" dirty="0"/>
          </a:p>
          <a:p>
            <a:r>
              <a:rPr lang="en-GB" dirty="0"/>
              <a:t>Introduce yourself and the team and welcome participants.</a:t>
            </a:r>
            <a:r>
              <a:rPr lang="en-GB" baseline="0" dirty="0"/>
              <a:t> Explain or recap any necessary logistical issues </a:t>
            </a:r>
          </a:p>
        </p:txBody>
      </p:sp>
      <p:sp>
        <p:nvSpPr>
          <p:cNvPr id="4" name="Slide Number Placeholder 3"/>
          <p:cNvSpPr>
            <a:spLocks noGrp="1"/>
          </p:cNvSpPr>
          <p:nvPr>
            <p:ph type="sldNum" sz="quarter" idx="10"/>
          </p:nvPr>
        </p:nvSpPr>
        <p:spPr/>
        <p:txBody>
          <a:bodyPr/>
          <a:lstStyle/>
          <a:p>
            <a:fld id="{A014A61A-1C2F-F945-A4BE-B7E959C1BA31}" type="slidenum">
              <a:rPr lang="en-GB" smtClean="0"/>
              <a:t>1</a:t>
            </a:fld>
            <a:endParaRPr lang="en-GB" dirty="0"/>
          </a:p>
        </p:txBody>
      </p:sp>
    </p:spTree>
    <p:extLst>
      <p:ext uri="{BB962C8B-B14F-4D97-AF65-F5344CB8AC3E}">
        <p14:creationId xmlns:p14="http://schemas.microsoft.com/office/powerpoint/2010/main" val="3448929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pPr>
            <a:r>
              <a:rPr lang="en-GB" sz="1200" dirty="0"/>
              <a:t>REAct relies on a suitable information management system (IMS), like DHIS2, which FRONTLINE AIDS recommends for use. DHIS2 is an IMS that enables organisations to track and document individuals’  experiences of human rights abuses and violations. DHIS2 is a web-based open source software platform that enables the collection, management and analysis of data. </a:t>
            </a:r>
          </a:p>
          <a:p>
            <a:pPr marL="0" indent="0">
              <a:lnSpc>
                <a:spcPct val="150000"/>
              </a:lnSpc>
              <a:buNone/>
            </a:pPr>
            <a:endParaRPr lang="en-GB" sz="1200" dirty="0"/>
          </a:p>
          <a:p>
            <a:pPr marL="0" indent="0">
              <a:lnSpc>
                <a:spcPct val="150000"/>
              </a:lnSpc>
              <a:buNone/>
            </a:pPr>
            <a:r>
              <a:rPr lang="en-GB" dirty="0"/>
              <a:t>Frontline AIDS’ own customised version of DHIS2 is called ‘Wanda’. </a:t>
            </a:r>
          </a:p>
          <a:p>
            <a:pPr marL="0" indent="0">
              <a:lnSpc>
                <a:spcPct val="150000"/>
              </a:lnSpc>
              <a:buNone/>
            </a:pPr>
            <a:endParaRPr lang="en-GB" dirty="0"/>
          </a:p>
          <a:p>
            <a:pPr marL="0" indent="0">
              <a:lnSpc>
                <a:spcPct val="150000"/>
              </a:lnSpc>
              <a:buNone/>
            </a:pPr>
            <a:r>
              <a:rPr lang="en-GB" dirty="0"/>
              <a:t>Wanda can be accessed using a normal computer or laptop, as well as through an app using an Android mobile phone or tablet. It can be used both online and offline.</a:t>
            </a:r>
            <a:endParaRPr lang="en-GB" sz="1200" dirty="0"/>
          </a:p>
          <a:p>
            <a:pPr marL="0" indent="0">
              <a:lnSpc>
                <a:spcPct val="150000"/>
              </a:lnSpc>
              <a:buNone/>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It is used by ministries of health in countries around the world, and also by organisations such as Marie Stopes International (MSI), the President’s Emergency Plan for AIDS  Relief (PEPFAR), Population Services International (PSI) and the International Planned Parenthood Federation (IPPF).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use of Wanda</a:t>
            </a:r>
            <a:r>
              <a:rPr lang="en-GB" sz="1200" baseline="0" dirty="0"/>
              <a:t> is optional, as you may already have an alternative monitoring and data management system.  </a:t>
            </a:r>
            <a:endParaRPr lang="en-GB" sz="1200" dirty="0"/>
          </a:p>
          <a:p>
            <a:endParaRPr lang="en-GB" dirty="0"/>
          </a:p>
          <a:p>
            <a:r>
              <a:rPr lang="en-GB" b="1" dirty="0"/>
              <a:t>Why Wanda?</a:t>
            </a:r>
          </a:p>
          <a:p>
            <a:pPr marL="171450" lvl="0" indent="-171450">
              <a:buFont typeface="Arial" panose="020B0604020202020204" pitchFamily="34" charset="0"/>
              <a:buChar char="•"/>
            </a:pPr>
            <a:r>
              <a:rPr lang="en-US" dirty="0"/>
              <a:t>Evidence provided in real-time is useful in making timely strategic decisions and planning. Continuous interrogation of human rights data is critical to inform human rights programming and advocacy plans. Wanda will provide real-time evidence for making timely and informed decisions.</a:t>
            </a:r>
            <a:endParaRPr lang="en-GB" dirty="0"/>
          </a:p>
          <a:p>
            <a:pPr marL="171450" lvl="0" indent="-171450">
              <a:buFont typeface="Arial" panose="020B0604020202020204" pitchFamily="34" charset="0"/>
              <a:buChar char="•"/>
            </a:pPr>
            <a:r>
              <a:rPr lang="en-US" dirty="0"/>
              <a:t>Wanda will provide central storage for all evidence of human rights abuses and violations (obtained from routine monitoring), as well as tracking progress against Global Fund human rights M&amp;E indicators.</a:t>
            </a:r>
            <a:endParaRPr lang="en-GB" dirty="0"/>
          </a:p>
          <a:p>
            <a:pPr marL="171450" lvl="0" indent="-171450">
              <a:buFont typeface="Arial" panose="020B0604020202020204" pitchFamily="34" charset="0"/>
              <a:buChar char="•"/>
            </a:pPr>
            <a:r>
              <a:rPr lang="en-US" dirty="0"/>
              <a:t>Wanda will make it relatively quick and easy to aggregate and compare the quantitative and qualitative data submitted by partners. Whilst qualitative data can never be automatically aggregated, Wanda can help bring together and produce different views of the data to aid analysis.</a:t>
            </a:r>
            <a:endParaRPr lang="en-GB" dirty="0"/>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Wanda is an online monitoring and reporting system that has been developed using DHIS2 (</a:t>
            </a:r>
            <a:r>
              <a:rPr lang="en-GB" sz="1200" u="sng" kern="1200" dirty="0">
                <a:solidFill>
                  <a:schemeClr val="tx1"/>
                </a:solidFill>
                <a:effectLst/>
                <a:latin typeface="+mn-lt"/>
                <a:ea typeface="+mn-ea"/>
                <a:cs typeface="+mn-cs"/>
                <a:hlinkClick r:id="rId3"/>
              </a:rPr>
              <a:t>https://www.dhis2.org/inaction</a:t>
            </a:r>
            <a:r>
              <a:rPr lang="en-GB" sz="1200" u="sng"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DHIS2 is an open source software platform enabling governments and organizations to collect, manage and analyse data in the health domain and beyond. DHIS2 is being used by ministries of health in countries around the world and by organisations such as MSI, PEPFAR, PSI and IPPF.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Wanda can be accessed using your normal computer/laptop as well as Android mobile phones or a tablets. It can be used both online and offline.</a:t>
            </a:r>
          </a:p>
          <a:p>
            <a:endParaRPr lang="en-GB" b="0" dirty="0"/>
          </a:p>
          <a:p>
            <a:r>
              <a:rPr lang="en-GB" sz="1200" b="1" dirty="0">
                <a:solidFill>
                  <a:schemeClr val="accent3"/>
                </a:solidFill>
              </a:rPr>
              <a:t>The template consists of the following sections</a:t>
            </a:r>
            <a:r>
              <a:rPr lang="en-GB" sz="1200" b="0" dirty="0">
                <a:solidFill>
                  <a:schemeClr val="accent3"/>
                </a:solidFill>
              </a:rPr>
              <a:t>:</a:t>
            </a:r>
          </a:p>
          <a:p>
            <a:r>
              <a:rPr lang="en-GB" sz="1200" dirty="0">
                <a:solidFill>
                  <a:schemeClr val="accent3"/>
                </a:solidFill>
              </a:rPr>
              <a:t>• Traceable information, including details around client consent</a:t>
            </a:r>
          </a:p>
          <a:p>
            <a:r>
              <a:rPr lang="en-GB" sz="1200" dirty="0">
                <a:solidFill>
                  <a:schemeClr val="accent3"/>
                </a:solidFill>
              </a:rPr>
              <a:t>• Case details (multiple allowed)</a:t>
            </a:r>
          </a:p>
          <a:p>
            <a:r>
              <a:rPr lang="en-GB" sz="1200" dirty="0">
                <a:solidFill>
                  <a:schemeClr val="accent3"/>
                </a:solidFill>
              </a:rPr>
              <a:t>• Type of incident – documents the kind of human rights violation/s</a:t>
            </a:r>
          </a:p>
          <a:p>
            <a:r>
              <a:rPr lang="en-GB" sz="1200" dirty="0">
                <a:solidFill>
                  <a:schemeClr val="accent3"/>
                </a:solidFill>
              </a:rPr>
              <a:t>• Perpetrators – who the perpetrators are of the violation</a:t>
            </a:r>
          </a:p>
          <a:p>
            <a:r>
              <a:rPr lang="en-GB" sz="1200" dirty="0">
                <a:solidFill>
                  <a:schemeClr val="accent3"/>
                </a:solidFill>
              </a:rPr>
              <a:t>• Responsibility of the state – identifies what the state’s duty is to the client inthis case, and whether this duty has been</a:t>
            </a:r>
            <a:r>
              <a:rPr lang="en-GB" sz="1200" baseline="0" dirty="0">
                <a:solidFill>
                  <a:schemeClr val="accent3"/>
                </a:solidFill>
              </a:rPr>
              <a:t> </a:t>
            </a:r>
            <a:r>
              <a:rPr lang="en-GB" sz="1200" dirty="0">
                <a:solidFill>
                  <a:schemeClr val="accent3"/>
                </a:solidFill>
              </a:rPr>
              <a:t>adequately performed.</a:t>
            </a:r>
          </a:p>
          <a:p>
            <a:r>
              <a:rPr lang="en-GB" sz="1200" dirty="0">
                <a:solidFill>
                  <a:schemeClr val="accent3"/>
                </a:solidFill>
              </a:rPr>
              <a:t>• Information about what responses the client has already engaged in to resolve</a:t>
            </a:r>
            <a:r>
              <a:rPr lang="en-GB" sz="1200" baseline="0" dirty="0">
                <a:solidFill>
                  <a:schemeClr val="accent3"/>
                </a:solidFill>
              </a:rPr>
              <a:t> </a:t>
            </a:r>
            <a:r>
              <a:rPr lang="en-GB" sz="1200" dirty="0">
                <a:solidFill>
                  <a:schemeClr val="accent3"/>
                </a:solidFill>
              </a:rPr>
              <a:t>the issue prior to them seeking help from the</a:t>
            </a:r>
            <a:r>
              <a:rPr lang="en-GB" sz="1200" baseline="0" dirty="0">
                <a:solidFill>
                  <a:schemeClr val="accent3"/>
                </a:solidFill>
              </a:rPr>
              <a:t> </a:t>
            </a:r>
            <a:r>
              <a:rPr lang="en-GB" sz="1200" dirty="0">
                <a:solidFill>
                  <a:schemeClr val="accent3"/>
                </a:solidFill>
              </a:rPr>
              <a:t>REActor, and what additional help</a:t>
            </a:r>
            <a:r>
              <a:rPr lang="en-GB" sz="1200" baseline="0" dirty="0">
                <a:solidFill>
                  <a:schemeClr val="accent3"/>
                </a:solidFill>
              </a:rPr>
              <a:t> </a:t>
            </a:r>
            <a:r>
              <a:rPr lang="en-GB" sz="1200" dirty="0">
                <a:solidFill>
                  <a:schemeClr val="accent3"/>
                </a:solidFill>
              </a:rPr>
              <a:t>REAct has provided</a:t>
            </a:r>
          </a:p>
          <a:p>
            <a:r>
              <a:rPr lang="en-GB" sz="1200" dirty="0">
                <a:solidFill>
                  <a:schemeClr val="accent3"/>
                </a:solidFill>
              </a:rPr>
              <a:t>• Policy recommendations </a:t>
            </a:r>
          </a:p>
          <a:p>
            <a:r>
              <a:rPr lang="en-GB" sz="1200" dirty="0">
                <a:solidFill>
                  <a:schemeClr val="accent3"/>
                </a:solidFill>
              </a:rPr>
              <a:t>• Response provided, referrals made and follow up actions taken by the REActor toassess uptake of services.</a:t>
            </a:r>
          </a:p>
          <a:p>
            <a:endParaRPr lang="en-GB" b="1" dirty="0"/>
          </a:p>
        </p:txBody>
      </p:sp>
      <p:sp>
        <p:nvSpPr>
          <p:cNvPr id="4" name="Slide Number Placeholder 3"/>
          <p:cNvSpPr>
            <a:spLocks noGrp="1"/>
          </p:cNvSpPr>
          <p:nvPr>
            <p:ph type="sldNum" sz="quarter" idx="10"/>
          </p:nvPr>
        </p:nvSpPr>
        <p:spPr/>
        <p:txBody>
          <a:bodyPr/>
          <a:lstStyle/>
          <a:p>
            <a:fld id="{A014A61A-1C2F-F945-A4BE-B7E959C1BA31}" type="slidenum">
              <a:rPr lang="en-GB" smtClean="0"/>
              <a:t>10</a:t>
            </a:fld>
            <a:endParaRPr lang="en-GB" dirty="0"/>
          </a:p>
        </p:txBody>
      </p:sp>
    </p:spTree>
    <p:extLst>
      <p:ext uri="{BB962C8B-B14F-4D97-AF65-F5344CB8AC3E}">
        <p14:creationId xmlns:p14="http://schemas.microsoft.com/office/powerpoint/2010/main" val="2921870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For individual clients, REAct:</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helps identify and document emergency responses and support.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ensures a confidential service.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facilitates a continuum of support and follow- up for cases and individuals.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provides evidence to improve access to HIV and other health services.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improves understanding and realisation of human rights.</a:t>
            </a: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For implementing organisations, REAct:</a:t>
            </a:r>
            <a:endParaRPr lang="en-GB"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enables better identification of appropriate human rights responses for each community.</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enables better understanding of the human rights situation in each context.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builds a body of better evidence to demonstrate a community’s human rights needs and how best to respond to them.</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enables better evaluation of the effectiveness and impact of the responses provided.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strengthens referral systems.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serves as an outreach tool for increasing access to and uptake of HIV and related health services and referrals.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ensures safe and confidential gathering of sensitive data.</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identifies priority funding needs (when a Small Grant Scheme is attached) for:</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emergency individual responses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human rights programmes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advocacy.</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can be run without a grant by collecting data and making referrals. This evidence can then be presented to donors to secure funding.</a:t>
            </a: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For policy makers and programming actors locally and globally, REAct:</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gathers robust data and a body of evidence on human rights violations and barriers to accessing HIV and related health services for specific population groups.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records compatible and comparable data that can be analysed across countries and client groups.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provides robust evidence for the link between human rights violations and vulnerability to HIV.</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provides robust evidence for improving access to HIV and other health services.</a:t>
            </a: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11</a:t>
            </a:fld>
            <a:endParaRPr lang="en-GB" dirty="0"/>
          </a:p>
        </p:txBody>
      </p:sp>
    </p:spTree>
    <p:extLst>
      <p:ext uri="{BB962C8B-B14F-4D97-AF65-F5344CB8AC3E}">
        <p14:creationId xmlns:p14="http://schemas.microsoft.com/office/powerpoint/2010/main" val="146981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mn-lt"/>
                <a:ea typeface="+mn-ea"/>
                <a:cs typeface="+mn-cs"/>
              </a:rPr>
              <a:t>Opportunity to transition REAct from small scale to large scale:</a:t>
            </a:r>
          </a:p>
          <a:p>
            <a:r>
              <a:rPr lang="en-GB" sz="1200" b="0" i="0" u="none" strike="noStrike" kern="1200" baseline="0" dirty="0">
                <a:solidFill>
                  <a:schemeClr val="tx1"/>
                </a:solidFill>
                <a:latin typeface="+mn-lt"/>
                <a:ea typeface="+mn-ea"/>
                <a:cs typeface="+mn-cs"/>
              </a:rPr>
              <a:t>Originally REAct was being used by small CBOs across many countries, but not at scale. The new REAct programme model seeks to strengthen programming partnerships between governments and civil society to better document and respond to human rights violations. At the time of publication, several national-level government institutions were showing an interest in implementing REAct at a large scale. Frontline AIDS is exploring the programming implications with a view to carrying out a pilot programme that would expand from small and medium scale (i.e. community- and district-levels) and then incrementally scale up to a national programme.</a:t>
            </a:r>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12</a:t>
            </a:fld>
            <a:endParaRPr lang="en-GB" dirty="0"/>
          </a:p>
        </p:txBody>
      </p:sp>
    </p:spTree>
    <p:extLst>
      <p:ext uri="{BB962C8B-B14F-4D97-AF65-F5344CB8AC3E}">
        <p14:creationId xmlns:p14="http://schemas.microsoft.com/office/powerpoint/2010/main" val="2074515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Research</a:t>
            </a:r>
            <a:r>
              <a:rPr lang="en-GB" baseline="0" dirty="0"/>
              <a:t> for </a:t>
            </a:r>
            <a:r>
              <a:rPr lang="en-GB" dirty="0"/>
              <a:t>Wajood: </a:t>
            </a:r>
            <a:r>
              <a:rPr lang="en-GB" sz="1200" kern="1200" dirty="0">
                <a:solidFill>
                  <a:schemeClr val="tx1"/>
                </a:solidFill>
                <a:effectLst/>
                <a:latin typeface="+mn-lt"/>
                <a:ea typeface="+mn-ea"/>
                <a:cs typeface="+mn-cs"/>
              </a:rPr>
              <a:t>The project used REAct software (community-based human rights monitoring and response system) to monitor the violence cases reporting and responses. It is used for crisis reporting under Wajood with a specific and customised format and </a:t>
            </a:r>
            <a:r>
              <a:rPr lang="en-US" sz="1200" kern="1200" dirty="0">
                <a:solidFill>
                  <a:schemeClr val="tx1"/>
                </a:solidFill>
                <a:effectLst/>
                <a:latin typeface="+mn-lt"/>
                <a:ea typeface="+mn-ea"/>
                <a:cs typeface="+mn-cs"/>
              </a:rPr>
              <a:t>enables community based organizations to document violence reporting and identify potential barriers on accessing Health and Human Rights services</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2,778 Transgender and Hijras were registered with Wajood program and provided sexual health and rights services (November 2015 – October 2016).  Among those registered, 2047 Transgender and Hijras have reported Violence faced in last six months at the time of registration. There are 96 cases have been reported as human rights violation cases of which 89 cases have been responded and 7 case are yet to be attended and are pending to be solved.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Reviewed the cases as entered by the partners in MARTUS for the period of three months (March to May 2016), 16 unique case studies were analysed in-depth to understand profile of the clients who faced violence/crisis and the kinds of violence. </a:t>
            </a:r>
            <a:endParaRPr lang="en-GB" dirty="0"/>
          </a:p>
        </p:txBody>
      </p:sp>
      <p:sp>
        <p:nvSpPr>
          <p:cNvPr id="4" name="Slide Number Placeholder 3"/>
          <p:cNvSpPr>
            <a:spLocks noGrp="1"/>
          </p:cNvSpPr>
          <p:nvPr>
            <p:ph type="sldNum" sz="quarter" idx="10"/>
          </p:nvPr>
        </p:nvSpPr>
        <p:spPr/>
        <p:txBody>
          <a:bodyPr/>
          <a:lstStyle/>
          <a:p>
            <a:fld id="{084374A4-8D2A-4E26-90AA-10824FDCB1ED}" type="slidenum">
              <a:rPr lang="en-GB" smtClean="0"/>
              <a:t>14</a:t>
            </a:fld>
            <a:endParaRPr lang="en-GB" dirty="0"/>
          </a:p>
        </p:txBody>
      </p:sp>
    </p:spTree>
    <p:extLst>
      <p:ext uri="{BB962C8B-B14F-4D97-AF65-F5344CB8AC3E}">
        <p14:creationId xmlns:p14="http://schemas.microsoft.com/office/powerpoint/2010/main" val="2190266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September 2017, the Alliance held a REAct workshop that brought together representatives of LGBT organisations from Nigeria, Zimbabwe,</a:t>
            </a:r>
            <a:r>
              <a:rPr lang="en-GB" baseline="0" dirty="0"/>
              <a:t> </a:t>
            </a:r>
            <a:r>
              <a:rPr lang="en-GB" dirty="0"/>
              <a:t>Uganda, Kenya and Mozambique. The workshop strengthened their knowledge and skills in using and adapting REAcT, which will be part of their work under the Partnership to Inspire, Transform and Connect the HIV response (PITCH) programme. </a:t>
            </a:r>
          </a:p>
          <a:p>
            <a:endParaRPr lang="en-GB" dirty="0"/>
          </a:p>
          <a:p>
            <a:r>
              <a:rPr lang="en-GB" dirty="0"/>
              <a:t>This five-year programme strengthens the capacity of community-based organisations to advocate for equal rights, and</a:t>
            </a:r>
          </a:p>
          <a:p>
            <a:r>
              <a:rPr lang="en-GB" dirty="0"/>
              <a:t>equal access to HIV and sexual and reproductive health services, for key populations. It builds skills and capacity to generate robust evidence, develop meaningful policy solutions and engage in effective advocacy.</a:t>
            </a:r>
            <a:endParaRPr lang="en-GB" dirty="0">
              <a:effectLst/>
              <a:latin typeface="Times New Roman" panose="02020603050405020304" pitchFamily="18" charset="0"/>
              <a:ea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084374A4-8D2A-4E26-90AA-10824FDCB1ED}" type="slidenum">
              <a:rPr lang="en-GB" smtClean="0"/>
              <a:t>15</a:t>
            </a:fld>
            <a:endParaRPr lang="en-GB" dirty="0"/>
          </a:p>
        </p:txBody>
      </p:sp>
    </p:spTree>
    <p:extLst>
      <p:ext uri="{BB962C8B-B14F-4D97-AF65-F5344CB8AC3E}">
        <p14:creationId xmlns:p14="http://schemas.microsoft.com/office/powerpoint/2010/main" val="2020725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4374A4-8D2A-4E26-90AA-10824FDCB1ED}" type="slidenum">
              <a:rPr lang="en-GB" smtClean="0"/>
              <a:t>16</a:t>
            </a:fld>
            <a:endParaRPr lang="en-GB" dirty="0"/>
          </a:p>
        </p:txBody>
      </p:sp>
    </p:spTree>
    <p:extLst>
      <p:ext uri="{BB962C8B-B14F-4D97-AF65-F5344CB8AC3E}">
        <p14:creationId xmlns:p14="http://schemas.microsoft.com/office/powerpoint/2010/main" val="834854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What is coming out of the research in Tunisia are the issues of homelessness among Tunisian LGBTI, need for housing assistance among HIV+ migrants from Sub-Saharan Africa and among HIV+ Tunisian families. </a:t>
            </a:r>
          </a:p>
          <a:p>
            <a:endParaRPr lang="en-GB" dirty="0"/>
          </a:p>
        </p:txBody>
      </p:sp>
      <p:sp>
        <p:nvSpPr>
          <p:cNvPr id="4" name="Slide Number Placeholder 3"/>
          <p:cNvSpPr>
            <a:spLocks noGrp="1"/>
          </p:cNvSpPr>
          <p:nvPr>
            <p:ph type="sldNum" sz="quarter" idx="10"/>
          </p:nvPr>
        </p:nvSpPr>
        <p:spPr/>
        <p:txBody>
          <a:bodyPr/>
          <a:lstStyle/>
          <a:p>
            <a:fld id="{084374A4-8D2A-4E26-90AA-10824FDCB1ED}" type="slidenum">
              <a:rPr lang="en-GB" smtClean="0"/>
              <a:t>17</a:t>
            </a:fld>
            <a:endParaRPr lang="en-GB" dirty="0"/>
          </a:p>
        </p:txBody>
      </p:sp>
    </p:spTree>
    <p:extLst>
      <p:ext uri="{BB962C8B-B14F-4D97-AF65-F5344CB8AC3E}">
        <p14:creationId xmlns:p14="http://schemas.microsoft.com/office/powerpoint/2010/main" val="2623848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MENA Rosa operates through a peer-led model, identifying women involved in its network to become peer educators and outreach workers who help women in similar situations. In 2017, Frontline AIDS supported MENA Rosa to train focal points in all countries covered by the organisation (including Sudan, Morocco, Tunisia and Yemen) on REAct, (Rights, Evidence, Action), a system for monitoring and responding to violations that impact on people’s sexual and reproductive health and rights and their ability to access HIV services.</a:t>
            </a:r>
          </a:p>
        </p:txBody>
      </p:sp>
      <p:sp>
        <p:nvSpPr>
          <p:cNvPr id="4" name="Slide Number Placeholder 3"/>
          <p:cNvSpPr>
            <a:spLocks noGrp="1"/>
          </p:cNvSpPr>
          <p:nvPr>
            <p:ph type="sldNum" sz="quarter" idx="10"/>
          </p:nvPr>
        </p:nvSpPr>
        <p:spPr/>
        <p:txBody>
          <a:bodyPr/>
          <a:lstStyle/>
          <a:p>
            <a:fld id="{084374A4-8D2A-4E26-90AA-10824FDCB1ED}" type="slidenum">
              <a:rPr lang="en-GB" smtClean="0"/>
              <a:t>18</a:t>
            </a:fld>
            <a:endParaRPr lang="en-GB" dirty="0"/>
          </a:p>
        </p:txBody>
      </p:sp>
    </p:spTree>
    <p:extLst>
      <p:ext uri="{BB962C8B-B14F-4D97-AF65-F5344CB8AC3E}">
        <p14:creationId xmlns:p14="http://schemas.microsoft.com/office/powerpoint/2010/main" val="1713868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following scenarios illustrate a range of models for implementing REAct, both with and without using Wanda. The budget figures presented are not definitive, as much will depend on the local context, but aim to give you an approximate idea of the relative cost of different models.</a:t>
            </a:r>
          </a:p>
          <a:p>
            <a:endParaRPr lang="en-GB" dirty="0"/>
          </a:p>
          <a:p>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19</a:t>
            </a:fld>
            <a:endParaRPr lang="en-GB" dirty="0"/>
          </a:p>
        </p:txBody>
      </p:sp>
    </p:spTree>
    <p:extLst>
      <p:ext uri="{BB962C8B-B14F-4D97-AF65-F5344CB8AC3E}">
        <p14:creationId xmlns:p14="http://schemas.microsoft.com/office/powerpoint/2010/main" val="79610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mn-lt"/>
                <a:ea typeface="+mn-ea"/>
                <a:cs typeface="+mn-cs"/>
              </a:rPr>
              <a:t>Additional budget lines</a:t>
            </a:r>
          </a:p>
          <a:p>
            <a:r>
              <a:rPr lang="en-GB" sz="1200" b="0" i="0" u="none" strike="noStrike" kern="1200" baseline="0" dirty="0">
                <a:solidFill>
                  <a:schemeClr val="tx1"/>
                </a:solidFill>
                <a:latin typeface="+mn-lt"/>
                <a:ea typeface="+mn-ea"/>
                <a:cs typeface="+mn-cs"/>
              </a:rPr>
              <a:t>Additional budget lines that must be budgeted for include the following:</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REAct coordinator and REActors: </a:t>
            </a:r>
          </a:p>
          <a:p>
            <a:r>
              <a:rPr lang="en-GB" sz="1200" b="0" i="0" u="none" strike="noStrike" kern="1200" baseline="0" dirty="0">
                <a:solidFill>
                  <a:schemeClr val="tx1"/>
                </a:solidFill>
                <a:latin typeface="+mn-lt"/>
                <a:ea typeface="+mn-ea"/>
                <a:cs typeface="+mn-cs"/>
              </a:rPr>
              <a:t>Budget should be allocated for a REAct coordinator to provide oversight and guidance in country. The number and level of effort of the REActors depends on how many REAct implementing organisations will be involved.</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Emergency fund: </a:t>
            </a:r>
          </a:p>
          <a:p>
            <a:r>
              <a:rPr lang="en-GB" sz="1200" b="0" i="0" u="none" strike="noStrike" kern="1200" baseline="0" dirty="0">
                <a:solidFill>
                  <a:schemeClr val="tx1"/>
                </a:solidFill>
                <a:latin typeface="+mn-lt"/>
                <a:ea typeface="+mn-ea"/>
                <a:cs typeface="+mn-cs"/>
              </a:rPr>
              <a:t>Budget should be included for responding to emergencies, as well as for legal assistance, psychosocial support and medical assistance.</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Training of trainers: </a:t>
            </a:r>
            <a:r>
              <a:rPr lang="en-GB" sz="1200" b="0" i="0" u="none" strike="noStrike" kern="1200" baseline="0" dirty="0">
                <a:solidFill>
                  <a:schemeClr val="tx1"/>
                </a:solidFill>
                <a:latin typeface="+mn-lt"/>
                <a:ea typeface="+mn-ea"/>
                <a:cs typeface="+mn-cs"/>
              </a:rPr>
              <a:t>If the project will be rolled out to a large number of implementers in-country, then training of trainers should be included in the budget.</a:t>
            </a:r>
          </a:p>
          <a:p>
            <a:endParaRPr lang="en-GB" sz="1200" b="1"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Equipment:</a:t>
            </a:r>
          </a:p>
          <a:p>
            <a:r>
              <a:rPr lang="en-GB" sz="1200" b="0" i="0" u="none" strike="noStrike" kern="1200" baseline="0" dirty="0">
                <a:solidFill>
                  <a:schemeClr val="tx1"/>
                </a:solidFill>
                <a:latin typeface="+mn-lt"/>
                <a:ea typeface="+mn-ea"/>
                <a:cs typeface="+mn-cs"/>
              </a:rPr>
              <a:t>The implementer’s budget should include cost of laptops for REAct coordinators and equipment for REActors. This will depend on the number of REActors and coordinators.</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Supplies: </a:t>
            </a:r>
          </a:p>
          <a:p>
            <a:r>
              <a:rPr lang="en-GB" sz="1200" b="0" i="0" u="none" strike="noStrike" kern="1200" baseline="0" dirty="0">
                <a:solidFill>
                  <a:schemeClr val="tx1"/>
                </a:solidFill>
                <a:latin typeface="+mn-lt"/>
                <a:ea typeface="+mn-ea"/>
                <a:cs typeface="+mn-cs"/>
              </a:rPr>
              <a:t>It may also be necessary to budget for supplies such as rapid HIV tests, condoms, lubricants and other supplies.</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Server hosting costs</a:t>
            </a:r>
          </a:p>
          <a:p>
            <a:r>
              <a:rPr lang="en-GB" sz="1200" b="0" i="0" u="none" strike="noStrike" kern="1200" baseline="0" dirty="0">
                <a:solidFill>
                  <a:schemeClr val="tx1"/>
                </a:solidFill>
                <a:latin typeface="+mn-lt"/>
                <a:ea typeface="+mn-ea"/>
                <a:cs typeface="+mn-cs"/>
              </a:rPr>
              <a:t>If the system is not held within Wanda, the implementer’s budget should include hosting and customisation costs. This will vary depending on the size of the programme and the exact specifications.</a:t>
            </a:r>
            <a:endParaRPr lang="en-GB" sz="3200" dirty="0"/>
          </a:p>
        </p:txBody>
      </p:sp>
      <p:sp>
        <p:nvSpPr>
          <p:cNvPr id="4" name="Slide Number Placeholder 3"/>
          <p:cNvSpPr>
            <a:spLocks noGrp="1"/>
          </p:cNvSpPr>
          <p:nvPr>
            <p:ph type="sldNum" sz="quarter" idx="10"/>
          </p:nvPr>
        </p:nvSpPr>
        <p:spPr/>
        <p:txBody>
          <a:bodyPr/>
          <a:lstStyle/>
          <a:p>
            <a:fld id="{A014A61A-1C2F-F945-A4BE-B7E959C1BA31}" type="slidenum">
              <a:rPr lang="en-GB" smtClean="0"/>
              <a:t>20</a:t>
            </a:fld>
            <a:endParaRPr lang="en-GB" dirty="0"/>
          </a:p>
        </p:txBody>
      </p:sp>
    </p:spTree>
    <p:extLst>
      <p:ext uri="{BB962C8B-B14F-4D97-AF65-F5344CB8AC3E}">
        <p14:creationId xmlns:p14="http://schemas.microsoft.com/office/powerpoint/2010/main" val="2658043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yourself and the team and welcome participants.</a:t>
            </a:r>
            <a:r>
              <a:rPr lang="en-GB" baseline="0" dirty="0"/>
              <a:t> </a:t>
            </a:r>
          </a:p>
          <a:p>
            <a:r>
              <a:rPr lang="en-GB" baseline="0" dirty="0"/>
              <a:t>Ensure all participants have a copy of the agenda and Unit R from the REAct guide – check if there are any questions about the agenda</a:t>
            </a:r>
          </a:p>
          <a:p>
            <a:r>
              <a:rPr lang="en-GB" baseline="0" dirty="0"/>
              <a:t>If applicable, introduce a local keynote speaker to give introductory remarks</a:t>
            </a:r>
          </a:p>
          <a:p>
            <a:r>
              <a:rPr lang="en-GB" baseline="0" dirty="0"/>
              <a:t>Lead an activity to help participants introduce themselves </a:t>
            </a:r>
          </a:p>
          <a:p>
            <a:r>
              <a:rPr lang="en-GB" baseline="0" dirty="0"/>
              <a:t>Ask participants to pair up with someone they don’t know and give the pairs five minutes to get to know each other. Bring the group back together and ask each person to briefly introduce their partner </a:t>
            </a:r>
          </a:p>
          <a:p>
            <a:r>
              <a:rPr lang="en-GB" baseline="0" dirty="0"/>
              <a:t>Write down group expectations on a flip chart for all to see </a:t>
            </a:r>
          </a:p>
          <a:p>
            <a:endParaRPr lang="en-GB" baseline="0" dirty="0"/>
          </a:p>
        </p:txBody>
      </p:sp>
      <p:sp>
        <p:nvSpPr>
          <p:cNvPr id="4" name="Slide Number Placeholder 3"/>
          <p:cNvSpPr>
            <a:spLocks noGrp="1"/>
          </p:cNvSpPr>
          <p:nvPr>
            <p:ph type="sldNum" sz="quarter" idx="10"/>
          </p:nvPr>
        </p:nvSpPr>
        <p:spPr/>
        <p:txBody>
          <a:bodyPr/>
          <a:lstStyle/>
          <a:p>
            <a:fld id="{A014A61A-1C2F-F945-A4BE-B7E959C1BA31}" type="slidenum">
              <a:rPr lang="en-GB" smtClean="0"/>
              <a:t>2</a:t>
            </a:fld>
            <a:endParaRPr lang="en-GB" dirty="0"/>
          </a:p>
        </p:txBody>
      </p:sp>
    </p:spTree>
    <p:extLst>
      <p:ext uri="{BB962C8B-B14F-4D97-AF65-F5344CB8AC3E}">
        <p14:creationId xmlns:p14="http://schemas.microsoft.com/office/powerpoint/2010/main" val="2015824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14A61A-1C2F-F945-A4BE-B7E959C1BA31}" type="slidenum">
              <a:rPr lang="en-GB" smtClean="0"/>
              <a:t>21</a:t>
            </a:fld>
            <a:endParaRPr lang="en-GB" dirty="0"/>
          </a:p>
        </p:txBody>
      </p:sp>
    </p:spTree>
    <p:extLst>
      <p:ext uri="{BB962C8B-B14F-4D97-AF65-F5344CB8AC3E}">
        <p14:creationId xmlns:p14="http://schemas.microsoft.com/office/powerpoint/2010/main" val="1932075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dirty="0"/>
              <a:t>T3.1 Human rights in our country</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Ask directors of local human rights organisations to give an overview of their work and the challenges they encounter because of laws and policies affecting their community.</a:t>
            </a:r>
          </a:p>
          <a:p>
            <a:r>
              <a:rPr lang="en-GB" sz="1200" kern="1200" dirty="0">
                <a:solidFill>
                  <a:schemeClr val="tx1"/>
                </a:solidFill>
                <a:effectLst/>
                <a:latin typeface="+mn-lt"/>
                <a:ea typeface="+mn-ea"/>
                <a:cs typeface="+mn-cs"/>
              </a:rPr>
              <a:t>Or</a:t>
            </a:r>
          </a:p>
          <a:p>
            <a:pPr lvl="0"/>
            <a:r>
              <a:rPr lang="en-GB" sz="1200" kern="1200" dirty="0">
                <a:solidFill>
                  <a:schemeClr val="tx1"/>
                </a:solidFill>
                <a:effectLst/>
                <a:latin typeface="+mn-lt"/>
                <a:ea typeface="+mn-ea"/>
                <a:cs typeface="+mn-cs"/>
              </a:rPr>
              <a:t>Ask participants to break into their population groups and brainstorm the existing rights-related</a:t>
            </a:r>
            <a:r>
              <a:rPr lang="en-GB" sz="1200" kern="1200" baseline="0" dirty="0">
                <a:solidFill>
                  <a:schemeClr val="tx1"/>
                </a:solidFill>
                <a:effectLst/>
                <a:latin typeface="+mn-lt"/>
                <a:ea typeface="+mn-ea"/>
                <a:cs typeface="+mn-cs"/>
              </a:rPr>
              <a:t> barriers to enabling acces to HIV related and other health services, and the role of law and policy and the programming work that is being done to address the human rights barriers in their country.</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22</a:t>
            </a:fld>
            <a:endParaRPr lang="en-GB" dirty="0"/>
          </a:p>
        </p:txBody>
      </p:sp>
    </p:spTree>
    <p:extLst>
      <p:ext uri="{BB962C8B-B14F-4D97-AF65-F5344CB8AC3E}">
        <p14:creationId xmlns:p14="http://schemas.microsoft.com/office/powerpoint/2010/main" val="2065368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Ask participants to individually think of a beneficiary within the community who faces human rights-related issues. This person will form the basis of a character to be used in examples and role plays throughout the workshop.</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2 options to choose from:</a:t>
            </a:r>
          </a:p>
          <a:p>
            <a:pPr marL="228600" lvl="0" indent="-228600">
              <a:buAutoNum type="arabicParenR"/>
            </a:pPr>
            <a:r>
              <a:rPr lang="en-GB" sz="1200" b="1" kern="1200" dirty="0">
                <a:solidFill>
                  <a:schemeClr val="tx1"/>
                </a:solidFill>
                <a:effectLst/>
                <a:latin typeface="+mn-lt"/>
                <a:ea typeface="+mn-ea"/>
                <a:cs typeface="+mn-cs"/>
              </a:rPr>
              <a:t>(Long activity) Participants develop their own</a:t>
            </a:r>
            <a:r>
              <a:rPr lang="en-GB" sz="1200" b="1" kern="1200" baseline="0" dirty="0">
                <a:solidFill>
                  <a:schemeClr val="tx1"/>
                </a:solidFill>
                <a:effectLst/>
                <a:latin typeface="+mn-lt"/>
                <a:ea typeface="+mn-ea"/>
                <a:cs typeface="+mn-cs"/>
              </a:rPr>
              <a:t> client profiles:</a:t>
            </a:r>
          </a:p>
          <a:p>
            <a:pPr marL="0" lvl="0" indent="0">
              <a:buNone/>
            </a:pPr>
            <a:r>
              <a:rPr lang="en-GB" sz="1200" kern="1200" dirty="0">
                <a:solidFill>
                  <a:schemeClr val="tx1"/>
                </a:solidFill>
                <a:effectLst/>
                <a:latin typeface="+mn-lt"/>
                <a:ea typeface="+mn-ea"/>
                <a:cs typeface="+mn-cs"/>
              </a:rPr>
              <a:t>In key population groups, ask participants to choose one of the characters who represents a ‘typical’ client. Draw the character on a sheet of flip chart paper. Then ask them to list on Post-it notes the human rights-related issues faced by their character – one on each Post-it note. Stick these around the character to show the types of incidents.</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Ask participants to think about who is causing each problem, and explain that we refer to these people as the perpetrators.</a:t>
            </a:r>
          </a:p>
          <a:p>
            <a:pPr lvl="0"/>
            <a:r>
              <a:rPr lang="en-GB" sz="1200" kern="1200" dirty="0">
                <a:solidFill>
                  <a:schemeClr val="tx1"/>
                </a:solidFill>
                <a:effectLst/>
                <a:latin typeface="+mn-lt"/>
                <a:ea typeface="+mn-ea"/>
                <a:cs typeface="+mn-cs"/>
              </a:rPr>
              <a:t>Ask participants to briefly introduce their character, providing four priority issues their character encounters as well as the perpetrators. Explain that we will be returning to their characters throughout the workshop. Stick the characters up on the wall.</a:t>
            </a: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2) (Short activity) Scenario</a:t>
            </a:r>
            <a:r>
              <a:rPr lang="en-GB" sz="1200" b="1" kern="1200" baseline="0" dirty="0">
                <a:solidFill>
                  <a:schemeClr val="tx1"/>
                </a:solidFill>
                <a:effectLst/>
                <a:latin typeface="+mn-lt"/>
                <a:ea typeface="+mn-ea"/>
                <a:cs typeface="+mn-cs"/>
              </a:rPr>
              <a:t> exercise:</a:t>
            </a:r>
          </a:p>
          <a:p>
            <a:pPr lvl="0"/>
            <a:r>
              <a:rPr lang="en-GB" sz="1200" b="0" kern="1200" dirty="0">
                <a:solidFill>
                  <a:schemeClr val="tx1"/>
                </a:solidFill>
                <a:effectLst/>
                <a:latin typeface="+mn-lt"/>
                <a:ea typeface="+mn-ea"/>
                <a:cs typeface="+mn-cs"/>
              </a:rPr>
              <a:t>Distribute the scenarios that have been developed and</a:t>
            </a:r>
            <a:r>
              <a:rPr lang="en-GB" sz="1200" b="0" kern="1200" baseline="0" dirty="0">
                <a:solidFill>
                  <a:schemeClr val="tx1"/>
                </a:solidFill>
                <a:effectLst/>
                <a:latin typeface="+mn-lt"/>
                <a:ea typeface="+mn-ea"/>
                <a:cs typeface="+mn-cs"/>
              </a:rPr>
              <a:t> ask Participants to discuss the challenges that this person is experiencing, their rights, and their understanding of the role of government in addressing these.</a:t>
            </a:r>
          </a:p>
          <a:p>
            <a:pPr lvl="0"/>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NOTE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activity can be traumatising for trainees if they have experienced similar situations. Be alert to signs of distress and be ready with an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alternative, such as handouts with pre-prepared scenarios instead. The resource </a:t>
            </a:r>
            <a:r>
              <a:rPr lang="en-GB" sz="1200" i="1" kern="1200" dirty="0">
                <a:solidFill>
                  <a:schemeClr val="tx1"/>
                </a:solidFill>
                <a:effectLst/>
                <a:latin typeface="+mn-lt"/>
                <a:ea typeface="+mn-ea"/>
                <a:cs typeface="+mn-cs"/>
              </a:rPr>
              <a:t>Self-care and prevention of burn out among activists – tools for everyday life </a:t>
            </a:r>
            <a:r>
              <a:rPr lang="en-GB" sz="1200" kern="1200" dirty="0">
                <a:solidFill>
                  <a:schemeClr val="tx1"/>
                </a:solidFill>
                <a:effectLst/>
                <a:latin typeface="+mn-lt"/>
                <a:ea typeface="+mn-ea"/>
                <a:cs typeface="+mn-cs"/>
              </a:rPr>
              <a:t>may also be useful, for trainers as well as participants: </a:t>
            </a:r>
            <a:r>
              <a:rPr lang="en-GB" sz="1200" u="none" strike="noStrike" kern="1200" dirty="0">
                <a:solidFill>
                  <a:schemeClr val="tx1"/>
                </a:solidFill>
                <a:effectLst/>
                <a:latin typeface="+mn-lt"/>
                <a:ea typeface="+mn-ea"/>
                <a:cs typeface="+mn-cs"/>
                <a:hlinkClick r:id="rId3"/>
              </a:rPr>
              <a:t>https://frontlineaids.org/</a:t>
            </a:r>
            <a:r>
              <a:rPr lang="en-GB" sz="1200" kern="1200" dirty="0">
                <a:solidFill>
                  <a:schemeClr val="tx1"/>
                </a:solidFill>
                <a:effectLst/>
                <a:latin typeface="+mn-lt"/>
                <a:ea typeface="+mn-ea"/>
                <a:cs typeface="+mn-cs"/>
              </a:rPr>
              <a:t> </a:t>
            </a:r>
            <a:r>
              <a:rPr lang="en-GB" sz="1200" u="none" strike="noStrike" kern="1200" dirty="0">
                <a:solidFill>
                  <a:schemeClr val="tx1"/>
                </a:solidFill>
                <a:effectLst/>
                <a:latin typeface="+mn-lt"/>
                <a:ea typeface="+mn-ea"/>
                <a:cs typeface="+mn-cs"/>
                <a:hlinkClick r:id="rId3"/>
              </a:rPr>
              <a:t>resources/self-care-and-prevention-of-burn-</a:t>
            </a:r>
            <a:r>
              <a:rPr lang="en-GB" sz="1200" kern="1200" dirty="0">
                <a:solidFill>
                  <a:schemeClr val="tx1"/>
                </a:solidFill>
                <a:effectLst/>
                <a:latin typeface="+mn-lt"/>
                <a:ea typeface="+mn-ea"/>
                <a:cs typeface="+mn-cs"/>
              </a:rPr>
              <a:t> </a:t>
            </a:r>
            <a:r>
              <a:rPr lang="en-GB" sz="1200" u="none" strike="noStrike" kern="1200" dirty="0">
                <a:solidFill>
                  <a:schemeClr val="tx1"/>
                </a:solidFill>
                <a:effectLst/>
                <a:latin typeface="+mn-lt"/>
                <a:ea typeface="+mn-ea"/>
                <a:cs typeface="+mn-cs"/>
                <a:hlinkClick r:id="rId3"/>
              </a:rPr>
              <a:t>out-among-activists-tools-for-everyday-life/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23</a:t>
            </a:fld>
            <a:endParaRPr lang="en-GB" dirty="0"/>
          </a:p>
        </p:txBody>
      </p:sp>
    </p:spTree>
    <p:extLst>
      <p:ext uri="{BB962C8B-B14F-4D97-AF65-F5344CB8AC3E}">
        <p14:creationId xmlns:p14="http://schemas.microsoft.com/office/powerpoint/2010/main" val="3185701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Wingdings" panose="05000000000000000000" pitchFamily="2" charset="2"/>
              <a:buNone/>
            </a:pPr>
            <a:r>
              <a:rPr lang="en-GB" sz="1200" kern="1200" dirty="0">
                <a:solidFill>
                  <a:schemeClr val="tx1"/>
                </a:solidFill>
                <a:effectLst/>
                <a:latin typeface="+mn-lt"/>
                <a:ea typeface="+mn-ea"/>
                <a:cs typeface="+mn-cs"/>
              </a:rPr>
              <a:t>Distribute flip chart paper and markers. Ask participants to draw a map of the area they work in, including their organisational responses. Make sure they include the services they provide</a:t>
            </a:r>
            <a:r>
              <a:rPr lang="en-GB" sz="16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referrals they make, together with any partnerships with human rights organisations or those providing legal, health and other services specific to their communities. Then ask participants to give a brief overview of these in plenary.</a:t>
            </a:r>
          </a:p>
          <a:p>
            <a:pPr marL="0" lvl="0" indent="0">
              <a:buFont typeface="Wingdings" panose="05000000000000000000" pitchFamily="2" charset="2"/>
              <a:buNone/>
            </a:pPr>
            <a:endParaRPr lang="en-GB" sz="1200" kern="1200" dirty="0">
              <a:solidFill>
                <a:schemeClr val="tx1"/>
              </a:solidFill>
              <a:effectLst/>
              <a:latin typeface="+mn-lt"/>
              <a:ea typeface="+mn-ea"/>
              <a:cs typeface="+mn-cs"/>
            </a:endParaRPr>
          </a:p>
          <a:p>
            <a:pPr marL="171450" lvl="0" indent="-171450">
              <a:buFont typeface="Wingdings" panose="05000000000000000000" pitchFamily="2" charset="2"/>
              <a:buChar char="§"/>
            </a:pPr>
            <a:r>
              <a:rPr lang="en-GB" sz="1200" kern="1200" dirty="0">
                <a:solidFill>
                  <a:schemeClr val="tx1"/>
                </a:solidFill>
                <a:effectLst/>
                <a:latin typeface="+mn-lt"/>
                <a:ea typeface="+mn-ea"/>
                <a:cs typeface="+mn-cs"/>
              </a:rPr>
              <a:t>Stick the maps up on the wall and give participants a few minutes to do a 'gallery walk' to look at them. If organisations are working in the same geographical areas, encourage them to add to their own maps any services they are not currently linking to.</a:t>
            </a:r>
            <a:endParaRPr lang="en-GB" sz="1600" kern="1200" dirty="0">
              <a:solidFill>
                <a:schemeClr val="tx1"/>
              </a:solidFill>
              <a:effectLst/>
              <a:latin typeface="+mn-lt"/>
              <a:ea typeface="+mn-ea"/>
              <a:cs typeface="+mn-cs"/>
            </a:endParaRPr>
          </a:p>
          <a:p>
            <a:pPr marL="171450" lvl="0" indent="-171450">
              <a:buFont typeface="Wingdings" panose="05000000000000000000" pitchFamily="2" charset="2"/>
              <a:buChar char="§"/>
            </a:pPr>
            <a:r>
              <a:rPr lang="en-GB" sz="1200" kern="1200" dirty="0">
                <a:solidFill>
                  <a:schemeClr val="tx1"/>
                </a:solidFill>
                <a:effectLst/>
                <a:latin typeface="+mn-lt"/>
                <a:ea typeface="+mn-ea"/>
                <a:cs typeface="+mn-cs"/>
              </a:rPr>
              <a:t>In plenary, ask participants if they know of any systems being implemented that collect data on human rights violations and situations. Explain that REAct not only records information but also facilitates emergency responses and referral to appropriate interventions. Discuss how these systems might complement REAct, or vice versa.</a:t>
            </a:r>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24</a:t>
            </a:fld>
            <a:endParaRPr lang="en-GB" dirty="0"/>
          </a:p>
        </p:txBody>
      </p:sp>
    </p:spTree>
    <p:extLst>
      <p:ext uri="{BB962C8B-B14F-4D97-AF65-F5344CB8AC3E}">
        <p14:creationId xmlns:p14="http://schemas.microsoft.com/office/powerpoint/2010/main" val="3457638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Ensure all participants have copies of Unit R1 from</a:t>
            </a:r>
            <a:r>
              <a:rPr lang="en-GB" baseline="0" dirty="0"/>
              <a:t> the REAct Guide.  </a:t>
            </a:r>
          </a:p>
          <a:p>
            <a:r>
              <a:rPr lang="en-GB" baseline="0" dirty="0"/>
              <a:t>Materials: flip chart paper, markers, tape, post it notes, pens, notebooks, handouts with pre-prepared case studies, interview checklist card and referral card </a:t>
            </a:r>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25</a:t>
            </a:fld>
            <a:endParaRPr lang="en-GB" dirty="0"/>
          </a:p>
        </p:txBody>
      </p:sp>
    </p:spTree>
    <p:extLst>
      <p:ext uri="{BB962C8B-B14F-4D97-AF65-F5344CB8AC3E}">
        <p14:creationId xmlns:p14="http://schemas.microsoft.com/office/powerpoint/2010/main" val="1521502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What are human rights? </a:t>
            </a:r>
          </a:p>
          <a:p>
            <a:r>
              <a:rPr lang="en-GB" sz="1200" kern="1200" dirty="0">
                <a:solidFill>
                  <a:schemeClr val="tx1"/>
                </a:solidFill>
                <a:effectLst/>
                <a:latin typeface="+mn-lt"/>
                <a:ea typeface="+mn-ea"/>
                <a:cs typeface="+mn-cs"/>
              </a:rPr>
              <a:t>Human rights are basic universal entitlements that all people have because they are human. They are based on the idea that all persons are equal and entitled to be treated with dignity and respect, regardless of their race, sex, gender, age, disability or any other characteristic. Human rights apply to all people throughout the world at all times.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Human rights give people the freedom to choose how they live, how they express themselves, and what kind of government they want to support, among many other things. They also guarantee people their basic needs, such as food, housing, health care and education. By guaranteeing life, liberty and security, human rights protect people against abuse by those who are more powerful.</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State institutions and representatives, including government officials, policemen and women, army personnel, prison officers, civil servants, the judiciary, political authorities, and medical or education personnel in state-run facilities, have</a:t>
            </a:r>
          </a:p>
          <a:p>
            <a:r>
              <a:rPr lang="en-GB" sz="1200" kern="1200" dirty="0">
                <a:solidFill>
                  <a:schemeClr val="tx1"/>
                </a:solidFill>
                <a:effectLst/>
                <a:latin typeface="+mn-lt"/>
                <a:ea typeface="+mn-ea"/>
                <a:cs typeface="+mn-cs"/>
              </a:rPr>
              <a:t>the obligation to fulfil the rights of all their citizens without discrimination. In order to do so, states have a responsibility to:</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respect </a:t>
            </a:r>
            <a:r>
              <a:rPr lang="en-GB" sz="1200" kern="1200" dirty="0">
                <a:solidFill>
                  <a:schemeClr val="tx1"/>
                </a:solidFill>
                <a:effectLst/>
                <a:latin typeface="+mn-lt"/>
                <a:ea typeface="+mn-ea"/>
                <a:cs typeface="+mn-cs"/>
              </a:rPr>
              <a:t>the human rights of all people, and  to prevent, investigate and sanction violations committed by their officers.</a:t>
            </a:r>
            <a:endParaRPr lang="en-GB"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protect </a:t>
            </a:r>
            <a:r>
              <a:rPr lang="en-GB" sz="1200" kern="1200" dirty="0">
                <a:solidFill>
                  <a:schemeClr val="tx1"/>
                </a:solidFill>
                <a:effectLst/>
                <a:latin typeface="+mn-lt"/>
                <a:ea typeface="+mn-ea"/>
                <a:cs typeface="+mn-cs"/>
              </a:rPr>
              <a:t>the human rights of all citizens by taking all necessary measures to avoid the deprivation of their rights.</a:t>
            </a:r>
            <a:endParaRPr lang="en-GB"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promote </a:t>
            </a:r>
            <a:r>
              <a:rPr lang="en-GB" sz="1200" kern="1200" dirty="0">
                <a:solidFill>
                  <a:schemeClr val="tx1"/>
                </a:solidFill>
                <a:effectLst/>
                <a:latin typeface="+mn-lt"/>
                <a:ea typeface="+mn-ea"/>
                <a:cs typeface="+mn-cs"/>
              </a:rPr>
              <a:t>the respect of the human rights of all citizens without distinction</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WHAT ARE HUMAN RIGHTS VIOLATIONS?</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Generally, a human rights violation can only be committed by a state.</a:t>
            </a:r>
            <a:r>
              <a:rPr lang="en-GB" sz="8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Human rights violations can occur through:</a:t>
            </a: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Failing to respect human rights: </a:t>
            </a:r>
            <a:r>
              <a:rPr lang="en-GB" sz="1200" kern="1200" dirty="0">
                <a:solidFill>
                  <a:schemeClr val="tx1"/>
                </a:solidFill>
                <a:effectLst/>
                <a:latin typeface="+mn-lt"/>
                <a:ea typeface="+mn-ea"/>
                <a:cs typeface="+mn-cs"/>
              </a:rPr>
              <a:t>This is an act committed directly by the state that is contrary to its human rights obligations (for example arbitrarily depriving someone of their freedom or torturing them).</a:t>
            </a:r>
            <a:endParaRPr lang="en-GB" sz="1600" kern="1200" dirty="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Failing to protect human rights: </a:t>
            </a:r>
            <a:r>
              <a:rPr lang="en-GB" sz="1200" kern="1200" dirty="0">
                <a:solidFill>
                  <a:schemeClr val="tx1"/>
                </a:solidFill>
                <a:effectLst/>
                <a:latin typeface="+mn-lt"/>
                <a:ea typeface="+mn-ea"/>
                <a:cs typeface="+mn-cs"/>
              </a:rPr>
              <a:t>This is an indirect violation committed by the state by omission (i.e. by not providing protection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against systematic abuse committed by one group against another, or by not promoting the rights of all citizens). Omission is negligence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 performing the requirements of national or international law relating to the protection of human rights. In the case of omission, the actual hurt can be committed by common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citizens. The state has a responsibility to act to stop these incidents and provide protection to the victims. If the authorities don’t do so, they are violating the rights of the victims by their omission.</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Failing to promote or fulfil human rights: </a:t>
            </a:r>
            <a:r>
              <a:rPr lang="en-GB" sz="1200" kern="1200" dirty="0">
                <a:solidFill>
                  <a:schemeClr val="tx1"/>
                </a:solidFill>
                <a:effectLst/>
                <a:latin typeface="+mn-lt"/>
                <a:ea typeface="+mn-ea"/>
                <a:cs typeface="+mn-cs"/>
              </a:rPr>
              <a:t>It is the state’s duty to ensure that laws that protect everyone without discrimination are enforced. The state must also promote these rights to ensure that all its citizens are aware of them and how they can claim them effectively. The state and its representatives must ensure that the mechanisms for denunciation and redress are in place for all citizens to access. Failure to do all these (for example by failing to undertake campaigns against social discrimination targeting a particular ethnic group or sexual minority) constitutes a violation of the state’s responsibility to promote the human rights of all its citizens.</a:t>
            </a:r>
            <a:r>
              <a:rPr lang="en-GB" sz="16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This includes state institutions and representatives, such as government officials, policemen and women, army personnel, prison officers, civil servants, the judiciary, political authorities, and medical or education personnel in state-run facilities.</a:t>
            </a:r>
            <a:endParaRPr lang="en-GB" sz="20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GB" sz="9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idea of human rights is not a modern one. There are references to human rights in historical documents across the world. Some people argue that human rights are not universal. They say that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they are a foreign concept that cannot be forced on countries. They argue that each country is free to determine its own national values, rules, norms and laws. However, in most cultures and religions, there are ideas that describe respect for our fellow human beings. For example, stories, myths and legends illustrate that we are all human, with the same needs and desires, supporting the notion that we should treat everyone in the way that we would like them to treat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Human rights have been enshrined in the </a:t>
            </a:r>
            <a:r>
              <a:rPr lang="en-GB" sz="1200" i="1" kern="1200" dirty="0">
                <a:solidFill>
                  <a:schemeClr val="tx1"/>
                </a:solidFill>
                <a:effectLst/>
                <a:latin typeface="+mn-lt"/>
                <a:ea typeface="+mn-ea"/>
                <a:cs typeface="+mn-cs"/>
              </a:rPr>
              <a:t>Universal Declaration of Human Rights </a:t>
            </a:r>
            <a:r>
              <a:rPr lang="en-GB" sz="1200" kern="1200" dirty="0">
                <a:solidFill>
                  <a:schemeClr val="tx1"/>
                </a:solidFill>
                <a:effectLst/>
                <a:latin typeface="+mn-lt"/>
                <a:ea typeface="+mn-ea"/>
                <a:cs typeface="+mn-cs"/>
              </a:rPr>
              <a:t>and codified in a series of international human rights treaties ratified by states, and in other instruments. There are also regional human rights instruments, and most states have adopted constitutions and other laws that formally protect basic human rights and freedoms.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underlying feature of human rights is the identification of </a:t>
            </a:r>
            <a:r>
              <a:rPr lang="en-GB" sz="1200" b="1" kern="1200" dirty="0">
                <a:solidFill>
                  <a:schemeClr val="tx1"/>
                </a:solidFill>
                <a:effectLst/>
                <a:latin typeface="+mn-lt"/>
                <a:ea typeface="+mn-ea"/>
                <a:cs typeface="+mn-cs"/>
              </a:rPr>
              <a:t>rights holders </a:t>
            </a:r>
            <a:r>
              <a:rPr lang="en-GB" sz="1200" kern="1200" dirty="0">
                <a:solidFill>
                  <a:schemeClr val="tx1"/>
                </a:solidFill>
                <a:effectLst/>
                <a:latin typeface="+mn-lt"/>
                <a:ea typeface="+mn-ea"/>
                <a:cs typeface="+mn-cs"/>
              </a:rPr>
              <a:t>who, because they are human, can claim certain entitlements; and </a:t>
            </a:r>
            <a:r>
              <a:rPr lang="en-GB" sz="1200" b="1" kern="1200" dirty="0">
                <a:solidFill>
                  <a:schemeClr val="tx1"/>
                </a:solidFill>
                <a:effectLst/>
                <a:latin typeface="+mn-lt"/>
                <a:ea typeface="+mn-ea"/>
                <a:cs typeface="+mn-cs"/>
              </a:rPr>
              <a:t>duty bearers</a:t>
            </a:r>
            <a:r>
              <a:rPr lang="en-GB" sz="1200" kern="1200" dirty="0">
                <a:solidFill>
                  <a:schemeClr val="tx1"/>
                </a:solidFill>
                <a:effectLst/>
                <a:latin typeface="+mn-lt"/>
                <a:ea typeface="+mn-ea"/>
                <a:cs typeface="+mn-cs"/>
              </a:rPr>
              <a:t>, who are legally bound to respect, protect, promote and fulfil the entitlements of rights holders. Human rights law obliges the state and other duty bearers not to infringe or compromise the fundamental freedoms and rights of people, and means that the state has a duty to realise rights for all</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National, regional and international human rights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laws guarantee rights, and when these laws are not upheld this can result in human rights violations and rights-related barriers to HIV services.</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26</a:t>
            </a:fld>
            <a:endParaRPr lang="en-GB" dirty="0"/>
          </a:p>
        </p:txBody>
      </p:sp>
    </p:spTree>
    <p:extLst>
      <p:ext uri="{BB962C8B-B14F-4D97-AF65-F5344CB8AC3E}">
        <p14:creationId xmlns:p14="http://schemas.microsoft.com/office/powerpoint/2010/main" val="3828785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lvl="0"/>
            <a:r>
              <a:rPr lang="en-GB" sz="1200" kern="1200" dirty="0">
                <a:solidFill>
                  <a:schemeClr val="tx1"/>
                </a:solidFill>
                <a:effectLst/>
                <a:latin typeface="+mn-lt"/>
                <a:ea typeface="+mn-ea"/>
                <a:cs typeface="+mn-cs"/>
              </a:rPr>
              <a:t>Ask participants in pairs or threes to brainstorm any links they can think of between human rights violations and their impact on HIV and health.</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Gather feedback in plenary.</a:t>
            </a:r>
          </a:p>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27</a:t>
            </a:fld>
            <a:endParaRPr lang="en-GB" dirty="0"/>
          </a:p>
        </p:txBody>
      </p:sp>
    </p:spTree>
    <p:extLst>
      <p:ext uri="{BB962C8B-B14F-4D97-AF65-F5344CB8AC3E}">
        <p14:creationId xmlns:p14="http://schemas.microsoft.com/office/powerpoint/2010/main" val="2228310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28</a:t>
            </a:fld>
            <a:endParaRPr lang="en-GB" dirty="0"/>
          </a:p>
        </p:txBody>
      </p:sp>
    </p:spTree>
    <p:extLst>
      <p:ext uri="{BB962C8B-B14F-4D97-AF65-F5344CB8AC3E}">
        <p14:creationId xmlns:p14="http://schemas.microsoft.com/office/powerpoint/2010/main" val="2654028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Ask participants in pairs or threes to brainstorm any links they can think of between human rights violations and their impact on HIV and health.  Gather feedback in plenary. </a:t>
            </a:r>
            <a:r>
              <a:rPr lang="en-GB" dirty="0"/>
              <a:t>Refer participants to R1.2 in the REAct</a:t>
            </a:r>
            <a:r>
              <a:rPr lang="en-GB" baseline="0" dirty="0"/>
              <a:t> guide and go through the examples in Table 1.  Check understanding by asking for volunteers to explain in their own words how human rights are directly relevant to their community and/or to the work of their organisation.  </a:t>
            </a:r>
            <a:endParaRPr lang="en-GB" dirty="0"/>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14A61A-1C2F-F945-A4BE-B7E959C1BA31}" type="slidenum">
              <a:rPr lang="en-GB" smtClean="0"/>
              <a:t>29</a:t>
            </a:fld>
            <a:endParaRPr lang="en-GB" dirty="0"/>
          </a:p>
        </p:txBody>
      </p:sp>
    </p:spTree>
    <p:extLst>
      <p:ext uri="{BB962C8B-B14F-4D97-AF65-F5344CB8AC3E}">
        <p14:creationId xmlns:p14="http://schemas.microsoft.com/office/powerpoint/2010/main" val="754532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30</a:t>
            </a:fld>
            <a:endParaRPr lang="en-GB" dirty="0"/>
          </a:p>
        </p:txBody>
      </p:sp>
    </p:spTree>
    <p:extLst>
      <p:ext uri="{BB962C8B-B14F-4D97-AF65-F5344CB8AC3E}">
        <p14:creationId xmlns:p14="http://schemas.microsoft.com/office/powerpoint/2010/main" val="148319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Agree some ground rules with the group.  Explain that for</a:t>
            </a:r>
            <a:r>
              <a:rPr lang="en-GB" baseline="0" dirty="0"/>
              <a:t> the workshop to be enjoyable and successful for everyone, and the objectives to be achieved, it helps to have some group norms.  Have the group suggest some they may like to include such as:</a:t>
            </a:r>
          </a:p>
          <a:p>
            <a:pPr marL="171450" indent="-171450">
              <a:buFontTx/>
              <a:buChar char="-"/>
            </a:pPr>
            <a:r>
              <a:rPr lang="en-GB" baseline="0" dirty="0"/>
              <a:t>Active participation</a:t>
            </a:r>
          </a:p>
          <a:p>
            <a:pPr marL="171450" indent="-171450">
              <a:buFontTx/>
              <a:buChar char="-"/>
            </a:pPr>
            <a:r>
              <a:rPr lang="en-GB" baseline="0" dirty="0"/>
              <a:t>Listening to one another </a:t>
            </a:r>
          </a:p>
          <a:p>
            <a:pPr marL="171450" indent="-171450">
              <a:buFontTx/>
              <a:buChar char="-"/>
            </a:pPr>
            <a:r>
              <a:rPr lang="en-GB" baseline="0" dirty="0"/>
              <a:t>Punctuality </a:t>
            </a:r>
          </a:p>
          <a:p>
            <a:pPr marL="171450" indent="-171450">
              <a:buFontTx/>
              <a:buChar char="-"/>
            </a:pPr>
            <a:r>
              <a:rPr lang="en-GB" baseline="0" dirty="0"/>
              <a:t>Cell phones on silent </a:t>
            </a:r>
          </a:p>
          <a:p>
            <a:pPr marL="171450" indent="-171450">
              <a:buFontTx/>
              <a:buChar char="-"/>
            </a:pPr>
            <a:endParaRPr lang="en-GB" baseline="0" dirty="0"/>
          </a:p>
          <a:p>
            <a:pPr marL="0" indent="0">
              <a:buFontTx/>
              <a:buNone/>
            </a:pPr>
            <a:r>
              <a:rPr lang="en-GB" baseline="0" dirty="0"/>
              <a:t>Record these on a flip chart and tape up where it can be easily seen </a:t>
            </a:r>
          </a:p>
        </p:txBody>
      </p:sp>
      <p:sp>
        <p:nvSpPr>
          <p:cNvPr id="4" name="Slide Number Placeholder 3"/>
          <p:cNvSpPr>
            <a:spLocks noGrp="1"/>
          </p:cNvSpPr>
          <p:nvPr>
            <p:ph type="sldNum" sz="quarter" idx="10"/>
          </p:nvPr>
        </p:nvSpPr>
        <p:spPr/>
        <p:txBody>
          <a:bodyPr/>
          <a:lstStyle/>
          <a:p>
            <a:fld id="{A014A61A-1C2F-F945-A4BE-B7E959C1BA31}" type="slidenum">
              <a:rPr lang="en-GB" smtClean="0"/>
              <a:t>3</a:t>
            </a:fld>
            <a:endParaRPr lang="en-GB" dirty="0"/>
          </a:p>
        </p:txBody>
      </p:sp>
    </p:spTree>
    <p:extLst>
      <p:ext uri="{BB962C8B-B14F-4D97-AF65-F5344CB8AC3E}">
        <p14:creationId xmlns:p14="http://schemas.microsoft.com/office/powerpoint/2010/main" val="3928225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31</a:t>
            </a:fld>
            <a:endParaRPr lang="en-GB" dirty="0"/>
          </a:p>
        </p:txBody>
      </p:sp>
    </p:spTree>
    <p:extLst>
      <p:ext uri="{BB962C8B-B14F-4D97-AF65-F5344CB8AC3E}">
        <p14:creationId xmlns:p14="http://schemas.microsoft.com/office/powerpoint/2010/main" val="474121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Prepare a board (or sheet of flip chart paper) in advance with two headings: </a:t>
            </a:r>
            <a:r>
              <a:rPr lang="en-GB" sz="1200" b="1" kern="1200" dirty="0">
                <a:solidFill>
                  <a:schemeClr val="tx1"/>
                </a:solidFill>
                <a:effectLst/>
                <a:latin typeface="+mn-lt"/>
                <a:ea typeface="+mn-ea"/>
                <a:cs typeface="+mn-cs"/>
              </a:rPr>
              <a:t>Human rights violation </a:t>
            </a:r>
            <a:r>
              <a:rPr lang="en-GB" sz="120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Not a human rights violation</a:t>
            </a:r>
            <a:r>
              <a:rPr lang="en-GB" sz="1200" kern="1200" dirty="0">
                <a:solidFill>
                  <a:schemeClr val="tx1"/>
                </a:solidFill>
                <a:effectLst/>
                <a:latin typeface="+mn-lt"/>
                <a:ea typeface="+mn-ea"/>
                <a:cs typeface="+mn-cs"/>
              </a:rPr>
              <a:t>.</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Ask participants to think back to the character they created (or the scenario they used) in Unit T3 and write on three separate Post-it notes three situations their character might encounter that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they consider to be human rights violations. Place the Post-it notes in the middle of the board.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 plenary, encourage the group to decide whether they think each situation is a human rights violation or not, and place each Post-it note under the heading agreed by the group. (You should not intervene to ‘correct’ their answers at this point – simply find out the consensus of the participants.)</a:t>
            </a:r>
          </a:p>
          <a:p>
            <a:pPr lvl="0"/>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Alternative: </a:t>
            </a:r>
            <a:r>
              <a:rPr lang="en-GB" sz="1200" kern="1200" dirty="0">
                <a:solidFill>
                  <a:schemeClr val="tx1"/>
                </a:solidFill>
                <a:effectLst/>
                <a:latin typeface="+mn-lt"/>
                <a:ea typeface="+mn-ea"/>
                <a:cs typeface="+mn-cs"/>
              </a:rPr>
              <a:t>ask participants to picture an imaginary line down the centre of the room, with one side representing </a:t>
            </a:r>
            <a:r>
              <a:rPr lang="en-GB" sz="1200" b="1" kern="1200" dirty="0">
                <a:solidFill>
                  <a:schemeClr val="tx1"/>
                </a:solidFill>
                <a:effectLst/>
                <a:latin typeface="+mn-lt"/>
                <a:ea typeface="+mn-ea"/>
                <a:cs typeface="+mn-cs"/>
              </a:rPr>
              <a:t>human rights violation </a:t>
            </a:r>
            <a:r>
              <a:rPr lang="en-GB" sz="1200" kern="1200" dirty="0">
                <a:solidFill>
                  <a:schemeClr val="tx1"/>
                </a:solidFill>
                <a:effectLst/>
                <a:latin typeface="+mn-lt"/>
                <a:ea typeface="+mn-ea"/>
                <a:cs typeface="+mn-cs"/>
              </a:rPr>
              <a:t>and the other side </a:t>
            </a:r>
            <a:r>
              <a:rPr lang="en-GB" sz="1200" b="1" kern="1200" dirty="0">
                <a:solidFill>
                  <a:schemeClr val="tx1"/>
                </a:solidFill>
                <a:effectLst/>
                <a:latin typeface="+mn-lt"/>
                <a:ea typeface="+mn-ea"/>
                <a:cs typeface="+mn-cs"/>
              </a:rPr>
              <a:t>not a human rights violation</a:t>
            </a:r>
            <a:r>
              <a:rPr lang="en-GB" sz="1200" kern="1200" dirty="0">
                <a:solidFill>
                  <a:schemeClr val="tx1"/>
                </a:solidFill>
                <a:effectLst/>
                <a:latin typeface="+mn-lt"/>
                <a:ea typeface="+mn-ea"/>
                <a:cs typeface="+mn-cs"/>
              </a:rPr>
              <a:t>. As each Post-it note is read out, participants should move to the side that they believe corresponds to that situation</a:t>
            </a:r>
            <a:endParaRPr lang="en-GB" dirty="0"/>
          </a:p>
          <a:p>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32</a:t>
            </a:fld>
            <a:endParaRPr lang="en-GB" dirty="0"/>
          </a:p>
        </p:txBody>
      </p:sp>
    </p:spTree>
    <p:extLst>
      <p:ext uri="{BB962C8B-B14F-4D97-AF65-F5344CB8AC3E}">
        <p14:creationId xmlns:p14="http://schemas.microsoft.com/office/powerpoint/2010/main" val="2456891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Human rights-based HIV programmes and interventions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Go through the eight suggested rights-based HIV and health programmes.</a:t>
            </a:r>
            <a:endParaRPr lang="en-GB"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Break into groups; participants can be grouped randomly. Assign each group one or two of the human rights-related HIV programmes. Ask the groups to suggest examples of interventions and activities that would fall under that programme.</a:t>
            </a:r>
            <a:endParaRPr lang="en-GB"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Gather feedback in plenary.</a:t>
            </a:r>
            <a:endParaRPr lang="en-GB"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Break into client groups and return to the maps of services and referrals that participants created for their communities in T3.3. Ask them if they want</a:t>
            </a:r>
            <a:r>
              <a:rPr lang="en-GB" sz="16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to add anything to their maps. Give them a copy of the referral card and ask them to complete it. Suggest they ask other groups about their services and referrals if appropriate.</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GB" sz="1200" b="1" kern="1200" dirty="0">
              <a:solidFill>
                <a:schemeClr val="tx1"/>
              </a:solidFill>
              <a:effectLst/>
              <a:latin typeface="+mn-lt"/>
              <a:ea typeface="+mn-ea"/>
              <a:cs typeface="+mn-cs"/>
            </a:endParaRPr>
          </a:p>
          <a:p>
            <a:r>
              <a:rPr lang="en-GB" b="1" dirty="0"/>
              <a:t>Alternative</a:t>
            </a:r>
            <a:r>
              <a:rPr lang="en-GB" b="1" baseline="0" dirty="0"/>
              <a:t> session is to do the following:</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Break into groups and ask each  group  to invent a character and a scenario that is typical for their clients/communities (or you can use pre-prepared scenarios if you  prefer). </a:t>
            </a:r>
          </a:p>
          <a:p>
            <a:pPr lvl="0"/>
            <a:r>
              <a:rPr lang="en-GB" sz="1200" kern="1200" dirty="0">
                <a:solidFill>
                  <a:schemeClr val="tx1"/>
                </a:solidFill>
                <a:effectLst/>
                <a:latin typeface="+mn-lt"/>
                <a:ea typeface="+mn-ea"/>
                <a:cs typeface="+mn-cs"/>
              </a:rPr>
              <a:t>Ask them to discuss what each character needs in terms of:</a:t>
            </a:r>
            <a:endParaRPr lang="en-GB" sz="16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emergency responses.</a:t>
            </a:r>
            <a:endParaRPr lang="en-GB" sz="16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HIV-related programmes and interventions in the longer term.</a:t>
            </a:r>
            <a:endParaRPr lang="en-GB" sz="16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 large group, ask each small group to introduce their characters and scenarios, saying which responses they would recommend</a:t>
            </a:r>
            <a:endParaRPr lang="en-GB" dirty="0"/>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33</a:t>
            </a:fld>
            <a:endParaRPr lang="en-GB" dirty="0"/>
          </a:p>
        </p:txBody>
      </p:sp>
    </p:spTree>
    <p:extLst>
      <p:ext uri="{BB962C8B-B14F-4D97-AF65-F5344CB8AC3E}">
        <p14:creationId xmlns:p14="http://schemas.microsoft.com/office/powerpoint/2010/main" val="41427122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a:t>
            </a:r>
            <a:r>
              <a:rPr lang="en-GB" sz="1200" kern="1200" dirty="0">
                <a:solidFill>
                  <a:schemeClr val="tx1"/>
                </a:solidFill>
                <a:effectLst/>
                <a:latin typeface="+mn-lt"/>
                <a:ea typeface="+mn-ea"/>
                <a:cs typeface="+mn-cs"/>
              </a:rPr>
              <a:t>Return to the list of situations from the previous activity above, that the group decided are/are  not human rights violations (i.e. that are/are not the responsibility of the state) and reopen the discussion. If the group has changed their opinion about how to categorise any of the situations, discuss why and then move the  Post-it  note under the alternative heading. Highlight that the responsibilities of states are not always obvious, but that participants should ask:</a:t>
            </a:r>
            <a:endParaRPr lang="en-GB" sz="16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Did the state fail to </a:t>
            </a:r>
            <a:r>
              <a:rPr lang="en-GB" sz="1200" b="1" kern="1200" dirty="0">
                <a:solidFill>
                  <a:schemeClr val="tx1"/>
                </a:solidFill>
                <a:effectLst/>
                <a:latin typeface="+mn-lt"/>
                <a:ea typeface="+mn-ea"/>
                <a:cs typeface="+mn-cs"/>
              </a:rPr>
              <a:t>respect </a:t>
            </a:r>
            <a:r>
              <a:rPr lang="en-GB" sz="1200" kern="1200" dirty="0">
                <a:solidFill>
                  <a:schemeClr val="tx1"/>
                </a:solidFill>
                <a:effectLst/>
                <a:latin typeface="+mn-lt"/>
                <a:ea typeface="+mn-ea"/>
                <a:cs typeface="+mn-cs"/>
              </a:rPr>
              <a:t>the rights of an individual?</a:t>
            </a:r>
            <a:endParaRPr lang="en-GB" sz="16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Did the state fail to </a:t>
            </a:r>
            <a:r>
              <a:rPr lang="en-GB" sz="1200" b="1" kern="1200" dirty="0">
                <a:solidFill>
                  <a:schemeClr val="tx1"/>
                </a:solidFill>
                <a:effectLst/>
                <a:latin typeface="+mn-lt"/>
                <a:ea typeface="+mn-ea"/>
                <a:cs typeface="+mn-cs"/>
              </a:rPr>
              <a:t>protect </a:t>
            </a:r>
            <a:r>
              <a:rPr lang="en-GB" sz="1200" kern="1200" dirty="0">
                <a:solidFill>
                  <a:schemeClr val="tx1"/>
                </a:solidFill>
                <a:effectLst/>
                <a:latin typeface="+mn-lt"/>
                <a:ea typeface="+mn-ea"/>
                <a:cs typeface="+mn-cs"/>
              </a:rPr>
              <a:t>the rights of an individual?</a:t>
            </a:r>
            <a:endParaRPr lang="en-GB" sz="16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Did the state fail to </a:t>
            </a:r>
            <a:r>
              <a:rPr lang="en-GB" sz="1200" b="1" kern="1200" dirty="0">
                <a:solidFill>
                  <a:schemeClr val="tx1"/>
                </a:solidFill>
                <a:effectLst/>
                <a:latin typeface="+mn-lt"/>
                <a:ea typeface="+mn-ea"/>
                <a:cs typeface="+mn-cs"/>
              </a:rPr>
              <a:t>promote/fulfil </a:t>
            </a:r>
            <a:r>
              <a:rPr lang="en-GB" sz="1200" kern="1200" dirty="0">
                <a:solidFill>
                  <a:schemeClr val="tx1"/>
                </a:solidFill>
                <a:effectLst/>
                <a:latin typeface="+mn-lt"/>
                <a:ea typeface="+mn-ea"/>
                <a:cs typeface="+mn-cs"/>
              </a:rPr>
              <a:t>the rights of an individual?</a:t>
            </a:r>
            <a:endParaRPr lang="en-GB" sz="16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34</a:t>
            </a:fld>
            <a:endParaRPr lang="en-GB" dirty="0"/>
          </a:p>
        </p:txBody>
      </p:sp>
    </p:spTree>
    <p:extLst>
      <p:ext uri="{BB962C8B-B14F-4D97-AF65-F5344CB8AC3E}">
        <p14:creationId xmlns:p14="http://schemas.microsoft.com/office/powerpoint/2010/main" val="3286004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Make sure you have copies of the case studies.  </a:t>
            </a:r>
          </a:p>
        </p:txBody>
      </p:sp>
      <p:sp>
        <p:nvSpPr>
          <p:cNvPr id="4" name="Slide Number Placeholder 3"/>
          <p:cNvSpPr>
            <a:spLocks noGrp="1"/>
          </p:cNvSpPr>
          <p:nvPr>
            <p:ph type="sldNum" sz="quarter" idx="10"/>
          </p:nvPr>
        </p:nvSpPr>
        <p:spPr/>
        <p:txBody>
          <a:bodyPr/>
          <a:lstStyle/>
          <a:p>
            <a:fld id="{A014A61A-1C2F-F945-A4BE-B7E959C1BA31}" type="slidenum">
              <a:rPr lang="en-GB" smtClean="0"/>
              <a:t>35</a:t>
            </a:fld>
            <a:endParaRPr lang="en-GB" dirty="0"/>
          </a:p>
        </p:txBody>
      </p:sp>
    </p:spTree>
    <p:extLst>
      <p:ext uri="{BB962C8B-B14F-4D97-AF65-F5344CB8AC3E}">
        <p14:creationId xmlns:p14="http://schemas.microsoft.com/office/powerpoint/2010/main" val="12086877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36</a:t>
            </a:fld>
            <a:endParaRPr lang="en-GB" dirty="0"/>
          </a:p>
        </p:txBody>
      </p:sp>
    </p:spTree>
    <p:extLst>
      <p:ext uri="{BB962C8B-B14F-4D97-AF65-F5344CB8AC3E}">
        <p14:creationId xmlns:p14="http://schemas.microsoft.com/office/powerpoint/2010/main" val="25699633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 slides – discuss the right to health as central right</a:t>
            </a:r>
          </a:p>
        </p:txBody>
      </p:sp>
      <p:sp>
        <p:nvSpPr>
          <p:cNvPr id="4" name="Slide Number Placeholder 3"/>
          <p:cNvSpPr>
            <a:spLocks noGrp="1"/>
          </p:cNvSpPr>
          <p:nvPr>
            <p:ph type="sldNum" sz="quarter" idx="10"/>
          </p:nvPr>
        </p:nvSpPr>
        <p:spPr/>
        <p:txBody>
          <a:bodyPr/>
          <a:lstStyle/>
          <a:p>
            <a:fld id="{A014A61A-1C2F-F945-A4BE-B7E959C1BA31}" type="slidenum">
              <a:rPr lang="en-GB" smtClean="0"/>
              <a:t>37</a:t>
            </a:fld>
            <a:endParaRPr lang="en-GB" dirty="0"/>
          </a:p>
        </p:txBody>
      </p:sp>
    </p:spTree>
    <p:extLst>
      <p:ext uri="{BB962C8B-B14F-4D97-AF65-F5344CB8AC3E}">
        <p14:creationId xmlns:p14="http://schemas.microsoft.com/office/powerpoint/2010/main" val="1139400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a:t>
            </a:r>
            <a:r>
              <a:rPr lang="en-GB" baseline="0" dirty="0"/>
              <a:t> Slide – what is the right to health?</a:t>
            </a:r>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38</a:t>
            </a:fld>
            <a:endParaRPr lang="en-GB" dirty="0"/>
          </a:p>
        </p:txBody>
      </p:sp>
    </p:spTree>
    <p:extLst>
      <p:ext uri="{BB962C8B-B14F-4D97-AF65-F5344CB8AC3E}">
        <p14:creationId xmlns:p14="http://schemas.microsoft.com/office/powerpoint/2010/main" val="5065351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Interdependence of the right to health and others – Rights</a:t>
            </a:r>
            <a:r>
              <a:rPr lang="en-GB" baseline="0" dirty="0"/>
              <a:t> to health cannot be fulfilled without fulfilling others</a:t>
            </a:r>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39</a:t>
            </a:fld>
            <a:endParaRPr lang="en-GB" dirty="0"/>
          </a:p>
        </p:txBody>
      </p:sp>
    </p:spTree>
    <p:extLst>
      <p:ext uri="{BB962C8B-B14F-4D97-AF65-F5344CB8AC3E}">
        <p14:creationId xmlns:p14="http://schemas.microsoft.com/office/powerpoint/2010/main" val="15681171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the duty of the state to the</a:t>
            </a:r>
            <a:r>
              <a:rPr lang="en-GB" baseline="0" dirty="0"/>
              <a:t> right to health?</a:t>
            </a:r>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40</a:t>
            </a:fld>
            <a:endParaRPr lang="en-GB" dirty="0"/>
          </a:p>
        </p:txBody>
      </p:sp>
    </p:spTree>
    <p:extLst>
      <p:ext uri="{BB962C8B-B14F-4D97-AF65-F5344CB8AC3E}">
        <p14:creationId xmlns:p14="http://schemas.microsoft.com/office/powerpoint/2010/main" val="1331399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14A61A-1C2F-F945-A4BE-B7E959C1BA31}" type="slidenum">
              <a:rPr lang="en-GB" smtClean="0"/>
              <a:t>4</a:t>
            </a:fld>
            <a:endParaRPr lang="en-GB" dirty="0"/>
          </a:p>
        </p:txBody>
      </p:sp>
    </p:spTree>
    <p:extLst>
      <p:ext uri="{BB962C8B-B14F-4D97-AF65-F5344CB8AC3E}">
        <p14:creationId xmlns:p14="http://schemas.microsoft.com/office/powerpoint/2010/main" val="18667047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42</a:t>
            </a:fld>
            <a:endParaRPr lang="en-GB" dirty="0"/>
          </a:p>
        </p:txBody>
      </p:sp>
    </p:spTree>
    <p:extLst>
      <p:ext uri="{BB962C8B-B14F-4D97-AF65-F5344CB8AC3E}">
        <p14:creationId xmlns:p14="http://schemas.microsoft.com/office/powerpoint/2010/main" val="24507875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Materials needed</a:t>
            </a:r>
          </a:p>
          <a:p>
            <a:r>
              <a:rPr lang="en-GB" sz="1200" b="0" kern="1200" dirty="0">
                <a:solidFill>
                  <a:schemeClr val="tx1"/>
                </a:solidFill>
                <a:effectLst/>
                <a:latin typeface="+mn-lt"/>
                <a:ea typeface="+mn-ea"/>
                <a:cs typeface="+mn-cs"/>
              </a:rPr>
              <a:t>Flip</a:t>
            </a:r>
            <a:r>
              <a:rPr lang="en-GB" sz="1200" b="0" kern="1200" baseline="0" dirty="0">
                <a:solidFill>
                  <a:schemeClr val="tx1"/>
                </a:solidFill>
                <a:effectLst/>
                <a:latin typeface="+mn-lt"/>
                <a:ea typeface="+mn-ea"/>
                <a:cs typeface="+mn-cs"/>
              </a:rPr>
              <a:t> chart, markers, tape, post it notes, pens, notebooks, copies of Unit R2, safety and security guidance, REAct template, consent form, interview checklist and referral card</a:t>
            </a:r>
            <a:endParaRPr lang="en-GB" sz="1200" b="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Plenary</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Ask participants to brainstorm the principles that they think should guide interviewers when collecting sensitive information. Supplement or prompt as needed until all the main points have been covered.</a:t>
            </a:r>
          </a:p>
          <a:p>
            <a:pPr lvl="0"/>
            <a:r>
              <a:rPr lang="en-GB" sz="1200" kern="1200" dirty="0">
                <a:solidFill>
                  <a:schemeClr val="tx1"/>
                </a:solidFill>
                <a:effectLst/>
                <a:latin typeface="+mn-lt"/>
                <a:ea typeface="+mn-ea"/>
                <a:cs typeface="+mn-cs"/>
              </a:rPr>
              <a:t>PowerPoint REAct workshop presentation</a:t>
            </a:r>
          </a:p>
          <a:p>
            <a:r>
              <a:rPr lang="en-GB" sz="1200" b="1" kern="1200" dirty="0">
                <a:solidFill>
                  <a:schemeClr val="tx1"/>
                </a:solidFill>
                <a:effectLst/>
                <a:latin typeface="+mn-lt"/>
                <a:ea typeface="+mn-ea"/>
                <a:cs typeface="+mn-cs"/>
              </a:rPr>
              <a:t>Discussion</a:t>
            </a:r>
          </a:p>
          <a:p>
            <a:pPr lvl="0"/>
            <a:r>
              <a:rPr lang="en-GB" sz="1200" kern="1200" dirty="0">
                <a:solidFill>
                  <a:schemeClr val="tx1"/>
                </a:solidFill>
                <a:effectLst/>
                <a:latin typeface="+mn-lt"/>
                <a:ea typeface="+mn-ea"/>
                <a:cs typeface="+mn-cs"/>
              </a:rPr>
              <a:t>Ask participants if they have had had experience of carrying out human rights interviews. If so, invite them to share any difficulties or challenges they have encountered and how they dealt with them.</a:t>
            </a:r>
          </a:p>
          <a:p>
            <a:pPr lvl="0"/>
            <a:r>
              <a:rPr lang="en-GB" sz="1200" kern="1200" dirty="0">
                <a:solidFill>
                  <a:schemeClr val="tx1"/>
                </a:solidFill>
                <a:effectLst/>
                <a:latin typeface="+mn-lt"/>
                <a:ea typeface="+mn-ea"/>
                <a:cs typeface="+mn-cs"/>
              </a:rPr>
              <a:t>Distribute copies of the safety and security guidance and ask participants to go through it in pairs or threes. What do they find most useful? Do they have further suggestions to add based on their local experience?</a:t>
            </a:r>
          </a:p>
          <a:p>
            <a:pPr lvl="0"/>
            <a:r>
              <a:rPr lang="en-GB" sz="1200" kern="1200" dirty="0">
                <a:solidFill>
                  <a:schemeClr val="tx1"/>
                </a:solidFill>
                <a:effectLst/>
                <a:latin typeface="+mn-lt"/>
                <a:ea typeface="+mn-ea"/>
                <a:cs typeface="+mn-cs"/>
              </a:rPr>
              <a:t>Distribute copies of the consent form and interview card and referral template, and discuss their content.</a:t>
            </a:r>
          </a:p>
          <a:p>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43</a:t>
            </a:fld>
            <a:endParaRPr lang="en-GB" dirty="0"/>
          </a:p>
        </p:txBody>
      </p:sp>
    </p:spTree>
    <p:extLst>
      <p:ext uri="{BB962C8B-B14F-4D97-AF65-F5344CB8AC3E}">
        <p14:creationId xmlns:p14="http://schemas.microsoft.com/office/powerpoint/2010/main" val="31913553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14A61A-1C2F-F945-A4BE-B7E959C1BA31}" type="slidenum">
              <a:rPr lang="en-GB" smtClean="0"/>
              <a:t>55</a:t>
            </a:fld>
            <a:endParaRPr lang="en-GB" dirty="0"/>
          </a:p>
        </p:txBody>
      </p:sp>
    </p:spTree>
    <p:extLst>
      <p:ext uri="{BB962C8B-B14F-4D97-AF65-F5344CB8AC3E}">
        <p14:creationId xmlns:p14="http://schemas.microsoft.com/office/powerpoint/2010/main" val="697526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Wanda is the online monitoring and reporting tool that is most frequently used by REAct to document and analyse cases of human rights violations and abuses.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Wanda can be accessed on any Internet browser on a desktop computer or laptop, as well as through an app using an Android mobile phone or tablet.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However, using Wanda is optional, as a coordinating organisation may already have an alternative monitoring and data management system, or wish to design their own instance of DHIS2. The table on page 38 gives more detailed information about the characteristics of DHIS2.</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a:t>
            </a:r>
            <a:r>
              <a:rPr lang="en-GB" sz="1200" b="1" kern="1200" dirty="0">
                <a:solidFill>
                  <a:schemeClr val="tx1"/>
                </a:solidFill>
                <a:effectLst/>
                <a:latin typeface="+mn-lt"/>
                <a:ea typeface="+mn-ea"/>
                <a:cs typeface="+mn-cs"/>
              </a:rPr>
              <a:t>laptops </a:t>
            </a:r>
            <a:r>
              <a:rPr lang="en-GB" sz="1200" kern="1200" dirty="0">
                <a:solidFill>
                  <a:schemeClr val="tx1"/>
                </a:solidFill>
                <a:effectLst/>
                <a:latin typeface="+mn-lt"/>
                <a:ea typeface="+mn-ea"/>
                <a:cs typeface="+mn-cs"/>
              </a:rPr>
              <a:t>are available at the workshop, REAct Implementing staff can have hands-on training, and Wanda can be set up and configured during the workshop. When Wanda is accessed through laptops, the recommended browser is </a:t>
            </a:r>
            <a:r>
              <a:rPr lang="en-GB" sz="1200" b="1" kern="1200" dirty="0">
                <a:solidFill>
                  <a:schemeClr val="tx1"/>
                </a:solidFill>
                <a:effectLst/>
                <a:latin typeface="+mn-lt"/>
                <a:ea typeface="+mn-ea"/>
                <a:cs typeface="+mn-cs"/>
              </a:rPr>
              <a:t>Google</a:t>
            </a:r>
            <a:r>
              <a:rPr lang="en-GB" sz="1200" b="0"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Chrome</a:t>
            </a:r>
            <a:r>
              <a:rPr lang="en-GB" sz="1200" kern="1200" dirty="0">
                <a:solidFill>
                  <a:schemeClr val="tx1"/>
                </a:solidFill>
                <a:effectLst/>
                <a:latin typeface="+mn-lt"/>
                <a:ea typeface="+mn-ea"/>
                <a:cs typeface="+mn-cs"/>
              </a:rPr>
              <a:t>. It is good practice to advise all participants to download Google Chrome on their laptop prior to the workshop.</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Participants who have an </a:t>
            </a:r>
            <a:r>
              <a:rPr lang="en-GB" sz="1200" b="1" kern="1200" dirty="0">
                <a:solidFill>
                  <a:schemeClr val="tx1"/>
                </a:solidFill>
                <a:effectLst/>
                <a:latin typeface="+mn-lt"/>
                <a:ea typeface="+mn-ea"/>
                <a:cs typeface="+mn-cs"/>
              </a:rPr>
              <a:t>Android smartphone </a:t>
            </a:r>
            <a:r>
              <a:rPr lang="en-GB" sz="1200" kern="1200" dirty="0">
                <a:solidFill>
                  <a:schemeClr val="tx1"/>
                </a:solidFill>
                <a:effectLst/>
                <a:latin typeface="+mn-lt"/>
                <a:ea typeface="+mn-ea"/>
                <a:cs typeface="+mn-cs"/>
              </a:rPr>
              <a:t>can also access Wanda through the following free App, which can be downloaded from the </a:t>
            </a:r>
            <a:r>
              <a:rPr lang="en-GB" sz="1200" b="1" kern="1200" dirty="0">
                <a:solidFill>
                  <a:schemeClr val="tx1"/>
                </a:solidFill>
                <a:effectLst/>
                <a:latin typeface="+mn-lt"/>
                <a:ea typeface="+mn-ea"/>
                <a:cs typeface="+mn-cs"/>
              </a:rPr>
              <a:t>Google PlayStore: DHIS2 Android Capture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The length of time needed to train on Wanda will depend on the technical capacity and experience of the implementing organisation staff. A minimum of one day should be spent on the training in this unit – see suggested timing in the table opposite.</a:t>
            </a:r>
          </a:p>
          <a:p>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59</a:t>
            </a:fld>
            <a:endParaRPr lang="en-GB" dirty="0"/>
          </a:p>
        </p:txBody>
      </p:sp>
    </p:spTree>
    <p:extLst>
      <p:ext uri="{BB962C8B-B14F-4D97-AF65-F5344CB8AC3E}">
        <p14:creationId xmlns:p14="http://schemas.microsoft.com/office/powerpoint/2010/main" val="39474021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36347-0BA4-454D-8497-DD0F4E0BA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1301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36347-0BA4-454D-8497-DD0F4E0BA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7130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You can also try to log in through the mobile app (but only if you had an Android device)</a:t>
            </a:r>
          </a:p>
        </p:txBody>
      </p:sp>
      <p:sp>
        <p:nvSpPr>
          <p:cNvPr id="4" name="Slide Number Placeholder 3"/>
          <p:cNvSpPr>
            <a:spLocks noGrp="1"/>
          </p:cNvSpPr>
          <p:nvPr>
            <p:ph type="sldNum" sz="quarter" idx="10"/>
          </p:nvPr>
        </p:nvSpPr>
        <p:spPr/>
        <p:txBody>
          <a:bodyPr/>
          <a:lstStyle/>
          <a:p>
            <a:fld id="{E16BA5CC-7BC2-41AB-B7FD-36FCB78D54B9}" type="slidenum">
              <a:rPr lang="en-GB" smtClean="0"/>
              <a:t>75</a:t>
            </a:fld>
            <a:endParaRPr lang="en-GB" dirty="0"/>
          </a:p>
        </p:txBody>
      </p:sp>
    </p:spTree>
    <p:extLst>
      <p:ext uri="{BB962C8B-B14F-4D97-AF65-F5344CB8AC3E}">
        <p14:creationId xmlns:p14="http://schemas.microsoft.com/office/powerpoint/2010/main" val="22693058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Dashboard</a:t>
            </a:r>
          </a:p>
          <a:p>
            <a:r>
              <a:rPr lang="en-GB" dirty="0"/>
              <a:t>Once you have successfully logged in you will see the Wanda dashboard. Dashboards are intended to provide quick access to different analytical objects (maps, charts, reports, tables, etc) to an individual user. Dashboards can also be shared with user groups. Once you start creating graphs/tables they can appear here.</a:t>
            </a:r>
          </a:p>
          <a:p>
            <a:endParaRPr lang="en-GB" dirty="0"/>
          </a:p>
          <a:p>
            <a:r>
              <a:rPr lang="en-GB" dirty="0"/>
              <a:t>[move to browser]</a:t>
            </a:r>
          </a:p>
          <a:p>
            <a:endParaRPr lang="en-GB" dirty="0"/>
          </a:p>
          <a:p>
            <a:r>
              <a:rPr lang="en-GB" dirty="0"/>
              <a:t>Explain: Apps</a:t>
            </a:r>
          </a:p>
          <a:p>
            <a:r>
              <a:rPr lang="en-GB" dirty="0"/>
              <a:t>Wanda consists of various apps (major components) which each have specific features, such as data entry, reporting, dashboard. You can access these from the top menu under Search Apps or the square symbol. Under profile, details relating to your user account, general user settings and information about Wanda can be found.</a:t>
            </a:r>
          </a:p>
          <a:p>
            <a:r>
              <a:rPr lang="en-GB" dirty="0"/>
              <a:t>To move to a new app click in the Search App field, or click on the square symbol - a sub-menu with additional items will then appear. Click on the item you would like to open.</a:t>
            </a:r>
          </a:p>
          <a:p>
            <a:endParaRPr lang="en-GB" dirty="0"/>
          </a:p>
          <a:p>
            <a:r>
              <a:rPr lang="en-GB" dirty="0"/>
              <a:t>When you have finished your Wanda session we recommend that you log out before closing the browser. Use the log out link in the upper right corner and you will be returned to the log in screen.</a:t>
            </a:r>
          </a:p>
          <a:p>
            <a:endParaRPr lang="en-GB" dirty="0"/>
          </a:p>
          <a:p>
            <a:r>
              <a:rPr lang="en-GB" dirty="0"/>
              <a:t>The main applications in Wanda are highlighted below:</a:t>
            </a:r>
          </a:p>
          <a:p>
            <a:endParaRPr lang="en-GB" dirty="0"/>
          </a:p>
          <a:p>
            <a:r>
              <a:rPr lang="en-GB" dirty="0"/>
              <a:t>Tracker Capture: the tracker supports management, data collection, and analysis of transactional or disaggregated data. </a:t>
            </a:r>
          </a:p>
          <a:p>
            <a:r>
              <a:rPr lang="en-GB" dirty="0"/>
              <a:t> </a:t>
            </a:r>
          </a:p>
          <a:p>
            <a:r>
              <a:rPr lang="en-GB" dirty="0"/>
              <a:t>Pivot Table: this is tool that allows the user to reorganise and summarise selected columns and rows of data in a table to obtain a desired report. The reorganised and summarised data is used for analysis and can also be downloaded as tables.</a:t>
            </a:r>
          </a:p>
          <a:p>
            <a:r>
              <a:rPr lang="en-GB" dirty="0"/>
              <a:t> </a:t>
            </a:r>
          </a:p>
          <a:p>
            <a:r>
              <a:rPr lang="en-GB" dirty="0"/>
              <a:t>Event Report: this app can be used to analyse events in two types of reports:</a:t>
            </a:r>
          </a:p>
          <a:p>
            <a:r>
              <a:rPr lang="en-GB" dirty="0"/>
              <a:t>Aggregated event reports: By selecting aggregated values from the top-left menu, the user can create pivot tables with aggregated numbers of events/activities. Users can also do analysis based on a range of dimensions i.e. gender or age.</a:t>
            </a:r>
          </a:p>
          <a:p>
            <a:r>
              <a:rPr lang="en-GB" dirty="0"/>
              <a:t>Individual event reports: this generates a list of all the events. By selecting events from the top-left menu, the user can run searches or queries for events based on a flexible set of criteria. The report will be displayed as a table with one row per event. </a:t>
            </a:r>
          </a:p>
          <a:p>
            <a:r>
              <a:rPr lang="en-GB" dirty="0"/>
              <a:t> </a:t>
            </a:r>
          </a:p>
          <a:p>
            <a:r>
              <a:rPr lang="en-GB" dirty="0"/>
              <a:t>Event/Data Visualiser: this app presents data based on events in a pictorial or graphical format so as to visually understand the data and identify new patterns or trends. The charts/graphs created through this app can also be downloaded for further use and dissemination.</a:t>
            </a:r>
          </a:p>
          <a:p>
            <a:r>
              <a:rPr lang="en-GB" dirty="0"/>
              <a:t> </a:t>
            </a:r>
          </a:p>
          <a:p>
            <a:r>
              <a:rPr lang="en-GB" dirty="0"/>
              <a:t>Dashboard:  this is the part of the home screen that is customisable and interactive. Tables and charts are organised in a way that is easy to read and navigate for the user. The user can also add tables and charts they create and save to their dashboard to refer to when required.</a:t>
            </a:r>
          </a:p>
          <a:p>
            <a:endParaRPr lang="en-GB" dirty="0"/>
          </a:p>
          <a:p>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77</a:t>
            </a:fld>
            <a:endParaRPr lang="en-GB" dirty="0"/>
          </a:p>
        </p:txBody>
      </p:sp>
    </p:spTree>
    <p:extLst>
      <p:ext uri="{BB962C8B-B14F-4D97-AF65-F5344CB8AC3E}">
        <p14:creationId xmlns:p14="http://schemas.microsoft.com/office/powerpoint/2010/main" val="2559969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With profiles, users can alter the appearance of their instance of Wanda and change the interface language. Users can also enter information into their "Profile".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To access the user settings menu, select the bubble with your initials in it, and click on the </a:t>
            </a:r>
            <a:r>
              <a:rPr kumimoji="0" lang="en-GB" sz="1200" b="1" i="0" u="none" strike="noStrike" kern="1200" cap="none" spc="0" normalizeH="0" baseline="0" noProof="0" dirty="0">
                <a:ln>
                  <a:noFill/>
                </a:ln>
                <a:solidFill>
                  <a:prstClr val="black"/>
                </a:solidFill>
                <a:effectLst/>
                <a:uLnTx/>
                <a:uFillTx/>
                <a:latin typeface="+mn-lt"/>
                <a:ea typeface="+mn-ea"/>
                <a:cs typeface="+mn-cs"/>
              </a:rPr>
              <a:t>Profile</a:t>
            </a:r>
            <a:r>
              <a:rPr kumimoji="0" lang="en-GB" sz="1200" b="0" i="0" u="none" strike="noStrike" kern="1200" cap="none" spc="0" normalizeH="0" baseline="0" noProof="0" dirty="0">
                <a:ln>
                  <a:noFill/>
                </a:ln>
                <a:solidFill>
                  <a:prstClr val="black"/>
                </a:solidFill>
                <a:effectLst/>
                <a:uLnTx/>
                <a:uFillTx/>
                <a:latin typeface="+mn-lt"/>
                <a:ea typeface="+mn-ea"/>
                <a:cs typeface="+mn-cs"/>
              </a:rPr>
              <a:t> app.</a:t>
            </a:r>
          </a:p>
          <a:p>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78</a:t>
            </a:fld>
            <a:endParaRPr lang="en-GB" dirty="0"/>
          </a:p>
        </p:txBody>
      </p:sp>
    </p:spTree>
    <p:extLst>
      <p:ext uri="{BB962C8B-B14F-4D97-AF65-F5344CB8AC3E}">
        <p14:creationId xmlns:p14="http://schemas.microsoft.com/office/powerpoint/2010/main" val="22430173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Users can choose to enter more data, such as their email and phone number, job title, gender, birthday, etc into their profile.</a:t>
            </a:r>
          </a:p>
          <a:p>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79</a:t>
            </a:fld>
            <a:endParaRPr lang="en-GB" dirty="0"/>
          </a:p>
        </p:txBody>
      </p:sp>
    </p:spTree>
    <p:extLst>
      <p:ext uri="{BB962C8B-B14F-4D97-AF65-F5344CB8AC3E}">
        <p14:creationId xmlns:p14="http://schemas.microsoft.com/office/powerpoint/2010/main" val="2387474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0" i="0" u="none" strike="noStrike" kern="1200" baseline="0" dirty="0">
                <a:solidFill>
                  <a:schemeClr val="tx1"/>
                </a:solidFill>
                <a:latin typeface="+mn-lt"/>
                <a:ea typeface="+mn-ea"/>
                <a:cs typeface="+mn-cs"/>
              </a:rPr>
              <a:t>Rights – Evidence – ACTion (REAct), developed by Frontline AIDS, is a human rights monitoring and response system that records and manages information at the community level. REAct documents human rights-related barriers in accessing HIV and health services. </a:t>
            </a:r>
            <a:r>
              <a:rPr lang="en-GB" sz="1200" dirty="0"/>
              <a:t>Through REAct, organisations can record data about human rights violations experienced by individuals, provide and refer them to health, legal and other public services and thereafter use the</a:t>
            </a:r>
          </a:p>
          <a:p>
            <a:pPr marL="0" indent="0">
              <a:buNone/>
            </a:pPr>
            <a:r>
              <a:rPr lang="en-GB" sz="1200" dirty="0"/>
              <a:t>data gathered to inform quality human rights-based HIV programming, policy and advocacy at national, regional and global levels.</a:t>
            </a:r>
          </a:p>
          <a:p>
            <a:endParaRPr lang="en-GB" sz="1200" b="1"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Respond to individual crises or emergencies </a:t>
            </a:r>
            <a:r>
              <a:rPr lang="en-GB" sz="1200" b="0" i="0" u="none" strike="noStrike" kern="1200" baseline="0" dirty="0">
                <a:solidFill>
                  <a:schemeClr val="tx1"/>
                </a:solidFill>
                <a:latin typeface="+mn-lt"/>
                <a:ea typeface="+mn-ea"/>
                <a:cs typeface="+mn-cs"/>
              </a:rPr>
              <a:t>- the system enables implementers to identify and prioritise crisis situations and rapidly mobilise resources to avert or respond to specific individual crises and/or emergencies; for example, violence, and eviction or discrimination in the workplace.</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Provide or refer to rights-based programmes and interventions </a:t>
            </a:r>
            <a:r>
              <a:rPr lang="en-GB" sz="1200" b="0" i="0" u="none" strike="noStrike" kern="1200" baseline="0" dirty="0">
                <a:solidFill>
                  <a:schemeClr val="tx1"/>
                </a:solidFill>
                <a:latin typeface="+mn-lt"/>
                <a:ea typeface="+mn-ea"/>
                <a:cs typeface="+mn-cs"/>
              </a:rPr>
              <a:t>-</a:t>
            </a:r>
            <a:r>
              <a:rPr lang="en-GB" sz="1200" b="1"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Rights-based programmes are increasingly incorporated into the package of HIV interventions, and information collected through REAct helps Implementing Organisations to identify the right combination of human rights interventions.</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Build a body of evidence for</a:t>
            </a:r>
            <a:r>
              <a:rPr lang="en-GB" sz="1200" b="0" i="0" u="none" strike="noStrike" kern="1200" baseline="0" dirty="0">
                <a:solidFill>
                  <a:schemeClr val="tx1"/>
                </a:solidFill>
                <a:latin typeface="+mn-lt"/>
                <a:ea typeface="+mn-ea"/>
                <a:cs typeface="+mn-cs"/>
              </a:rPr>
              <a:t> </a:t>
            </a:r>
            <a:r>
              <a:rPr lang="en-GB" sz="1200" b="1" i="0" u="none" strike="noStrike" kern="1200" baseline="0" dirty="0">
                <a:solidFill>
                  <a:schemeClr val="tx1"/>
                </a:solidFill>
                <a:latin typeface="+mn-lt"/>
                <a:ea typeface="+mn-ea"/>
                <a:cs typeface="+mn-cs"/>
              </a:rPr>
              <a:t>advocacy</a:t>
            </a:r>
            <a:r>
              <a:rPr lang="en-GB" sz="1200" b="0" i="0" u="none" strike="noStrike" kern="1200" baseline="0" dirty="0">
                <a:solidFill>
                  <a:schemeClr val="tx1"/>
                </a:solidFill>
                <a:latin typeface="+mn-lt"/>
                <a:ea typeface="+mn-ea"/>
                <a:cs typeface="+mn-cs"/>
              </a:rPr>
              <a:t> - REAct collects information on rights-related barriers in accessing services for which the state has direct responsibility. The system will generate quantitative and qualitative evidence on the impact of human rights violations on the effectiveness of the HIV response. This body of evidence is essential when engaging with and making state and non-state actors accountable.</a:t>
            </a:r>
            <a:endParaRPr lang="en-GB" dirty="0"/>
          </a:p>
          <a:p>
            <a:endParaRPr lang="en-GB" dirty="0"/>
          </a:p>
          <a:p>
            <a:pPr marL="0" indent="0">
              <a:buNone/>
            </a:pPr>
            <a:r>
              <a:rPr lang="en-GB" sz="1200" dirty="0"/>
              <a:t>Although this guide focuses on REAct in</a:t>
            </a:r>
            <a:r>
              <a:rPr lang="en-GB" sz="1200" baseline="0" dirty="0"/>
              <a:t> </a:t>
            </a:r>
            <a:r>
              <a:rPr lang="en-GB" sz="1200" dirty="0"/>
              <a:t>the context of HIV, REAct can be adapted</a:t>
            </a:r>
            <a:r>
              <a:rPr lang="en-GB" sz="1200" baseline="0" dirty="0"/>
              <a:t> </a:t>
            </a:r>
            <a:r>
              <a:rPr lang="en-GB" sz="1200" dirty="0"/>
              <a:t>to document and respond to human rights related</a:t>
            </a:r>
            <a:r>
              <a:rPr lang="en-GB" sz="1200" baseline="0" dirty="0"/>
              <a:t> </a:t>
            </a:r>
            <a:r>
              <a:rPr lang="en-GB" sz="1200" dirty="0"/>
              <a:t>barriers to accessing HIV-related</a:t>
            </a:r>
            <a:r>
              <a:rPr lang="en-GB" sz="1200" baseline="0" dirty="0"/>
              <a:t> </a:t>
            </a:r>
            <a:r>
              <a:rPr lang="en-GB" sz="1200" dirty="0"/>
              <a:t>health services. These include tuberculosis</a:t>
            </a:r>
            <a:r>
              <a:rPr lang="en-GB" sz="1200" baseline="0" dirty="0"/>
              <a:t> </a:t>
            </a:r>
            <a:r>
              <a:rPr lang="en-GB" sz="1200" dirty="0"/>
              <a:t>(TB), hepatitis C, sexual reproductive health</a:t>
            </a:r>
            <a:r>
              <a:rPr lang="en-GB" sz="1200" baseline="0" dirty="0"/>
              <a:t> </a:t>
            </a:r>
            <a:r>
              <a:rPr lang="en-GB" sz="1200" dirty="0"/>
              <a:t>services, harm reduction interventions in the</a:t>
            </a:r>
            <a:r>
              <a:rPr lang="en-GB" sz="1200" baseline="0" dirty="0"/>
              <a:t> </a:t>
            </a:r>
            <a:r>
              <a:rPr lang="en-GB" sz="1200" dirty="0"/>
              <a:t>case of people who use drugs, and others.</a:t>
            </a:r>
          </a:p>
          <a:p>
            <a:pPr marL="0" indent="0">
              <a:buNone/>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Why was REAct needed, and how</a:t>
            </a:r>
            <a:r>
              <a:rPr lang="en-GB" b="1" baseline="0" dirty="0"/>
              <a:t> </a:t>
            </a:r>
            <a:r>
              <a:rPr lang="en-GB" b="1" dirty="0"/>
              <a:t>was it developed?</a:t>
            </a:r>
            <a:endParaRPr lang="en-GB" sz="1200" b="1" dirty="0">
              <a:latin typeface="Trebuchet MS" panose="020B0603020202020204" pitchFamily="34" charset="0"/>
              <a:ea typeface="Trebuchet MS" panose="020B0603020202020204" pitchFamily="34" charset="0"/>
              <a:cs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Trebuchet MS" panose="020B0603020202020204" pitchFamily="34" charset="0"/>
                <a:ea typeface="Trebuchet MS" panose="020B0603020202020204" pitchFamily="34" charset="0"/>
                <a:cs typeface="Trebuchet MS" panose="020B0603020202020204" pitchFamily="34" charset="0"/>
              </a:rPr>
              <a:t>REAct</a:t>
            </a:r>
            <a:r>
              <a:rPr lang="en-GB" sz="1200" spc="-10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was</a:t>
            </a:r>
            <a:r>
              <a:rPr lang="en-GB" sz="1200" spc="-7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developed</a:t>
            </a:r>
            <a:r>
              <a:rPr lang="en-GB" sz="1200" spc="-100"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with,</a:t>
            </a:r>
            <a:r>
              <a:rPr lang="en-GB" sz="1200" spc="-7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and</a:t>
            </a:r>
            <a:r>
              <a:rPr lang="en-GB" sz="1200" spc="-80" dirty="0">
                <a:latin typeface="Trebuchet MS" panose="020B0603020202020204" pitchFamily="34" charset="0"/>
                <a:ea typeface="Trebuchet MS" panose="020B0603020202020204" pitchFamily="34" charset="0"/>
                <a:cs typeface="Trebuchet MS" panose="020B0603020202020204" pitchFamily="34" charset="0"/>
              </a:rPr>
              <a:t> </a:t>
            </a:r>
            <a:r>
              <a:rPr lang="en-GB" sz="1200" spc="-20" dirty="0">
                <a:latin typeface="Trebuchet MS" panose="020B0603020202020204" pitchFamily="34" charset="0"/>
                <a:ea typeface="Trebuchet MS" panose="020B0603020202020204" pitchFamily="34" charset="0"/>
                <a:cs typeface="Trebuchet MS" panose="020B0603020202020204" pitchFamily="34" charset="0"/>
              </a:rPr>
              <a:t>for,</a:t>
            </a:r>
            <a:r>
              <a:rPr lang="en-GB" sz="1200" spc="-7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CBOs</a:t>
            </a:r>
            <a:r>
              <a:rPr lang="en-GB" sz="1200" spc="-7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to</a:t>
            </a:r>
            <a:r>
              <a:rPr lang="en-GB" sz="1200" spc="-80"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provide them with an easy and systematic way to support individuals who </a:t>
            </a:r>
            <a:r>
              <a:rPr lang="en-GB" sz="1200" spc="-15" dirty="0">
                <a:latin typeface="Trebuchet MS" panose="020B0603020202020204" pitchFamily="34" charset="0"/>
                <a:ea typeface="Trebuchet MS" panose="020B0603020202020204" pitchFamily="34" charset="0"/>
                <a:cs typeface="Trebuchet MS" panose="020B0603020202020204" pitchFamily="34" charset="0"/>
              </a:rPr>
              <a:t>were </a:t>
            </a:r>
            <a:r>
              <a:rPr lang="en-GB" sz="1200" dirty="0">
                <a:latin typeface="Trebuchet MS" panose="020B0603020202020204" pitchFamily="34" charset="0"/>
                <a:ea typeface="Trebuchet MS" panose="020B0603020202020204" pitchFamily="34" charset="0"/>
                <a:cs typeface="Trebuchet MS" panose="020B0603020202020204" pitchFamily="34" charset="0"/>
              </a:rPr>
              <a:t>experiencing human rights violations</a:t>
            </a:r>
            <a:r>
              <a:rPr lang="en-GB" sz="1200" spc="-10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impeding</a:t>
            </a:r>
            <a:r>
              <a:rPr lang="en-GB" sz="1200" spc="-10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their</a:t>
            </a:r>
            <a:r>
              <a:rPr lang="en-GB" sz="1200" spc="-12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access</a:t>
            </a:r>
            <a:r>
              <a:rPr lang="en-GB" sz="1200" spc="-10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to</a:t>
            </a:r>
            <a:r>
              <a:rPr lang="en-GB" sz="1200" spc="-10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health</a:t>
            </a:r>
            <a:r>
              <a:rPr lang="en-GB" sz="1200" spc="-100"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and</a:t>
            </a:r>
            <a:r>
              <a:rPr lang="en-GB" sz="1200" spc="-10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other services. It also responded to a need for data that organisations</a:t>
            </a:r>
            <a:r>
              <a:rPr lang="en-GB" sz="1200" spc="-10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could</a:t>
            </a:r>
            <a:r>
              <a:rPr lang="en-GB" sz="1200" spc="-100"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use</a:t>
            </a:r>
            <a:r>
              <a:rPr lang="en-GB" sz="1200" spc="-10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to</a:t>
            </a:r>
            <a:r>
              <a:rPr lang="en-GB" sz="1200" spc="-100"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advocate</a:t>
            </a:r>
            <a:r>
              <a:rPr lang="en-GB" sz="1200" spc="-10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for</a:t>
            </a:r>
            <a:r>
              <a:rPr lang="en-GB" sz="1200" spc="-12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sustainable, rights-compliant</a:t>
            </a:r>
            <a:r>
              <a:rPr lang="en-GB" sz="1200" spc="-120"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health</a:t>
            </a:r>
            <a:r>
              <a:rPr lang="en-GB" sz="1200" spc="-11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services.</a:t>
            </a:r>
            <a:r>
              <a:rPr lang="en-GB" sz="1200" spc="-140"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At</a:t>
            </a:r>
            <a:r>
              <a:rPr lang="en-GB" sz="1200" spc="-11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the</a:t>
            </a:r>
            <a:r>
              <a:rPr lang="en-GB" sz="1200" spc="-11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time</a:t>
            </a:r>
            <a:r>
              <a:rPr lang="en-GB" sz="1200" spc="-13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when REAct was developed, CBOs </a:t>
            </a:r>
            <a:r>
              <a:rPr lang="en-GB" sz="1200" spc="-15" dirty="0">
                <a:latin typeface="Trebuchet MS" panose="020B0603020202020204" pitchFamily="34" charset="0"/>
                <a:ea typeface="Trebuchet MS" panose="020B0603020202020204" pitchFamily="34" charset="0"/>
                <a:cs typeface="Trebuchet MS" panose="020B0603020202020204" pitchFamily="34" charset="0"/>
              </a:rPr>
              <a:t>were </a:t>
            </a:r>
            <a:r>
              <a:rPr lang="en-GB" sz="1200" dirty="0">
                <a:latin typeface="Trebuchet MS" panose="020B0603020202020204" pitchFamily="34" charset="0"/>
                <a:ea typeface="Trebuchet MS" panose="020B0603020202020204" pitchFamily="34" charset="0"/>
                <a:cs typeface="Trebuchet MS" panose="020B0603020202020204" pitchFamily="34" charset="0"/>
              </a:rPr>
              <a:t>grappling with the on-going reality that community members, particularly those from marginalised groups, </a:t>
            </a:r>
            <a:r>
              <a:rPr lang="en-GB" sz="1200" spc="-15" dirty="0">
                <a:latin typeface="Trebuchet MS" panose="020B0603020202020204" pitchFamily="34" charset="0"/>
                <a:ea typeface="Trebuchet MS" panose="020B0603020202020204" pitchFamily="34" charset="0"/>
                <a:cs typeface="Trebuchet MS" panose="020B0603020202020204" pitchFamily="34" charset="0"/>
              </a:rPr>
              <a:t>were </a:t>
            </a:r>
            <a:r>
              <a:rPr lang="en-GB" sz="1200" dirty="0">
                <a:latin typeface="Trebuchet MS" panose="020B0603020202020204" pitchFamily="34" charset="0"/>
                <a:ea typeface="Trebuchet MS" panose="020B0603020202020204" pitchFamily="34" charset="0"/>
                <a:cs typeface="Trebuchet MS" panose="020B0603020202020204" pitchFamily="34" charset="0"/>
              </a:rPr>
              <a:t>experiencing human rights violations as a result of stigma, discrimination, violence and criminalisation, which</a:t>
            </a:r>
            <a:r>
              <a:rPr lang="en-GB" sz="1200" spc="-130"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was</a:t>
            </a:r>
            <a:r>
              <a:rPr lang="en-GB" sz="1200" spc="-10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making</a:t>
            </a:r>
            <a:r>
              <a:rPr lang="en-GB" sz="1200" spc="-110"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it</a:t>
            </a:r>
            <a:r>
              <a:rPr lang="en-GB" sz="1200" spc="-10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difficult</a:t>
            </a:r>
            <a:r>
              <a:rPr lang="en-GB" sz="1200" spc="-10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for</a:t>
            </a:r>
            <a:r>
              <a:rPr lang="en-GB" sz="1200" spc="-130"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them</a:t>
            </a:r>
            <a:r>
              <a:rPr lang="en-GB" sz="1200" spc="-10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to</a:t>
            </a:r>
            <a:r>
              <a:rPr lang="en-GB" sz="1200" spc="-110"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access</a:t>
            </a:r>
            <a:r>
              <a:rPr lang="en-GB" sz="1200" spc="-105" dirty="0">
                <a:latin typeface="Trebuchet MS" panose="020B0603020202020204" pitchFamily="34" charset="0"/>
                <a:ea typeface="Trebuchet MS" panose="020B0603020202020204" pitchFamily="34" charset="0"/>
                <a:cs typeface="Trebuchet MS" panose="020B0603020202020204" pitchFamily="34" charset="0"/>
              </a:rPr>
              <a:t> </a:t>
            </a:r>
            <a:r>
              <a:rPr lang="en-GB" sz="1200" spc="-15" dirty="0">
                <a:latin typeface="Trebuchet MS" panose="020B0603020202020204" pitchFamily="34" charset="0"/>
                <a:ea typeface="Trebuchet MS" panose="020B0603020202020204" pitchFamily="34" charset="0"/>
                <a:cs typeface="Trebuchet MS" panose="020B0603020202020204" pitchFamily="34" charset="0"/>
              </a:rPr>
              <a:t>HIV- </a:t>
            </a:r>
            <a:r>
              <a:rPr lang="en-GB" sz="1200" dirty="0">
                <a:latin typeface="Trebuchet MS" panose="020B0603020202020204" pitchFamily="34" charset="0"/>
                <a:ea typeface="Trebuchet MS" panose="020B0603020202020204" pitchFamily="34" charset="0"/>
                <a:cs typeface="Trebuchet MS" panose="020B0603020202020204" pitchFamily="34" charset="0"/>
              </a:rPr>
              <a:t>related</a:t>
            </a:r>
            <a:r>
              <a:rPr lang="en-GB" sz="1200" spc="-80"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and</a:t>
            </a:r>
            <a:r>
              <a:rPr lang="en-GB" sz="1200" spc="-75"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other</a:t>
            </a:r>
            <a:r>
              <a:rPr lang="en-GB" sz="1200" spc="-100"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health</a:t>
            </a:r>
            <a:r>
              <a:rPr lang="en-GB" sz="1200" spc="-80" dirty="0">
                <a:latin typeface="Trebuchet MS" panose="020B0603020202020204" pitchFamily="34" charset="0"/>
                <a:ea typeface="Trebuchet MS" panose="020B0603020202020204" pitchFamily="34" charset="0"/>
                <a:cs typeface="Trebuchet MS" panose="020B0603020202020204" pitchFamily="34" charset="0"/>
              </a:rPr>
              <a:t> </a:t>
            </a:r>
            <a:r>
              <a:rPr lang="en-GB" sz="1200" dirty="0">
                <a:latin typeface="Trebuchet MS" panose="020B0603020202020204" pitchFamily="34" charset="0"/>
                <a:ea typeface="Trebuchet MS" panose="020B0603020202020204" pitchFamily="34" charset="0"/>
                <a:cs typeface="Trebuchet MS" panose="020B0603020202020204" pitchFamily="34" charset="0"/>
              </a:rPr>
              <a:t>services</a:t>
            </a:r>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5</a:t>
            </a:fld>
            <a:endParaRPr lang="en-GB" dirty="0"/>
          </a:p>
        </p:txBody>
      </p:sp>
    </p:spTree>
    <p:extLst>
      <p:ext uri="{BB962C8B-B14F-4D97-AF65-F5344CB8AC3E}">
        <p14:creationId xmlns:p14="http://schemas.microsoft.com/office/powerpoint/2010/main" val="3014742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36347-0BA4-454D-8497-DD0F4E0BA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3397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case studies, show what a good example looks like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36347-0BA4-454D-8497-DD0F4E0BA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7656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36347-0BA4-454D-8497-DD0F4E0BA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0243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14A61A-1C2F-F945-A4BE-B7E959C1BA31}" type="slidenum">
              <a:rPr lang="en-GB" smtClean="0"/>
              <a:t>97</a:t>
            </a:fld>
            <a:endParaRPr lang="en-GB" dirty="0"/>
          </a:p>
        </p:txBody>
      </p:sp>
    </p:spTree>
    <p:extLst>
      <p:ext uri="{BB962C8B-B14F-4D97-AF65-F5344CB8AC3E}">
        <p14:creationId xmlns:p14="http://schemas.microsoft.com/office/powerpoint/2010/main" val="3603094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the end of this training, participants should be able to…</a:t>
            </a:r>
          </a:p>
          <a:p>
            <a:endParaRPr lang="en-GB" dirty="0"/>
          </a:p>
          <a:p>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6</a:t>
            </a:fld>
            <a:endParaRPr lang="en-GB" dirty="0"/>
          </a:p>
        </p:txBody>
      </p:sp>
    </p:spTree>
    <p:extLst>
      <p:ext uri="{BB962C8B-B14F-4D97-AF65-F5344CB8AC3E}">
        <p14:creationId xmlns:p14="http://schemas.microsoft.com/office/powerpoint/2010/main" val="3610864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Understand (knowledge)</a:t>
            </a:r>
          </a:p>
          <a:p>
            <a:r>
              <a:rPr lang="en-GB" dirty="0"/>
              <a:t>Understand how REAct contributes to HIV responses in your country and your role in it.  </a:t>
            </a:r>
          </a:p>
          <a:p>
            <a:r>
              <a:rPr lang="en-GB" dirty="0"/>
              <a:t>Understan</a:t>
            </a:r>
            <a:r>
              <a:rPr lang="en-GB" baseline="0" dirty="0"/>
              <a:t>d Human Rights in the context of HIV and access to health services. </a:t>
            </a:r>
          </a:p>
          <a:p>
            <a:r>
              <a:rPr lang="en-GB" baseline="0" dirty="0"/>
              <a:t>Understand REAct information management system, Wanda </a:t>
            </a:r>
          </a:p>
          <a:p>
            <a:r>
              <a:rPr lang="en-GB" baseline="0" dirty="0"/>
              <a:t>Understand data analysis </a:t>
            </a:r>
          </a:p>
          <a:p>
            <a:endParaRPr lang="en-GB" baseline="0" dirty="0"/>
          </a:p>
          <a:p>
            <a:r>
              <a:rPr lang="en-GB" b="1" baseline="0" dirty="0"/>
              <a:t>Demonstrate (skills)</a:t>
            </a:r>
          </a:p>
          <a:p>
            <a:r>
              <a:rPr lang="en-GB" baseline="0" dirty="0"/>
              <a:t>Demonstrate documenting human rights challenges that impeded access to services </a:t>
            </a:r>
          </a:p>
          <a:p>
            <a:r>
              <a:rPr lang="en-GB" baseline="0" dirty="0"/>
              <a:t>Demonstrate navigation of Wanda, including data entry and data analysis </a:t>
            </a:r>
          </a:p>
          <a:p>
            <a:r>
              <a:rPr lang="en-GB" baseline="0" dirty="0"/>
              <a:t>Demonstrate data security </a:t>
            </a:r>
          </a:p>
          <a:p>
            <a:r>
              <a:rPr lang="en-GB" baseline="0" dirty="0"/>
              <a:t>Demonstrate how to conduct interviews </a:t>
            </a:r>
          </a:p>
          <a:p>
            <a:endParaRPr lang="en-GB" baseline="0" dirty="0"/>
          </a:p>
          <a:p>
            <a:r>
              <a:rPr lang="en-GB" b="1" baseline="0" dirty="0"/>
              <a:t>Attitudes</a:t>
            </a:r>
          </a:p>
          <a:p>
            <a:r>
              <a:rPr lang="en-GB" baseline="0" dirty="0"/>
              <a:t>To develop respect for the rights of the individual </a:t>
            </a:r>
          </a:p>
          <a:p>
            <a:r>
              <a:rPr lang="en-GB" baseline="0" dirty="0"/>
              <a:t>Develop non-judgement </a:t>
            </a:r>
          </a:p>
          <a:p>
            <a:r>
              <a:rPr lang="en-GB" baseline="0" dirty="0"/>
              <a:t>Develop compassion </a:t>
            </a:r>
          </a:p>
        </p:txBody>
      </p:sp>
      <p:sp>
        <p:nvSpPr>
          <p:cNvPr id="4" name="Slide Number Placeholder 3"/>
          <p:cNvSpPr>
            <a:spLocks noGrp="1"/>
          </p:cNvSpPr>
          <p:nvPr>
            <p:ph type="sldNum" sz="quarter" idx="10"/>
          </p:nvPr>
        </p:nvSpPr>
        <p:spPr/>
        <p:txBody>
          <a:bodyPr/>
          <a:lstStyle/>
          <a:p>
            <a:fld id="{A014A61A-1C2F-F945-A4BE-B7E959C1BA31}" type="slidenum">
              <a:rPr lang="en-GB" smtClean="0"/>
              <a:t>7</a:t>
            </a:fld>
            <a:endParaRPr lang="en-GB" dirty="0"/>
          </a:p>
        </p:txBody>
      </p:sp>
    </p:spTree>
    <p:extLst>
      <p:ext uri="{BB962C8B-B14F-4D97-AF65-F5344CB8AC3E}">
        <p14:creationId xmlns:p14="http://schemas.microsoft.com/office/powerpoint/2010/main" val="4148913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a:t>
            </a:r>
            <a:r>
              <a:rPr lang="en-GB" sz="1200" kern="1200" dirty="0">
                <a:solidFill>
                  <a:schemeClr val="tx1"/>
                </a:solidFill>
                <a:effectLst/>
                <a:latin typeface="+mn-lt"/>
                <a:ea typeface="+mn-ea"/>
                <a:cs typeface="+mn-cs"/>
              </a:rPr>
              <a:t> its inception, REAct has grown in leaps and bounds. It has been used by individual CBOs, as well as within regional programmes such as KP REACH where it was rolled out across nine countries with CBOs and non-governmental organisations (NGOs) working across a wide spectrum of marginalised groups. In 2018, the information management system on which REAct was originally based – Martus – was phased out.</a:t>
            </a:r>
          </a:p>
          <a:p>
            <a:r>
              <a:rPr lang="en-GB" sz="1200" kern="1200" dirty="0">
                <a:solidFill>
                  <a:schemeClr val="tx1"/>
                </a:solidFill>
                <a:effectLst/>
                <a:latin typeface="+mn-lt"/>
                <a:ea typeface="+mn-ea"/>
                <a:cs typeface="+mn-cs"/>
              </a:rPr>
              <a:t>Frontline AIDS took this opportunity to take stock of lessons learnt from implementers to date, and to find ways to improve and strengthen REAct based on feedback from the ground. This resulted in five key changes:</a:t>
            </a:r>
          </a:p>
          <a:p>
            <a:endParaRPr lang="en-GB" dirty="0"/>
          </a:p>
          <a:p>
            <a:pPr marL="171450" indent="-171450">
              <a:buFontTx/>
              <a:buChar char="-"/>
            </a:pPr>
            <a:r>
              <a:rPr lang="en-GB" sz="1200" b="0" kern="1200" dirty="0">
                <a:solidFill>
                  <a:schemeClr val="tx1"/>
                </a:solidFill>
                <a:effectLst/>
                <a:latin typeface="+mn-lt"/>
                <a:ea typeface="+mn-ea"/>
                <a:cs typeface="+mn-cs"/>
              </a:rPr>
              <a:t>Frontline AIDS adopted a new, robust information management system (IMS) for REAct</a:t>
            </a:r>
          </a:p>
          <a:p>
            <a:pPr marL="171450" indent="-171450">
              <a:buFontTx/>
              <a:buChar char="-"/>
            </a:pPr>
            <a:r>
              <a:rPr lang="en-GB" sz="1200" b="0" kern="1200" dirty="0">
                <a:solidFill>
                  <a:schemeClr val="tx1"/>
                </a:solidFill>
                <a:effectLst/>
                <a:latin typeface="+mn-lt"/>
                <a:ea typeface="+mn-ea"/>
                <a:cs typeface="+mn-cs"/>
              </a:rPr>
              <a:t>We explored ways to standardise the indicators used to monitor human rights violations, whilst also keeping options</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open for REAct implementers to tailor indicators</a:t>
            </a:r>
          </a:p>
          <a:p>
            <a:pPr marL="171450" indent="-171450">
              <a:buFontTx/>
              <a:buChar char="-"/>
            </a:pPr>
            <a:r>
              <a:rPr lang="en-GB" sz="1200" b="0" kern="1200" dirty="0">
                <a:solidFill>
                  <a:schemeClr val="tx1"/>
                </a:solidFill>
                <a:effectLst/>
                <a:latin typeface="+mn-lt"/>
                <a:ea typeface="+mn-ea"/>
                <a:cs typeface="+mn-cs"/>
              </a:rPr>
              <a:t>Our system not only facilitates referrals so that clients can access available services, but it also enables REAct implementers</a:t>
            </a:r>
          </a:p>
          <a:p>
            <a:r>
              <a:rPr lang="en-GB" sz="1200" b="0" kern="1200" dirty="0">
                <a:solidFill>
                  <a:schemeClr val="tx1"/>
                </a:solidFill>
                <a:effectLst/>
                <a:latin typeface="+mn-lt"/>
                <a:ea typeface="+mn-ea"/>
                <a:cs typeface="+mn-cs"/>
              </a:rPr>
              <a:t>to follow up with clients</a:t>
            </a:r>
          </a:p>
          <a:p>
            <a:pPr marL="171450" indent="-171450">
              <a:buFontTx/>
              <a:buChar char="-"/>
            </a:pPr>
            <a:r>
              <a:rPr lang="en-GB" sz="1200" kern="1200" dirty="0">
                <a:solidFill>
                  <a:schemeClr val="tx1"/>
                </a:solidFill>
                <a:effectLst/>
                <a:latin typeface="+mn-lt"/>
                <a:ea typeface="+mn-ea"/>
                <a:cs typeface="+mn-cs"/>
              </a:rPr>
              <a:t>Recommendations for human rights policy and programming can be made in each individual case</a:t>
            </a:r>
          </a:p>
          <a:p>
            <a:pPr marL="171450" indent="-171450">
              <a:buFontTx/>
              <a:buChar char="-"/>
            </a:pPr>
            <a:r>
              <a:rPr lang="en-GB" sz="1200" kern="1200" dirty="0">
                <a:solidFill>
                  <a:schemeClr val="tx1"/>
                </a:solidFill>
                <a:effectLst/>
                <a:latin typeface="+mn-lt"/>
                <a:ea typeface="+mn-ea"/>
                <a:cs typeface="+mn-cs"/>
              </a:rPr>
              <a:t>Opportunity to transition REAct from small scale to large scale</a:t>
            </a:r>
            <a:endParaRPr lang="en-GB" sz="1200" b="0"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fld id="{A014A61A-1C2F-F945-A4BE-B7E959C1BA31}" type="slidenum">
              <a:rPr lang="en-GB" smtClean="0"/>
              <a:t>8</a:t>
            </a:fld>
            <a:endParaRPr lang="en-GB" dirty="0"/>
          </a:p>
        </p:txBody>
      </p:sp>
    </p:spTree>
    <p:extLst>
      <p:ext uri="{BB962C8B-B14F-4D97-AF65-F5344CB8AC3E}">
        <p14:creationId xmlns:p14="http://schemas.microsoft.com/office/powerpoint/2010/main" val="2929024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notes:</a:t>
            </a:r>
          </a:p>
          <a:p>
            <a:r>
              <a:rPr lang="en-GB" dirty="0"/>
              <a:t>This schematic illustrates the</a:t>
            </a:r>
            <a:r>
              <a:rPr lang="en-GB" baseline="0" dirty="0"/>
              <a:t> REAct programme in a nutshell, from REActor to how the evidence can be used to inform better programming and for advocacy.</a:t>
            </a:r>
          </a:p>
          <a:p>
            <a:endParaRPr lang="en-GB" baseline="0" dirty="0"/>
          </a:p>
          <a:p>
            <a:r>
              <a:rPr lang="en-GB" baseline="0" dirty="0"/>
              <a:t>A beneficiary who has experienced a human rights violation meets with a REActors – the person who documents and responds to the beneficiary’s concern. The primary objective is first to help that individual by providing a direct services, facilitating a referral to other services whether medical or legal or otherwise, or educating that person on their health and/or their rights. The case leads to the facilitation of follow up, ensuring that available services referred to are accessed. </a:t>
            </a:r>
          </a:p>
          <a:p>
            <a:endParaRPr lang="en-GB" baseline="0" dirty="0"/>
          </a:p>
          <a:p>
            <a:r>
              <a:rPr lang="en-GB" baseline="0" dirty="0"/>
              <a:t>To meet the secondary objective of evidence gathering and use for other purposes beyond the individual’s immediate need, the REActor also documents the beneficiary's, disaggregating it by the kind of human rights violation, the perpetrator involved (state or non-state, family etc), usually at a later stage. This data analyses where gaps in services may exist, and analyses what kinds of programmatic needs may also be lacking, such as legal literacy training. Dashboards of data available in real time can be created that analyse the data, providing a holistic overview of the state of affairs. This collated and analysed data can then be shared without identifying individual cases themselves, to improve programmes, services or serve to advocate for structural changes.</a:t>
            </a:r>
            <a:endParaRPr lang="en-GB" dirty="0"/>
          </a:p>
          <a:p>
            <a:endParaRPr lang="en-GB" dirty="0"/>
          </a:p>
        </p:txBody>
      </p:sp>
      <p:sp>
        <p:nvSpPr>
          <p:cNvPr id="4" name="Slide Number Placeholder 3"/>
          <p:cNvSpPr>
            <a:spLocks noGrp="1"/>
          </p:cNvSpPr>
          <p:nvPr>
            <p:ph type="sldNum" sz="quarter" idx="10"/>
          </p:nvPr>
        </p:nvSpPr>
        <p:spPr/>
        <p:txBody>
          <a:bodyPr/>
          <a:lstStyle/>
          <a:p>
            <a:fld id="{A014A61A-1C2F-F945-A4BE-B7E959C1BA31}" type="slidenum">
              <a:rPr lang="en-GB" smtClean="0"/>
              <a:t>9</a:t>
            </a:fld>
            <a:endParaRPr lang="en-GB" dirty="0"/>
          </a:p>
        </p:txBody>
      </p:sp>
    </p:spTree>
    <p:extLst>
      <p:ext uri="{BB962C8B-B14F-4D97-AF65-F5344CB8AC3E}">
        <p14:creationId xmlns:p14="http://schemas.microsoft.com/office/powerpoint/2010/main" val="4024965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7.xml"/><Relationship Id="rId4"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8.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tiff"/><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8.xml"/><Relationship Id="rId4" Type="http://schemas.openxmlformats.org/officeDocument/2006/relationships/image" Target="../media/image3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Master" Target="../slideMasters/slideMaster9.xml"/><Relationship Id="rId4" Type="http://schemas.openxmlformats.org/officeDocument/2006/relationships/image" Target="../media/image3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9.xml"/><Relationship Id="rId4" Type="http://schemas.openxmlformats.org/officeDocument/2006/relationships/image" Target="../media/image3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person standing in front of a beach&#10;&#10;Description automatically generated">
            <a:extLst>
              <a:ext uri="{FF2B5EF4-FFF2-40B4-BE49-F238E27FC236}">
                <a16:creationId xmlns:a16="http://schemas.microsoft.com/office/drawing/2014/main" id="{8D7A157A-01F5-FE4F-A90B-106E6732C99D}"/>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1613189" y="402337"/>
            <a:ext cx="10393281" cy="6177368"/>
          </a:xfrm>
          <a:prstGeom prst="rect">
            <a:avLst/>
          </a:prstGeom>
        </p:spPr>
      </p:pic>
      <p:pic>
        <p:nvPicPr>
          <p:cNvPr id="2" name="Picture 1" descr="LogoCutout-color-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68" y="-1"/>
            <a:ext cx="12224844" cy="6877549"/>
          </a:xfrm>
          <a:prstGeom prst="rect">
            <a:avLst/>
          </a:prstGeom>
        </p:spPr>
      </p:pic>
      <p:sp>
        <p:nvSpPr>
          <p:cNvPr id="9" name="Text Placeholder 2">
            <a:extLst>
              <a:ext uri="{FF2B5EF4-FFF2-40B4-BE49-F238E27FC236}">
                <a16:creationId xmlns:a16="http://schemas.microsoft.com/office/drawing/2014/main" id="{E4EE0E56-E18D-3648-9D50-15A472D3607D}"/>
              </a:ext>
            </a:extLst>
          </p:cNvPr>
          <p:cNvSpPr>
            <a:spLocks noGrp="1"/>
          </p:cNvSpPr>
          <p:nvPr>
            <p:ph type="body" sz="quarter" idx="10" hasCustomPrompt="1"/>
          </p:nvPr>
        </p:nvSpPr>
        <p:spPr>
          <a:xfrm>
            <a:off x="733954" y="2766963"/>
            <a:ext cx="5227109" cy="2408731"/>
          </a:xfrm>
          <a:prstGeom prst="rect">
            <a:avLst/>
          </a:prstGeom>
        </p:spPr>
        <p:txBody>
          <a:bodyPr lIns="0" tIns="0" rIns="0" bIns="0" anchor="t" anchorCtr="0"/>
          <a:lstStyle>
            <a:lvl1pPr marL="0" indent="0">
              <a:lnSpc>
                <a:spcPct val="80000"/>
              </a:lnSpc>
              <a:buNone/>
              <a:defRPr sz="4500" b="1" i="0" spc="-200" baseline="0">
                <a:solidFill>
                  <a:srgbClr val="000000"/>
                </a:solidFill>
                <a:latin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COVER PAGE HEADING OVER THREE TO FOUR LINES</a:t>
            </a:r>
          </a:p>
        </p:txBody>
      </p:sp>
      <p:sp>
        <p:nvSpPr>
          <p:cNvPr id="10" name="Text Placeholder 4">
            <a:extLst>
              <a:ext uri="{FF2B5EF4-FFF2-40B4-BE49-F238E27FC236}">
                <a16:creationId xmlns:a16="http://schemas.microsoft.com/office/drawing/2014/main" id="{F8A875A9-FD6E-2F4F-927E-06A0A2A85260}"/>
              </a:ext>
            </a:extLst>
          </p:cNvPr>
          <p:cNvSpPr>
            <a:spLocks noGrp="1"/>
          </p:cNvSpPr>
          <p:nvPr>
            <p:ph type="body" sz="quarter" idx="11" hasCustomPrompt="1"/>
          </p:nvPr>
        </p:nvSpPr>
        <p:spPr>
          <a:xfrm>
            <a:off x="733425" y="5905596"/>
            <a:ext cx="5227638" cy="257175"/>
          </a:xfrm>
          <a:prstGeom prst="rect">
            <a:avLst/>
          </a:prstGeom>
        </p:spPr>
        <p:txBody>
          <a:bodyPr lIns="0" tIns="0" rIns="0" bIns="0"/>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dirty="0"/>
              <a:t>Subheading, data or author information</a:t>
            </a:r>
          </a:p>
        </p:txBody>
      </p:sp>
      <p:pic>
        <p:nvPicPr>
          <p:cNvPr id="13" name="Picture 12" descr="A close up of a logo&#10;&#10;Description automatically generated">
            <a:extLst>
              <a:ext uri="{FF2B5EF4-FFF2-40B4-BE49-F238E27FC236}">
                <a16:creationId xmlns:a16="http://schemas.microsoft.com/office/drawing/2014/main" id="{65375B72-61AA-C64C-9C86-590A5C1D050D}"/>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a:stretch/>
        </p:blipFill>
        <p:spPr>
          <a:xfrm>
            <a:off x="633368" y="450004"/>
            <a:ext cx="2553064" cy="859204"/>
          </a:xfrm>
          <a:prstGeom prst="rect">
            <a:avLst/>
          </a:prstGeom>
        </p:spPr>
      </p:pic>
      <p:sp>
        <p:nvSpPr>
          <p:cNvPr id="8" name="Picture Placeholder 6">
            <a:extLst>
              <a:ext uri="{FF2B5EF4-FFF2-40B4-BE49-F238E27FC236}">
                <a16:creationId xmlns:a16="http://schemas.microsoft.com/office/drawing/2014/main" id="{0785138D-886E-4347-9979-BA6886E25E61}"/>
              </a:ext>
            </a:extLst>
          </p:cNvPr>
          <p:cNvSpPr>
            <a:spLocks noGrp="1"/>
          </p:cNvSpPr>
          <p:nvPr>
            <p:ph type="pic" sz="quarter" idx="12" hasCustomPrompt="1"/>
          </p:nvPr>
        </p:nvSpPr>
        <p:spPr>
          <a:xfrm>
            <a:off x="3583093" y="556504"/>
            <a:ext cx="1525588" cy="572209"/>
          </a:xfrm>
          <a:prstGeom prst="rect">
            <a:avLst/>
          </a:prstGeom>
        </p:spPr>
        <p:txBody>
          <a:bodyPr/>
          <a:lstStyle>
            <a:lvl1pPr marL="0" indent="0" algn="ctr">
              <a:buNone/>
              <a:defRPr sz="1500" baseline="0">
                <a:solidFill>
                  <a:srgbClr val="000000"/>
                </a:solidFill>
              </a:defRPr>
            </a:lvl1pPr>
          </a:lstStyle>
          <a:p>
            <a:r>
              <a:rPr lang="en-US" dirty="0"/>
              <a:t>PLACE PARTNER LOGO HERE</a:t>
            </a:r>
          </a:p>
        </p:txBody>
      </p:sp>
    </p:spTree>
    <p:extLst>
      <p:ext uri="{BB962C8B-B14F-4D97-AF65-F5344CB8AC3E}">
        <p14:creationId xmlns:p14="http://schemas.microsoft.com/office/powerpoint/2010/main" val="3794814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ext + Heading Styles">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42C2A22-E9C4-9943-9D21-6B89DF22B5DA}"/>
              </a:ext>
            </a:extLst>
          </p:cNvPr>
          <p:cNvSpPr>
            <a:spLocks noGrp="1"/>
          </p:cNvSpPr>
          <p:nvPr>
            <p:ph type="title" hasCustomPrompt="1"/>
          </p:nvPr>
        </p:nvSpPr>
        <p:spPr>
          <a:xfrm>
            <a:off x="723900" y="660688"/>
            <a:ext cx="7971213" cy="549381"/>
          </a:xfrm>
          <a:prstGeom prst="rect">
            <a:avLst/>
          </a:prstGeom>
        </p:spPr>
        <p:txBody>
          <a:bodyPr wrap="square" lIns="0" rIns="0">
            <a:spAutoFit/>
          </a:bodyPr>
          <a:lstStyle>
            <a:lvl1pPr>
              <a:defRPr sz="3300" b="1" i="0" spc="-80" baseline="0">
                <a:solidFill>
                  <a:srgbClr val="36B0E3"/>
                </a:solidFill>
                <a:latin typeface="Arial" panose="020B0604020202020204" pitchFamily="34" charset="0"/>
                <a:cs typeface="Arial" panose="020B0604020202020204" pitchFamily="34" charset="0"/>
              </a:defRPr>
            </a:lvl1pPr>
          </a:lstStyle>
          <a:p>
            <a:r>
              <a:rPr lang="en-US" dirty="0"/>
              <a:t>Heading sits over one line</a:t>
            </a:r>
          </a:p>
        </p:txBody>
      </p:sp>
      <p:sp>
        <p:nvSpPr>
          <p:cNvPr id="3" name="Text Placeholder 2">
            <a:extLst>
              <a:ext uri="{FF2B5EF4-FFF2-40B4-BE49-F238E27FC236}">
                <a16:creationId xmlns:a16="http://schemas.microsoft.com/office/drawing/2014/main" id="{56C9FFE4-A91C-E24F-AD9A-CEC3E3CE88CB}"/>
              </a:ext>
            </a:extLst>
          </p:cNvPr>
          <p:cNvSpPr>
            <a:spLocks noGrp="1"/>
          </p:cNvSpPr>
          <p:nvPr>
            <p:ph type="body" sz="quarter" idx="15" hasCustomPrompt="1"/>
          </p:nvPr>
        </p:nvSpPr>
        <p:spPr>
          <a:xfrm>
            <a:off x="723901" y="2697841"/>
            <a:ext cx="5083342" cy="2916895"/>
          </a:xfrm>
          <a:prstGeom prst="rect">
            <a:avLst/>
          </a:prstGeom>
        </p:spPr>
        <p:txBody>
          <a:bodyPr lIns="0" tIns="0" rIns="0" bIns="0"/>
          <a:lstStyle>
            <a:lvl1pPr marL="0" indent="0">
              <a:lnSpc>
                <a:spcPct val="100000"/>
              </a:lnSpc>
              <a:spcBef>
                <a:spcPts val="0"/>
              </a:spcBef>
              <a:spcAft>
                <a:spcPts val="1000"/>
              </a:spcAft>
              <a:buClrTx/>
              <a:buFont typeface="Arial"/>
              <a:buNone/>
              <a:defRPr sz="1800" b="0" i="0">
                <a:solidFill>
                  <a:srgbClr val="000000"/>
                </a:solidFill>
                <a:latin typeface="Arial" panose="020B0604020202020204" pitchFamily="34" charset="0"/>
                <a:cs typeface="Arial" panose="020B0604020202020204" pitchFamily="34" charset="0"/>
              </a:defRPr>
            </a:lvl1pPr>
            <a:lvl2pPr marL="285750" indent="-285750">
              <a:lnSpc>
                <a:spcPct val="100000"/>
              </a:lnSpc>
              <a:spcBef>
                <a:spcPts val="500"/>
              </a:spcBef>
              <a:spcAft>
                <a:spcPts val="1000"/>
              </a:spcAft>
              <a:buClrTx/>
              <a:buFont typeface="Arial"/>
              <a:buChar char="•"/>
              <a:defRPr sz="1800" baseline="0">
                <a:solidFill>
                  <a:srgbClr val="000000"/>
                </a:solidFill>
                <a:latin typeface="Arial" panose="020B0604020202020204" pitchFamily="34" charset="0"/>
                <a:cs typeface="Arial" panose="020B0604020202020204" pitchFamily="34" charset="0"/>
              </a:defRPr>
            </a:lvl2pPr>
            <a:lvl3pPr marL="457200" indent="-192024">
              <a:lnSpc>
                <a:spcPct val="100000"/>
              </a:lnSpc>
              <a:spcBef>
                <a:spcPts val="0"/>
              </a:spcBef>
              <a:spcAft>
                <a:spcPts val="1000"/>
              </a:spcAft>
              <a:buClr>
                <a:srgbClr val="36B0E3"/>
              </a:buClr>
              <a:defRPr sz="1400" baseline="0">
                <a:solidFill>
                  <a:srgbClr val="000000"/>
                </a:solidFill>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1"/>
            <a:r>
              <a:rPr lang="en-US" dirty="0"/>
              <a:t>Bullet point</a:t>
            </a:r>
          </a:p>
          <a:p>
            <a:pPr lvl="2"/>
            <a:r>
              <a:rPr lang="en-US" dirty="0"/>
              <a:t>Sub bullet point</a:t>
            </a:r>
          </a:p>
          <a:p>
            <a:pPr lvl="0"/>
            <a:endParaRPr lang="en-US" dirty="0"/>
          </a:p>
        </p:txBody>
      </p:sp>
      <p:sp>
        <p:nvSpPr>
          <p:cNvPr id="7" name="Text Placeholder 2">
            <a:extLst>
              <a:ext uri="{FF2B5EF4-FFF2-40B4-BE49-F238E27FC236}">
                <a16:creationId xmlns:a16="http://schemas.microsoft.com/office/drawing/2014/main" id="{50DBCB74-0A2D-4E4F-A255-A77167DA8186}"/>
              </a:ext>
            </a:extLst>
          </p:cNvPr>
          <p:cNvSpPr>
            <a:spLocks noGrp="1"/>
          </p:cNvSpPr>
          <p:nvPr>
            <p:ph type="body" sz="quarter" idx="16" hasCustomPrompt="1"/>
          </p:nvPr>
        </p:nvSpPr>
        <p:spPr>
          <a:xfrm>
            <a:off x="6352674" y="2697842"/>
            <a:ext cx="5110915" cy="2916894"/>
          </a:xfrm>
          <a:prstGeom prst="rect">
            <a:avLst/>
          </a:prstGeom>
        </p:spPr>
        <p:txBody>
          <a:bodyPr lIns="0" tIns="0" rIns="0" bIns="0"/>
          <a:lstStyle>
            <a:lvl1pPr marL="0" indent="-75600">
              <a:lnSpc>
                <a:spcPct val="100000"/>
              </a:lnSpc>
              <a:spcBef>
                <a:spcPts val="0"/>
              </a:spcBef>
              <a:spcAft>
                <a:spcPts val="1600"/>
              </a:spcAft>
              <a:buFont typeface="Arial"/>
              <a:buChar char="•"/>
              <a:defRPr sz="1800" b="0" i="0">
                <a:solidFill>
                  <a:schemeClr val="tx1">
                    <a:lumMod val="95000"/>
                    <a:lumOff val="5000"/>
                  </a:schemeClr>
                </a:solidFill>
                <a:latin typeface="Arial" panose="020B0604020202020204" pitchFamily="34" charset="0"/>
                <a:cs typeface="Arial" panose="020B0604020202020204" pitchFamily="34" charset="0"/>
              </a:defRPr>
            </a:lvl1pPr>
            <a:lvl2pPr marL="285750" indent="-285750">
              <a:lnSpc>
                <a:spcPct val="100000"/>
              </a:lnSpc>
              <a:spcBef>
                <a:spcPts val="500"/>
              </a:spcBef>
              <a:spcAft>
                <a:spcPts val="1000"/>
              </a:spcAft>
              <a:buClrTx/>
              <a:buFont typeface="Arial"/>
              <a:buChar char="•"/>
              <a:defRPr sz="1800" baseline="0">
                <a:solidFill>
                  <a:srgbClr val="000000"/>
                </a:solidFill>
                <a:latin typeface="Arial" panose="020B0604020202020204" pitchFamily="34" charset="0"/>
                <a:cs typeface="Arial" panose="020B0604020202020204" pitchFamily="34" charset="0"/>
              </a:defRPr>
            </a:lvl2pPr>
            <a:lvl3pPr marL="457200" indent="-192024">
              <a:lnSpc>
                <a:spcPct val="100000"/>
              </a:lnSpc>
              <a:spcBef>
                <a:spcPts val="0"/>
              </a:spcBef>
              <a:buClr>
                <a:srgbClr val="36B0E3"/>
              </a:buClr>
              <a:defRPr sz="1400" baseline="0">
                <a:solidFill>
                  <a:srgbClr val="000000"/>
                </a:solidFill>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1"/>
            <a:r>
              <a:rPr lang="en-US" dirty="0"/>
              <a:t>Bullet point </a:t>
            </a:r>
          </a:p>
          <a:p>
            <a:pPr lvl="2"/>
            <a:r>
              <a:rPr lang="en-US" dirty="0"/>
              <a:t>Sub bullet point</a:t>
            </a:r>
          </a:p>
        </p:txBody>
      </p:sp>
      <p:sp>
        <p:nvSpPr>
          <p:cNvPr id="13" name="Text Placeholder 12"/>
          <p:cNvSpPr>
            <a:spLocks noGrp="1"/>
          </p:cNvSpPr>
          <p:nvPr>
            <p:ph type="body" sz="quarter" idx="17" hasCustomPrompt="1"/>
          </p:nvPr>
        </p:nvSpPr>
        <p:spPr>
          <a:xfrm>
            <a:off x="704850" y="1838721"/>
            <a:ext cx="2659751" cy="472025"/>
          </a:xfrm>
          <a:prstGeom prst="rect">
            <a:avLst/>
          </a:prstGeom>
          <a:solidFill>
            <a:schemeClr val="tx1"/>
          </a:solidFill>
        </p:spPr>
        <p:txBody>
          <a:bodyPr vert="horz" wrap="square" lIns="91440" tIns="108000" rIns="91440" bIns="108000">
            <a:spAutoFit/>
          </a:bodyPr>
          <a:lstStyle>
            <a:lvl1pPr marL="0" indent="0">
              <a:buFontTx/>
              <a:buNone/>
              <a:defRPr sz="1800" cap="all" baseline="0">
                <a:solidFill>
                  <a:schemeClr val="bg1"/>
                </a:solidFill>
                <a:latin typeface="Arial Black"/>
              </a:defRPr>
            </a:lvl1pPr>
          </a:lstStyle>
          <a:p>
            <a:pPr lvl="0"/>
            <a:r>
              <a:rPr lang="en-GB" dirty="0"/>
              <a:t>Heading style 2</a:t>
            </a:r>
            <a:endParaRPr lang="en-US" dirty="0"/>
          </a:p>
        </p:txBody>
      </p:sp>
    </p:spTree>
    <p:extLst>
      <p:ext uri="{BB962C8B-B14F-4D97-AF65-F5344CB8AC3E}">
        <p14:creationId xmlns:p14="http://schemas.microsoft.com/office/powerpoint/2010/main" val="2215029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ext 2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C9FFE4-A91C-E24F-AD9A-CEC3E3CE88CB}"/>
              </a:ext>
            </a:extLst>
          </p:cNvPr>
          <p:cNvSpPr>
            <a:spLocks noGrp="1"/>
          </p:cNvSpPr>
          <p:nvPr>
            <p:ph type="body" sz="quarter" idx="15" hasCustomPrompt="1"/>
          </p:nvPr>
        </p:nvSpPr>
        <p:spPr>
          <a:xfrm>
            <a:off x="723901" y="1979613"/>
            <a:ext cx="5083342" cy="3635123"/>
          </a:xfrm>
          <a:prstGeom prst="rect">
            <a:avLst/>
          </a:prstGeom>
        </p:spPr>
        <p:txBody>
          <a:bodyPr lIns="0" tIns="0" rIns="0" bIns="0"/>
          <a:lstStyle>
            <a:lvl1pPr marL="0" indent="0">
              <a:lnSpc>
                <a:spcPct val="100000"/>
              </a:lnSpc>
              <a:spcBef>
                <a:spcPts val="0"/>
              </a:spcBef>
              <a:spcAft>
                <a:spcPts val="1600"/>
              </a:spcAft>
              <a:buNone/>
              <a:defRPr sz="1800" b="0" i="0">
                <a:solidFill>
                  <a:srgbClr val="000000"/>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Body copy text</a:t>
            </a:r>
          </a:p>
        </p:txBody>
      </p:sp>
      <p:sp>
        <p:nvSpPr>
          <p:cNvPr id="7" name="Text Placeholder 2">
            <a:extLst>
              <a:ext uri="{FF2B5EF4-FFF2-40B4-BE49-F238E27FC236}">
                <a16:creationId xmlns:a16="http://schemas.microsoft.com/office/drawing/2014/main" id="{50DBCB74-0A2D-4E4F-A255-A77167DA8186}"/>
              </a:ext>
            </a:extLst>
          </p:cNvPr>
          <p:cNvSpPr>
            <a:spLocks noGrp="1"/>
          </p:cNvSpPr>
          <p:nvPr>
            <p:ph type="body" sz="quarter" idx="16" hasCustomPrompt="1"/>
          </p:nvPr>
        </p:nvSpPr>
        <p:spPr>
          <a:xfrm>
            <a:off x="6352674" y="1979613"/>
            <a:ext cx="5110915" cy="3635123"/>
          </a:xfrm>
          <a:prstGeom prst="rect">
            <a:avLst/>
          </a:prstGeom>
        </p:spPr>
        <p:txBody>
          <a:bodyPr lIns="0" tIns="0" rIns="0" bIns="0"/>
          <a:lstStyle>
            <a:lvl1pPr marL="0" indent="0">
              <a:lnSpc>
                <a:spcPct val="100000"/>
              </a:lnSpc>
              <a:spcBef>
                <a:spcPts val="0"/>
              </a:spcBef>
              <a:spcAft>
                <a:spcPts val="1600"/>
              </a:spcAft>
              <a:buNone/>
              <a:defRPr sz="1800" b="0" i="0">
                <a:solidFill>
                  <a:srgbClr val="000000"/>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Body copy text</a:t>
            </a:r>
          </a:p>
        </p:txBody>
      </p:sp>
    </p:spTree>
    <p:extLst>
      <p:ext uri="{BB962C8B-B14F-4D97-AF65-F5344CB8AC3E}">
        <p14:creationId xmlns:p14="http://schemas.microsoft.com/office/powerpoint/2010/main" val="4153416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Section Slide">
    <p:bg>
      <p:bgRef idx="1001">
        <a:schemeClr val="bg1"/>
      </p:bgRef>
    </p:bg>
    <p:spTree>
      <p:nvGrpSpPr>
        <p:cNvPr id="1" name=""/>
        <p:cNvGrpSpPr/>
        <p:nvPr/>
      </p:nvGrpSpPr>
      <p:grpSpPr>
        <a:xfrm>
          <a:off x="0" y="0"/>
          <a:ext cx="0" cy="0"/>
          <a:chOff x="0" y="0"/>
          <a:chExt cx="0" cy="0"/>
        </a:xfrm>
      </p:grpSpPr>
      <p:pic>
        <p:nvPicPr>
          <p:cNvPr id="10" name="Picture 9" descr="A dark room&#10;&#10;Description automatically generated">
            <a:extLst>
              <a:ext uri="{FF2B5EF4-FFF2-40B4-BE49-F238E27FC236}">
                <a16:creationId xmlns:a16="http://schemas.microsoft.com/office/drawing/2014/main" id="{10B14B9A-40BF-AB49-8A99-9F3AE40D4C8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8446723" y="3112726"/>
            <a:ext cx="1291708" cy="6198846"/>
          </a:xfrm>
          <a:prstGeom prst="rect">
            <a:avLst/>
          </a:prstGeom>
        </p:spPr>
      </p:pic>
      <p:pic>
        <p:nvPicPr>
          <p:cNvPr id="13" name="Picture 12">
            <a:extLst>
              <a:ext uri="{FF2B5EF4-FFF2-40B4-BE49-F238E27FC236}">
                <a16:creationId xmlns:a16="http://schemas.microsoft.com/office/drawing/2014/main" id="{A964CA92-7F2C-B440-9732-FE24214E40D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319027">
            <a:off x="1951574" y="1434123"/>
            <a:ext cx="10067886" cy="8851014"/>
          </a:xfrm>
          <a:prstGeom prst="rect">
            <a:avLst/>
          </a:prstGeom>
        </p:spPr>
      </p:pic>
      <p:sp>
        <p:nvSpPr>
          <p:cNvPr id="11" name="Text Placeholder 2">
            <a:extLst>
              <a:ext uri="{FF2B5EF4-FFF2-40B4-BE49-F238E27FC236}">
                <a16:creationId xmlns:a16="http://schemas.microsoft.com/office/drawing/2014/main" id="{6D712A49-105D-9E45-98EE-E9952EBCE068}"/>
              </a:ext>
            </a:extLst>
          </p:cNvPr>
          <p:cNvSpPr>
            <a:spLocks noGrp="1"/>
          </p:cNvSpPr>
          <p:nvPr>
            <p:ph type="body" sz="quarter" idx="10" hasCustomPrompt="1"/>
          </p:nvPr>
        </p:nvSpPr>
        <p:spPr>
          <a:xfrm>
            <a:off x="437294" y="436563"/>
            <a:ext cx="4801084" cy="2774026"/>
          </a:xfrm>
          <a:prstGeom prst="rect">
            <a:avLst/>
          </a:prstGeom>
          <a:solidFill>
            <a:srgbClr val="DD1065"/>
          </a:solidFill>
        </p:spPr>
        <p:txBody>
          <a:bodyPr wrap="square" lIns="182880" tIns="182880" rIns="182880" bIns="182880"/>
          <a:lstStyle>
            <a:lvl1pPr marL="0" indent="0">
              <a:lnSpc>
                <a:spcPts val="4500"/>
              </a:lnSpc>
              <a:spcBef>
                <a:spcPts val="0"/>
              </a:spcBef>
              <a:buNone/>
              <a:defRPr sz="4500" b="1" i="0" kern="0" spc="-200" baseline="0">
                <a:latin typeface="Arial Black" panose="020B0604020202020204" pitchFamily="34" charset="0"/>
                <a:cs typeface="Arial Black" panose="020B0604020202020204" pitchFamily="34" charset="0"/>
              </a:defRPr>
            </a:lvl1pPr>
          </a:lstStyle>
          <a:p>
            <a:pPr>
              <a:lnSpc>
                <a:spcPts val="4700"/>
              </a:lnSpc>
            </a:pPr>
            <a:r>
              <a:rPr lang="en-US" b="0" cap="all" baseline="0" dirty="0">
                <a:solidFill>
                  <a:srgbClr val="000000"/>
                </a:solidFill>
              </a:rPr>
              <a:t>DIVIDER SLIDE THREE TO FOUR LINES OF TEXT</a:t>
            </a:r>
          </a:p>
        </p:txBody>
      </p:sp>
    </p:spTree>
    <p:extLst>
      <p:ext uri="{BB962C8B-B14F-4D97-AF65-F5344CB8AC3E}">
        <p14:creationId xmlns:p14="http://schemas.microsoft.com/office/powerpoint/2010/main" val="235735045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36000" tIns="36000" rIns="36000" bIns="36000" rtlCol="0" anchor="t" anchorCtr="0">
            <a:normAutofit/>
          </a:bodyPr>
          <a:lstStyle>
            <a:lvl1pPr>
              <a:defRPr lang="en-GB"/>
            </a:lvl1pPr>
          </a:lstStyle>
          <a:p>
            <a:pPr lvl="0"/>
            <a:r>
              <a:rPr lang="en-US"/>
              <a:t>Click to edit Master title style</a:t>
            </a:r>
            <a:endParaRPr lang="en-GB"/>
          </a:p>
        </p:txBody>
      </p:sp>
      <p:sp>
        <p:nvSpPr>
          <p:cNvPr id="3" name="Content Placeholder 2"/>
          <p:cNvSpPr>
            <a:spLocks noGrp="1"/>
          </p:cNvSpPr>
          <p:nvPr>
            <p:ph idx="1"/>
          </p:nvPr>
        </p:nvSpPr>
        <p:spPr/>
        <p:txBody>
          <a:bodyPr vert="horz" lIns="36000" tIns="36000" rIns="36000" bIns="36000" rtlCol="0">
            <a:normAutofit/>
          </a:bodyPr>
          <a:lstStyle>
            <a:lvl1pPr>
              <a:defRPr lang="en-US" smtClean="0"/>
            </a:lvl1pPr>
            <a:lvl2pPr>
              <a:defRPr lang="en-US" smtClean="0"/>
            </a:lvl2pPr>
            <a:lvl3pPr>
              <a:defRPr lang="en-US" smtClean="0"/>
            </a:lvl3pPr>
            <a:lvl4pPr>
              <a:defRPr lang="en-US" smtClean="0"/>
            </a:lvl4pPr>
            <a:lvl5pPr>
              <a:defRPr lang="en-GB"/>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85228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 Big Image">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42C2A22-E9C4-9943-9D21-6B89DF22B5DA}"/>
              </a:ext>
            </a:extLst>
          </p:cNvPr>
          <p:cNvSpPr>
            <a:spLocks noGrp="1"/>
          </p:cNvSpPr>
          <p:nvPr>
            <p:ph type="title" hasCustomPrompt="1"/>
          </p:nvPr>
        </p:nvSpPr>
        <p:spPr>
          <a:xfrm>
            <a:off x="723901" y="704482"/>
            <a:ext cx="3139852" cy="921791"/>
          </a:xfrm>
          <a:prstGeom prst="rect">
            <a:avLst/>
          </a:prstGeom>
        </p:spPr>
        <p:txBody>
          <a:bodyPr wrap="square" lIns="0" rIns="0">
            <a:spAutoFit/>
          </a:bodyPr>
          <a:lstStyle>
            <a:lvl1pPr>
              <a:lnSpc>
                <a:spcPct val="80000"/>
              </a:lnSpc>
              <a:defRPr sz="3300" b="1" i="0" spc="-80" baseline="0">
                <a:solidFill>
                  <a:srgbClr val="36B0E3"/>
                </a:solidFill>
                <a:latin typeface="Arial" panose="020B0604020202020204" pitchFamily="34" charset="0"/>
                <a:cs typeface="Arial" panose="020B0604020202020204" pitchFamily="34" charset="0"/>
              </a:defRPr>
            </a:lvl1pPr>
          </a:lstStyle>
          <a:p>
            <a:r>
              <a:rPr lang="en-US" dirty="0"/>
              <a:t>Heading sits over two lines</a:t>
            </a:r>
          </a:p>
        </p:txBody>
      </p:sp>
      <p:sp>
        <p:nvSpPr>
          <p:cNvPr id="3" name="Text Placeholder 2">
            <a:extLst>
              <a:ext uri="{FF2B5EF4-FFF2-40B4-BE49-F238E27FC236}">
                <a16:creationId xmlns:a16="http://schemas.microsoft.com/office/drawing/2014/main" id="{56C9FFE4-A91C-E24F-AD9A-CEC3E3CE88CB}"/>
              </a:ext>
            </a:extLst>
          </p:cNvPr>
          <p:cNvSpPr>
            <a:spLocks noGrp="1"/>
          </p:cNvSpPr>
          <p:nvPr>
            <p:ph type="body" sz="quarter" idx="15" hasCustomPrompt="1"/>
          </p:nvPr>
        </p:nvSpPr>
        <p:spPr>
          <a:xfrm>
            <a:off x="723901" y="1979613"/>
            <a:ext cx="3139851" cy="3635123"/>
          </a:xfrm>
          <a:prstGeom prst="rect">
            <a:avLst/>
          </a:prstGeom>
        </p:spPr>
        <p:txBody>
          <a:bodyPr lIns="0" tIns="0" rIns="0" bIns="0"/>
          <a:lstStyle>
            <a:lvl1pPr marL="0" indent="-192024">
              <a:lnSpc>
                <a:spcPct val="100000"/>
              </a:lnSpc>
              <a:spcBef>
                <a:spcPts val="0"/>
              </a:spcBef>
              <a:spcAft>
                <a:spcPts val="1000"/>
              </a:spcAft>
              <a:buClrTx/>
              <a:buFont typeface="Arial"/>
              <a:buChar char="•"/>
              <a:defRPr sz="1800" b="0" i="0">
                <a:solidFill>
                  <a:srgbClr val="000000"/>
                </a:solidFill>
                <a:latin typeface="Arial" panose="020B0604020202020204" pitchFamily="34" charset="0"/>
                <a:cs typeface="Arial" panose="020B0604020202020204" pitchFamily="34" charset="0"/>
              </a:defRPr>
            </a:lvl1pPr>
            <a:lvl2pPr marL="457200" indent="-192024">
              <a:lnSpc>
                <a:spcPct val="100000"/>
              </a:lnSpc>
              <a:spcBef>
                <a:spcPts val="500"/>
              </a:spcBef>
              <a:buClr>
                <a:srgbClr val="36B0E3"/>
              </a:buClr>
              <a:buFont typeface="Arial"/>
              <a:buChar char="•"/>
              <a:defRPr sz="1400" baseline="0">
                <a:solidFill>
                  <a:srgbClr val="000000"/>
                </a:solidFill>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 Bullet points</a:t>
            </a:r>
          </a:p>
          <a:p>
            <a:pPr lvl="1"/>
            <a:r>
              <a:rPr lang="en-US" dirty="0"/>
              <a:t>Sub </a:t>
            </a:r>
            <a:r>
              <a:rPr lang="en-US" dirty="0" err="1"/>
              <a:t>bulletpoint</a:t>
            </a:r>
            <a:endParaRPr lang="en-US" dirty="0"/>
          </a:p>
          <a:p>
            <a:pPr lvl="1"/>
            <a:endParaRPr lang="en-US" dirty="0"/>
          </a:p>
          <a:p>
            <a:pPr lvl="0"/>
            <a:endParaRPr lang="en-US" dirty="0"/>
          </a:p>
        </p:txBody>
      </p:sp>
      <p:sp>
        <p:nvSpPr>
          <p:cNvPr id="6" name="Picture Placeholder 3">
            <a:extLst>
              <a:ext uri="{FF2B5EF4-FFF2-40B4-BE49-F238E27FC236}">
                <a16:creationId xmlns:a16="http://schemas.microsoft.com/office/drawing/2014/main" id="{449ECE27-F800-C144-8282-255EF937C913}"/>
              </a:ext>
            </a:extLst>
          </p:cNvPr>
          <p:cNvSpPr>
            <a:spLocks noGrp="1"/>
          </p:cNvSpPr>
          <p:nvPr>
            <p:ph type="pic" sz="quarter" idx="16"/>
          </p:nvPr>
        </p:nvSpPr>
        <p:spPr>
          <a:xfrm>
            <a:off x="4425950" y="776288"/>
            <a:ext cx="7790456" cy="6081712"/>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681639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 Image + Illustration">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42C2A22-E9C4-9943-9D21-6B89DF22B5DA}"/>
              </a:ext>
            </a:extLst>
          </p:cNvPr>
          <p:cNvSpPr>
            <a:spLocks noGrp="1"/>
          </p:cNvSpPr>
          <p:nvPr>
            <p:ph type="title" hasCustomPrompt="1"/>
          </p:nvPr>
        </p:nvSpPr>
        <p:spPr>
          <a:xfrm>
            <a:off x="723900" y="697183"/>
            <a:ext cx="3142247" cy="921791"/>
          </a:xfrm>
          <a:prstGeom prst="rect">
            <a:avLst/>
          </a:prstGeom>
        </p:spPr>
        <p:txBody>
          <a:bodyPr wrap="square" lIns="0" rIns="0">
            <a:spAutoFit/>
          </a:bodyPr>
          <a:lstStyle>
            <a:lvl1pPr>
              <a:lnSpc>
                <a:spcPct val="80000"/>
              </a:lnSpc>
              <a:defRPr sz="3300" b="1" i="0" spc="-80" baseline="0">
                <a:solidFill>
                  <a:srgbClr val="36B0E3"/>
                </a:solidFill>
                <a:latin typeface="Arial" panose="020B0604020202020204" pitchFamily="34" charset="0"/>
                <a:cs typeface="Arial" panose="020B0604020202020204" pitchFamily="34" charset="0"/>
              </a:defRPr>
            </a:lvl1pPr>
          </a:lstStyle>
          <a:p>
            <a:r>
              <a:rPr lang="en-US" dirty="0"/>
              <a:t>Heading sits over two lines</a:t>
            </a:r>
          </a:p>
        </p:txBody>
      </p:sp>
      <p:sp>
        <p:nvSpPr>
          <p:cNvPr id="3" name="Text Placeholder 2">
            <a:extLst>
              <a:ext uri="{FF2B5EF4-FFF2-40B4-BE49-F238E27FC236}">
                <a16:creationId xmlns:a16="http://schemas.microsoft.com/office/drawing/2014/main" id="{56C9FFE4-A91C-E24F-AD9A-CEC3E3CE88CB}"/>
              </a:ext>
            </a:extLst>
          </p:cNvPr>
          <p:cNvSpPr>
            <a:spLocks noGrp="1"/>
          </p:cNvSpPr>
          <p:nvPr>
            <p:ph type="body" sz="quarter" idx="15" hasCustomPrompt="1"/>
          </p:nvPr>
        </p:nvSpPr>
        <p:spPr>
          <a:xfrm>
            <a:off x="723901" y="1979613"/>
            <a:ext cx="3142246" cy="3635123"/>
          </a:xfrm>
          <a:prstGeom prst="rect">
            <a:avLst/>
          </a:prstGeom>
        </p:spPr>
        <p:txBody>
          <a:bodyPr lIns="0" tIns="0" rIns="0" bIns="0"/>
          <a:lstStyle>
            <a:lvl1pPr marL="0" indent="0">
              <a:lnSpc>
                <a:spcPct val="100000"/>
              </a:lnSpc>
              <a:spcBef>
                <a:spcPts val="0"/>
              </a:spcBef>
              <a:spcAft>
                <a:spcPts val="1600"/>
              </a:spcAft>
              <a:buNone/>
              <a:defRPr sz="1800" b="0" i="0">
                <a:solidFill>
                  <a:srgbClr val="000000"/>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Body copy text</a:t>
            </a:r>
          </a:p>
        </p:txBody>
      </p:sp>
      <p:sp>
        <p:nvSpPr>
          <p:cNvPr id="4" name="Picture Placeholder 3">
            <a:extLst>
              <a:ext uri="{FF2B5EF4-FFF2-40B4-BE49-F238E27FC236}">
                <a16:creationId xmlns:a16="http://schemas.microsoft.com/office/drawing/2014/main" id="{449ECE27-F800-C144-8282-255EF937C913}"/>
              </a:ext>
            </a:extLst>
          </p:cNvPr>
          <p:cNvSpPr>
            <a:spLocks noGrp="1"/>
          </p:cNvSpPr>
          <p:nvPr>
            <p:ph type="pic" sz="quarter" idx="16"/>
          </p:nvPr>
        </p:nvSpPr>
        <p:spPr>
          <a:xfrm>
            <a:off x="4425950" y="776288"/>
            <a:ext cx="7766050" cy="6081711"/>
          </a:xfrm>
          <a:prstGeom prst="rect">
            <a:avLst/>
          </a:prstGeom>
        </p:spPr>
        <p:txBody>
          <a:bodyPr/>
          <a:lstStyle>
            <a:lvl1pPr marL="0" indent="0">
              <a:buNone/>
              <a:defRPr/>
            </a:lvl1pPr>
          </a:lstStyle>
          <a:p>
            <a:endParaRPr lang="en-US" dirty="0"/>
          </a:p>
        </p:txBody>
      </p:sp>
      <p:sp>
        <p:nvSpPr>
          <p:cNvPr id="8" name="Picture Placeholder 5"/>
          <p:cNvSpPr>
            <a:spLocks noGrp="1"/>
          </p:cNvSpPr>
          <p:nvPr>
            <p:ph type="pic" sz="quarter" idx="17" hasCustomPrompt="1"/>
          </p:nvPr>
        </p:nvSpPr>
        <p:spPr>
          <a:xfrm>
            <a:off x="3003550" y="5623670"/>
            <a:ext cx="2844800" cy="2816326"/>
          </a:xfrm>
          <a:prstGeom prst="rect">
            <a:avLst/>
          </a:prstGeom>
          <a:blipFill rotWithShape="1">
            <a:blip r:embed="rId2" cstate="email">
              <a:extLst>
                <a:ext uri="{28A0092B-C50C-407E-A947-70E740481C1C}">
                  <a14:useLocalDpi xmlns:a14="http://schemas.microsoft.com/office/drawing/2010/main"/>
                </a:ext>
              </a:extLst>
            </a:blip>
            <a:stretch>
              <a:fillRect/>
            </a:stretch>
          </a:blipFill>
        </p:spPr>
        <p:txBody>
          <a:bodyPr vert="horz"/>
          <a:lstStyle>
            <a:lvl1pPr marL="0" indent="0">
              <a:buNone/>
              <a:defRPr sz="100" baseline="0"/>
            </a:lvl1pPr>
          </a:lstStyle>
          <a:p>
            <a:r>
              <a:rPr lang="en-US" dirty="0"/>
              <a:t>Illustration overlay</a:t>
            </a:r>
          </a:p>
        </p:txBody>
      </p:sp>
    </p:spTree>
    <p:extLst>
      <p:ext uri="{BB962C8B-B14F-4D97-AF65-F5344CB8AC3E}">
        <p14:creationId xmlns:p14="http://schemas.microsoft.com/office/powerpoint/2010/main" val="2195055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ext + Multiple images">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9005DFCD-EB89-154C-9FF7-A125114E5879}"/>
              </a:ext>
            </a:extLst>
          </p:cNvPr>
          <p:cNvSpPr>
            <a:spLocks noGrp="1"/>
          </p:cNvSpPr>
          <p:nvPr>
            <p:ph type="pic" sz="quarter" idx="16"/>
          </p:nvPr>
        </p:nvSpPr>
        <p:spPr>
          <a:xfrm>
            <a:off x="4925425" y="1421145"/>
            <a:ext cx="3624470" cy="5447066"/>
          </a:xfrm>
          <a:prstGeom prst="rect">
            <a:avLst/>
          </a:prstGeom>
        </p:spPr>
        <p:txBody>
          <a:bodyPr/>
          <a:lstStyle>
            <a:lvl1pPr marL="0" indent="0">
              <a:buNone/>
              <a:defRPr/>
            </a:lvl1pPr>
          </a:lstStyle>
          <a:p>
            <a:endParaRPr lang="en-US" dirty="0"/>
          </a:p>
        </p:txBody>
      </p:sp>
      <p:sp>
        <p:nvSpPr>
          <p:cNvPr id="19" name="Picture Placeholder 3">
            <a:extLst>
              <a:ext uri="{FF2B5EF4-FFF2-40B4-BE49-F238E27FC236}">
                <a16:creationId xmlns:a16="http://schemas.microsoft.com/office/drawing/2014/main" id="{9CD23F7A-6753-C74A-90D5-3AB457EA3015}"/>
              </a:ext>
            </a:extLst>
          </p:cNvPr>
          <p:cNvSpPr>
            <a:spLocks noGrp="1"/>
          </p:cNvSpPr>
          <p:nvPr>
            <p:ph type="pic" sz="quarter" idx="18"/>
          </p:nvPr>
        </p:nvSpPr>
        <p:spPr>
          <a:xfrm>
            <a:off x="8737573" y="3716830"/>
            <a:ext cx="3449062" cy="2589253"/>
          </a:xfrm>
          <a:prstGeom prst="rect">
            <a:avLst/>
          </a:prstGeom>
        </p:spPr>
        <p:txBody>
          <a:bodyPr/>
          <a:lstStyle>
            <a:lvl1pPr marL="0" indent="0">
              <a:buNone/>
              <a:defRPr/>
            </a:lvl1pPr>
          </a:lstStyle>
          <a:p>
            <a:endParaRPr lang="en-US" dirty="0"/>
          </a:p>
        </p:txBody>
      </p:sp>
      <p:sp>
        <p:nvSpPr>
          <p:cNvPr id="18" name="Picture Placeholder 3">
            <a:extLst>
              <a:ext uri="{FF2B5EF4-FFF2-40B4-BE49-F238E27FC236}">
                <a16:creationId xmlns:a16="http://schemas.microsoft.com/office/drawing/2014/main" id="{76FF05D8-BE7E-F247-823F-E84626E4D58B}"/>
              </a:ext>
            </a:extLst>
          </p:cNvPr>
          <p:cNvSpPr>
            <a:spLocks noGrp="1"/>
          </p:cNvSpPr>
          <p:nvPr>
            <p:ph type="pic" sz="quarter" idx="17"/>
          </p:nvPr>
        </p:nvSpPr>
        <p:spPr>
          <a:xfrm>
            <a:off x="8737572" y="776289"/>
            <a:ext cx="3151215" cy="2746594"/>
          </a:xfrm>
          <a:prstGeom prst="rect">
            <a:avLst/>
          </a:prstGeom>
        </p:spPr>
        <p:txBody>
          <a:bodyPr/>
          <a:lstStyle>
            <a:lvl1pPr marL="0" indent="0">
              <a:buNone/>
              <a:defRPr/>
            </a:lvl1pPr>
          </a:lstStyle>
          <a:p>
            <a:endParaRPr lang="en-US" dirty="0"/>
          </a:p>
        </p:txBody>
      </p:sp>
      <p:sp>
        <p:nvSpPr>
          <p:cNvPr id="5" name="Title 3">
            <a:extLst>
              <a:ext uri="{FF2B5EF4-FFF2-40B4-BE49-F238E27FC236}">
                <a16:creationId xmlns:a16="http://schemas.microsoft.com/office/drawing/2014/main" id="{742C2A22-E9C4-9943-9D21-6B89DF22B5DA}"/>
              </a:ext>
            </a:extLst>
          </p:cNvPr>
          <p:cNvSpPr>
            <a:spLocks noGrp="1"/>
          </p:cNvSpPr>
          <p:nvPr>
            <p:ph type="title" hasCustomPrompt="1"/>
          </p:nvPr>
        </p:nvSpPr>
        <p:spPr>
          <a:xfrm>
            <a:off x="723900" y="697183"/>
            <a:ext cx="3142247" cy="921791"/>
          </a:xfrm>
          <a:prstGeom prst="rect">
            <a:avLst/>
          </a:prstGeom>
        </p:spPr>
        <p:txBody>
          <a:bodyPr wrap="square" lIns="0" rIns="0">
            <a:spAutoFit/>
          </a:bodyPr>
          <a:lstStyle>
            <a:lvl1pPr>
              <a:lnSpc>
                <a:spcPct val="80000"/>
              </a:lnSpc>
              <a:defRPr sz="3300" b="1" i="0" spc="-80" baseline="0">
                <a:solidFill>
                  <a:srgbClr val="36B0E3"/>
                </a:solidFill>
                <a:latin typeface="Arial" panose="020B0604020202020204" pitchFamily="34" charset="0"/>
                <a:cs typeface="Arial" panose="020B0604020202020204" pitchFamily="34" charset="0"/>
              </a:defRPr>
            </a:lvl1pPr>
          </a:lstStyle>
          <a:p>
            <a:r>
              <a:rPr lang="en-US" dirty="0"/>
              <a:t>Heading sits over two lines</a:t>
            </a:r>
          </a:p>
        </p:txBody>
      </p:sp>
      <p:sp>
        <p:nvSpPr>
          <p:cNvPr id="3" name="Text Placeholder 2">
            <a:extLst>
              <a:ext uri="{FF2B5EF4-FFF2-40B4-BE49-F238E27FC236}">
                <a16:creationId xmlns:a16="http://schemas.microsoft.com/office/drawing/2014/main" id="{56C9FFE4-A91C-E24F-AD9A-CEC3E3CE88CB}"/>
              </a:ext>
            </a:extLst>
          </p:cNvPr>
          <p:cNvSpPr>
            <a:spLocks noGrp="1"/>
          </p:cNvSpPr>
          <p:nvPr>
            <p:ph type="body" sz="quarter" idx="15" hasCustomPrompt="1"/>
          </p:nvPr>
        </p:nvSpPr>
        <p:spPr>
          <a:xfrm>
            <a:off x="723901" y="1979613"/>
            <a:ext cx="3142246" cy="3635123"/>
          </a:xfrm>
          <a:prstGeom prst="rect">
            <a:avLst/>
          </a:prstGeom>
        </p:spPr>
        <p:txBody>
          <a:bodyPr lIns="0" tIns="0" rIns="0" bIns="0"/>
          <a:lstStyle>
            <a:lvl1pPr marL="0" indent="0">
              <a:lnSpc>
                <a:spcPct val="100000"/>
              </a:lnSpc>
              <a:spcBef>
                <a:spcPts val="0"/>
              </a:spcBef>
              <a:spcAft>
                <a:spcPts val="1600"/>
              </a:spcAft>
              <a:buNone/>
              <a:defRPr sz="1800" b="0" i="0">
                <a:solidFill>
                  <a:srgbClr val="000000"/>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Body copy text</a:t>
            </a:r>
          </a:p>
        </p:txBody>
      </p:sp>
      <p:sp>
        <p:nvSpPr>
          <p:cNvPr id="7" name="Text Placeholder 6">
            <a:extLst>
              <a:ext uri="{FF2B5EF4-FFF2-40B4-BE49-F238E27FC236}">
                <a16:creationId xmlns:a16="http://schemas.microsoft.com/office/drawing/2014/main" id="{ECD21C2B-57AB-2C46-A754-151A93E76387}"/>
              </a:ext>
            </a:extLst>
          </p:cNvPr>
          <p:cNvSpPr>
            <a:spLocks noGrp="1"/>
          </p:cNvSpPr>
          <p:nvPr>
            <p:ph type="body" sz="quarter" idx="19" hasCustomPrompt="1"/>
          </p:nvPr>
        </p:nvSpPr>
        <p:spPr>
          <a:xfrm>
            <a:off x="5272500" y="8219411"/>
            <a:ext cx="3624470" cy="692497"/>
          </a:xfrm>
          <a:prstGeom prst="rect">
            <a:avLst/>
          </a:prstGeom>
          <a:solidFill>
            <a:schemeClr val="tx1">
              <a:lumMod val="95000"/>
              <a:lumOff val="5000"/>
            </a:schemeClr>
          </a:solidFill>
        </p:spPr>
        <p:txBody>
          <a:bodyPr tIns="91440" bIns="45720">
            <a:spAutoFit/>
          </a:bodyPr>
          <a:lstStyle>
            <a:lvl1pPr marL="0" indent="0">
              <a:lnSpc>
                <a:spcPct val="100000"/>
              </a:lnSpc>
              <a:spcBef>
                <a:spcPts val="0"/>
              </a:spcBef>
              <a:buNone/>
              <a:defRPr sz="120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marL="0" indent="0">
              <a:lnSpc>
                <a:spcPct val="100000"/>
              </a:lnSpc>
              <a:spcBef>
                <a:spcPts val="0"/>
              </a:spcBef>
              <a:buNone/>
            </a:pPr>
            <a:r>
              <a:rPr lang="en-US" sz="1200" dirty="0">
                <a:solidFill>
                  <a:schemeClr val="bg1"/>
                </a:solidFill>
                <a:latin typeface="Arial" panose="020B0604020202020204" pitchFamily="34" charset="0"/>
                <a:cs typeface="Arial" panose="020B0604020202020204" pitchFamily="34" charset="0"/>
                <a:sym typeface="Arial"/>
              </a:rPr>
              <a:t>Caption text here – Arial regular 12 </a:t>
            </a:r>
            <a:r>
              <a:rPr lang="en-US" sz="1200" dirty="0" err="1">
                <a:solidFill>
                  <a:schemeClr val="bg1"/>
                </a:solidFill>
                <a:latin typeface="Arial" panose="020B0604020202020204" pitchFamily="34" charset="0"/>
                <a:cs typeface="Arial" panose="020B0604020202020204" pitchFamily="34" charset="0"/>
                <a:sym typeface="Arial"/>
              </a:rPr>
              <a:t>pt</a:t>
            </a:r>
            <a:r>
              <a:rPr lang="en-US" sz="1200" dirty="0">
                <a:solidFill>
                  <a:schemeClr val="bg1"/>
                </a:solidFill>
                <a:latin typeface="Arial" panose="020B0604020202020204" pitchFamily="34" charset="0"/>
                <a:cs typeface="Arial" panose="020B0604020202020204" pitchFamily="34" charset="0"/>
                <a:sym typeface="Arial"/>
              </a:rPr>
              <a:t> </a:t>
            </a:r>
            <a:r>
              <a:rPr lang="pt" sz="1200" dirty="0">
                <a:solidFill>
                  <a:schemeClr val="bg1"/>
                </a:solidFill>
                <a:latin typeface="Arial" panose="020B0604020202020204" pitchFamily="34" charset="0"/>
                <a:cs typeface="Arial" panose="020B0604020202020204" pitchFamily="34" charset="0"/>
                <a:sym typeface="Arial"/>
              </a:rPr>
              <a:t/>
            </a:r>
            <a:br>
              <a:rPr lang="pt" sz="1200" dirty="0">
                <a:solidFill>
                  <a:schemeClr val="bg1"/>
                </a:solidFill>
                <a:latin typeface="Arial" panose="020B0604020202020204" pitchFamily="34" charset="0"/>
                <a:cs typeface="Arial" panose="020B0604020202020204" pitchFamily="34" charset="0"/>
                <a:sym typeface="Arial"/>
              </a:rPr>
            </a:br>
            <a:r>
              <a:rPr lang="pt" sz="1200" dirty="0">
                <a:solidFill>
                  <a:schemeClr val="bg1"/>
                </a:solidFill>
                <a:latin typeface="Arial" panose="020B0604020202020204" pitchFamily="34" charset="0"/>
                <a:cs typeface="Arial" panose="020B0604020202020204" pitchFamily="34" charset="0"/>
                <a:sym typeface="Arial"/>
              </a:rPr>
              <a:t>Olluptum nimin reprat as maximi, optium repre ilicias es atem etus mos </a:t>
            </a:r>
            <a:r>
              <a:rPr lang="en-GB" sz="1200" dirty="0">
                <a:solidFill>
                  <a:schemeClr val="bg1"/>
                </a:solidFill>
                <a:latin typeface="Arial" panose="020B0604020202020204" pitchFamily="34" charset="0"/>
                <a:cs typeface="Arial" panose="020B0604020202020204" pitchFamily="34" charset="0"/>
                <a:sym typeface="Arial"/>
              </a:rPr>
              <a:t> </a:t>
            </a:r>
            <a:endParaRPr lang="en-US" sz="1200" dirty="0">
              <a:solidFill>
                <a:schemeClr val="bg1"/>
              </a:solidFill>
              <a:latin typeface="Arial" panose="020B0604020202020204" pitchFamily="34" charset="0"/>
              <a:cs typeface="Arial" panose="020B0604020202020204" pitchFamily="34" charset="0"/>
              <a:sym typeface="Arial"/>
            </a:endParaRPr>
          </a:p>
        </p:txBody>
      </p:sp>
      <p:sp>
        <p:nvSpPr>
          <p:cNvPr id="13" name="Text Placeholder 3"/>
          <p:cNvSpPr>
            <a:spLocks noGrp="1"/>
          </p:cNvSpPr>
          <p:nvPr>
            <p:ph type="body" sz="quarter" idx="23" hasCustomPrompt="1"/>
          </p:nvPr>
        </p:nvSpPr>
        <p:spPr>
          <a:xfrm>
            <a:off x="8737573" y="2878025"/>
            <a:ext cx="3151214" cy="644857"/>
          </a:xfrm>
          <a:prstGeom prst="rect">
            <a:avLst/>
          </a:prstGeom>
          <a:solidFill>
            <a:srgbClr val="000000"/>
          </a:solidFill>
        </p:spPr>
        <p:txBody>
          <a:bodyPr vert="horz"/>
          <a:lstStyle>
            <a:lvl1pPr marL="0" indent="0">
              <a:lnSpc>
                <a:spcPct val="100000"/>
              </a:lnSpc>
              <a:spcBef>
                <a:spcPts val="0"/>
              </a:spcBef>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marL="0" indent="0">
              <a:lnSpc>
                <a:spcPct val="100000"/>
              </a:lnSpc>
              <a:spcBef>
                <a:spcPts val="0"/>
              </a:spcBef>
              <a:buNone/>
            </a:pPr>
            <a:r>
              <a:rPr lang="en-US" sz="1200" dirty="0">
                <a:solidFill>
                  <a:schemeClr val="bg1"/>
                </a:solidFill>
                <a:latin typeface="Arial" panose="020B0604020202020204" pitchFamily="34" charset="0"/>
                <a:cs typeface="Arial" panose="020B0604020202020204" pitchFamily="34" charset="0"/>
                <a:sym typeface="Arial"/>
              </a:rPr>
              <a:t>Caption text here – Arial regular 12 </a:t>
            </a:r>
            <a:r>
              <a:rPr lang="en-US" sz="1200" dirty="0" err="1">
                <a:solidFill>
                  <a:schemeClr val="bg1"/>
                </a:solidFill>
                <a:latin typeface="Arial" panose="020B0604020202020204" pitchFamily="34" charset="0"/>
                <a:cs typeface="Arial" panose="020B0604020202020204" pitchFamily="34" charset="0"/>
                <a:sym typeface="Arial"/>
              </a:rPr>
              <a:t>pt</a:t>
            </a:r>
            <a:r>
              <a:rPr lang="en-US" sz="1200" dirty="0">
                <a:solidFill>
                  <a:schemeClr val="bg1"/>
                </a:solidFill>
                <a:latin typeface="Arial" panose="020B0604020202020204" pitchFamily="34" charset="0"/>
                <a:cs typeface="Arial" panose="020B0604020202020204" pitchFamily="34" charset="0"/>
                <a:sym typeface="Arial"/>
              </a:rPr>
              <a:t> </a:t>
            </a:r>
            <a:r>
              <a:rPr lang="pt" sz="1200" dirty="0">
                <a:solidFill>
                  <a:schemeClr val="bg1"/>
                </a:solidFill>
                <a:latin typeface="Arial" panose="020B0604020202020204" pitchFamily="34" charset="0"/>
                <a:cs typeface="Arial" panose="020B0604020202020204" pitchFamily="34" charset="0"/>
                <a:sym typeface="Arial"/>
              </a:rPr>
              <a:t/>
            </a:r>
            <a:br>
              <a:rPr lang="pt" sz="1200" dirty="0">
                <a:solidFill>
                  <a:schemeClr val="bg1"/>
                </a:solidFill>
                <a:latin typeface="Arial" panose="020B0604020202020204" pitchFamily="34" charset="0"/>
                <a:cs typeface="Arial" panose="020B0604020202020204" pitchFamily="34" charset="0"/>
                <a:sym typeface="Arial"/>
              </a:rPr>
            </a:br>
            <a:r>
              <a:rPr lang="pt" sz="1200" dirty="0">
                <a:solidFill>
                  <a:schemeClr val="bg1"/>
                </a:solidFill>
                <a:latin typeface="Arial" panose="020B0604020202020204" pitchFamily="34" charset="0"/>
                <a:cs typeface="Arial" panose="020B0604020202020204" pitchFamily="34" charset="0"/>
                <a:sym typeface="Arial"/>
              </a:rPr>
              <a:t>Olluptum nimin reprat as maximi, optium repre ilicias es atem etus mos </a:t>
            </a:r>
            <a:r>
              <a:rPr lang="en-GB" sz="1200" dirty="0">
                <a:solidFill>
                  <a:schemeClr val="bg1"/>
                </a:solidFill>
                <a:latin typeface="Arial" panose="020B0604020202020204" pitchFamily="34" charset="0"/>
                <a:cs typeface="Arial" panose="020B0604020202020204" pitchFamily="34" charset="0"/>
                <a:sym typeface="Arial"/>
              </a:rPr>
              <a:t> </a:t>
            </a:r>
            <a:endParaRPr lang="en-US" sz="1200" dirty="0">
              <a:solidFill>
                <a:schemeClr val="bg1"/>
              </a:solidFill>
              <a:latin typeface="Arial" panose="020B0604020202020204" pitchFamily="34" charset="0"/>
              <a:cs typeface="Arial" panose="020B0604020202020204" pitchFamily="34" charset="0"/>
              <a:sym typeface="Arial"/>
            </a:endParaRPr>
          </a:p>
        </p:txBody>
      </p:sp>
      <p:sp>
        <p:nvSpPr>
          <p:cNvPr id="14" name="Text Placeholder 3"/>
          <p:cNvSpPr>
            <a:spLocks noGrp="1"/>
          </p:cNvSpPr>
          <p:nvPr>
            <p:ph type="body" sz="quarter" idx="24" hasCustomPrompt="1"/>
          </p:nvPr>
        </p:nvSpPr>
        <p:spPr>
          <a:xfrm>
            <a:off x="8729684" y="5725568"/>
            <a:ext cx="3462315" cy="644857"/>
          </a:xfrm>
          <a:prstGeom prst="rect">
            <a:avLst/>
          </a:prstGeom>
          <a:solidFill>
            <a:srgbClr val="000000"/>
          </a:solidFill>
        </p:spPr>
        <p:txBody>
          <a:bodyPr vert="horz"/>
          <a:lstStyle>
            <a:lvl1pPr marL="0" indent="0">
              <a:lnSpc>
                <a:spcPct val="100000"/>
              </a:lnSpc>
              <a:spcBef>
                <a:spcPts val="0"/>
              </a:spcBef>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marL="0" indent="0">
              <a:lnSpc>
                <a:spcPct val="100000"/>
              </a:lnSpc>
              <a:spcBef>
                <a:spcPts val="0"/>
              </a:spcBef>
              <a:buNone/>
            </a:pPr>
            <a:r>
              <a:rPr lang="en-US" sz="1200" dirty="0">
                <a:solidFill>
                  <a:schemeClr val="bg1"/>
                </a:solidFill>
                <a:latin typeface="Arial" panose="020B0604020202020204" pitchFamily="34" charset="0"/>
                <a:cs typeface="Arial" panose="020B0604020202020204" pitchFamily="34" charset="0"/>
                <a:sym typeface="Arial"/>
              </a:rPr>
              <a:t>Caption text here – Arial regular 12 </a:t>
            </a:r>
            <a:r>
              <a:rPr lang="en-US" sz="1200" dirty="0" err="1">
                <a:solidFill>
                  <a:schemeClr val="bg1"/>
                </a:solidFill>
                <a:latin typeface="Arial" panose="020B0604020202020204" pitchFamily="34" charset="0"/>
                <a:cs typeface="Arial" panose="020B0604020202020204" pitchFamily="34" charset="0"/>
                <a:sym typeface="Arial"/>
              </a:rPr>
              <a:t>pt</a:t>
            </a:r>
            <a:r>
              <a:rPr lang="en-US" sz="1200" dirty="0">
                <a:solidFill>
                  <a:schemeClr val="bg1"/>
                </a:solidFill>
                <a:latin typeface="Arial" panose="020B0604020202020204" pitchFamily="34" charset="0"/>
                <a:cs typeface="Arial" panose="020B0604020202020204" pitchFamily="34" charset="0"/>
                <a:sym typeface="Arial"/>
              </a:rPr>
              <a:t> </a:t>
            </a:r>
            <a:r>
              <a:rPr lang="pt" sz="1200" dirty="0">
                <a:solidFill>
                  <a:schemeClr val="bg1"/>
                </a:solidFill>
                <a:latin typeface="Arial" panose="020B0604020202020204" pitchFamily="34" charset="0"/>
                <a:cs typeface="Arial" panose="020B0604020202020204" pitchFamily="34" charset="0"/>
                <a:sym typeface="Arial"/>
              </a:rPr>
              <a:t/>
            </a:r>
            <a:br>
              <a:rPr lang="pt" sz="1200" dirty="0">
                <a:solidFill>
                  <a:schemeClr val="bg1"/>
                </a:solidFill>
                <a:latin typeface="Arial" panose="020B0604020202020204" pitchFamily="34" charset="0"/>
                <a:cs typeface="Arial" panose="020B0604020202020204" pitchFamily="34" charset="0"/>
                <a:sym typeface="Arial"/>
              </a:rPr>
            </a:br>
            <a:r>
              <a:rPr lang="pt" sz="1200" dirty="0">
                <a:solidFill>
                  <a:schemeClr val="bg1"/>
                </a:solidFill>
                <a:latin typeface="Arial" panose="020B0604020202020204" pitchFamily="34" charset="0"/>
                <a:cs typeface="Arial" panose="020B0604020202020204" pitchFamily="34" charset="0"/>
                <a:sym typeface="Arial"/>
              </a:rPr>
              <a:t>Olluptum nimin reprat as maximi, optium repre ilicias es atem etus mos </a:t>
            </a:r>
            <a:r>
              <a:rPr lang="en-GB" sz="1200" dirty="0">
                <a:solidFill>
                  <a:schemeClr val="bg1"/>
                </a:solidFill>
                <a:latin typeface="Arial" panose="020B0604020202020204" pitchFamily="34" charset="0"/>
                <a:cs typeface="Arial" panose="020B0604020202020204" pitchFamily="34" charset="0"/>
                <a:sym typeface="Arial"/>
              </a:rPr>
              <a:t> </a:t>
            </a:r>
            <a:endParaRPr lang="en-US" sz="1200" dirty="0">
              <a:solidFill>
                <a:schemeClr val="bg1"/>
              </a:solidFill>
              <a:latin typeface="Arial" panose="020B0604020202020204" pitchFamily="34" charset="0"/>
              <a:cs typeface="Arial" panose="020B0604020202020204" pitchFamily="34" charset="0"/>
              <a:sym typeface="Arial"/>
            </a:endParaRPr>
          </a:p>
        </p:txBody>
      </p:sp>
      <p:sp>
        <p:nvSpPr>
          <p:cNvPr id="4" name="Text Placeholder 3"/>
          <p:cNvSpPr>
            <a:spLocks noGrp="1"/>
          </p:cNvSpPr>
          <p:nvPr>
            <p:ph type="body" sz="quarter" idx="22" hasCustomPrompt="1"/>
          </p:nvPr>
        </p:nvSpPr>
        <p:spPr>
          <a:xfrm>
            <a:off x="4926013" y="776288"/>
            <a:ext cx="3624262" cy="644857"/>
          </a:xfrm>
          <a:prstGeom prst="rect">
            <a:avLst/>
          </a:prstGeom>
          <a:solidFill>
            <a:srgbClr val="000000"/>
          </a:solidFill>
        </p:spPr>
        <p:txBody>
          <a:bodyPr vert="horz"/>
          <a:lstStyle>
            <a:lvl1pPr marL="0" indent="0">
              <a:lnSpc>
                <a:spcPct val="100000"/>
              </a:lnSpc>
              <a:spcBef>
                <a:spcPts val="0"/>
              </a:spcBef>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marL="0" indent="0">
              <a:lnSpc>
                <a:spcPct val="100000"/>
              </a:lnSpc>
              <a:spcBef>
                <a:spcPts val="0"/>
              </a:spcBef>
              <a:buNone/>
            </a:pPr>
            <a:r>
              <a:rPr lang="en-US" sz="1200" dirty="0">
                <a:solidFill>
                  <a:schemeClr val="bg1"/>
                </a:solidFill>
                <a:latin typeface="Arial" panose="020B0604020202020204" pitchFamily="34" charset="0"/>
                <a:cs typeface="Arial" panose="020B0604020202020204" pitchFamily="34" charset="0"/>
                <a:sym typeface="Arial"/>
              </a:rPr>
              <a:t>Caption text here – Arial regular 12 </a:t>
            </a:r>
            <a:r>
              <a:rPr lang="en-US" sz="1200" dirty="0" err="1">
                <a:solidFill>
                  <a:schemeClr val="bg1"/>
                </a:solidFill>
                <a:latin typeface="Arial" panose="020B0604020202020204" pitchFamily="34" charset="0"/>
                <a:cs typeface="Arial" panose="020B0604020202020204" pitchFamily="34" charset="0"/>
                <a:sym typeface="Arial"/>
              </a:rPr>
              <a:t>pt</a:t>
            </a:r>
            <a:r>
              <a:rPr lang="en-US" sz="1200" dirty="0">
                <a:solidFill>
                  <a:schemeClr val="bg1"/>
                </a:solidFill>
                <a:latin typeface="Arial" panose="020B0604020202020204" pitchFamily="34" charset="0"/>
                <a:cs typeface="Arial" panose="020B0604020202020204" pitchFamily="34" charset="0"/>
                <a:sym typeface="Arial"/>
              </a:rPr>
              <a:t> </a:t>
            </a:r>
            <a:r>
              <a:rPr lang="pt" sz="1200" dirty="0">
                <a:solidFill>
                  <a:schemeClr val="bg1"/>
                </a:solidFill>
                <a:latin typeface="Arial" panose="020B0604020202020204" pitchFamily="34" charset="0"/>
                <a:cs typeface="Arial" panose="020B0604020202020204" pitchFamily="34" charset="0"/>
                <a:sym typeface="Arial"/>
              </a:rPr>
              <a:t/>
            </a:r>
            <a:br>
              <a:rPr lang="pt" sz="1200" dirty="0">
                <a:solidFill>
                  <a:schemeClr val="bg1"/>
                </a:solidFill>
                <a:latin typeface="Arial" panose="020B0604020202020204" pitchFamily="34" charset="0"/>
                <a:cs typeface="Arial" panose="020B0604020202020204" pitchFamily="34" charset="0"/>
                <a:sym typeface="Arial"/>
              </a:rPr>
            </a:br>
            <a:r>
              <a:rPr lang="pt" sz="1200" dirty="0">
                <a:solidFill>
                  <a:schemeClr val="bg1"/>
                </a:solidFill>
                <a:latin typeface="Arial" panose="020B0604020202020204" pitchFamily="34" charset="0"/>
                <a:cs typeface="Arial" panose="020B0604020202020204" pitchFamily="34" charset="0"/>
                <a:sym typeface="Arial"/>
              </a:rPr>
              <a:t>Olluptum nimin reprat as maximi, optium repre ilicias es atem etus mos </a:t>
            </a:r>
            <a:r>
              <a:rPr lang="en-GB" sz="1200" dirty="0">
                <a:solidFill>
                  <a:schemeClr val="bg1"/>
                </a:solidFill>
                <a:latin typeface="Arial" panose="020B0604020202020204" pitchFamily="34" charset="0"/>
                <a:cs typeface="Arial" panose="020B0604020202020204" pitchFamily="34" charset="0"/>
                <a:sym typeface="Arial"/>
              </a:rPr>
              <a:t> </a:t>
            </a:r>
            <a:endParaRPr lang="en-US" sz="1200" dirty="0">
              <a:solidFill>
                <a:schemeClr val="bg1"/>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463298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ext + Heading Styles +Imag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C9FFE4-A91C-E24F-AD9A-CEC3E3CE88CB}"/>
              </a:ext>
            </a:extLst>
          </p:cNvPr>
          <p:cNvSpPr>
            <a:spLocks noGrp="1"/>
          </p:cNvSpPr>
          <p:nvPr>
            <p:ph type="body" sz="quarter" idx="15" hasCustomPrompt="1"/>
          </p:nvPr>
        </p:nvSpPr>
        <p:spPr>
          <a:xfrm>
            <a:off x="723901" y="2573843"/>
            <a:ext cx="2640700" cy="3040893"/>
          </a:xfrm>
          <a:prstGeom prst="rect">
            <a:avLst/>
          </a:prstGeom>
        </p:spPr>
        <p:txBody>
          <a:bodyPr lIns="0" tIns="0" rIns="0" bIns="0"/>
          <a:lstStyle>
            <a:lvl1pPr marL="0" indent="0">
              <a:lnSpc>
                <a:spcPct val="100000"/>
              </a:lnSpc>
              <a:spcBef>
                <a:spcPts val="0"/>
              </a:spcBef>
              <a:spcAft>
                <a:spcPts val="1000"/>
              </a:spcAft>
              <a:buClrTx/>
              <a:buFontTx/>
              <a:buNone/>
              <a:defRPr sz="1800" b="0" i="0">
                <a:solidFill>
                  <a:srgbClr val="000000"/>
                </a:solidFill>
                <a:latin typeface="Arial" panose="020B0604020202020204" pitchFamily="34" charset="0"/>
                <a:cs typeface="Arial" panose="020B0604020202020204" pitchFamily="34" charset="0"/>
              </a:defRPr>
            </a:lvl1pPr>
            <a:lvl2pPr marL="612000" indent="0">
              <a:lnSpc>
                <a:spcPct val="100000"/>
              </a:lnSpc>
              <a:spcBef>
                <a:spcPts val="500"/>
              </a:spcBef>
              <a:buClr>
                <a:srgbClr val="36B0E3"/>
              </a:buClr>
              <a:buFontTx/>
              <a:buNone/>
              <a:defRPr sz="1800" baseline="0">
                <a:solidFill>
                  <a:schemeClr val="tx1"/>
                </a:solidFill>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Body copy text</a:t>
            </a:r>
          </a:p>
        </p:txBody>
      </p:sp>
      <p:sp>
        <p:nvSpPr>
          <p:cNvPr id="13" name="Text Placeholder 12"/>
          <p:cNvSpPr>
            <a:spLocks noGrp="1"/>
          </p:cNvSpPr>
          <p:nvPr>
            <p:ph type="body" sz="quarter" idx="17" hasCustomPrompt="1"/>
          </p:nvPr>
        </p:nvSpPr>
        <p:spPr>
          <a:xfrm>
            <a:off x="704850" y="1909522"/>
            <a:ext cx="2659751" cy="472025"/>
          </a:xfrm>
          <a:prstGeom prst="rect">
            <a:avLst/>
          </a:prstGeom>
          <a:solidFill>
            <a:schemeClr val="tx1"/>
          </a:solidFill>
        </p:spPr>
        <p:txBody>
          <a:bodyPr vert="horz" wrap="square" tIns="108000" bIns="108000">
            <a:spAutoFit/>
          </a:bodyPr>
          <a:lstStyle>
            <a:lvl1pPr marL="0" indent="0">
              <a:buFontTx/>
              <a:buNone/>
              <a:defRPr sz="1800" cap="all" baseline="0">
                <a:solidFill>
                  <a:schemeClr val="bg1"/>
                </a:solidFill>
                <a:latin typeface="Arial Black"/>
              </a:defRPr>
            </a:lvl1pPr>
          </a:lstStyle>
          <a:p>
            <a:pPr lvl="0"/>
            <a:r>
              <a:rPr lang="en-GB" dirty="0"/>
              <a:t>Heading style 2</a:t>
            </a:r>
            <a:endParaRPr lang="en-US" dirty="0"/>
          </a:p>
        </p:txBody>
      </p:sp>
      <p:sp>
        <p:nvSpPr>
          <p:cNvPr id="8" name="Title 3">
            <a:extLst>
              <a:ext uri="{FF2B5EF4-FFF2-40B4-BE49-F238E27FC236}">
                <a16:creationId xmlns:a16="http://schemas.microsoft.com/office/drawing/2014/main" id="{742C2A22-E9C4-9943-9D21-6B89DF22B5DA}"/>
              </a:ext>
            </a:extLst>
          </p:cNvPr>
          <p:cNvSpPr>
            <a:spLocks noGrp="1"/>
          </p:cNvSpPr>
          <p:nvPr>
            <p:ph type="title" hasCustomPrompt="1"/>
          </p:nvPr>
        </p:nvSpPr>
        <p:spPr>
          <a:xfrm>
            <a:off x="723901" y="697183"/>
            <a:ext cx="3139852" cy="921791"/>
          </a:xfrm>
          <a:prstGeom prst="rect">
            <a:avLst/>
          </a:prstGeom>
        </p:spPr>
        <p:txBody>
          <a:bodyPr wrap="square" lIns="0" rIns="0">
            <a:spAutoFit/>
          </a:bodyPr>
          <a:lstStyle>
            <a:lvl1pPr>
              <a:lnSpc>
                <a:spcPct val="80000"/>
              </a:lnSpc>
              <a:defRPr sz="3300" b="1" i="0" spc="-80" baseline="0">
                <a:solidFill>
                  <a:srgbClr val="36B0E3"/>
                </a:solidFill>
                <a:latin typeface="Arial" panose="020B0604020202020204" pitchFamily="34" charset="0"/>
                <a:cs typeface="Arial" panose="020B0604020202020204" pitchFamily="34" charset="0"/>
              </a:defRPr>
            </a:lvl1pPr>
          </a:lstStyle>
          <a:p>
            <a:r>
              <a:rPr lang="en-US" dirty="0"/>
              <a:t>Heading sits over two lines</a:t>
            </a:r>
          </a:p>
        </p:txBody>
      </p:sp>
      <p:sp>
        <p:nvSpPr>
          <p:cNvPr id="14" name="Picture Placeholder 5"/>
          <p:cNvSpPr>
            <a:spLocks noGrp="1"/>
          </p:cNvSpPr>
          <p:nvPr>
            <p:ph type="pic" sz="quarter" idx="19"/>
          </p:nvPr>
        </p:nvSpPr>
        <p:spPr>
          <a:xfrm>
            <a:off x="4425950" y="776288"/>
            <a:ext cx="7766050" cy="6081712"/>
          </a:xfrm>
          <a:prstGeom prst="rect">
            <a:avLst/>
          </a:prstGeom>
        </p:spPr>
        <p:txBody>
          <a:bodyPr vert="horz"/>
          <a:lstStyle/>
          <a:p>
            <a:endParaRPr lang="en-US" dirty="0"/>
          </a:p>
        </p:txBody>
      </p:sp>
    </p:spTree>
    <p:extLst>
      <p:ext uri="{BB962C8B-B14F-4D97-AF65-F5344CB8AC3E}">
        <p14:creationId xmlns:p14="http://schemas.microsoft.com/office/powerpoint/2010/main" val="1324157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ext slide + External Placehol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C9FFE4-A91C-E24F-AD9A-CEC3E3CE88CB}"/>
              </a:ext>
            </a:extLst>
          </p:cNvPr>
          <p:cNvSpPr>
            <a:spLocks noGrp="1"/>
          </p:cNvSpPr>
          <p:nvPr>
            <p:ph type="body" sz="quarter" idx="15" hasCustomPrompt="1"/>
          </p:nvPr>
        </p:nvSpPr>
        <p:spPr>
          <a:xfrm>
            <a:off x="723901" y="2573843"/>
            <a:ext cx="2640700" cy="3040893"/>
          </a:xfrm>
          <a:prstGeom prst="rect">
            <a:avLst/>
          </a:prstGeom>
        </p:spPr>
        <p:txBody>
          <a:bodyPr lIns="0" tIns="0" rIns="0" bIns="0"/>
          <a:lstStyle>
            <a:lvl1pPr marL="0" indent="0">
              <a:lnSpc>
                <a:spcPct val="100000"/>
              </a:lnSpc>
              <a:spcBef>
                <a:spcPts val="0"/>
              </a:spcBef>
              <a:spcAft>
                <a:spcPts val="1000"/>
              </a:spcAft>
              <a:buClrTx/>
              <a:buFontTx/>
              <a:buNone/>
              <a:defRPr sz="1800" b="0" i="0">
                <a:solidFill>
                  <a:srgbClr val="000000"/>
                </a:solidFill>
                <a:latin typeface="Arial" panose="020B0604020202020204" pitchFamily="34" charset="0"/>
                <a:cs typeface="Arial" panose="020B0604020202020204" pitchFamily="34" charset="0"/>
              </a:defRPr>
            </a:lvl1pPr>
            <a:lvl2pPr marL="612000" indent="0">
              <a:lnSpc>
                <a:spcPct val="100000"/>
              </a:lnSpc>
              <a:spcBef>
                <a:spcPts val="500"/>
              </a:spcBef>
              <a:buClr>
                <a:srgbClr val="36B0E3"/>
              </a:buClr>
              <a:buFontTx/>
              <a:buNone/>
              <a:defRPr sz="1800" baseline="0">
                <a:solidFill>
                  <a:schemeClr val="tx1"/>
                </a:solidFill>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Body copy text</a:t>
            </a:r>
          </a:p>
        </p:txBody>
      </p:sp>
      <p:sp>
        <p:nvSpPr>
          <p:cNvPr id="13" name="Text Placeholder 12"/>
          <p:cNvSpPr>
            <a:spLocks noGrp="1"/>
          </p:cNvSpPr>
          <p:nvPr>
            <p:ph type="body" sz="quarter" idx="17" hasCustomPrompt="1"/>
          </p:nvPr>
        </p:nvSpPr>
        <p:spPr>
          <a:xfrm>
            <a:off x="704850" y="1909522"/>
            <a:ext cx="2659751" cy="472025"/>
          </a:xfrm>
          <a:prstGeom prst="rect">
            <a:avLst/>
          </a:prstGeom>
          <a:solidFill>
            <a:schemeClr val="tx1"/>
          </a:solidFill>
        </p:spPr>
        <p:txBody>
          <a:bodyPr vert="horz" wrap="square" tIns="108000" bIns="108000">
            <a:spAutoFit/>
          </a:bodyPr>
          <a:lstStyle>
            <a:lvl1pPr marL="0" indent="0">
              <a:buFontTx/>
              <a:buNone/>
              <a:defRPr sz="1800" cap="all" baseline="0">
                <a:solidFill>
                  <a:schemeClr val="bg1"/>
                </a:solidFill>
                <a:latin typeface="Arial Black"/>
              </a:defRPr>
            </a:lvl1pPr>
          </a:lstStyle>
          <a:p>
            <a:pPr lvl="0"/>
            <a:r>
              <a:rPr lang="en-GB" dirty="0"/>
              <a:t>Heading style 2</a:t>
            </a:r>
            <a:endParaRPr lang="en-US" dirty="0"/>
          </a:p>
        </p:txBody>
      </p:sp>
      <p:sp>
        <p:nvSpPr>
          <p:cNvPr id="8" name="Title 3">
            <a:extLst>
              <a:ext uri="{FF2B5EF4-FFF2-40B4-BE49-F238E27FC236}">
                <a16:creationId xmlns:a16="http://schemas.microsoft.com/office/drawing/2014/main" id="{742C2A22-E9C4-9943-9D21-6B89DF22B5DA}"/>
              </a:ext>
            </a:extLst>
          </p:cNvPr>
          <p:cNvSpPr>
            <a:spLocks noGrp="1"/>
          </p:cNvSpPr>
          <p:nvPr>
            <p:ph type="title" hasCustomPrompt="1"/>
          </p:nvPr>
        </p:nvSpPr>
        <p:spPr>
          <a:xfrm>
            <a:off x="723901" y="704482"/>
            <a:ext cx="3139852" cy="921791"/>
          </a:xfrm>
          <a:prstGeom prst="rect">
            <a:avLst/>
          </a:prstGeom>
        </p:spPr>
        <p:txBody>
          <a:bodyPr wrap="square" lIns="0" rIns="0">
            <a:spAutoFit/>
          </a:bodyPr>
          <a:lstStyle>
            <a:lvl1pPr>
              <a:lnSpc>
                <a:spcPct val="80000"/>
              </a:lnSpc>
              <a:defRPr sz="3300" b="1" i="0" spc="-80" baseline="0">
                <a:solidFill>
                  <a:srgbClr val="36B0E3"/>
                </a:solidFill>
                <a:latin typeface="Arial" panose="020B0604020202020204" pitchFamily="34" charset="0"/>
                <a:cs typeface="Arial" panose="020B0604020202020204" pitchFamily="34" charset="0"/>
              </a:defRPr>
            </a:lvl1pPr>
          </a:lstStyle>
          <a:p>
            <a:r>
              <a:rPr lang="en-US" dirty="0"/>
              <a:t>Heading sits over two lines</a:t>
            </a:r>
          </a:p>
        </p:txBody>
      </p:sp>
    </p:spTree>
    <p:extLst>
      <p:ext uri="{BB962C8B-B14F-4D97-AF65-F5344CB8AC3E}">
        <p14:creationId xmlns:p14="http://schemas.microsoft.com/office/powerpoint/2010/main" val="577376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Graph">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742C2A22-E9C4-9943-9D21-6B89DF22B5DA}"/>
              </a:ext>
            </a:extLst>
          </p:cNvPr>
          <p:cNvSpPr>
            <a:spLocks noGrp="1"/>
          </p:cNvSpPr>
          <p:nvPr>
            <p:ph type="title" hasCustomPrompt="1"/>
          </p:nvPr>
        </p:nvSpPr>
        <p:spPr>
          <a:xfrm>
            <a:off x="723900" y="697183"/>
            <a:ext cx="3142247" cy="921791"/>
          </a:xfrm>
          <a:prstGeom prst="rect">
            <a:avLst/>
          </a:prstGeom>
        </p:spPr>
        <p:txBody>
          <a:bodyPr wrap="square" lIns="0" rIns="0">
            <a:spAutoFit/>
          </a:bodyPr>
          <a:lstStyle>
            <a:lvl1pPr algn="l">
              <a:lnSpc>
                <a:spcPct val="80000"/>
              </a:lnSpc>
              <a:defRPr sz="3300" b="1" i="0" spc="-80" baseline="0">
                <a:solidFill>
                  <a:srgbClr val="FFFFFF"/>
                </a:solidFill>
                <a:latin typeface="Arial" panose="020B0604020202020204" pitchFamily="34" charset="0"/>
                <a:cs typeface="Arial" panose="020B0604020202020204" pitchFamily="34" charset="0"/>
              </a:defRPr>
            </a:lvl1pPr>
          </a:lstStyle>
          <a:p>
            <a:r>
              <a:rPr lang="en-US" dirty="0"/>
              <a:t>Heading sits over one line</a:t>
            </a:r>
          </a:p>
        </p:txBody>
      </p:sp>
      <p:sp>
        <p:nvSpPr>
          <p:cNvPr id="8" name="Text Placeholder 2">
            <a:extLst>
              <a:ext uri="{FF2B5EF4-FFF2-40B4-BE49-F238E27FC236}">
                <a16:creationId xmlns:a16="http://schemas.microsoft.com/office/drawing/2014/main" id="{56C9FFE4-A91C-E24F-AD9A-CEC3E3CE88CB}"/>
              </a:ext>
            </a:extLst>
          </p:cNvPr>
          <p:cNvSpPr>
            <a:spLocks noGrp="1"/>
          </p:cNvSpPr>
          <p:nvPr>
            <p:ph type="body" sz="quarter" idx="15" hasCustomPrompt="1"/>
          </p:nvPr>
        </p:nvSpPr>
        <p:spPr>
          <a:xfrm>
            <a:off x="723901" y="1992107"/>
            <a:ext cx="3142246" cy="3622629"/>
          </a:xfrm>
          <a:prstGeom prst="rect">
            <a:avLst/>
          </a:prstGeom>
        </p:spPr>
        <p:txBody>
          <a:bodyPr lIns="0" tIns="0" rIns="0" bIns="0"/>
          <a:lstStyle>
            <a:lvl1pPr marL="0" indent="0">
              <a:lnSpc>
                <a:spcPct val="100000"/>
              </a:lnSpc>
              <a:spcBef>
                <a:spcPts val="0"/>
              </a:spcBef>
              <a:spcAft>
                <a:spcPts val="1600"/>
              </a:spcAft>
              <a:buNone/>
              <a:defRPr sz="1800" b="0" i="0">
                <a:solidFill>
                  <a:srgbClr val="FFFFFF"/>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Body copy text</a:t>
            </a:r>
          </a:p>
        </p:txBody>
      </p:sp>
      <p:graphicFrame>
        <p:nvGraphicFramePr>
          <p:cNvPr id="4" name="Chart 3">
            <a:extLst>
              <a:ext uri="{FF2B5EF4-FFF2-40B4-BE49-F238E27FC236}">
                <a16:creationId xmlns:a16="http://schemas.microsoft.com/office/drawing/2014/main" id="{15DDE1C0-6730-1648-A829-687B83AAC91D}"/>
              </a:ext>
            </a:extLst>
          </p:cNvPr>
          <p:cNvGraphicFramePr>
            <a:graphicFrameLocks/>
          </p:cNvGraphicFramePr>
          <p:nvPr userDrawn="1">
            <p:extLst>
              <p:ext uri="{D42A27DB-BD31-4B8C-83A1-F6EECF244321}">
                <p14:modId xmlns:p14="http://schemas.microsoft.com/office/powerpoint/2010/main" val="2154881521"/>
              </p:ext>
            </p:extLst>
          </p:nvPr>
        </p:nvGraphicFramePr>
        <p:xfrm>
          <a:off x="5592972" y="1707944"/>
          <a:ext cx="5107093" cy="3437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67372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3" name="Picture 2" descr="Addis_Beza_2569__gallery.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375081" y="197077"/>
            <a:ext cx="8816920" cy="6503535"/>
          </a:xfrm>
          <a:prstGeom prst="rect">
            <a:avLst/>
          </a:prstGeom>
        </p:spPr>
      </p:pic>
      <p:pic>
        <p:nvPicPr>
          <p:cNvPr id="5" name="Picture 4" descr="LogoCutout-color-02.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22939" cy="6876478"/>
          </a:xfrm>
          <a:prstGeom prst="rect">
            <a:avLst/>
          </a:prstGeom>
        </p:spPr>
      </p:pic>
      <p:sp>
        <p:nvSpPr>
          <p:cNvPr id="9" name="Text Placeholder 2">
            <a:extLst>
              <a:ext uri="{FF2B5EF4-FFF2-40B4-BE49-F238E27FC236}">
                <a16:creationId xmlns:a16="http://schemas.microsoft.com/office/drawing/2014/main" id="{E4EE0E56-E18D-3648-9D50-15A472D3607D}"/>
              </a:ext>
            </a:extLst>
          </p:cNvPr>
          <p:cNvSpPr>
            <a:spLocks noGrp="1"/>
          </p:cNvSpPr>
          <p:nvPr>
            <p:ph type="body" sz="quarter" idx="10" hasCustomPrompt="1"/>
          </p:nvPr>
        </p:nvSpPr>
        <p:spPr>
          <a:xfrm>
            <a:off x="733425" y="2759075"/>
            <a:ext cx="5227109" cy="2501281"/>
          </a:xfrm>
          <a:prstGeom prst="rect">
            <a:avLst/>
          </a:prstGeom>
        </p:spPr>
        <p:txBody>
          <a:bodyPr lIns="0" tIns="0" rIns="0" bIns="0" anchor="t" anchorCtr="0"/>
          <a:lstStyle>
            <a:lvl1pPr marL="0" indent="0">
              <a:lnSpc>
                <a:spcPct val="80000"/>
              </a:lnSpc>
              <a:buNone/>
              <a:defRPr sz="4500" b="1" i="0" spc="-200" baseline="0">
                <a:solidFill>
                  <a:schemeClr val="bg1"/>
                </a:solidFill>
                <a:latin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COVER PAGE HEADING OVER THREE TO FOUR LINES</a:t>
            </a:r>
          </a:p>
        </p:txBody>
      </p:sp>
      <p:sp>
        <p:nvSpPr>
          <p:cNvPr id="10" name="Text Placeholder 4">
            <a:extLst>
              <a:ext uri="{FF2B5EF4-FFF2-40B4-BE49-F238E27FC236}">
                <a16:creationId xmlns:a16="http://schemas.microsoft.com/office/drawing/2014/main" id="{F8A875A9-FD6E-2F4F-927E-06A0A2A85260}"/>
              </a:ext>
            </a:extLst>
          </p:cNvPr>
          <p:cNvSpPr>
            <a:spLocks noGrp="1"/>
          </p:cNvSpPr>
          <p:nvPr>
            <p:ph type="body" sz="quarter" idx="11" hasCustomPrompt="1"/>
          </p:nvPr>
        </p:nvSpPr>
        <p:spPr>
          <a:xfrm>
            <a:off x="733425" y="5905596"/>
            <a:ext cx="5227638" cy="257175"/>
          </a:xfrm>
          <a:prstGeom prst="rect">
            <a:avLst/>
          </a:prstGeom>
        </p:spPr>
        <p:txBody>
          <a:bodyPr lIns="0" tIns="0" rIns="0" bIns="0"/>
          <a:lstStyle>
            <a:lvl1pPr marL="0" indent="0">
              <a:buNone/>
              <a:defRPr sz="2000">
                <a:solidFill>
                  <a:srgbClr val="FCFFFC"/>
                </a:solidFill>
                <a:latin typeface="Arial" panose="020B0604020202020204" pitchFamily="34" charset="0"/>
                <a:cs typeface="Arial" panose="020B0604020202020204" pitchFamily="34" charset="0"/>
              </a:defRPr>
            </a:lvl1pPr>
          </a:lstStyle>
          <a:p>
            <a:pPr lvl="0"/>
            <a:r>
              <a:rPr lang="en-US" dirty="0"/>
              <a:t>Subheading, data or author information</a:t>
            </a:r>
          </a:p>
        </p:txBody>
      </p:sp>
      <p:pic>
        <p:nvPicPr>
          <p:cNvPr id="14" name="Picture 13" descr="FrontlineAIDS_PrimaryLogoStrapline_White_CMYK.eps"/>
          <p:cNvPicPr>
            <a:picLocks noChangeAspect="1"/>
          </p:cNvPicPr>
          <p:nvPr userDrawn="1"/>
        </p:nvPicPr>
        <p:blipFill rotWithShape="1">
          <a:blip r:embed="rId4" cstate="email">
            <a:extLst>
              <a:ext uri="{28A0092B-C50C-407E-A947-70E740481C1C}">
                <a14:useLocalDpi xmlns:a14="http://schemas.microsoft.com/office/drawing/2010/main"/>
              </a:ext>
            </a:extLst>
          </a:blip>
          <a:srcRect b="37277"/>
          <a:stretch/>
        </p:blipFill>
        <p:spPr>
          <a:xfrm>
            <a:off x="197203" y="102545"/>
            <a:ext cx="3419502" cy="1159603"/>
          </a:xfrm>
          <a:prstGeom prst="rect">
            <a:avLst/>
          </a:prstGeom>
        </p:spPr>
      </p:pic>
      <p:sp>
        <p:nvSpPr>
          <p:cNvPr id="8" name="Picture Placeholder 6">
            <a:extLst>
              <a:ext uri="{FF2B5EF4-FFF2-40B4-BE49-F238E27FC236}">
                <a16:creationId xmlns:a16="http://schemas.microsoft.com/office/drawing/2014/main" id="{0785138D-886E-4347-9979-BA6886E25E61}"/>
              </a:ext>
            </a:extLst>
          </p:cNvPr>
          <p:cNvSpPr>
            <a:spLocks noGrp="1"/>
          </p:cNvSpPr>
          <p:nvPr>
            <p:ph type="pic" sz="quarter" idx="12" hasCustomPrompt="1"/>
          </p:nvPr>
        </p:nvSpPr>
        <p:spPr>
          <a:xfrm>
            <a:off x="3583093" y="556504"/>
            <a:ext cx="1525588" cy="572209"/>
          </a:xfrm>
          <a:prstGeom prst="rect">
            <a:avLst/>
          </a:prstGeom>
        </p:spPr>
        <p:txBody>
          <a:bodyPr/>
          <a:lstStyle>
            <a:lvl1pPr marL="0" indent="0" algn="ctr">
              <a:buNone/>
              <a:defRPr sz="1500" baseline="0">
                <a:solidFill>
                  <a:schemeClr val="bg1"/>
                </a:solidFill>
              </a:defRPr>
            </a:lvl1pPr>
          </a:lstStyle>
          <a:p>
            <a:r>
              <a:rPr lang="en-US" dirty="0"/>
              <a:t>PLACE PARTNER LOGO HERE</a:t>
            </a:r>
          </a:p>
        </p:txBody>
      </p:sp>
    </p:spTree>
    <p:extLst>
      <p:ext uri="{BB962C8B-B14F-4D97-AF65-F5344CB8AC3E}">
        <p14:creationId xmlns:p14="http://schemas.microsoft.com/office/powerpoint/2010/main" val="1042986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445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End Slide">
    <p:spTree>
      <p:nvGrpSpPr>
        <p:cNvPr id="1" name=""/>
        <p:cNvGrpSpPr/>
        <p:nvPr/>
      </p:nvGrpSpPr>
      <p:grpSpPr>
        <a:xfrm>
          <a:off x="0" y="0"/>
          <a:ext cx="0" cy="0"/>
          <a:chOff x="0" y="0"/>
          <a:chExt cx="0" cy="0"/>
        </a:xfrm>
      </p:grpSpPr>
      <p:sp>
        <p:nvSpPr>
          <p:cNvPr id="7" name="Picture Placeholder 7"/>
          <p:cNvSpPr>
            <a:spLocks noGrp="1"/>
          </p:cNvSpPr>
          <p:nvPr>
            <p:ph type="pic" sz="quarter" idx="10"/>
          </p:nvPr>
        </p:nvSpPr>
        <p:spPr>
          <a:xfrm>
            <a:off x="0" y="0"/>
            <a:ext cx="12192000" cy="6858000"/>
          </a:xfrm>
          <a:prstGeom prst="rect">
            <a:avLst/>
          </a:prstGeom>
        </p:spPr>
        <p:txBody>
          <a:bodyPr vert="horz"/>
          <a:lstStyle/>
          <a:p>
            <a:endParaRPr lang="en-US" dirty="0"/>
          </a:p>
        </p:txBody>
      </p:sp>
      <p:pic>
        <p:nvPicPr>
          <p:cNvPr id="6" name="Picture 5" descr="A person wearing a black shirt&#10;&#10;Description automatically generated">
            <a:extLst>
              <a:ext uri="{FF2B5EF4-FFF2-40B4-BE49-F238E27FC236}">
                <a16:creationId xmlns:a16="http://schemas.microsoft.com/office/drawing/2014/main" id="{D5318E3E-8A3D-BB47-84F7-852171D3E94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15" y="0"/>
            <a:ext cx="12184970" cy="6858000"/>
          </a:xfrm>
          <a:prstGeom prst="rect">
            <a:avLst/>
          </a:prstGeom>
        </p:spPr>
      </p:pic>
      <p:sp>
        <p:nvSpPr>
          <p:cNvPr id="9" name="Picture Placeholder 2"/>
          <p:cNvSpPr>
            <a:spLocks noGrp="1"/>
          </p:cNvSpPr>
          <p:nvPr>
            <p:ph type="pic" sz="quarter" idx="11"/>
          </p:nvPr>
        </p:nvSpPr>
        <p:spPr>
          <a:xfrm>
            <a:off x="538263" y="3878263"/>
            <a:ext cx="6237870" cy="2674862"/>
          </a:xfrm>
          <a:prstGeom prst="rect">
            <a:avLst/>
          </a:prstGeom>
          <a:blipFill rotWithShape="1">
            <a:blip r:embed="rId3" cstate="email">
              <a:extLst>
                <a:ext uri="{28A0092B-C50C-407E-A947-70E740481C1C}">
                  <a14:useLocalDpi xmlns:a14="http://schemas.microsoft.com/office/drawing/2010/main"/>
                </a:ext>
              </a:extLst>
            </a:blip>
            <a:stretch>
              <a:fillRect/>
            </a:stretch>
          </a:blipFill>
        </p:spPr>
        <p:txBody>
          <a:bodyPr vert="horz"/>
          <a:lstStyle>
            <a:lvl1pPr>
              <a:defRPr sz="100"/>
            </a:lvl1pPr>
          </a:lstStyle>
          <a:p>
            <a:endParaRPr lang="en-US" dirty="0"/>
          </a:p>
        </p:txBody>
      </p:sp>
      <p:sp>
        <p:nvSpPr>
          <p:cNvPr id="5" name="Picture Placeholder 4"/>
          <p:cNvSpPr>
            <a:spLocks noGrp="1"/>
          </p:cNvSpPr>
          <p:nvPr>
            <p:ph type="pic" sz="quarter" idx="12"/>
          </p:nvPr>
        </p:nvSpPr>
        <p:spPr>
          <a:xfrm>
            <a:off x="8218488" y="-109538"/>
            <a:ext cx="4171950" cy="1919288"/>
          </a:xfrm>
          <a:prstGeom prst="rect">
            <a:avLst/>
          </a:prstGeom>
          <a:blipFill rotWithShape="1">
            <a:blip r:embed="rId4" cstate="email">
              <a:extLst>
                <a:ext uri="{28A0092B-C50C-407E-A947-70E740481C1C}">
                  <a14:useLocalDpi xmlns:a14="http://schemas.microsoft.com/office/drawing/2010/main"/>
                </a:ext>
              </a:extLst>
            </a:blip>
            <a:stretch>
              <a:fillRect/>
            </a:stretch>
          </a:blipFill>
        </p:spPr>
        <p:txBody>
          <a:bodyPr vert="horz"/>
          <a:lstStyle>
            <a:lvl1pPr>
              <a:defRPr sz="100"/>
            </a:lvl1pPr>
          </a:lstStyle>
          <a:p>
            <a:endParaRPr lang="en-US" dirty="0"/>
          </a:p>
        </p:txBody>
      </p:sp>
    </p:spTree>
    <p:extLst>
      <p:ext uri="{BB962C8B-B14F-4D97-AF65-F5344CB8AC3E}">
        <p14:creationId xmlns:p14="http://schemas.microsoft.com/office/powerpoint/2010/main" val="1843289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person standing in front of a beach&#10;&#10;Description automatically generated">
            <a:extLst>
              <a:ext uri="{FF2B5EF4-FFF2-40B4-BE49-F238E27FC236}">
                <a16:creationId xmlns:a16="http://schemas.microsoft.com/office/drawing/2014/main" id="{8D7A157A-01F5-FE4F-A90B-106E6732C99D}"/>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1613189" y="402337"/>
            <a:ext cx="10393281" cy="6177368"/>
          </a:xfrm>
          <a:prstGeom prst="rect">
            <a:avLst/>
          </a:prstGeom>
        </p:spPr>
      </p:pic>
      <p:pic>
        <p:nvPicPr>
          <p:cNvPr id="2" name="Picture 1" descr="LogoCutout-color-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68" y="-1"/>
            <a:ext cx="12224844" cy="6877549"/>
          </a:xfrm>
          <a:prstGeom prst="rect">
            <a:avLst/>
          </a:prstGeom>
        </p:spPr>
      </p:pic>
      <p:sp>
        <p:nvSpPr>
          <p:cNvPr id="9" name="Text Placeholder 2">
            <a:extLst>
              <a:ext uri="{FF2B5EF4-FFF2-40B4-BE49-F238E27FC236}">
                <a16:creationId xmlns:a16="http://schemas.microsoft.com/office/drawing/2014/main" id="{E4EE0E56-E18D-3648-9D50-15A472D3607D}"/>
              </a:ext>
            </a:extLst>
          </p:cNvPr>
          <p:cNvSpPr>
            <a:spLocks noGrp="1"/>
          </p:cNvSpPr>
          <p:nvPr>
            <p:ph type="body" sz="quarter" idx="10" hasCustomPrompt="1"/>
          </p:nvPr>
        </p:nvSpPr>
        <p:spPr>
          <a:xfrm>
            <a:off x="733954" y="2766963"/>
            <a:ext cx="5227109" cy="2408731"/>
          </a:xfrm>
          <a:prstGeom prst="rect">
            <a:avLst/>
          </a:prstGeom>
        </p:spPr>
        <p:txBody>
          <a:bodyPr lIns="0" tIns="0" rIns="0" bIns="0" anchor="t" anchorCtr="0"/>
          <a:lstStyle>
            <a:lvl1pPr marL="0" indent="0">
              <a:lnSpc>
                <a:spcPct val="80000"/>
              </a:lnSpc>
              <a:buNone/>
              <a:defRPr sz="4500" b="1" i="0" spc="-200" baseline="0">
                <a:solidFill>
                  <a:srgbClr val="000000"/>
                </a:solidFill>
                <a:latin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COVER PAGE HEADING OVER THREE TO FOUR LINES</a:t>
            </a:r>
          </a:p>
        </p:txBody>
      </p:sp>
      <p:sp>
        <p:nvSpPr>
          <p:cNvPr id="10" name="Text Placeholder 4">
            <a:extLst>
              <a:ext uri="{FF2B5EF4-FFF2-40B4-BE49-F238E27FC236}">
                <a16:creationId xmlns:a16="http://schemas.microsoft.com/office/drawing/2014/main" id="{F8A875A9-FD6E-2F4F-927E-06A0A2A85260}"/>
              </a:ext>
            </a:extLst>
          </p:cNvPr>
          <p:cNvSpPr>
            <a:spLocks noGrp="1"/>
          </p:cNvSpPr>
          <p:nvPr>
            <p:ph type="body" sz="quarter" idx="11" hasCustomPrompt="1"/>
          </p:nvPr>
        </p:nvSpPr>
        <p:spPr>
          <a:xfrm>
            <a:off x="733425" y="5905596"/>
            <a:ext cx="5227638" cy="257175"/>
          </a:xfrm>
          <a:prstGeom prst="rect">
            <a:avLst/>
          </a:prstGeom>
        </p:spPr>
        <p:txBody>
          <a:bodyPr lIns="0" tIns="0" rIns="0" bIns="0"/>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dirty="0"/>
              <a:t>Subheading, data or author information</a:t>
            </a:r>
          </a:p>
        </p:txBody>
      </p:sp>
      <p:pic>
        <p:nvPicPr>
          <p:cNvPr id="13" name="Picture 12" descr="A close up of a logo&#10;&#10;Description automatically generated">
            <a:extLst>
              <a:ext uri="{FF2B5EF4-FFF2-40B4-BE49-F238E27FC236}">
                <a16:creationId xmlns:a16="http://schemas.microsoft.com/office/drawing/2014/main" id="{65375B72-61AA-C64C-9C86-590A5C1D050D}"/>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a:stretch/>
        </p:blipFill>
        <p:spPr>
          <a:xfrm>
            <a:off x="633368" y="450004"/>
            <a:ext cx="2553064" cy="859204"/>
          </a:xfrm>
          <a:prstGeom prst="rect">
            <a:avLst/>
          </a:prstGeom>
        </p:spPr>
      </p:pic>
      <p:sp>
        <p:nvSpPr>
          <p:cNvPr id="8" name="Picture Placeholder 6">
            <a:extLst>
              <a:ext uri="{FF2B5EF4-FFF2-40B4-BE49-F238E27FC236}">
                <a16:creationId xmlns:a16="http://schemas.microsoft.com/office/drawing/2014/main" id="{0785138D-886E-4347-9979-BA6886E25E61}"/>
              </a:ext>
            </a:extLst>
          </p:cNvPr>
          <p:cNvSpPr>
            <a:spLocks noGrp="1"/>
          </p:cNvSpPr>
          <p:nvPr>
            <p:ph type="pic" sz="quarter" idx="12" hasCustomPrompt="1"/>
          </p:nvPr>
        </p:nvSpPr>
        <p:spPr>
          <a:xfrm>
            <a:off x="3583093" y="556504"/>
            <a:ext cx="1525588" cy="572209"/>
          </a:xfrm>
          <a:prstGeom prst="rect">
            <a:avLst/>
          </a:prstGeom>
        </p:spPr>
        <p:txBody>
          <a:bodyPr/>
          <a:lstStyle>
            <a:lvl1pPr marL="0" indent="0" algn="ctr">
              <a:buNone/>
              <a:defRPr sz="1500" baseline="0">
                <a:solidFill>
                  <a:srgbClr val="000000"/>
                </a:solidFill>
              </a:defRPr>
            </a:lvl1pPr>
          </a:lstStyle>
          <a:p>
            <a:r>
              <a:rPr lang="en-US" dirty="0"/>
              <a:t>PLACE PARTNER LOGO HERE</a:t>
            </a:r>
          </a:p>
        </p:txBody>
      </p:sp>
    </p:spTree>
    <p:extLst>
      <p:ext uri="{BB962C8B-B14F-4D97-AF65-F5344CB8AC3E}">
        <p14:creationId xmlns:p14="http://schemas.microsoft.com/office/powerpoint/2010/main" val="3084771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3" name="Picture 2" descr="Addis_Beza_2569__gallery.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375081" y="197077"/>
            <a:ext cx="8816920" cy="6503535"/>
          </a:xfrm>
          <a:prstGeom prst="rect">
            <a:avLst/>
          </a:prstGeom>
        </p:spPr>
      </p:pic>
      <p:pic>
        <p:nvPicPr>
          <p:cNvPr id="5" name="Picture 4" descr="LogoCutout-color-02.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22939" cy="6876478"/>
          </a:xfrm>
          <a:prstGeom prst="rect">
            <a:avLst/>
          </a:prstGeom>
        </p:spPr>
      </p:pic>
      <p:sp>
        <p:nvSpPr>
          <p:cNvPr id="9" name="Text Placeholder 2">
            <a:extLst>
              <a:ext uri="{FF2B5EF4-FFF2-40B4-BE49-F238E27FC236}">
                <a16:creationId xmlns:a16="http://schemas.microsoft.com/office/drawing/2014/main" id="{E4EE0E56-E18D-3648-9D50-15A472D3607D}"/>
              </a:ext>
            </a:extLst>
          </p:cNvPr>
          <p:cNvSpPr>
            <a:spLocks noGrp="1"/>
          </p:cNvSpPr>
          <p:nvPr>
            <p:ph type="body" sz="quarter" idx="10" hasCustomPrompt="1"/>
          </p:nvPr>
        </p:nvSpPr>
        <p:spPr>
          <a:xfrm>
            <a:off x="733425" y="2759075"/>
            <a:ext cx="5227109" cy="2501281"/>
          </a:xfrm>
          <a:prstGeom prst="rect">
            <a:avLst/>
          </a:prstGeom>
        </p:spPr>
        <p:txBody>
          <a:bodyPr lIns="0" tIns="0" rIns="0" bIns="0" anchor="t" anchorCtr="0"/>
          <a:lstStyle>
            <a:lvl1pPr marL="0" indent="0">
              <a:lnSpc>
                <a:spcPct val="80000"/>
              </a:lnSpc>
              <a:buNone/>
              <a:defRPr sz="4500" b="1" i="0" spc="-200" baseline="0">
                <a:solidFill>
                  <a:schemeClr val="bg1"/>
                </a:solidFill>
                <a:latin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COVER PAGE HEADING OVER THREE TO FOUR LINES</a:t>
            </a:r>
          </a:p>
        </p:txBody>
      </p:sp>
      <p:sp>
        <p:nvSpPr>
          <p:cNvPr id="10" name="Text Placeholder 4">
            <a:extLst>
              <a:ext uri="{FF2B5EF4-FFF2-40B4-BE49-F238E27FC236}">
                <a16:creationId xmlns:a16="http://schemas.microsoft.com/office/drawing/2014/main" id="{F8A875A9-FD6E-2F4F-927E-06A0A2A85260}"/>
              </a:ext>
            </a:extLst>
          </p:cNvPr>
          <p:cNvSpPr>
            <a:spLocks noGrp="1"/>
          </p:cNvSpPr>
          <p:nvPr>
            <p:ph type="body" sz="quarter" idx="11" hasCustomPrompt="1"/>
          </p:nvPr>
        </p:nvSpPr>
        <p:spPr>
          <a:xfrm>
            <a:off x="733425" y="5905596"/>
            <a:ext cx="5227638" cy="257175"/>
          </a:xfrm>
          <a:prstGeom prst="rect">
            <a:avLst/>
          </a:prstGeom>
        </p:spPr>
        <p:txBody>
          <a:bodyPr lIns="0" tIns="0" rIns="0" bIns="0"/>
          <a:lstStyle>
            <a:lvl1pPr marL="0" indent="0">
              <a:buNone/>
              <a:defRPr sz="2000">
                <a:solidFill>
                  <a:srgbClr val="FCFFFC"/>
                </a:solidFill>
                <a:latin typeface="Arial" panose="020B0604020202020204" pitchFamily="34" charset="0"/>
                <a:cs typeface="Arial" panose="020B0604020202020204" pitchFamily="34" charset="0"/>
              </a:defRPr>
            </a:lvl1pPr>
          </a:lstStyle>
          <a:p>
            <a:pPr lvl="0"/>
            <a:r>
              <a:rPr lang="en-US" dirty="0"/>
              <a:t>Subheading, data or author information</a:t>
            </a:r>
          </a:p>
        </p:txBody>
      </p:sp>
      <p:pic>
        <p:nvPicPr>
          <p:cNvPr id="14" name="Picture 13" descr="FrontlineAIDS_PrimaryLogoStrapline_White_CMYK.eps"/>
          <p:cNvPicPr>
            <a:picLocks noChangeAspect="1"/>
          </p:cNvPicPr>
          <p:nvPr userDrawn="1"/>
        </p:nvPicPr>
        <p:blipFill rotWithShape="1">
          <a:blip r:embed="rId4" cstate="email">
            <a:extLst>
              <a:ext uri="{28A0092B-C50C-407E-A947-70E740481C1C}">
                <a14:useLocalDpi xmlns:a14="http://schemas.microsoft.com/office/drawing/2010/main"/>
              </a:ext>
            </a:extLst>
          </a:blip>
          <a:srcRect b="37277"/>
          <a:stretch/>
        </p:blipFill>
        <p:spPr>
          <a:xfrm>
            <a:off x="197203" y="102545"/>
            <a:ext cx="3419502" cy="1159603"/>
          </a:xfrm>
          <a:prstGeom prst="rect">
            <a:avLst/>
          </a:prstGeom>
        </p:spPr>
      </p:pic>
      <p:sp>
        <p:nvSpPr>
          <p:cNvPr id="8" name="Picture Placeholder 6">
            <a:extLst>
              <a:ext uri="{FF2B5EF4-FFF2-40B4-BE49-F238E27FC236}">
                <a16:creationId xmlns:a16="http://schemas.microsoft.com/office/drawing/2014/main" id="{0785138D-886E-4347-9979-BA6886E25E61}"/>
              </a:ext>
            </a:extLst>
          </p:cNvPr>
          <p:cNvSpPr>
            <a:spLocks noGrp="1"/>
          </p:cNvSpPr>
          <p:nvPr>
            <p:ph type="pic" sz="quarter" idx="12" hasCustomPrompt="1"/>
          </p:nvPr>
        </p:nvSpPr>
        <p:spPr>
          <a:xfrm>
            <a:off x="3583093" y="556504"/>
            <a:ext cx="1525588" cy="572209"/>
          </a:xfrm>
          <a:prstGeom prst="rect">
            <a:avLst/>
          </a:prstGeom>
        </p:spPr>
        <p:txBody>
          <a:bodyPr/>
          <a:lstStyle>
            <a:lvl1pPr marL="0" indent="0" algn="ctr">
              <a:buNone/>
              <a:defRPr sz="1500" baseline="0">
                <a:solidFill>
                  <a:schemeClr val="bg1"/>
                </a:solidFill>
              </a:defRPr>
            </a:lvl1pPr>
          </a:lstStyle>
          <a:p>
            <a:r>
              <a:rPr lang="en-US" dirty="0"/>
              <a:t>PLACE PARTNER LOGO HERE</a:t>
            </a:r>
          </a:p>
        </p:txBody>
      </p:sp>
    </p:spTree>
    <p:extLst>
      <p:ext uri="{BB962C8B-B14F-4D97-AF65-F5344CB8AC3E}">
        <p14:creationId xmlns:p14="http://schemas.microsoft.com/office/powerpoint/2010/main" val="3916103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17977" y="556505"/>
            <a:ext cx="8074024" cy="6301496"/>
          </a:xfrm>
          <a:prstGeom prst="rect">
            <a:avLst/>
          </a:prstGeom>
        </p:spPr>
      </p:pic>
      <p:pic>
        <p:nvPicPr>
          <p:cNvPr id="2" name="Picture 1" descr="LogoCutout-color-03.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15" y="0"/>
            <a:ext cx="12211991" cy="6870318"/>
          </a:xfrm>
          <a:prstGeom prst="rect">
            <a:avLst/>
          </a:prstGeom>
        </p:spPr>
      </p:pic>
      <p:sp>
        <p:nvSpPr>
          <p:cNvPr id="9" name="Text Placeholder 2">
            <a:extLst>
              <a:ext uri="{FF2B5EF4-FFF2-40B4-BE49-F238E27FC236}">
                <a16:creationId xmlns:a16="http://schemas.microsoft.com/office/drawing/2014/main" id="{E4EE0E56-E18D-3648-9D50-15A472D3607D}"/>
              </a:ext>
            </a:extLst>
          </p:cNvPr>
          <p:cNvSpPr>
            <a:spLocks noGrp="1"/>
          </p:cNvSpPr>
          <p:nvPr>
            <p:ph type="body" sz="quarter" idx="10" hasCustomPrompt="1"/>
          </p:nvPr>
        </p:nvSpPr>
        <p:spPr>
          <a:xfrm>
            <a:off x="733425" y="2766963"/>
            <a:ext cx="5227109" cy="2870200"/>
          </a:xfrm>
          <a:prstGeom prst="rect">
            <a:avLst/>
          </a:prstGeom>
        </p:spPr>
        <p:txBody>
          <a:bodyPr lIns="0" tIns="0" rIns="0" bIns="0" anchor="t" anchorCtr="0"/>
          <a:lstStyle>
            <a:lvl1pPr marL="0" indent="0">
              <a:lnSpc>
                <a:spcPct val="80000"/>
              </a:lnSpc>
              <a:buNone/>
              <a:defRPr sz="4500" b="1" i="0" spc="-200" baseline="0">
                <a:solidFill>
                  <a:srgbClr val="000000"/>
                </a:solidFill>
                <a:latin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COVER PAGE HEADING OVER THREE TO FOUR LINES</a:t>
            </a:r>
          </a:p>
        </p:txBody>
      </p:sp>
      <p:sp>
        <p:nvSpPr>
          <p:cNvPr id="10" name="Text Placeholder 4">
            <a:extLst>
              <a:ext uri="{FF2B5EF4-FFF2-40B4-BE49-F238E27FC236}">
                <a16:creationId xmlns:a16="http://schemas.microsoft.com/office/drawing/2014/main" id="{F8A875A9-FD6E-2F4F-927E-06A0A2A85260}"/>
              </a:ext>
            </a:extLst>
          </p:cNvPr>
          <p:cNvSpPr>
            <a:spLocks noGrp="1"/>
          </p:cNvSpPr>
          <p:nvPr>
            <p:ph type="body" sz="quarter" idx="11" hasCustomPrompt="1"/>
          </p:nvPr>
        </p:nvSpPr>
        <p:spPr>
          <a:xfrm>
            <a:off x="733425" y="5905596"/>
            <a:ext cx="5227638" cy="257175"/>
          </a:xfrm>
          <a:prstGeom prst="rect">
            <a:avLst/>
          </a:prstGeom>
        </p:spPr>
        <p:txBody>
          <a:bodyPr lIns="0" tIns="0" rIns="0" bIns="0"/>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dirty="0"/>
              <a:t>Subheading, data or author information</a:t>
            </a:r>
          </a:p>
        </p:txBody>
      </p:sp>
      <p:pic>
        <p:nvPicPr>
          <p:cNvPr id="13" name="Picture 12" descr="A close up of a logo&#10;&#10;Description automatically generated">
            <a:extLst>
              <a:ext uri="{FF2B5EF4-FFF2-40B4-BE49-F238E27FC236}">
                <a16:creationId xmlns:a16="http://schemas.microsoft.com/office/drawing/2014/main" id="{65375B72-61AA-C64C-9C86-590A5C1D050D}"/>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a:stretch/>
        </p:blipFill>
        <p:spPr>
          <a:xfrm>
            <a:off x="633368" y="450004"/>
            <a:ext cx="2553064" cy="859204"/>
          </a:xfrm>
          <a:prstGeom prst="rect">
            <a:avLst/>
          </a:prstGeom>
        </p:spPr>
      </p:pic>
      <p:sp>
        <p:nvSpPr>
          <p:cNvPr id="8" name="Picture Placeholder 6">
            <a:extLst>
              <a:ext uri="{FF2B5EF4-FFF2-40B4-BE49-F238E27FC236}">
                <a16:creationId xmlns:a16="http://schemas.microsoft.com/office/drawing/2014/main" id="{0785138D-886E-4347-9979-BA6886E25E61}"/>
              </a:ext>
            </a:extLst>
          </p:cNvPr>
          <p:cNvSpPr>
            <a:spLocks noGrp="1"/>
          </p:cNvSpPr>
          <p:nvPr>
            <p:ph type="pic" sz="quarter" idx="12" hasCustomPrompt="1"/>
          </p:nvPr>
        </p:nvSpPr>
        <p:spPr>
          <a:xfrm>
            <a:off x="3583093" y="556504"/>
            <a:ext cx="1525588" cy="572209"/>
          </a:xfrm>
          <a:prstGeom prst="rect">
            <a:avLst/>
          </a:prstGeom>
        </p:spPr>
        <p:txBody>
          <a:bodyPr/>
          <a:lstStyle>
            <a:lvl1pPr marL="0" indent="0" algn="ctr">
              <a:buNone/>
              <a:defRPr sz="1500" baseline="0">
                <a:solidFill>
                  <a:srgbClr val="000000"/>
                </a:solidFill>
              </a:defRPr>
            </a:lvl1pPr>
          </a:lstStyle>
          <a:p>
            <a:r>
              <a:rPr lang="en-US" dirty="0"/>
              <a:t>PLACE PARTNER LOGO HERE</a:t>
            </a:r>
          </a:p>
        </p:txBody>
      </p:sp>
    </p:spTree>
    <p:extLst>
      <p:ext uri="{BB962C8B-B14F-4D97-AF65-F5344CB8AC3E}">
        <p14:creationId xmlns:p14="http://schemas.microsoft.com/office/powerpoint/2010/main" val="3624773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8278" y="556506"/>
            <a:ext cx="6853722" cy="5349092"/>
          </a:xfrm>
          <a:prstGeom prst="rect">
            <a:avLst/>
          </a:prstGeom>
        </p:spPr>
      </p:pic>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t="-1"/>
          <a:stretch/>
        </p:blipFill>
        <p:spPr>
          <a:xfrm>
            <a:off x="0" y="1"/>
            <a:ext cx="12207775" cy="5905596"/>
          </a:xfrm>
          <a:prstGeom prst="rect">
            <a:avLst/>
          </a:prstGeom>
        </p:spPr>
      </p:pic>
      <p:sp>
        <p:nvSpPr>
          <p:cNvPr id="9" name="Text Placeholder 2">
            <a:extLst>
              <a:ext uri="{FF2B5EF4-FFF2-40B4-BE49-F238E27FC236}">
                <a16:creationId xmlns:a16="http://schemas.microsoft.com/office/drawing/2014/main" id="{E4EE0E56-E18D-3648-9D50-15A472D3607D}"/>
              </a:ext>
            </a:extLst>
          </p:cNvPr>
          <p:cNvSpPr>
            <a:spLocks noGrp="1"/>
          </p:cNvSpPr>
          <p:nvPr>
            <p:ph type="body" sz="quarter" idx="10" hasCustomPrompt="1"/>
          </p:nvPr>
        </p:nvSpPr>
        <p:spPr>
          <a:xfrm>
            <a:off x="733954" y="2061465"/>
            <a:ext cx="5227109" cy="2408731"/>
          </a:xfrm>
          <a:prstGeom prst="rect">
            <a:avLst/>
          </a:prstGeom>
        </p:spPr>
        <p:txBody>
          <a:bodyPr lIns="0" tIns="0" rIns="0" bIns="0" anchor="t" anchorCtr="0"/>
          <a:lstStyle>
            <a:lvl1pPr marL="0" indent="0">
              <a:lnSpc>
                <a:spcPct val="80000"/>
              </a:lnSpc>
              <a:buNone/>
              <a:defRPr sz="4500" b="1" i="0" spc="-200" baseline="0">
                <a:solidFill>
                  <a:srgbClr val="000000"/>
                </a:solidFill>
                <a:latin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COVER PAGE HEADING OVER THREE TO FOUR LINES</a:t>
            </a:r>
          </a:p>
        </p:txBody>
      </p:sp>
      <p:sp>
        <p:nvSpPr>
          <p:cNvPr id="10" name="Text Placeholder 4">
            <a:extLst>
              <a:ext uri="{FF2B5EF4-FFF2-40B4-BE49-F238E27FC236}">
                <a16:creationId xmlns:a16="http://schemas.microsoft.com/office/drawing/2014/main" id="{F8A875A9-FD6E-2F4F-927E-06A0A2A85260}"/>
              </a:ext>
            </a:extLst>
          </p:cNvPr>
          <p:cNvSpPr>
            <a:spLocks noGrp="1"/>
          </p:cNvSpPr>
          <p:nvPr>
            <p:ph type="body" sz="quarter" idx="11" hasCustomPrompt="1"/>
          </p:nvPr>
        </p:nvSpPr>
        <p:spPr>
          <a:xfrm>
            <a:off x="733425" y="5200098"/>
            <a:ext cx="5227638" cy="257175"/>
          </a:xfrm>
          <a:prstGeom prst="rect">
            <a:avLst/>
          </a:prstGeom>
        </p:spPr>
        <p:txBody>
          <a:bodyPr lIns="0" tIns="0" rIns="0" bIns="0"/>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dirty="0"/>
              <a:t>Subheading, data or author information</a:t>
            </a:r>
          </a:p>
        </p:txBody>
      </p:sp>
      <p:pic>
        <p:nvPicPr>
          <p:cNvPr id="13" name="Picture 12" descr="A close up of a logo&#10;&#10;Description automatically generated">
            <a:extLst>
              <a:ext uri="{FF2B5EF4-FFF2-40B4-BE49-F238E27FC236}">
                <a16:creationId xmlns:a16="http://schemas.microsoft.com/office/drawing/2014/main" id="{65375B72-61AA-C64C-9C86-590A5C1D050D}"/>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a:stretch/>
        </p:blipFill>
        <p:spPr>
          <a:xfrm>
            <a:off x="633368" y="450004"/>
            <a:ext cx="2553064" cy="859204"/>
          </a:xfrm>
          <a:prstGeom prst="rect">
            <a:avLst/>
          </a:prstGeom>
        </p:spPr>
      </p:pic>
      <p:sp>
        <p:nvSpPr>
          <p:cNvPr id="15" name="Picture Placeholder 6">
            <a:extLst>
              <a:ext uri="{FF2B5EF4-FFF2-40B4-BE49-F238E27FC236}">
                <a16:creationId xmlns:a16="http://schemas.microsoft.com/office/drawing/2014/main" id="{0785138D-886E-4347-9979-BA6886E25E61}"/>
              </a:ext>
            </a:extLst>
          </p:cNvPr>
          <p:cNvSpPr>
            <a:spLocks noGrp="1"/>
          </p:cNvSpPr>
          <p:nvPr>
            <p:ph type="pic" sz="quarter" idx="13" hasCustomPrompt="1"/>
          </p:nvPr>
        </p:nvSpPr>
        <p:spPr>
          <a:xfrm>
            <a:off x="733954" y="6083198"/>
            <a:ext cx="1525588" cy="572209"/>
          </a:xfrm>
          <a:prstGeom prst="rect">
            <a:avLst/>
          </a:prstGeom>
        </p:spPr>
        <p:txBody>
          <a:bodyPr/>
          <a:lstStyle>
            <a:lvl1pPr marL="0" indent="0" algn="ctr">
              <a:buNone/>
              <a:defRPr sz="1500" baseline="0">
                <a:solidFill>
                  <a:srgbClr val="000000"/>
                </a:solidFill>
              </a:defRPr>
            </a:lvl1pPr>
          </a:lstStyle>
          <a:p>
            <a:r>
              <a:rPr lang="en-US" dirty="0"/>
              <a:t>PLACE PARTNER LOGO HERE</a:t>
            </a:r>
          </a:p>
        </p:txBody>
      </p:sp>
      <p:sp>
        <p:nvSpPr>
          <p:cNvPr id="16" name="Picture Placeholder 6">
            <a:extLst>
              <a:ext uri="{FF2B5EF4-FFF2-40B4-BE49-F238E27FC236}">
                <a16:creationId xmlns:a16="http://schemas.microsoft.com/office/drawing/2014/main" id="{0785138D-886E-4347-9979-BA6886E25E61}"/>
              </a:ext>
            </a:extLst>
          </p:cNvPr>
          <p:cNvSpPr>
            <a:spLocks noGrp="1"/>
          </p:cNvSpPr>
          <p:nvPr>
            <p:ph type="pic" sz="quarter" idx="14" hasCustomPrompt="1"/>
          </p:nvPr>
        </p:nvSpPr>
        <p:spPr>
          <a:xfrm>
            <a:off x="2565624" y="6083198"/>
            <a:ext cx="1525588" cy="572209"/>
          </a:xfrm>
          <a:prstGeom prst="rect">
            <a:avLst/>
          </a:prstGeom>
        </p:spPr>
        <p:txBody>
          <a:bodyPr/>
          <a:lstStyle>
            <a:lvl1pPr marL="0" indent="0" algn="ctr">
              <a:buNone/>
              <a:defRPr sz="1500" baseline="0">
                <a:solidFill>
                  <a:srgbClr val="000000"/>
                </a:solidFill>
              </a:defRPr>
            </a:lvl1pPr>
          </a:lstStyle>
          <a:p>
            <a:r>
              <a:rPr lang="en-US" dirty="0"/>
              <a:t>PLACE PARTNER LOGO HERE</a:t>
            </a:r>
          </a:p>
        </p:txBody>
      </p:sp>
      <p:sp>
        <p:nvSpPr>
          <p:cNvPr id="17" name="Picture Placeholder 6">
            <a:extLst>
              <a:ext uri="{FF2B5EF4-FFF2-40B4-BE49-F238E27FC236}">
                <a16:creationId xmlns:a16="http://schemas.microsoft.com/office/drawing/2014/main" id="{0785138D-886E-4347-9979-BA6886E25E61}"/>
              </a:ext>
            </a:extLst>
          </p:cNvPr>
          <p:cNvSpPr>
            <a:spLocks noGrp="1"/>
          </p:cNvSpPr>
          <p:nvPr>
            <p:ph type="pic" sz="quarter" idx="15" hasCustomPrompt="1"/>
          </p:nvPr>
        </p:nvSpPr>
        <p:spPr>
          <a:xfrm>
            <a:off x="4388147" y="6083198"/>
            <a:ext cx="1525588" cy="572209"/>
          </a:xfrm>
          <a:prstGeom prst="rect">
            <a:avLst/>
          </a:prstGeom>
        </p:spPr>
        <p:txBody>
          <a:bodyPr/>
          <a:lstStyle>
            <a:lvl1pPr marL="0" indent="0" algn="ctr">
              <a:buNone/>
              <a:defRPr sz="1500" baseline="0">
                <a:solidFill>
                  <a:srgbClr val="000000"/>
                </a:solidFill>
              </a:defRPr>
            </a:lvl1pPr>
          </a:lstStyle>
          <a:p>
            <a:r>
              <a:rPr lang="en-US" dirty="0"/>
              <a:t>PLACE PARTNER LOGO HERE</a:t>
            </a:r>
          </a:p>
        </p:txBody>
      </p:sp>
      <p:sp>
        <p:nvSpPr>
          <p:cNvPr id="18" name="Picture Placeholder 6">
            <a:extLst>
              <a:ext uri="{FF2B5EF4-FFF2-40B4-BE49-F238E27FC236}">
                <a16:creationId xmlns:a16="http://schemas.microsoft.com/office/drawing/2014/main" id="{0785138D-886E-4347-9979-BA6886E25E61}"/>
              </a:ext>
            </a:extLst>
          </p:cNvPr>
          <p:cNvSpPr>
            <a:spLocks noGrp="1"/>
          </p:cNvSpPr>
          <p:nvPr>
            <p:ph type="pic" sz="quarter" idx="16" hasCustomPrompt="1"/>
          </p:nvPr>
        </p:nvSpPr>
        <p:spPr>
          <a:xfrm>
            <a:off x="6217800" y="6083198"/>
            <a:ext cx="1525588" cy="572209"/>
          </a:xfrm>
          <a:prstGeom prst="rect">
            <a:avLst/>
          </a:prstGeom>
        </p:spPr>
        <p:txBody>
          <a:bodyPr/>
          <a:lstStyle>
            <a:lvl1pPr marL="0" indent="0" algn="ctr">
              <a:buNone/>
              <a:defRPr sz="1500" baseline="0">
                <a:solidFill>
                  <a:srgbClr val="000000"/>
                </a:solidFill>
              </a:defRPr>
            </a:lvl1pPr>
          </a:lstStyle>
          <a:p>
            <a:r>
              <a:rPr lang="en-US" dirty="0"/>
              <a:t>PLACE PARTNER LOGO HERE</a:t>
            </a:r>
          </a:p>
        </p:txBody>
      </p:sp>
      <p:sp>
        <p:nvSpPr>
          <p:cNvPr id="19" name="Picture Placeholder 6">
            <a:extLst>
              <a:ext uri="{FF2B5EF4-FFF2-40B4-BE49-F238E27FC236}">
                <a16:creationId xmlns:a16="http://schemas.microsoft.com/office/drawing/2014/main" id="{0785138D-886E-4347-9979-BA6886E25E61}"/>
              </a:ext>
            </a:extLst>
          </p:cNvPr>
          <p:cNvSpPr>
            <a:spLocks noGrp="1"/>
          </p:cNvSpPr>
          <p:nvPr>
            <p:ph type="pic" sz="quarter" idx="17" hasCustomPrompt="1"/>
          </p:nvPr>
        </p:nvSpPr>
        <p:spPr>
          <a:xfrm>
            <a:off x="8046149" y="6083198"/>
            <a:ext cx="1525588" cy="572209"/>
          </a:xfrm>
          <a:prstGeom prst="rect">
            <a:avLst/>
          </a:prstGeom>
        </p:spPr>
        <p:txBody>
          <a:bodyPr/>
          <a:lstStyle>
            <a:lvl1pPr marL="0" indent="0" algn="ctr">
              <a:buNone/>
              <a:defRPr sz="1500" baseline="0">
                <a:solidFill>
                  <a:srgbClr val="000000"/>
                </a:solidFill>
              </a:defRPr>
            </a:lvl1pPr>
          </a:lstStyle>
          <a:p>
            <a:r>
              <a:rPr lang="en-US" dirty="0"/>
              <a:t>PLACE PARTNER LOGO HERE</a:t>
            </a:r>
          </a:p>
        </p:txBody>
      </p:sp>
      <p:sp>
        <p:nvSpPr>
          <p:cNvPr id="20" name="Picture Placeholder 6">
            <a:extLst>
              <a:ext uri="{FF2B5EF4-FFF2-40B4-BE49-F238E27FC236}">
                <a16:creationId xmlns:a16="http://schemas.microsoft.com/office/drawing/2014/main" id="{0785138D-886E-4347-9979-BA6886E25E61}"/>
              </a:ext>
            </a:extLst>
          </p:cNvPr>
          <p:cNvSpPr>
            <a:spLocks noGrp="1"/>
          </p:cNvSpPr>
          <p:nvPr>
            <p:ph type="pic" sz="quarter" idx="18" hasCustomPrompt="1"/>
          </p:nvPr>
        </p:nvSpPr>
        <p:spPr>
          <a:xfrm>
            <a:off x="9877864" y="6083198"/>
            <a:ext cx="1525588" cy="572209"/>
          </a:xfrm>
          <a:prstGeom prst="rect">
            <a:avLst/>
          </a:prstGeom>
        </p:spPr>
        <p:txBody>
          <a:bodyPr/>
          <a:lstStyle>
            <a:lvl1pPr marL="0" indent="0" algn="ctr">
              <a:buNone/>
              <a:defRPr sz="1500" baseline="0">
                <a:solidFill>
                  <a:srgbClr val="000000"/>
                </a:solidFill>
              </a:defRPr>
            </a:lvl1pPr>
          </a:lstStyle>
          <a:p>
            <a:r>
              <a:rPr lang="en-US" dirty="0"/>
              <a:t>PLACE PARTNER LOGO HERE</a:t>
            </a:r>
          </a:p>
        </p:txBody>
      </p:sp>
    </p:spTree>
    <p:extLst>
      <p:ext uri="{BB962C8B-B14F-4D97-AF65-F5344CB8AC3E}">
        <p14:creationId xmlns:p14="http://schemas.microsoft.com/office/powerpoint/2010/main" val="2943490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EB041D-81B6-41E0-91CB-D7C273FFA041}" type="datetimeFigureOut">
              <a:rPr lang="en-GB" smtClean="0"/>
              <a:t>03/09/2019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81C8B3A-71FE-476C-A608-9E62721C6A6E}" type="slidenum">
              <a:rPr lang="en-GB" smtClean="0"/>
              <a:t>‹#›</a:t>
            </a:fld>
            <a:endParaRPr lang="en-GB" dirty="0"/>
          </a:p>
        </p:txBody>
      </p:sp>
    </p:spTree>
    <p:extLst>
      <p:ext uri="{BB962C8B-B14F-4D97-AF65-F5344CB8AC3E}">
        <p14:creationId xmlns:p14="http://schemas.microsoft.com/office/powerpoint/2010/main" val="1567145876"/>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DEEB041D-81B6-41E0-91CB-D7C273FFA041}" type="datetimeFigureOut">
              <a:rPr lang="en-GB" smtClean="0"/>
              <a:t>03/09/2019</a:t>
            </a:fld>
            <a:endParaRPr lang="en-GB" dirty="0"/>
          </a:p>
        </p:txBody>
      </p:sp>
      <p:sp>
        <p:nvSpPr>
          <p:cNvPr id="6" name="Footer Placeholder 5"/>
          <p:cNvSpPr>
            <a:spLocks noGrp="1"/>
          </p:cNvSpPr>
          <p:nvPr>
            <p:ph type="ftr" sz="quarter" idx="11"/>
          </p:nvPr>
        </p:nvSpPr>
        <p:spPr>
          <a:xfrm>
            <a:off x="2103620" y="6375679"/>
            <a:ext cx="3482179" cy="345796"/>
          </a:xfrm>
        </p:spPr>
        <p:txBody>
          <a:bodyPr/>
          <a:lstStyle/>
          <a:p>
            <a:endParaRPr lang="en-GB" dirty="0"/>
          </a:p>
        </p:txBody>
      </p:sp>
      <p:sp>
        <p:nvSpPr>
          <p:cNvPr id="7" name="Slide Number Placeholder 6"/>
          <p:cNvSpPr>
            <a:spLocks noGrp="1"/>
          </p:cNvSpPr>
          <p:nvPr>
            <p:ph type="sldNum" sz="quarter" idx="12"/>
          </p:nvPr>
        </p:nvSpPr>
        <p:spPr>
          <a:xfrm>
            <a:off x="5691014" y="6375679"/>
            <a:ext cx="1232456" cy="345796"/>
          </a:xfrm>
        </p:spPr>
        <p:txBody>
          <a:bodyPr/>
          <a:lstStyle/>
          <a:p>
            <a:fld id="{781C8B3A-71FE-476C-A608-9E62721C6A6E}" type="slidenum">
              <a:rPr lang="en-GB" smtClean="0"/>
              <a:t>‹#›</a:t>
            </a:fld>
            <a:endParaRPr lang="en-GB" dirty="0"/>
          </a:p>
        </p:txBody>
      </p:sp>
    </p:spTree>
    <p:extLst>
      <p:ext uri="{BB962C8B-B14F-4D97-AF65-F5344CB8AC3E}">
        <p14:creationId xmlns:p14="http://schemas.microsoft.com/office/powerpoint/2010/main" val="103366964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EB041D-81B6-41E0-91CB-D7C273FFA041}" type="datetimeFigureOut">
              <a:rPr lang="en-GB" smtClean="0"/>
              <a:t>03/09/2019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81C8B3A-71FE-476C-A608-9E62721C6A6E}" type="slidenum">
              <a:rPr lang="en-GB" smtClean="0"/>
              <a:t>‹#›</a:t>
            </a:fld>
            <a:endParaRPr lang="en-GB" dirty="0"/>
          </a:p>
        </p:txBody>
      </p:sp>
    </p:spTree>
    <p:extLst>
      <p:ext uri="{BB962C8B-B14F-4D97-AF65-F5344CB8AC3E}">
        <p14:creationId xmlns:p14="http://schemas.microsoft.com/office/powerpoint/2010/main" val="462144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EB041D-81B6-41E0-91CB-D7C273FFA041}" type="datetimeFigureOut">
              <a:rPr lang="en-GB" smtClean="0"/>
              <a:t>03/09/2019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81C8B3A-71FE-476C-A608-9E62721C6A6E}" type="slidenum">
              <a:rPr lang="en-GB" smtClean="0"/>
              <a:t>‹#›</a:t>
            </a:fld>
            <a:endParaRPr lang="en-GB" dirty="0"/>
          </a:p>
        </p:txBody>
      </p:sp>
    </p:spTree>
    <p:extLst>
      <p:ext uri="{BB962C8B-B14F-4D97-AF65-F5344CB8AC3E}">
        <p14:creationId xmlns:p14="http://schemas.microsoft.com/office/powerpoint/2010/main" val="1416391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17977" y="556505"/>
            <a:ext cx="8074024" cy="6301496"/>
          </a:xfrm>
          <a:prstGeom prst="rect">
            <a:avLst/>
          </a:prstGeom>
        </p:spPr>
      </p:pic>
      <p:pic>
        <p:nvPicPr>
          <p:cNvPr id="2" name="Picture 1" descr="LogoCutout-color-03.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15" y="0"/>
            <a:ext cx="12211991" cy="6870318"/>
          </a:xfrm>
          <a:prstGeom prst="rect">
            <a:avLst/>
          </a:prstGeom>
        </p:spPr>
      </p:pic>
      <p:sp>
        <p:nvSpPr>
          <p:cNvPr id="9" name="Text Placeholder 2">
            <a:extLst>
              <a:ext uri="{FF2B5EF4-FFF2-40B4-BE49-F238E27FC236}">
                <a16:creationId xmlns:a16="http://schemas.microsoft.com/office/drawing/2014/main" id="{E4EE0E56-E18D-3648-9D50-15A472D3607D}"/>
              </a:ext>
            </a:extLst>
          </p:cNvPr>
          <p:cNvSpPr>
            <a:spLocks noGrp="1"/>
          </p:cNvSpPr>
          <p:nvPr>
            <p:ph type="body" sz="quarter" idx="10" hasCustomPrompt="1"/>
          </p:nvPr>
        </p:nvSpPr>
        <p:spPr>
          <a:xfrm>
            <a:off x="733425" y="2766963"/>
            <a:ext cx="5227109" cy="2870200"/>
          </a:xfrm>
          <a:prstGeom prst="rect">
            <a:avLst/>
          </a:prstGeom>
        </p:spPr>
        <p:txBody>
          <a:bodyPr lIns="0" tIns="0" rIns="0" bIns="0" anchor="t" anchorCtr="0"/>
          <a:lstStyle>
            <a:lvl1pPr marL="0" indent="0">
              <a:lnSpc>
                <a:spcPct val="80000"/>
              </a:lnSpc>
              <a:buNone/>
              <a:defRPr sz="4500" b="1" i="0" spc="-200" baseline="0">
                <a:solidFill>
                  <a:srgbClr val="000000"/>
                </a:solidFill>
                <a:latin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COVER PAGE HEADING OVER THREE TO FOUR LINES</a:t>
            </a:r>
          </a:p>
        </p:txBody>
      </p:sp>
      <p:sp>
        <p:nvSpPr>
          <p:cNvPr id="10" name="Text Placeholder 4">
            <a:extLst>
              <a:ext uri="{FF2B5EF4-FFF2-40B4-BE49-F238E27FC236}">
                <a16:creationId xmlns:a16="http://schemas.microsoft.com/office/drawing/2014/main" id="{F8A875A9-FD6E-2F4F-927E-06A0A2A85260}"/>
              </a:ext>
            </a:extLst>
          </p:cNvPr>
          <p:cNvSpPr>
            <a:spLocks noGrp="1"/>
          </p:cNvSpPr>
          <p:nvPr>
            <p:ph type="body" sz="quarter" idx="11" hasCustomPrompt="1"/>
          </p:nvPr>
        </p:nvSpPr>
        <p:spPr>
          <a:xfrm>
            <a:off x="733425" y="5905596"/>
            <a:ext cx="5227638" cy="257175"/>
          </a:xfrm>
          <a:prstGeom prst="rect">
            <a:avLst/>
          </a:prstGeom>
        </p:spPr>
        <p:txBody>
          <a:bodyPr lIns="0" tIns="0" rIns="0" bIns="0"/>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dirty="0"/>
              <a:t>Subheading, data or author information</a:t>
            </a:r>
          </a:p>
        </p:txBody>
      </p:sp>
      <p:pic>
        <p:nvPicPr>
          <p:cNvPr id="13" name="Picture 12" descr="A close up of a logo&#10;&#10;Description automatically generated">
            <a:extLst>
              <a:ext uri="{FF2B5EF4-FFF2-40B4-BE49-F238E27FC236}">
                <a16:creationId xmlns:a16="http://schemas.microsoft.com/office/drawing/2014/main" id="{65375B72-61AA-C64C-9C86-590A5C1D050D}"/>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a:stretch/>
        </p:blipFill>
        <p:spPr>
          <a:xfrm>
            <a:off x="633368" y="450004"/>
            <a:ext cx="2553064" cy="859204"/>
          </a:xfrm>
          <a:prstGeom prst="rect">
            <a:avLst/>
          </a:prstGeom>
        </p:spPr>
      </p:pic>
      <p:sp>
        <p:nvSpPr>
          <p:cNvPr id="8" name="Picture Placeholder 6">
            <a:extLst>
              <a:ext uri="{FF2B5EF4-FFF2-40B4-BE49-F238E27FC236}">
                <a16:creationId xmlns:a16="http://schemas.microsoft.com/office/drawing/2014/main" id="{0785138D-886E-4347-9979-BA6886E25E61}"/>
              </a:ext>
            </a:extLst>
          </p:cNvPr>
          <p:cNvSpPr>
            <a:spLocks noGrp="1"/>
          </p:cNvSpPr>
          <p:nvPr>
            <p:ph type="pic" sz="quarter" idx="12" hasCustomPrompt="1"/>
          </p:nvPr>
        </p:nvSpPr>
        <p:spPr>
          <a:xfrm>
            <a:off x="3583093" y="556504"/>
            <a:ext cx="1525588" cy="572209"/>
          </a:xfrm>
          <a:prstGeom prst="rect">
            <a:avLst/>
          </a:prstGeom>
        </p:spPr>
        <p:txBody>
          <a:bodyPr/>
          <a:lstStyle>
            <a:lvl1pPr marL="0" indent="0" algn="ctr">
              <a:buNone/>
              <a:defRPr sz="1500" baseline="0">
                <a:solidFill>
                  <a:srgbClr val="000000"/>
                </a:solidFill>
              </a:defRPr>
            </a:lvl1pPr>
          </a:lstStyle>
          <a:p>
            <a:r>
              <a:rPr lang="en-US" dirty="0"/>
              <a:t>PLACE PARTNER LOGO HERE</a:t>
            </a:r>
          </a:p>
        </p:txBody>
      </p:sp>
    </p:spTree>
    <p:extLst>
      <p:ext uri="{BB962C8B-B14F-4D97-AF65-F5344CB8AC3E}">
        <p14:creationId xmlns:p14="http://schemas.microsoft.com/office/powerpoint/2010/main" val="1026746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ext + Bullet Points">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42C2A22-E9C4-9943-9D21-6B89DF22B5DA}"/>
              </a:ext>
            </a:extLst>
          </p:cNvPr>
          <p:cNvSpPr>
            <a:spLocks noGrp="1"/>
          </p:cNvSpPr>
          <p:nvPr>
            <p:ph type="title" hasCustomPrompt="1"/>
          </p:nvPr>
        </p:nvSpPr>
        <p:spPr>
          <a:xfrm>
            <a:off x="723900" y="660688"/>
            <a:ext cx="7971213" cy="549381"/>
          </a:xfrm>
          <a:prstGeom prst="rect">
            <a:avLst/>
          </a:prstGeom>
        </p:spPr>
        <p:txBody>
          <a:bodyPr wrap="square" lIns="0" rIns="0">
            <a:spAutoFit/>
          </a:bodyPr>
          <a:lstStyle>
            <a:lvl1pPr>
              <a:defRPr sz="3300" b="1" i="0" spc="-80" baseline="0">
                <a:solidFill>
                  <a:srgbClr val="36B0E3"/>
                </a:solidFill>
                <a:latin typeface="Arial" panose="020B0604020202020204" pitchFamily="34" charset="0"/>
                <a:cs typeface="Arial" panose="020B0604020202020204" pitchFamily="34" charset="0"/>
              </a:defRPr>
            </a:lvl1pPr>
          </a:lstStyle>
          <a:p>
            <a:r>
              <a:rPr lang="en-US" dirty="0"/>
              <a:t>Heading sits over one line</a:t>
            </a:r>
          </a:p>
        </p:txBody>
      </p:sp>
      <p:sp>
        <p:nvSpPr>
          <p:cNvPr id="6" name="Text Placeholder 2">
            <a:extLst>
              <a:ext uri="{FF2B5EF4-FFF2-40B4-BE49-F238E27FC236}">
                <a16:creationId xmlns:a16="http://schemas.microsoft.com/office/drawing/2014/main" id="{56C9FFE4-A91C-E24F-AD9A-CEC3E3CE88CB}"/>
              </a:ext>
            </a:extLst>
          </p:cNvPr>
          <p:cNvSpPr>
            <a:spLocks noGrp="1"/>
          </p:cNvSpPr>
          <p:nvPr>
            <p:ph type="body" sz="quarter" idx="15" hasCustomPrompt="1"/>
          </p:nvPr>
        </p:nvSpPr>
        <p:spPr>
          <a:xfrm>
            <a:off x="723901" y="1979613"/>
            <a:ext cx="5083342" cy="3635124"/>
          </a:xfrm>
          <a:prstGeom prst="rect">
            <a:avLst/>
          </a:prstGeom>
        </p:spPr>
        <p:txBody>
          <a:bodyPr lIns="0" tIns="0" rIns="0" bIns="0"/>
          <a:lstStyle>
            <a:lvl1pPr marL="285750" indent="-285750">
              <a:lnSpc>
                <a:spcPct val="100000"/>
              </a:lnSpc>
              <a:spcBef>
                <a:spcPts val="0"/>
              </a:spcBef>
              <a:spcAft>
                <a:spcPts val="1000"/>
              </a:spcAft>
              <a:buClrTx/>
              <a:buFont typeface="Arial"/>
              <a:buChar char="•"/>
              <a:defRPr sz="1800" b="0" i="0">
                <a:solidFill>
                  <a:srgbClr val="000000"/>
                </a:solidFill>
                <a:latin typeface="Arial" panose="020B0604020202020204" pitchFamily="34" charset="0"/>
                <a:cs typeface="Arial" panose="020B0604020202020204" pitchFamily="34" charset="0"/>
              </a:defRPr>
            </a:lvl1pPr>
            <a:lvl2pPr marL="0" indent="-192024">
              <a:lnSpc>
                <a:spcPct val="100000"/>
              </a:lnSpc>
              <a:spcBef>
                <a:spcPts val="500"/>
              </a:spcBef>
              <a:spcAft>
                <a:spcPts val="1000"/>
              </a:spcAft>
              <a:buClrTx/>
              <a:buFont typeface="Arial"/>
              <a:buChar char="•"/>
              <a:defRPr sz="1800" baseline="0">
                <a:solidFill>
                  <a:srgbClr val="000000"/>
                </a:solidFill>
                <a:latin typeface="Arial" panose="020B0604020202020204" pitchFamily="34" charset="0"/>
                <a:cs typeface="Arial" panose="020B0604020202020204" pitchFamily="34" charset="0"/>
              </a:defRPr>
            </a:lvl2pPr>
            <a:lvl3pPr marL="457200" indent="-192024">
              <a:lnSpc>
                <a:spcPct val="100000"/>
              </a:lnSpc>
              <a:spcBef>
                <a:spcPts val="0"/>
              </a:spcBef>
              <a:spcAft>
                <a:spcPts val="1000"/>
              </a:spcAft>
              <a:buClr>
                <a:srgbClr val="36B0E3"/>
              </a:buClr>
              <a:defRPr sz="1400" baseline="0">
                <a:solidFill>
                  <a:srgbClr val="000000"/>
                </a:solidFill>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1"/>
            <a:r>
              <a:rPr lang="en-US" dirty="0"/>
              <a:t>Bullet point</a:t>
            </a:r>
          </a:p>
          <a:p>
            <a:pPr lvl="2"/>
            <a:r>
              <a:rPr lang="en-US" dirty="0"/>
              <a:t>Sub bullet point</a:t>
            </a:r>
          </a:p>
          <a:p>
            <a:pPr lvl="0"/>
            <a:endParaRPr lang="en-US" dirty="0"/>
          </a:p>
        </p:txBody>
      </p:sp>
      <p:sp>
        <p:nvSpPr>
          <p:cNvPr id="8" name="Text Placeholder 2">
            <a:extLst>
              <a:ext uri="{FF2B5EF4-FFF2-40B4-BE49-F238E27FC236}">
                <a16:creationId xmlns:a16="http://schemas.microsoft.com/office/drawing/2014/main" id="{50DBCB74-0A2D-4E4F-A255-A77167DA8186}"/>
              </a:ext>
            </a:extLst>
          </p:cNvPr>
          <p:cNvSpPr>
            <a:spLocks noGrp="1"/>
          </p:cNvSpPr>
          <p:nvPr>
            <p:ph type="body" sz="quarter" idx="16" hasCustomPrompt="1"/>
          </p:nvPr>
        </p:nvSpPr>
        <p:spPr>
          <a:xfrm>
            <a:off x="6352674" y="1979613"/>
            <a:ext cx="5110915" cy="3635123"/>
          </a:xfrm>
          <a:prstGeom prst="rect">
            <a:avLst/>
          </a:prstGeom>
        </p:spPr>
        <p:txBody>
          <a:bodyPr lIns="0" tIns="0" rIns="0" bIns="0"/>
          <a:lstStyle>
            <a:lvl1pPr marL="0" indent="-75600">
              <a:lnSpc>
                <a:spcPct val="100000"/>
              </a:lnSpc>
              <a:spcBef>
                <a:spcPts val="0"/>
              </a:spcBef>
              <a:spcAft>
                <a:spcPts val="1600"/>
              </a:spcAft>
              <a:buFont typeface="Arial"/>
              <a:buChar char="•"/>
              <a:defRPr sz="1800" b="0" i="0">
                <a:solidFill>
                  <a:schemeClr val="tx1">
                    <a:lumMod val="95000"/>
                    <a:lumOff val="5000"/>
                  </a:schemeClr>
                </a:solidFill>
                <a:latin typeface="Arial" panose="020B0604020202020204" pitchFamily="34" charset="0"/>
                <a:cs typeface="Arial" panose="020B0604020202020204" pitchFamily="34" charset="0"/>
              </a:defRPr>
            </a:lvl1pPr>
            <a:lvl2pPr marL="285750" indent="-285750">
              <a:lnSpc>
                <a:spcPct val="100000"/>
              </a:lnSpc>
              <a:spcBef>
                <a:spcPts val="500"/>
              </a:spcBef>
              <a:spcAft>
                <a:spcPts val="1000"/>
              </a:spcAft>
              <a:buClrTx/>
              <a:buFont typeface="Arial"/>
              <a:buChar char="•"/>
              <a:defRPr sz="1800" baseline="0">
                <a:solidFill>
                  <a:srgbClr val="000000"/>
                </a:solidFill>
                <a:latin typeface="Arial" panose="020B0604020202020204" pitchFamily="34" charset="0"/>
                <a:cs typeface="Arial" panose="020B0604020202020204" pitchFamily="34" charset="0"/>
              </a:defRPr>
            </a:lvl2pPr>
            <a:lvl3pPr marL="550926" indent="-285750">
              <a:lnSpc>
                <a:spcPct val="100000"/>
              </a:lnSpc>
              <a:spcBef>
                <a:spcPts val="0"/>
              </a:spcBef>
              <a:buClr>
                <a:srgbClr val="36B0E3"/>
              </a:buClr>
              <a:buFont typeface="Arial"/>
              <a:buChar char="•"/>
              <a:defRPr sz="1400" baseline="0">
                <a:solidFill>
                  <a:srgbClr val="000000"/>
                </a:solidFill>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1"/>
            <a:r>
              <a:rPr lang="en-US" dirty="0"/>
              <a:t>Bullet point </a:t>
            </a:r>
          </a:p>
          <a:p>
            <a:pPr lvl="2"/>
            <a:r>
              <a:rPr lang="en-US" dirty="0"/>
              <a:t>Sub bullet point</a:t>
            </a:r>
          </a:p>
        </p:txBody>
      </p:sp>
    </p:spTree>
    <p:extLst>
      <p:ext uri="{BB962C8B-B14F-4D97-AF65-F5344CB8AC3E}">
        <p14:creationId xmlns:p14="http://schemas.microsoft.com/office/powerpoint/2010/main" val="21235318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Section Slide">
    <p:bg>
      <p:bgRef idx="1001">
        <a:schemeClr val="bg2"/>
      </p:bgRef>
    </p:bg>
    <p:spTree>
      <p:nvGrpSpPr>
        <p:cNvPr id="1" name=""/>
        <p:cNvGrpSpPr/>
        <p:nvPr/>
      </p:nvGrpSpPr>
      <p:grpSpPr>
        <a:xfrm>
          <a:off x="0" y="0"/>
          <a:ext cx="0" cy="0"/>
          <a:chOff x="0" y="0"/>
          <a:chExt cx="0" cy="0"/>
        </a:xfrm>
      </p:grpSpPr>
      <p:pic>
        <p:nvPicPr>
          <p:cNvPr id="9" name="Picture 8" descr="A picture containing object&#10;&#10;Description automatically generated">
            <a:extLst>
              <a:ext uri="{FF2B5EF4-FFF2-40B4-BE49-F238E27FC236}">
                <a16:creationId xmlns:a16="http://schemas.microsoft.com/office/drawing/2014/main" id="{036B6B67-7FF0-3248-BA03-900D1008B7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232495">
            <a:off x="4580766" y="705267"/>
            <a:ext cx="6528395" cy="5739330"/>
          </a:xfrm>
          <a:prstGeom prst="rect">
            <a:avLst/>
          </a:prstGeom>
        </p:spPr>
      </p:pic>
      <p:pic>
        <p:nvPicPr>
          <p:cNvPr id="2" name="Picture 1" descr="A dark room&#10;&#10;Description automatically generated">
            <a:extLst>
              <a:ext uri="{FF2B5EF4-FFF2-40B4-BE49-F238E27FC236}">
                <a16:creationId xmlns:a16="http://schemas.microsoft.com/office/drawing/2014/main" id="{AA2C7FE0-4669-454A-BCF5-11120D81DAC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1883801" y="-622400"/>
            <a:ext cx="5759971" cy="8394666"/>
          </a:xfrm>
          <a:prstGeom prst="rect">
            <a:avLst/>
          </a:prstGeom>
        </p:spPr>
      </p:pic>
      <p:sp>
        <p:nvSpPr>
          <p:cNvPr id="12" name="Text Placeholder 2">
            <a:extLst>
              <a:ext uri="{FF2B5EF4-FFF2-40B4-BE49-F238E27FC236}">
                <a16:creationId xmlns:a16="http://schemas.microsoft.com/office/drawing/2014/main" id="{D0130D0C-5469-CF4F-8457-1670D2AC2851}"/>
              </a:ext>
            </a:extLst>
          </p:cNvPr>
          <p:cNvSpPr>
            <a:spLocks noGrp="1"/>
          </p:cNvSpPr>
          <p:nvPr>
            <p:ph type="body" sz="quarter" idx="10" hasCustomPrompt="1"/>
          </p:nvPr>
        </p:nvSpPr>
        <p:spPr>
          <a:xfrm>
            <a:off x="6446036" y="1907539"/>
            <a:ext cx="4801084" cy="2786074"/>
          </a:xfrm>
          <a:prstGeom prst="rect">
            <a:avLst/>
          </a:prstGeom>
          <a:solidFill>
            <a:schemeClr val="tx2"/>
          </a:solidFill>
        </p:spPr>
        <p:txBody>
          <a:bodyPr lIns="182880" tIns="182880" rIns="182880" bIns="182880"/>
          <a:lstStyle>
            <a:lvl1pPr marL="0" marR="0" indent="0" algn="l" defTabSz="914400" rtl="0" eaLnBrk="1" fontAlgn="auto" latinLnBrk="0" hangingPunct="1">
              <a:lnSpc>
                <a:spcPts val="4700"/>
              </a:lnSpc>
              <a:spcBef>
                <a:spcPts val="0"/>
              </a:spcBef>
              <a:spcAft>
                <a:spcPts val="0"/>
              </a:spcAft>
              <a:buClrTx/>
              <a:buSzTx/>
              <a:buFont typeface="Arial" panose="020B0604020202020204" pitchFamily="34" charset="0"/>
              <a:buNone/>
              <a:tabLst/>
              <a:defRPr sz="4500" b="1" i="0" kern="0" spc="-200" baseline="0">
                <a:latin typeface="Arial Black" panose="020B0604020202020204" pitchFamily="34" charset="0"/>
                <a:cs typeface="Arial Black" panose="020B0604020202020204" pitchFamily="34" charset="0"/>
              </a:defRPr>
            </a:lvl1pPr>
          </a:lstStyle>
          <a:p>
            <a:pPr>
              <a:lnSpc>
                <a:spcPts val="4700"/>
              </a:lnSpc>
            </a:pPr>
            <a:r>
              <a:rPr lang="en-US" b="0" cap="all" baseline="0" dirty="0">
                <a:solidFill>
                  <a:srgbClr val="000000"/>
                </a:solidFill>
              </a:rPr>
              <a:t>DIVIDER SLIDE THREE TO FOUR LINES OF TEXT</a:t>
            </a:r>
          </a:p>
          <a:p>
            <a:pPr>
              <a:lnSpc>
                <a:spcPts val="4700"/>
              </a:lnSpc>
            </a:pPr>
            <a:endParaRPr lang="en-US" b="0" cap="all" baseline="0" dirty="0">
              <a:solidFill>
                <a:srgbClr val="000000"/>
              </a:solidFill>
            </a:endParaRPr>
          </a:p>
        </p:txBody>
      </p:sp>
      <p:pic>
        <p:nvPicPr>
          <p:cNvPr id="13" name="Picture 12" descr="A close up of a logo&#10;&#10;Description automatically generated">
            <a:extLst>
              <a:ext uri="{FF2B5EF4-FFF2-40B4-BE49-F238E27FC236}">
                <a16:creationId xmlns:a16="http://schemas.microsoft.com/office/drawing/2014/main" id="{131DEA76-1BD4-3840-8162-ABACC972F91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3379079">
            <a:off x="10193758" y="4850479"/>
            <a:ext cx="680844" cy="995945"/>
          </a:xfrm>
          <a:prstGeom prst="rect">
            <a:avLst/>
          </a:prstGeom>
        </p:spPr>
      </p:pic>
    </p:spTree>
    <p:extLst>
      <p:ext uri="{BB962C8B-B14F-4D97-AF65-F5344CB8AC3E}">
        <p14:creationId xmlns:p14="http://schemas.microsoft.com/office/powerpoint/2010/main" val="1057689485"/>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Slide">
    <p:bg>
      <p:bgRef idx="1001">
        <a:schemeClr val="bg2"/>
      </p:bgRef>
    </p:bg>
    <p:spTree>
      <p:nvGrpSpPr>
        <p:cNvPr id="1" name=""/>
        <p:cNvGrpSpPr/>
        <p:nvPr/>
      </p:nvGrpSpPr>
      <p:grpSpPr>
        <a:xfrm>
          <a:off x="0" y="0"/>
          <a:ext cx="0" cy="0"/>
          <a:chOff x="0" y="0"/>
          <a:chExt cx="0" cy="0"/>
        </a:xfrm>
      </p:grpSpPr>
      <p:pic>
        <p:nvPicPr>
          <p:cNvPr id="14" name="Picture 13" descr="A picture containing object&#10;&#10;Description automatically generated">
            <a:extLst>
              <a:ext uri="{FF2B5EF4-FFF2-40B4-BE49-F238E27FC236}">
                <a16:creationId xmlns:a16="http://schemas.microsoft.com/office/drawing/2014/main" id="{00ED502C-F688-4942-A102-24D20E7427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389767">
            <a:off x="3004796" y="767795"/>
            <a:ext cx="6528395" cy="5739330"/>
          </a:xfrm>
          <a:prstGeom prst="rect">
            <a:avLst/>
          </a:prstGeom>
        </p:spPr>
      </p:pic>
      <p:pic>
        <p:nvPicPr>
          <p:cNvPr id="3" name="Picture 2" descr="A dark room&#10;&#10;Description automatically generated">
            <a:extLst>
              <a:ext uri="{FF2B5EF4-FFF2-40B4-BE49-F238E27FC236}">
                <a16:creationId xmlns:a16="http://schemas.microsoft.com/office/drawing/2014/main" id="{E5260E22-2601-9041-A33C-A6E03BF32DF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390" y="19878"/>
            <a:ext cx="3115160" cy="3008974"/>
          </a:xfrm>
          <a:prstGeom prst="rect">
            <a:avLst/>
          </a:prstGeom>
        </p:spPr>
      </p:pic>
      <p:sp>
        <p:nvSpPr>
          <p:cNvPr id="11" name="Text Placeholder 2">
            <a:extLst>
              <a:ext uri="{FF2B5EF4-FFF2-40B4-BE49-F238E27FC236}">
                <a16:creationId xmlns:a16="http://schemas.microsoft.com/office/drawing/2014/main" id="{1B0EDE22-CFBE-2242-B5BE-53B1BB88BB48}"/>
              </a:ext>
            </a:extLst>
          </p:cNvPr>
          <p:cNvSpPr>
            <a:spLocks noGrp="1"/>
          </p:cNvSpPr>
          <p:nvPr>
            <p:ph type="body" sz="quarter" idx="10" hasCustomPrompt="1"/>
          </p:nvPr>
        </p:nvSpPr>
        <p:spPr>
          <a:xfrm>
            <a:off x="415636" y="2420179"/>
            <a:ext cx="4801084" cy="2817735"/>
          </a:xfrm>
          <a:prstGeom prst="rect">
            <a:avLst/>
          </a:prstGeom>
          <a:solidFill>
            <a:schemeClr val="tx1"/>
          </a:solidFill>
        </p:spPr>
        <p:txBody>
          <a:bodyPr lIns="182880" tIns="201168" rIns="182880" bIns="201168"/>
          <a:lstStyle>
            <a:lvl1pPr marL="0" indent="0">
              <a:lnSpc>
                <a:spcPts val="4300"/>
              </a:lnSpc>
              <a:spcBef>
                <a:spcPts val="0"/>
              </a:spcBef>
              <a:buNone/>
              <a:defRPr sz="4500" b="1" i="0" kern="0" spc="-200" baseline="0">
                <a:solidFill>
                  <a:schemeClr val="bg1"/>
                </a:solidFill>
                <a:latin typeface="Arial Black" panose="020B0604020202020204" pitchFamily="34" charset="0"/>
                <a:cs typeface="Arial Black" panose="020B0604020202020204" pitchFamily="34" charset="0"/>
              </a:defRPr>
            </a:lvl1pPr>
          </a:lstStyle>
          <a:p>
            <a:pPr>
              <a:lnSpc>
                <a:spcPts val="4700"/>
              </a:lnSpc>
            </a:pPr>
            <a:r>
              <a:rPr lang="en-US" b="0" cap="all" baseline="0" dirty="0">
                <a:solidFill>
                  <a:srgbClr val="000000"/>
                </a:solidFill>
              </a:rPr>
              <a:t>DIVIDER SLIDE THREE TO FOUR LINES OF TEXT</a:t>
            </a:r>
          </a:p>
        </p:txBody>
      </p:sp>
      <p:pic>
        <p:nvPicPr>
          <p:cNvPr id="12" name="Picture 11">
            <a:extLst>
              <a:ext uri="{FF2B5EF4-FFF2-40B4-BE49-F238E27FC236}">
                <a16:creationId xmlns:a16="http://schemas.microsoft.com/office/drawing/2014/main" id="{6625851A-F1DB-0740-98AA-6A7EBF0701E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620553">
            <a:off x="5546103" y="2754617"/>
            <a:ext cx="600499" cy="878417"/>
          </a:xfrm>
          <a:prstGeom prst="rect">
            <a:avLst/>
          </a:prstGeom>
        </p:spPr>
      </p:pic>
    </p:spTree>
    <p:extLst>
      <p:ext uri="{BB962C8B-B14F-4D97-AF65-F5344CB8AC3E}">
        <p14:creationId xmlns:p14="http://schemas.microsoft.com/office/powerpoint/2010/main" val="320907066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Section Slide">
    <p:bg>
      <p:bgRef idx="1001">
        <a:schemeClr val="bg2"/>
      </p:bgRef>
    </p:bg>
    <p:spTree>
      <p:nvGrpSpPr>
        <p:cNvPr id="1" name=""/>
        <p:cNvGrpSpPr/>
        <p:nvPr/>
      </p:nvGrpSpPr>
      <p:grpSpPr>
        <a:xfrm>
          <a:off x="0" y="0"/>
          <a:ext cx="0" cy="0"/>
          <a:chOff x="0" y="0"/>
          <a:chExt cx="0" cy="0"/>
        </a:xfrm>
      </p:grpSpPr>
      <p:pic>
        <p:nvPicPr>
          <p:cNvPr id="9" name="Picture 8" descr="A picture containing object&#10;&#10;Description automatically generated">
            <a:extLst>
              <a:ext uri="{FF2B5EF4-FFF2-40B4-BE49-F238E27FC236}">
                <a16:creationId xmlns:a16="http://schemas.microsoft.com/office/drawing/2014/main" id="{036B6B67-7FF0-3248-BA03-900D1008B7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232495">
            <a:off x="4580766" y="705267"/>
            <a:ext cx="6528395" cy="5739330"/>
          </a:xfrm>
          <a:prstGeom prst="rect">
            <a:avLst/>
          </a:prstGeom>
        </p:spPr>
      </p:pic>
      <p:pic>
        <p:nvPicPr>
          <p:cNvPr id="2" name="Picture 1" descr="A dark room&#10;&#10;Description automatically generated">
            <a:extLst>
              <a:ext uri="{FF2B5EF4-FFF2-40B4-BE49-F238E27FC236}">
                <a16:creationId xmlns:a16="http://schemas.microsoft.com/office/drawing/2014/main" id="{AA2C7FE0-4669-454A-BCF5-11120D81DAC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1883801" y="-622400"/>
            <a:ext cx="5759971" cy="8394666"/>
          </a:xfrm>
          <a:prstGeom prst="rect">
            <a:avLst/>
          </a:prstGeom>
        </p:spPr>
      </p:pic>
      <p:sp>
        <p:nvSpPr>
          <p:cNvPr id="12" name="Text Placeholder 2">
            <a:extLst>
              <a:ext uri="{FF2B5EF4-FFF2-40B4-BE49-F238E27FC236}">
                <a16:creationId xmlns:a16="http://schemas.microsoft.com/office/drawing/2014/main" id="{D0130D0C-5469-CF4F-8457-1670D2AC2851}"/>
              </a:ext>
            </a:extLst>
          </p:cNvPr>
          <p:cNvSpPr>
            <a:spLocks noGrp="1"/>
          </p:cNvSpPr>
          <p:nvPr>
            <p:ph type="body" sz="quarter" idx="10" hasCustomPrompt="1"/>
          </p:nvPr>
        </p:nvSpPr>
        <p:spPr>
          <a:xfrm>
            <a:off x="6446036" y="1907539"/>
            <a:ext cx="4801084" cy="2786074"/>
          </a:xfrm>
          <a:prstGeom prst="rect">
            <a:avLst/>
          </a:prstGeom>
          <a:solidFill>
            <a:schemeClr val="tx2"/>
          </a:solidFill>
        </p:spPr>
        <p:txBody>
          <a:bodyPr lIns="182880" tIns="182880" rIns="182880" bIns="182880"/>
          <a:lstStyle>
            <a:lvl1pPr marL="0" marR="0" indent="0" algn="l" defTabSz="914400" rtl="0" eaLnBrk="1" fontAlgn="auto" latinLnBrk="0" hangingPunct="1">
              <a:lnSpc>
                <a:spcPts val="4700"/>
              </a:lnSpc>
              <a:spcBef>
                <a:spcPts val="0"/>
              </a:spcBef>
              <a:spcAft>
                <a:spcPts val="0"/>
              </a:spcAft>
              <a:buClrTx/>
              <a:buSzTx/>
              <a:buFont typeface="Arial" panose="020B0604020202020204" pitchFamily="34" charset="0"/>
              <a:buNone/>
              <a:tabLst/>
              <a:defRPr sz="4500" b="1" i="0" kern="0" spc="-200" baseline="0">
                <a:latin typeface="Arial Black" panose="020B0604020202020204" pitchFamily="34" charset="0"/>
                <a:cs typeface="Arial Black" panose="020B0604020202020204" pitchFamily="34" charset="0"/>
              </a:defRPr>
            </a:lvl1pPr>
          </a:lstStyle>
          <a:p>
            <a:pPr>
              <a:lnSpc>
                <a:spcPts val="4700"/>
              </a:lnSpc>
            </a:pPr>
            <a:r>
              <a:rPr lang="en-US" b="0" cap="all" baseline="0" dirty="0">
                <a:solidFill>
                  <a:srgbClr val="000000"/>
                </a:solidFill>
              </a:rPr>
              <a:t>DIVIDER SLIDE THREE TO FOUR LINES OF TEXT</a:t>
            </a:r>
          </a:p>
          <a:p>
            <a:pPr>
              <a:lnSpc>
                <a:spcPts val="4700"/>
              </a:lnSpc>
            </a:pPr>
            <a:endParaRPr lang="en-US" b="0" cap="all" baseline="0" dirty="0">
              <a:solidFill>
                <a:srgbClr val="000000"/>
              </a:solidFill>
            </a:endParaRPr>
          </a:p>
        </p:txBody>
      </p:sp>
      <p:pic>
        <p:nvPicPr>
          <p:cNvPr id="13" name="Picture 12" descr="A close up of a logo&#10;&#10;Description automatically generated">
            <a:extLst>
              <a:ext uri="{FF2B5EF4-FFF2-40B4-BE49-F238E27FC236}">
                <a16:creationId xmlns:a16="http://schemas.microsoft.com/office/drawing/2014/main" id="{131DEA76-1BD4-3840-8162-ABACC972F91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3379079">
            <a:off x="10193758" y="4850479"/>
            <a:ext cx="680844" cy="995945"/>
          </a:xfrm>
          <a:prstGeom prst="rect">
            <a:avLst/>
          </a:prstGeom>
        </p:spPr>
      </p:pic>
    </p:spTree>
    <p:extLst>
      <p:ext uri="{BB962C8B-B14F-4D97-AF65-F5344CB8AC3E}">
        <p14:creationId xmlns:p14="http://schemas.microsoft.com/office/powerpoint/2010/main" val="608217987"/>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Section Slide">
    <p:bg>
      <p:bgRef idx="1001">
        <a:schemeClr val="bg1"/>
      </p:bgRef>
    </p:bg>
    <p:spTree>
      <p:nvGrpSpPr>
        <p:cNvPr id="1" name=""/>
        <p:cNvGrpSpPr/>
        <p:nvPr/>
      </p:nvGrpSpPr>
      <p:grpSpPr>
        <a:xfrm>
          <a:off x="0" y="0"/>
          <a:ext cx="0" cy="0"/>
          <a:chOff x="0" y="0"/>
          <a:chExt cx="0" cy="0"/>
        </a:xfrm>
      </p:grpSpPr>
      <p:pic>
        <p:nvPicPr>
          <p:cNvPr id="10" name="Picture 9" descr="A dark room&#10;&#10;Description automatically generated">
            <a:extLst>
              <a:ext uri="{FF2B5EF4-FFF2-40B4-BE49-F238E27FC236}">
                <a16:creationId xmlns:a16="http://schemas.microsoft.com/office/drawing/2014/main" id="{10B14B9A-40BF-AB49-8A99-9F3AE40D4C8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8446723" y="3112726"/>
            <a:ext cx="1291708" cy="6198846"/>
          </a:xfrm>
          <a:prstGeom prst="rect">
            <a:avLst/>
          </a:prstGeom>
        </p:spPr>
      </p:pic>
      <p:pic>
        <p:nvPicPr>
          <p:cNvPr id="13" name="Picture 12">
            <a:extLst>
              <a:ext uri="{FF2B5EF4-FFF2-40B4-BE49-F238E27FC236}">
                <a16:creationId xmlns:a16="http://schemas.microsoft.com/office/drawing/2014/main" id="{A964CA92-7F2C-B440-9732-FE24214E40D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319027">
            <a:off x="1951574" y="1434123"/>
            <a:ext cx="10067886" cy="8851014"/>
          </a:xfrm>
          <a:prstGeom prst="rect">
            <a:avLst/>
          </a:prstGeom>
        </p:spPr>
      </p:pic>
      <p:sp>
        <p:nvSpPr>
          <p:cNvPr id="11" name="Text Placeholder 2">
            <a:extLst>
              <a:ext uri="{FF2B5EF4-FFF2-40B4-BE49-F238E27FC236}">
                <a16:creationId xmlns:a16="http://schemas.microsoft.com/office/drawing/2014/main" id="{6D712A49-105D-9E45-98EE-E9952EBCE068}"/>
              </a:ext>
            </a:extLst>
          </p:cNvPr>
          <p:cNvSpPr>
            <a:spLocks noGrp="1"/>
          </p:cNvSpPr>
          <p:nvPr>
            <p:ph type="body" sz="quarter" idx="10" hasCustomPrompt="1"/>
          </p:nvPr>
        </p:nvSpPr>
        <p:spPr>
          <a:xfrm>
            <a:off x="437294" y="436563"/>
            <a:ext cx="4801084" cy="2774026"/>
          </a:xfrm>
          <a:prstGeom prst="rect">
            <a:avLst/>
          </a:prstGeom>
          <a:solidFill>
            <a:srgbClr val="DD1065"/>
          </a:solidFill>
        </p:spPr>
        <p:txBody>
          <a:bodyPr wrap="square" lIns="182880" tIns="182880" rIns="182880" bIns="182880"/>
          <a:lstStyle>
            <a:lvl1pPr marL="0" indent="0">
              <a:lnSpc>
                <a:spcPts val="4500"/>
              </a:lnSpc>
              <a:spcBef>
                <a:spcPts val="0"/>
              </a:spcBef>
              <a:buNone/>
              <a:defRPr sz="4500" b="1" i="0" kern="0" spc="-200" baseline="0">
                <a:latin typeface="Arial Black" panose="020B0604020202020204" pitchFamily="34" charset="0"/>
                <a:cs typeface="Arial Black" panose="020B0604020202020204" pitchFamily="34" charset="0"/>
              </a:defRPr>
            </a:lvl1pPr>
          </a:lstStyle>
          <a:p>
            <a:pPr>
              <a:lnSpc>
                <a:spcPts val="4700"/>
              </a:lnSpc>
            </a:pPr>
            <a:r>
              <a:rPr lang="en-US" b="0" cap="all" baseline="0" dirty="0">
                <a:solidFill>
                  <a:srgbClr val="000000"/>
                </a:solidFill>
              </a:rPr>
              <a:t>DIVIDER SLIDE THREE TO FOUR LINES OF TEXT</a:t>
            </a:r>
          </a:p>
        </p:txBody>
      </p:sp>
    </p:spTree>
    <p:extLst>
      <p:ext uri="{BB962C8B-B14F-4D97-AF65-F5344CB8AC3E}">
        <p14:creationId xmlns:p14="http://schemas.microsoft.com/office/powerpoint/2010/main" val="870936908"/>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1184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Section Slide">
    <p:bg>
      <p:bgRef idx="1001">
        <a:schemeClr val="bg1"/>
      </p:bgRef>
    </p:bg>
    <p:spTree>
      <p:nvGrpSpPr>
        <p:cNvPr id="1" name=""/>
        <p:cNvGrpSpPr/>
        <p:nvPr/>
      </p:nvGrpSpPr>
      <p:grpSpPr>
        <a:xfrm>
          <a:off x="0" y="0"/>
          <a:ext cx="0" cy="0"/>
          <a:chOff x="0" y="0"/>
          <a:chExt cx="0" cy="0"/>
        </a:xfrm>
      </p:grpSpPr>
      <p:pic>
        <p:nvPicPr>
          <p:cNvPr id="10" name="Picture 9" descr="A dark room&#10;&#10;Description automatically generated">
            <a:extLst>
              <a:ext uri="{FF2B5EF4-FFF2-40B4-BE49-F238E27FC236}">
                <a16:creationId xmlns:a16="http://schemas.microsoft.com/office/drawing/2014/main" id="{10B14B9A-40BF-AB49-8A99-9F3AE40D4C8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8446723" y="3112726"/>
            <a:ext cx="1291708" cy="6198846"/>
          </a:xfrm>
          <a:prstGeom prst="rect">
            <a:avLst/>
          </a:prstGeom>
        </p:spPr>
      </p:pic>
      <p:pic>
        <p:nvPicPr>
          <p:cNvPr id="13" name="Picture 12">
            <a:extLst>
              <a:ext uri="{FF2B5EF4-FFF2-40B4-BE49-F238E27FC236}">
                <a16:creationId xmlns:a16="http://schemas.microsoft.com/office/drawing/2014/main" id="{A964CA92-7F2C-B440-9732-FE24214E40D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319027">
            <a:off x="1951574" y="1434123"/>
            <a:ext cx="10067886" cy="8851014"/>
          </a:xfrm>
          <a:prstGeom prst="rect">
            <a:avLst/>
          </a:prstGeom>
        </p:spPr>
      </p:pic>
      <p:sp>
        <p:nvSpPr>
          <p:cNvPr id="11" name="Text Placeholder 2">
            <a:extLst>
              <a:ext uri="{FF2B5EF4-FFF2-40B4-BE49-F238E27FC236}">
                <a16:creationId xmlns:a16="http://schemas.microsoft.com/office/drawing/2014/main" id="{6D712A49-105D-9E45-98EE-E9952EBCE068}"/>
              </a:ext>
            </a:extLst>
          </p:cNvPr>
          <p:cNvSpPr>
            <a:spLocks noGrp="1"/>
          </p:cNvSpPr>
          <p:nvPr>
            <p:ph type="body" sz="quarter" idx="10" hasCustomPrompt="1"/>
          </p:nvPr>
        </p:nvSpPr>
        <p:spPr>
          <a:xfrm>
            <a:off x="437294" y="436563"/>
            <a:ext cx="4801084" cy="2774026"/>
          </a:xfrm>
          <a:prstGeom prst="rect">
            <a:avLst/>
          </a:prstGeom>
          <a:solidFill>
            <a:srgbClr val="DD1065"/>
          </a:solidFill>
        </p:spPr>
        <p:txBody>
          <a:bodyPr wrap="square" lIns="182880" tIns="182880" rIns="182880" bIns="182880"/>
          <a:lstStyle>
            <a:lvl1pPr marL="0" indent="0">
              <a:lnSpc>
                <a:spcPts val="4500"/>
              </a:lnSpc>
              <a:spcBef>
                <a:spcPts val="0"/>
              </a:spcBef>
              <a:buNone/>
              <a:defRPr sz="4500" b="1" i="0" kern="0" spc="-200" baseline="0">
                <a:latin typeface="Arial Black" panose="020B0604020202020204" pitchFamily="34" charset="0"/>
                <a:cs typeface="Arial Black" panose="020B0604020202020204" pitchFamily="34" charset="0"/>
              </a:defRPr>
            </a:lvl1pPr>
          </a:lstStyle>
          <a:p>
            <a:pPr>
              <a:lnSpc>
                <a:spcPts val="4700"/>
              </a:lnSpc>
            </a:pPr>
            <a:r>
              <a:rPr lang="en-US" b="0" cap="all" baseline="0" dirty="0">
                <a:solidFill>
                  <a:srgbClr val="000000"/>
                </a:solidFill>
              </a:rPr>
              <a:t>DIVIDER SLIDE THREE TO FOUR LINES OF TEXT</a:t>
            </a:r>
          </a:p>
        </p:txBody>
      </p:sp>
    </p:spTree>
    <p:extLst>
      <p:ext uri="{BB962C8B-B14F-4D97-AF65-F5344CB8AC3E}">
        <p14:creationId xmlns:p14="http://schemas.microsoft.com/office/powerpoint/2010/main" val="127885872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8278" y="556506"/>
            <a:ext cx="6853722" cy="5349092"/>
          </a:xfrm>
          <a:prstGeom prst="rect">
            <a:avLst/>
          </a:prstGeom>
        </p:spPr>
      </p:pic>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l="140" t="-1" b="14133"/>
          <a:stretch/>
        </p:blipFill>
        <p:spPr>
          <a:xfrm>
            <a:off x="0" y="1"/>
            <a:ext cx="12207775" cy="5905596"/>
          </a:xfrm>
          <a:prstGeom prst="rect">
            <a:avLst/>
          </a:prstGeom>
        </p:spPr>
      </p:pic>
      <p:sp>
        <p:nvSpPr>
          <p:cNvPr id="9" name="Text Placeholder 2">
            <a:extLst>
              <a:ext uri="{FF2B5EF4-FFF2-40B4-BE49-F238E27FC236}">
                <a16:creationId xmlns:a16="http://schemas.microsoft.com/office/drawing/2014/main" id="{E4EE0E56-E18D-3648-9D50-15A472D3607D}"/>
              </a:ext>
            </a:extLst>
          </p:cNvPr>
          <p:cNvSpPr>
            <a:spLocks noGrp="1"/>
          </p:cNvSpPr>
          <p:nvPr>
            <p:ph type="body" sz="quarter" idx="10" hasCustomPrompt="1"/>
          </p:nvPr>
        </p:nvSpPr>
        <p:spPr>
          <a:xfrm>
            <a:off x="733954" y="2061465"/>
            <a:ext cx="5227109" cy="2408731"/>
          </a:xfrm>
          <a:prstGeom prst="rect">
            <a:avLst/>
          </a:prstGeom>
        </p:spPr>
        <p:txBody>
          <a:bodyPr lIns="0" tIns="0" rIns="0" bIns="0" anchor="t" anchorCtr="0"/>
          <a:lstStyle>
            <a:lvl1pPr marL="0" indent="0">
              <a:lnSpc>
                <a:spcPct val="80000"/>
              </a:lnSpc>
              <a:buNone/>
              <a:defRPr sz="4500" b="1" i="0" spc="-200" baseline="0">
                <a:solidFill>
                  <a:srgbClr val="000000"/>
                </a:solidFill>
                <a:latin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COVER PAGE HEADING OVER THREE TO FOUR LINES</a:t>
            </a:r>
          </a:p>
        </p:txBody>
      </p:sp>
      <p:sp>
        <p:nvSpPr>
          <p:cNvPr id="10" name="Text Placeholder 4">
            <a:extLst>
              <a:ext uri="{FF2B5EF4-FFF2-40B4-BE49-F238E27FC236}">
                <a16:creationId xmlns:a16="http://schemas.microsoft.com/office/drawing/2014/main" id="{F8A875A9-FD6E-2F4F-927E-06A0A2A85260}"/>
              </a:ext>
            </a:extLst>
          </p:cNvPr>
          <p:cNvSpPr>
            <a:spLocks noGrp="1"/>
          </p:cNvSpPr>
          <p:nvPr>
            <p:ph type="body" sz="quarter" idx="11" hasCustomPrompt="1"/>
          </p:nvPr>
        </p:nvSpPr>
        <p:spPr>
          <a:xfrm>
            <a:off x="733425" y="5200098"/>
            <a:ext cx="5227638" cy="257175"/>
          </a:xfrm>
          <a:prstGeom prst="rect">
            <a:avLst/>
          </a:prstGeom>
        </p:spPr>
        <p:txBody>
          <a:bodyPr lIns="0" tIns="0" rIns="0" bIns="0"/>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dirty="0"/>
              <a:t>Subheading, data or author information</a:t>
            </a:r>
          </a:p>
        </p:txBody>
      </p:sp>
      <p:pic>
        <p:nvPicPr>
          <p:cNvPr id="13" name="Picture 12" descr="A close up of a logo&#10;&#10;Description automatically generated">
            <a:extLst>
              <a:ext uri="{FF2B5EF4-FFF2-40B4-BE49-F238E27FC236}">
                <a16:creationId xmlns:a16="http://schemas.microsoft.com/office/drawing/2014/main" id="{65375B72-61AA-C64C-9C86-590A5C1D050D}"/>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a:stretch/>
        </p:blipFill>
        <p:spPr>
          <a:xfrm>
            <a:off x="633368" y="450004"/>
            <a:ext cx="2553064" cy="859204"/>
          </a:xfrm>
          <a:prstGeom prst="rect">
            <a:avLst/>
          </a:prstGeom>
        </p:spPr>
      </p:pic>
      <p:sp>
        <p:nvSpPr>
          <p:cNvPr id="15" name="Picture Placeholder 6">
            <a:extLst>
              <a:ext uri="{FF2B5EF4-FFF2-40B4-BE49-F238E27FC236}">
                <a16:creationId xmlns:a16="http://schemas.microsoft.com/office/drawing/2014/main" id="{0785138D-886E-4347-9979-BA6886E25E61}"/>
              </a:ext>
            </a:extLst>
          </p:cNvPr>
          <p:cNvSpPr>
            <a:spLocks noGrp="1"/>
          </p:cNvSpPr>
          <p:nvPr>
            <p:ph type="pic" sz="quarter" idx="13" hasCustomPrompt="1"/>
          </p:nvPr>
        </p:nvSpPr>
        <p:spPr>
          <a:xfrm>
            <a:off x="733954" y="6083198"/>
            <a:ext cx="1525588" cy="572209"/>
          </a:xfrm>
          <a:prstGeom prst="rect">
            <a:avLst/>
          </a:prstGeom>
        </p:spPr>
        <p:txBody>
          <a:bodyPr/>
          <a:lstStyle>
            <a:lvl1pPr marL="0" indent="0" algn="ctr">
              <a:buNone/>
              <a:defRPr sz="1500" baseline="0">
                <a:solidFill>
                  <a:srgbClr val="000000"/>
                </a:solidFill>
              </a:defRPr>
            </a:lvl1pPr>
          </a:lstStyle>
          <a:p>
            <a:r>
              <a:rPr lang="en-US" dirty="0"/>
              <a:t>PLACE PARTNER LOGO HERE</a:t>
            </a:r>
          </a:p>
        </p:txBody>
      </p:sp>
      <p:sp>
        <p:nvSpPr>
          <p:cNvPr id="16" name="Picture Placeholder 6">
            <a:extLst>
              <a:ext uri="{FF2B5EF4-FFF2-40B4-BE49-F238E27FC236}">
                <a16:creationId xmlns:a16="http://schemas.microsoft.com/office/drawing/2014/main" id="{0785138D-886E-4347-9979-BA6886E25E61}"/>
              </a:ext>
            </a:extLst>
          </p:cNvPr>
          <p:cNvSpPr>
            <a:spLocks noGrp="1"/>
          </p:cNvSpPr>
          <p:nvPr>
            <p:ph type="pic" sz="quarter" idx="14" hasCustomPrompt="1"/>
          </p:nvPr>
        </p:nvSpPr>
        <p:spPr>
          <a:xfrm>
            <a:off x="2565624" y="6083198"/>
            <a:ext cx="1525588" cy="572209"/>
          </a:xfrm>
          <a:prstGeom prst="rect">
            <a:avLst/>
          </a:prstGeom>
        </p:spPr>
        <p:txBody>
          <a:bodyPr/>
          <a:lstStyle>
            <a:lvl1pPr marL="0" indent="0" algn="ctr">
              <a:buNone/>
              <a:defRPr sz="1500" baseline="0">
                <a:solidFill>
                  <a:srgbClr val="000000"/>
                </a:solidFill>
              </a:defRPr>
            </a:lvl1pPr>
          </a:lstStyle>
          <a:p>
            <a:r>
              <a:rPr lang="en-US" dirty="0"/>
              <a:t>PLACE PARTNER LOGO HERE</a:t>
            </a:r>
          </a:p>
        </p:txBody>
      </p:sp>
      <p:sp>
        <p:nvSpPr>
          <p:cNvPr id="17" name="Picture Placeholder 6">
            <a:extLst>
              <a:ext uri="{FF2B5EF4-FFF2-40B4-BE49-F238E27FC236}">
                <a16:creationId xmlns:a16="http://schemas.microsoft.com/office/drawing/2014/main" id="{0785138D-886E-4347-9979-BA6886E25E61}"/>
              </a:ext>
            </a:extLst>
          </p:cNvPr>
          <p:cNvSpPr>
            <a:spLocks noGrp="1"/>
          </p:cNvSpPr>
          <p:nvPr>
            <p:ph type="pic" sz="quarter" idx="15" hasCustomPrompt="1"/>
          </p:nvPr>
        </p:nvSpPr>
        <p:spPr>
          <a:xfrm>
            <a:off x="4388147" y="6083198"/>
            <a:ext cx="1525588" cy="572209"/>
          </a:xfrm>
          <a:prstGeom prst="rect">
            <a:avLst/>
          </a:prstGeom>
        </p:spPr>
        <p:txBody>
          <a:bodyPr/>
          <a:lstStyle>
            <a:lvl1pPr marL="0" indent="0" algn="ctr">
              <a:buNone/>
              <a:defRPr sz="1500" baseline="0">
                <a:solidFill>
                  <a:srgbClr val="000000"/>
                </a:solidFill>
              </a:defRPr>
            </a:lvl1pPr>
          </a:lstStyle>
          <a:p>
            <a:r>
              <a:rPr lang="en-US" dirty="0"/>
              <a:t>PLACE PARTNER LOGO HERE</a:t>
            </a:r>
          </a:p>
        </p:txBody>
      </p:sp>
      <p:sp>
        <p:nvSpPr>
          <p:cNvPr id="18" name="Picture Placeholder 6">
            <a:extLst>
              <a:ext uri="{FF2B5EF4-FFF2-40B4-BE49-F238E27FC236}">
                <a16:creationId xmlns:a16="http://schemas.microsoft.com/office/drawing/2014/main" id="{0785138D-886E-4347-9979-BA6886E25E61}"/>
              </a:ext>
            </a:extLst>
          </p:cNvPr>
          <p:cNvSpPr>
            <a:spLocks noGrp="1"/>
          </p:cNvSpPr>
          <p:nvPr>
            <p:ph type="pic" sz="quarter" idx="16" hasCustomPrompt="1"/>
          </p:nvPr>
        </p:nvSpPr>
        <p:spPr>
          <a:xfrm>
            <a:off x="6217800" y="6083198"/>
            <a:ext cx="1525588" cy="572209"/>
          </a:xfrm>
          <a:prstGeom prst="rect">
            <a:avLst/>
          </a:prstGeom>
        </p:spPr>
        <p:txBody>
          <a:bodyPr/>
          <a:lstStyle>
            <a:lvl1pPr marL="0" indent="0" algn="ctr">
              <a:buNone/>
              <a:defRPr sz="1500" baseline="0">
                <a:solidFill>
                  <a:srgbClr val="000000"/>
                </a:solidFill>
              </a:defRPr>
            </a:lvl1pPr>
          </a:lstStyle>
          <a:p>
            <a:r>
              <a:rPr lang="en-US" dirty="0"/>
              <a:t>PLACE PARTNER LOGO HERE</a:t>
            </a:r>
          </a:p>
        </p:txBody>
      </p:sp>
      <p:sp>
        <p:nvSpPr>
          <p:cNvPr id="19" name="Picture Placeholder 6">
            <a:extLst>
              <a:ext uri="{FF2B5EF4-FFF2-40B4-BE49-F238E27FC236}">
                <a16:creationId xmlns:a16="http://schemas.microsoft.com/office/drawing/2014/main" id="{0785138D-886E-4347-9979-BA6886E25E61}"/>
              </a:ext>
            </a:extLst>
          </p:cNvPr>
          <p:cNvSpPr>
            <a:spLocks noGrp="1"/>
          </p:cNvSpPr>
          <p:nvPr>
            <p:ph type="pic" sz="quarter" idx="17" hasCustomPrompt="1"/>
          </p:nvPr>
        </p:nvSpPr>
        <p:spPr>
          <a:xfrm>
            <a:off x="8046149" y="6083198"/>
            <a:ext cx="1525588" cy="572209"/>
          </a:xfrm>
          <a:prstGeom prst="rect">
            <a:avLst/>
          </a:prstGeom>
        </p:spPr>
        <p:txBody>
          <a:bodyPr/>
          <a:lstStyle>
            <a:lvl1pPr marL="0" indent="0" algn="ctr">
              <a:buNone/>
              <a:defRPr sz="1500" baseline="0">
                <a:solidFill>
                  <a:srgbClr val="000000"/>
                </a:solidFill>
              </a:defRPr>
            </a:lvl1pPr>
          </a:lstStyle>
          <a:p>
            <a:r>
              <a:rPr lang="en-US" dirty="0"/>
              <a:t>PLACE PARTNER LOGO HERE</a:t>
            </a:r>
          </a:p>
        </p:txBody>
      </p:sp>
      <p:sp>
        <p:nvSpPr>
          <p:cNvPr id="20" name="Picture Placeholder 6">
            <a:extLst>
              <a:ext uri="{FF2B5EF4-FFF2-40B4-BE49-F238E27FC236}">
                <a16:creationId xmlns:a16="http://schemas.microsoft.com/office/drawing/2014/main" id="{0785138D-886E-4347-9979-BA6886E25E61}"/>
              </a:ext>
            </a:extLst>
          </p:cNvPr>
          <p:cNvSpPr>
            <a:spLocks noGrp="1"/>
          </p:cNvSpPr>
          <p:nvPr>
            <p:ph type="pic" sz="quarter" idx="18" hasCustomPrompt="1"/>
          </p:nvPr>
        </p:nvSpPr>
        <p:spPr>
          <a:xfrm>
            <a:off x="9877864" y="6083198"/>
            <a:ext cx="1525588" cy="572209"/>
          </a:xfrm>
          <a:prstGeom prst="rect">
            <a:avLst/>
          </a:prstGeom>
        </p:spPr>
        <p:txBody>
          <a:bodyPr/>
          <a:lstStyle>
            <a:lvl1pPr marL="0" indent="0" algn="ctr">
              <a:buNone/>
              <a:defRPr sz="1500" baseline="0">
                <a:solidFill>
                  <a:srgbClr val="000000"/>
                </a:solidFill>
              </a:defRPr>
            </a:lvl1pPr>
          </a:lstStyle>
          <a:p>
            <a:r>
              <a:rPr lang="en-US" dirty="0"/>
              <a:t>PLACE PARTNER LOGO HERE</a:t>
            </a:r>
          </a:p>
        </p:txBody>
      </p:sp>
    </p:spTree>
    <p:extLst>
      <p:ext uri="{BB962C8B-B14F-4D97-AF65-F5344CB8AC3E}">
        <p14:creationId xmlns:p14="http://schemas.microsoft.com/office/powerpoint/2010/main" val="942482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Slide">
    <p:bg>
      <p:bgRef idx="1001">
        <a:schemeClr val="bg2"/>
      </p:bgRef>
    </p:bg>
    <p:spTree>
      <p:nvGrpSpPr>
        <p:cNvPr id="1" name=""/>
        <p:cNvGrpSpPr/>
        <p:nvPr/>
      </p:nvGrpSpPr>
      <p:grpSpPr>
        <a:xfrm>
          <a:off x="0" y="0"/>
          <a:ext cx="0" cy="0"/>
          <a:chOff x="0" y="0"/>
          <a:chExt cx="0" cy="0"/>
        </a:xfrm>
      </p:grpSpPr>
      <p:pic>
        <p:nvPicPr>
          <p:cNvPr id="14" name="Picture 13" descr="A picture containing object&#10;&#10;Description automatically generated">
            <a:extLst>
              <a:ext uri="{FF2B5EF4-FFF2-40B4-BE49-F238E27FC236}">
                <a16:creationId xmlns:a16="http://schemas.microsoft.com/office/drawing/2014/main" id="{00ED502C-F688-4942-A102-24D20E7427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389767">
            <a:off x="3004796" y="767795"/>
            <a:ext cx="6528395" cy="5739330"/>
          </a:xfrm>
          <a:prstGeom prst="rect">
            <a:avLst/>
          </a:prstGeom>
        </p:spPr>
      </p:pic>
      <p:pic>
        <p:nvPicPr>
          <p:cNvPr id="3" name="Picture 2" descr="A dark room&#10;&#10;Description automatically generated">
            <a:extLst>
              <a:ext uri="{FF2B5EF4-FFF2-40B4-BE49-F238E27FC236}">
                <a16:creationId xmlns:a16="http://schemas.microsoft.com/office/drawing/2014/main" id="{E5260E22-2601-9041-A33C-A6E03BF32DF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390" y="19878"/>
            <a:ext cx="3115160" cy="3008974"/>
          </a:xfrm>
          <a:prstGeom prst="rect">
            <a:avLst/>
          </a:prstGeom>
        </p:spPr>
      </p:pic>
      <p:sp>
        <p:nvSpPr>
          <p:cNvPr id="11" name="Text Placeholder 2">
            <a:extLst>
              <a:ext uri="{FF2B5EF4-FFF2-40B4-BE49-F238E27FC236}">
                <a16:creationId xmlns:a16="http://schemas.microsoft.com/office/drawing/2014/main" id="{1B0EDE22-CFBE-2242-B5BE-53B1BB88BB48}"/>
              </a:ext>
            </a:extLst>
          </p:cNvPr>
          <p:cNvSpPr>
            <a:spLocks noGrp="1"/>
          </p:cNvSpPr>
          <p:nvPr>
            <p:ph type="body" sz="quarter" idx="10" hasCustomPrompt="1"/>
          </p:nvPr>
        </p:nvSpPr>
        <p:spPr>
          <a:xfrm>
            <a:off x="415636" y="2420179"/>
            <a:ext cx="4801084" cy="2817735"/>
          </a:xfrm>
          <a:prstGeom prst="rect">
            <a:avLst/>
          </a:prstGeom>
          <a:solidFill>
            <a:schemeClr val="tx1"/>
          </a:solidFill>
        </p:spPr>
        <p:txBody>
          <a:bodyPr lIns="182880" tIns="201168" rIns="182880" bIns="201168"/>
          <a:lstStyle>
            <a:lvl1pPr marL="0" indent="0">
              <a:lnSpc>
                <a:spcPts val="4300"/>
              </a:lnSpc>
              <a:spcBef>
                <a:spcPts val="0"/>
              </a:spcBef>
              <a:buNone/>
              <a:defRPr sz="4500" b="1" i="0" kern="0" spc="-200" baseline="0">
                <a:solidFill>
                  <a:schemeClr val="bg1"/>
                </a:solidFill>
                <a:latin typeface="Arial Black" panose="020B0604020202020204" pitchFamily="34" charset="0"/>
                <a:cs typeface="Arial Black" panose="020B0604020202020204" pitchFamily="34" charset="0"/>
              </a:defRPr>
            </a:lvl1pPr>
          </a:lstStyle>
          <a:p>
            <a:pPr>
              <a:lnSpc>
                <a:spcPts val="4700"/>
              </a:lnSpc>
            </a:pPr>
            <a:r>
              <a:rPr lang="en-US" b="0" cap="all" baseline="0" dirty="0">
                <a:solidFill>
                  <a:srgbClr val="000000"/>
                </a:solidFill>
              </a:rPr>
              <a:t>DIVIDER SLIDE THREE TO FOUR LINES OF TEXT</a:t>
            </a:r>
          </a:p>
        </p:txBody>
      </p:sp>
      <p:pic>
        <p:nvPicPr>
          <p:cNvPr id="12" name="Picture 11">
            <a:extLst>
              <a:ext uri="{FF2B5EF4-FFF2-40B4-BE49-F238E27FC236}">
                <a16:creationId xmlns:a16="http://schemas.microsoft.com/office/drawing/2014/main" id="{6625851A-F1DB-0740-98AA-6A7EBF0701E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620553">
            <a:off x="5546103" y="2754617"/>
            <a:ext cx="600499" cy="878417"/>
          </a:xfrm>
          <a:prstGeom prst="rect">
            <a:avLst/>
          </a:prstGeom>
        </p:spPr>
      </p:pic>
    </p:spTree>
    <p:extLst>
      <p:ext uri="{BB962C8B-B14F-4D97-AF65-F5344CB8AC3E}">
        <p14:creationId xmlns:p14="http://schemas.microsoft.com/office/powerpoint/2010/main" val="15032430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Slide">
    <p:bg>
      <p:bgRef idx="1001">
        <a:schemeClr val="bg1"/>
      </p:bgRef>
    </p:bg>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D0130D0C-5469-CF4F-8457-1670D2AC2851}"/>
              </a:ext>
            </a:extLst>
          </p:cNvPr>
          <p:cNvSpPr>
            <a:spLocks noGrp="1"/>
          </p:cNvSpPr>
          <p:nvPr>
            <p:ph type="body" sz="quarter" idx="10" hasCustomPrompt="1"/>
          </p:nvPr>
        </p:nvSpPr>
        <p:spPr>
          <a:xfrm>
            <a:off x="909940" y="2002935"/>
            <a:ext cx="5560434" cy="2280830"/>
          </a:xfrm>
          <a:prstGeom prst="rect">
            <a:avLst/>
          </a:prstGeom>
          <a:solidFill>
            <a:srgbClr val="DD1065"/>
          </a:solidFill>
        </p:spPr>
        <p:txBody>
          <a:bodyPr lIns="182880" tIns="182880" rIns="182880" bIns="182880"/>
          <a:lstStyle>
            <a:lvl1pPr marL="0" marR="0" indent="0" algn="l" defTabSz="914400" rtl="0" eaLnBrk="1" fontAlgn="auto" latinLnBrk="0" hangingPunct="1">
              <a:lnSpc>
                <a:spcPts val="4700"/>
              </a:lnSpc>
              <a:spcBef>
                <a:spcPts val="0"/>
              </a:spcBef>
              <a:spcAft>
                <a:spcPts val="0"/>
              </a:spcAft>
              <a:buClrTx/>
              <a:buSzTx/>
              <a:buFont typeface="Arial" panose="020B0604020202020204" pitchFamily="34" charset="0"/>
              <a:buNone/>
              <a:tabLst/>
              <a:defRPr sz="4500" b="1" i="0" kern="0" spc="-200" baseline="0">
                <a:latin typeface="Arial Black" panose="020B0604020202020204" pitchFamily="34" charset="0"/>
                <a:cs typeface="Arial Black" panose="020B0604020202020204" pitchFamily="34" charset="0"/>
              </a:defRPr>
            </a:lvl1pPr>
          </a:lstStyle>
          <a:p>
            <a:pPr>
              <a:lnSpc>
                <a:spcPts val="4700"/>
              </a:lnSpc>
            </a:pPr>
            <a:r>
              <a:rPr lang="en-US" b="0" cap="all" baseline="0" dirty="0">
                <a:solidFill>
                  <a:srgbClr val="000000"/>
                </a:solidFill>
              </a:rPr>
              <a:t>DIVIDER SLIDE THREE TO FOUR LINES OF TEXT</a:t>
            </a:r>
          </a:p>
          <a:p>
            <a:pPr>
              <a:lnSpc>
                <a:spcPts val="4700"/>
              </a:lnSpc>
            </a:pPr>
            <a:endParaRPr lang="en-US" b="0" cap="all" baseline="0" dirty="0">
              <a:solidFill>
                <a:srgbClr val="000000"/>
              </a:solidFill>
            </a:endParaRPr>
          </a:p>
        </p:txBody>
      </p:sp>
      <p:pic>
        <p:nvPicPr>
          <p:cNvPr id="13" name="Picture 12" descr="A close up of a logo&#10;&#10;Description automatically generated">
            <a:extLst>
              <a:ext uri="{FF2B5EF4-FFF2-40B4-BE49-F238E27FC236}">
                <a16:creationId xmlns:a16="http://schemas.microsoft.com/office/drawing/2014/main" id="{131DEA76-1BD4-3840-8162-ABACC972F9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3379079">
            <a:off x="4688061" y="4783180"/>
            <a:ext cx="1127666" cy="1649560"/>
          </a:xfrm>
          <a:prstGeom prst="rect">
            <a:avLst/>
          </a:prstGeom>
        </p:spPr>
      </p:pic>
    </p:spTree>
    <p:extLst>
      <p:ext uri="{BB962C8B-B14F-4D97-AF65-F5344CB8AC3E}">
        <p14:creationId xmlns:p14="http://schemas.microsoft.com/office/powerpoint/2010/main" val="134321649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Slide">
    <p:bg>
      <p:bgRef idx="1001">
        <a:schemeClr val="bg1"/>
      </p:bgRef>
    </p:bg>
    <p:spTree>
      <p:nvGrpSpPr>
        <p:cNvPr id="1" name=""/>
        <p:cNvGrpSpPr/>
        <p:nvPr/>
      </p:nvGrpSpPr>
      <p:grpSpPr>
        <a:xfrm>
          <a:off x="0" y="0"/>
          <a:ext cx="0" cy="0"/>
          <a:chOff x="0" y="0"/>
          <a:chExt cx="0" cy="0"/>
        </a:xfrm>
      </p:grpSpPr>
      <p:pic>
        <p:nvPicPr>
          <p:cNvPr id="10" name="Picture 9" descr="A dark room&#10;&#10;Description automatically generated">
            <a:extLst>
              <a:ext uri="{FF2B5EF4-FFF2-40B4-BE49-F238E27FC236}">
                <a16:creationId xmlns:a16="http://schemas.microsoft.com/office/drawing/2014/main" id="{10B14B9A-40BF-AB49-8A99-9F3AE40D4C8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8446723" y="3112726"/>
            <a:ext cx="1291708" cy="6198846"/>
          </a:xfrm>
          <a:prstGeom prst="rect">
            <a:avLst/>
          </a:prstGeom>
        </p:spPr>
      </p:pic>
      <p:pic>
        <p:nvPicPr>
          <p:cNvPr id="13" name="Picture 12">
            <a:extLst>
              <a:ext uri="{FF2B5EF4-FFF2-40B4-BE49-F238E27FC236}">
                <a16:creationId xmlns:a16="http://schemas.microsoft.com/office/drawing/2014/main" id="{A964CA92-7F2C-B440-9732-FE24214E40D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319027">
            <a:off x="1951574" y="1434123"/>
            <a:ext cx="10067886" cy="8851014"/>
          </a:xfrm>
          <a:prstGeom prst="rect">
            <a:avLst/>
          </a:prstGeom>
        </p:spPr>
      </p:pic>
      <p:sp>
        <p:nvSpPr>
          <p:cNvPr id="11" name="Text Placeholder 2">
            <a:extLst>
              <a:ext uri="{FF2B5EF4-FFF2-40B4-BE49-F238E27FC236}">
                <a16:creationId xmlns:a16="http://schemas.microsoft.com/office/drawing/2014/main" id="{6D712A49-105D-9E45-98EE-E9952EBCE068}"/>
              </a:ext>
            </a:extLst>
          </p:cNvPr>
          <p:cNvSpPr>
            <a:spLocks noGrp="1"/>
          </p:cNvSpPr>
          <p:nvPr>
            <p:ph type="body" sz="quarter" idx="10" hasCustomPrompt="1"/>
          </p:nvPr>
        </p:nvSpPr>
        <p:spPr>
          <a:xfrm>
            <a:off x="437294" y="436563"/>
            <a:ext cx="4801084" cy="2774026"/>
          </a:xfrm>
          <a:prstGeom prst="rect">
            <a:avLst/>
          </a:prstGeom>
          <a:solidFill>
            <a:srgbClr val="DD1065"/>
          </a:solidFill>
        </p:spPr>
        <p:txBody>
          <a:bodyPr wrap="square" lIns="182880" tIns="182880" rIns="182880" bIns="182880"/>
          <a:lstStyle>
            <a:lvl1pPr marL="0" indent="0">
              <a:lnSpc>
                <a:spcPts val="4500"/>
              </a:lnSpc>
              <a:spcBef>
                <a:spcPts val="0"/>
              </a:spcBef>
              <a:buNone/>
              <a:defRPr sz="4500" b="1" i="0" kern="0" spc="-200" baseline="0">
                <a:latin typeface="Arial Black" panose="020B0604020202020204" pitchFamily="34" charset="0"/>
                <a:cs typeface="Arial Black" panose="020B0604020202020204" pitchFamily="34" charset="0"/>
              </a:defRPr>
            </a:lvl1pPr>
          </a:lstStyle>
          <a:p>
            <a:pPr>
              <a:lnSpc>
                <a:spcPts val="4700"/>
              </a:lnSpc>
            </a:pPr>
            <a:r>
              <a:rPr lang="en-US" b="0" cap="all" baseline="0" dirty="0">
                <a:solidFill>
                  <a:srgbClr val="000000"/>
                </a:solidFill>
              </a:rPr>
              <a:t>DIVIDER SLIDE THREE TO FOUR LINES OF TEXT</a:t>
            </a:r>
          </a:p>
        </p:txBody>
      </p:sp>
    </p:spTree>
    <p:extLst>
      <p:ext uri="{BB962C8B-B14F-4D97-AF65-F5344CB8AC3E}">
        <p14:creationId xmlns:p14="http://schemas.microsoft.com/office/powerpoint/2010/main" val="1860232183"/>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2 Column">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42C2A22-E9C4-9943-9D21-6B89DF22B5DA}"/>
              </a:ext>
            </a:extLst>
          </p:cNvPr>
          <p:cNvSpPr>
            <a:spLocks noGrp="1"/>
          </p:cNvSpPr>
          <p:nvPr>
            <p:ph type="title" hasCustomPrompt="1"/>
          </p:nvPr>
        </p:nvSpPr>
        <p:spPr>
          <a:xfrm>
            <a:off x="723900" y="660688"/>
            <a:ext cx="7971213" cy="549381"/>
          </a:xfrm>
          <a:prstGeom prst="rect">
            <a:avLst/>
          </a:prstGeom>
        </p:spPr>
        <p:txBody>
          <a:bodyPr wrap="square" lIns="0" rIns="0">
            <a:spAutoFit/>
          </a:bodyPr>
          <a:lstStyle>
            <a:lvl1pPr>
              <a:defRPr sz="3300" b="1" i="0" spc="-80" baseline="0">
                <a:solidFill>
                  <a:srgbClr val="36B0E3"/>
                </a:solidFill>
                <a:latin typeface="Arial" panose="020B0604020202020204" pitchFamily="34" charset="0"/>
                <a:cs typeface="Arial" panose="020B0604020202020204" pitchFamily="34" charset="0"/>
              </a:defRPr>
            </a:lvl1pPr>
          </a:lstStyle>
          <a:p>
            <a:r>
              <a:rPr lang="en-US" dirty="0"/>
              <a:t>Heading sits over one line</a:t>
            </a:r>
          </a:p>
        </p:txBody>
      </p:sp>
      <p:sp>
        <p:nvSpPr>
          <p:cNvPr id="3" name="Text Placeholder 2">
            <a:extLst>
              <a:ext uri="{FF2B5EF4-FFF2-40B4-BE49-F238E27FC236}">
                <a16:creationId xmlns:a16="http://schemas.microsoft.com/office/drawing/2014/main" id="{56C9FFE4-A91C-E24F-AD9A-CEC3E3CE88CB}"/>
              </a:ext>
            </a:extLst>
          </p:cNvPr>
          <p:cNvSpPr>
            <a:spLocks noGrp="1"/>
          </p:cNvSpPr>
          <p:nvPr>
            <p:ph type="body" sz="quarter" idx="15" hasCustomPrompt="1"/>
          </p:nvPr>
        </p:nvSpPr>
        <p:spPr>
          <a:xfrm>
            <a:off x="723901" y="1979613"/>
            <a:ext cx="5083342" cy="3635123"/>
          </a:xfrm>
          <a:prstGeom prst="rect">
            <a:avLst/>
          </a:prstGeom>
        </p:spPr>
        <p:txBody>
          <a:bodyPr lIns="0" tIns="0" rIns="0" bIns="0"/>
          <a:lstStyle>
            <a:lvl1pPr marL="0" indent="0">
              <a:lnSpc>
                <a:spcPct val="100000"/>
              </a:lnSpc>
              <a:spcBef>
                <a:spcPts val="0"/>
              </a:spcBef>
              <a:spcAft>
                <a:spcPts val="1600"/>
              </a:spcAft>
              <a:buNone/>
              <a:defRPr sz="1800" b="0" i="0">
                <a:solidFill>
                  <a:srgbClr val="000000"/>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Body copy text</a:t>
            </a:r>
          </a:p>
        </p:txBody>
      </p:sp>
      <p:sp>
        <p:nvSpPr>
          <p:cNvPr id="7" name="Text Placeholder 2">
            <a:extLst>
              <a:ext uri="{FF2B5EF4-FFF2-40B4-BE49-F238E27FC236}">
                <a16:creationId xmlns:a16="http://schemas.microsoft.com/office/drawing/2014/main" id="{50DBCB74-0A2D-4E4F-A255-A77167DA8186}"/>
              </a:ext>
            </a:extLst>
          </p:cNvPr>
          <p:cNvSpPr>
            <a:spLocks noGrp="1"/>
          </p:cNvSpPr>
          <p:nvPr>
            <p:ph type="body" sz="quarter" idx="16" hasCustomPrompt="1"/>
          </p:nvPr>
        </p:nvSpPr>
        <p:spPr>
          <a:xfrm>
            <a:off x="6352674" y="1979613"/>
            <a:ext cx="5110915" cy="3635123"/>
          </a:xfrm>
          <a:prstGeom prst="rect">
            <a:avLst/>
          </a:prstGeom>
        </p:spPr>
        <p:txBody>
          <a:bodyPr lIns="0" tIns="0" rIns="0" bIns="0"/>
          <a:lstStyle>
            <a:lvl1pPr marL="0" indent="0">
              <a:lnSpc>
                <a:spcPct val="100000"/>
              </a:lnSpc>
              <a:spcBef>
                <a:spcPts val="0"/>
              </a:spcBef>
              <a:spcAft>
                <a:spcPts val="1600"/>
              </a:spcAft>
              <a:buNone/>
              <a:defRPr sz="1800" b="0" i="0">
                <a:solidFill>
                  <a:srgbClr val="000000"/>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Body copy text</a:t>
            </a:r>
          </a:p>
        </p:txBody>
      </p:sp>
    </p:spTree>
    <p:extLst>
      <p:ext uri="{BB962C8B-B14F-4D97-AF65-F5344CB8AC3E}">
        <p14:creationId xmlns:p14="http://schemas.microsoft.com/office/powerpoint/2010/main" val="2777026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xt + Bullet Points">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42C2A22-E9C4-9943-9D21-6B89DF22B5DA}"/>
              </a:ext>
            </a:extLst>
          </p:cNvPr>
          <p:cNvSpPr>
            <a:spLocks noGrp="1"/>
          </p:cNvSpPr>
          <p:nvPr>
            <p:ph type="title" hasCustomPrompt="1"/>
          </p:nvPr>
        </p:nvSpPr>
        <p:spPr>
          <a:xfrm>
            <a:off x="723900" y="660688"/>
            <a:ext cx="7971213" cy="549381"/>
          </a:xfrm>
          <a:prstGeom prst="rect">
            <a:avLst/>
          </a:prstGeom>
        </p:spPr>
        <p:txBody>
          <a:bodyPr wrap="square" lIns="0" rIns="0">
            <a:spAutoFit/>
          </a:bodyPr>
          <a:lstStyle>
            <a:lvl1pPr>
              <a:defRPr sz="3300" b="1" i="0" spc="-80" baseline="0">
                <a:solidFill>
                  <a:srgbClr val="36B0E3"/>
                </a:solidFill>
                <a:latin typeface="Arial" panose="020B0604020202020204" pitchFamily="34" charset="0"/>
                <a:cs typeface="Arial" panose="020B0604020202020204" pitchFamily="34" charset="0"/>
              </a:defRPr>
            </a:lvl1pPr>
          </a:lstStyle>
          <a:p>
            <a:r>
              <a:rPr lang="en-US" dirty="0"/>
              <a:t>Heading sits over one line</a:t>
            </a:r>
          </a:p>
        </p:txBody>
      </p:sp>
      <p:sp>
        <p:nvSpPr>
          <p:cNvPr id="6" name="Text Placeholder 2">
            <a:extLst>
              <a:ext uri="{FF2B5EF4-FFF2-40B4-BE49-F238E27FC236}">
                <a16:creationId xmlns:a16="http://schemas.microsoft.com/office/drawing/2014/main" id="{56C9FFE4-A91C-E24F-AD9A-CEC3E3CE88CB}"/>
              </a:ext>
            </a:extLst>
          </p:cNvPr>
          <p:cNvSpPr>
            <a:spLocks noGrp="1"/>
          </p:cNvSpPr>
          <p:nvPr>
            <p:ph type="body" sz="quarter" idx="15" hasCustomPrompt="1"/>
          </p:nvPr>
        </p:nvSpPr>
        <p:spPr>
          <a:xfrm>
            <a:off x="723901" y="1979613"/>
            <a:ext cx="5083342" cy="3635124"/>
          </a:xfrm>
          <a:prstGeom prst="rect">
            <a:avLst/>
          </a:prstGeom>
        </p:spPr>
        <p:txBody>
          <a:bodyPr lIns="0" tIns="0" rIns="0" bIns="0"/>
          <a:lstStyle>
            <a:lvl1pPr marL="285750" indent="-285750">
              <a:lnSpc>
                <a:spcPct val="100000"/>
              </a:lnSpc>
              <a:spcBef>
                <a:spcPts val="0"/>
              </a:spcBef>
              <a:spcAft>
                <a:spcPts val="1000"/>
              </a:spcAft>
              <a:buClrTx/>
              <a:buFont typeface="Arial"/>
              <a:buChar char="•"/>
              <a:defRPr sz="1800" b="0" i="0">
                <a:solidFill>
                  <a:srgbClr val="000000"/>
                </a:solidFill>
                <a:latin typeface="Arial" panose="020B0604020202020204" pitchFamily="34" charset="0"/>
                <a:cs typeface="Arial" panose="020B0604020202020204" pitchFamily="34" charset="0"/>
              </a:defRPr>
            </a:lvl1pPr>
            <a:lvl2pPr marL="0" indent="-192024">
              <a:lnSpc>
                <a:spcPct val="100000"/>
              </a:lnSpc>
              <a:spcBef>
                <a:spcPts val="500"/>
              </a:spcBef>
              <a:spcAft>
                <a:spcPts val="1000"/>
              </a:spcAft>
              <a:buClrTx/>
              <a:buFont typeface="Arial"/>
              <a:buChar char="•"/>
              <a:defRPr sz="1800" baseline="0">
                <a:solidFill>
                  <a:srgbClr val="000000"/>
                </a:solidFill>
                <a:latin typeface="Arial" panose="020B0604020202020204" pitchFamily="34" charset="0"/>
                <a:cs typeface="Arial" panose="020B0604020202020204" pitchFamily="34" charset="0"/>
              </a:defRPr>
            </a:lvl2pPr>
            <a:lvl3pPr marL="457200" indent="-192024">
              <a:lnSpc>
                <a:spcPct val="100000"/>
              </a:lnSpc>
              <a:spcBef>
                <a:spcPts val="0"/>
              </a:spcBef>
              <a:spcAft>
                <a:spcPts val="1000"/>
              </a:spcAft>
              <a:buClr>
                <a:srgbClr val="36B0E3"/>
              </a:buClr>
              <a:defRPr sz="1400" baseline="0">
                <a:solidFill>
                  <a:srgbClr val="000000"/>
                </a:solidFill>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1"/>
            <a:r>
              <a:rPr lang="en-US" dirty="0"/>
              <a:t>Bullet point</a:t>
            </a:r>
          </a:p>
          <a:p>
            <a:pPr lvl="2"/>
            <a:r>
              <a:rPr lang="en-US" dirty="0"/>
              <a:t>Sub bullet point</a:t>
            </a:r>
          </a:p>
          <a:p>
            <a:pPr lvl="0"/>
            <a:endParaRPr lang="en-US" dirty="0"/>
          </a:p>
        </p:txBody>
      </p:sp>
      <p:sp>
        <p:nvSpPr>
          <p:cNvPr id="8" name="Text Placeholder 2">
            <a:extLst>
              <a:ext uri="{FF2B5EF4-FFF2-40B4-BE49-F238E27FC236}">
                <a16:creationId xmlns:a16="http://schemas.microsoft.com/office/drawing/2014/main" id="{50DBCB74-0A2D-4E4F-A255-A77167DA8186}"/>
              </a:ext>
            </a:extLst>
          </p:cNvPr>
          <p:cNvSpPr>
            <a:spLocks noGrp="1"/>
          </p:cNvSpPr>
          <p:nvPr>
            <p:ph type="body" sz="quarter" idx="16" hasCustomPrompt="1"/>
          </p:nvPr>
        </p:nvSpPr>
        <p:spPr>
          <a:xfrm>
            <a:off x="6352674" y="1979613"/>
            <a:ext cx="5110915" cy="3635123"/>
          </a:xfrm>
          <a:prstGeom prst="rect">
            <a:avLst/>
          </a:prstGeom>
        </p:spPr>
        <p:txBody>
          <a:bodyPr lIns="0" tIns="0" rIns="0" bIns="0"/>
          <a:lstStyle>
            <a:lvl1pPr marL="0" indent="-75600">
              <a:lnSpc>
                <a:spcPct val="100000"/>
              </a:lnSpc>
              <a:spcBef>
                <a:spcPts val="0"/>
              </a:spcBef>
              <a:spcAft>
                <a:spcPts val="1600"/>
              </a:spcAft>
              <a:buFont typeface="Arial"/>
              <a:buChar char="•"/>
              <a:defRPr sz="1800" b="0" i="0">
                <a:solidFill>
                  <a:schemeClr val="tx1">
                    <a:lumMod val="95000"/>
                    <a:lumOff val="5000"/>
                  </a:schemeClr>
                </a:solidFill>
                <a:latin typeface="Arial" panose="020B0604020202020204" pitchFamily="34" charset="0"/>
                <a:cs typeface="Arial" panose="020B0604020202020204" pitchFamily="34" charset="0"/>
              </a:defRPr>
            </a:lvl1pPr>
            <a:lvl2pPr marL="285750" indent="-285750">
              <a:lnSpc>
                <a:spcPct val="100000"/>
              </a:lnSpc>
              <a:spcBef>
                <a:spcPts val="500"/>
              </a:spcBef>
              <a:spcAft>
                <a:spcPts val="1000"/>
              </a:spcAft>
              <a:buClrTx/>
              <a:buFont typeface="Arial"/>
              <a:buChar char="•"/>
              <a:defRPr sz="1800" baseline="0">
                <a:solidFill>
                  <a:srgbClr val="000000"/>
                </a:solidFill>
                <a:latin typeface="Arial" panose="020B0604020202020204" pitchFamily="34" charset="0"/>
                <a:cs typeface="Arial" panose="020B0604020202020204" pitchFamily="34" charset="0"/>
              </a:defRPr>
            </a:lvl2pPr>
            <a:lvl3pPr marL="550926" indent="-285750">
              <a:lnSpc>
                <a:spcPct val="100000"/>
              </a:lnSpc>
              <a:spcBef>
                <a:spcPts val="0"/>
              </a:spcBef>
              <a:buClr>
                <a:srgbClr val="36B0E3"/>
              </a:buClr>
              <a:buFont typeface="Arial"/>
              <a:buChar char="•"/>
              <a:defRPr sz="1400" baseline="0">
                <a:solidFill>
                  <a:srgbClr val="000000"/>
                </a:solidFill>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1"/>
            <a:r>
              <a:rPr lang="en-US" dirty="0"/>
              <a:t>Bullet point </a:t>
            </a:r>
          </a:p>
          <a:p>
            <a:pPr lvl="2"/>
            <a:r>
              <a:rPr lang="en-US" dirty="0"/>
              <a:t>Sub bullet point</a:t>
            </a:r>
          </a:p>
        </p:txBody>
      </p:sp>
    </p:spTree>
    <p:extLst>
      <p:ext uri="{BB962C8B-B14F-4D97-AF65-F5344CB8AC3E}">
        <p14:creationId xmlns:p14="http://schemas.microsoft.com/office/powerpoint/2010/main" val="28994297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image" Target="../media/image40.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7.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4.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6.xml"/><Relationship Id="rId1"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7.xml"/><Relationship Id="rId1" Type="http://schemas.openxmlformats.org/officeDocument/2006/relationships/slideLayout" Target="../slideLayouts/slideLayout21.xml"/><Relationship Id="rId5" Type="http://schemas.openxmlformats.org/officeDocument/2006/relationships/image" Target="../media/image17.png"/><Relationship Id="rId4" Type="http://schemas.openxmlformats.org/officeDocument/2006/relationships/image" Target="../media/image2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8.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390611"/>
      </p:ext>
    </p:extLst>
  </p:cSld>
  <p:clrMap bg1="lt1" tx1="dk1" bg2="lt2" tx2="dk2" accent1="accent1" accent2="accent2" accent3="accent3" accent4="accent4" accent5="accent5" accent6="accent6" hlink="hlink" folHlink="folHlink"/>
  <p:sldLayoutIdLst>
    <p:sldLayoutId id="2147483713" r:id="rId1"/>
    <p:sldLayoutId id="2147483738" r:id="rId2"/>
    <p:sldLayoutId id="2147483739" r:id="rId3"/>
    <p:sldLayoutId id="214748376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65375B72-61AA-C64C-9C86-590A5C1D050D}"/>
              </a:ext>
            </a:extLst>
          </p:cNvPr>
          <p:cNvPicPr>
            <a:picLocks noChangeAspect="1"/>
          </p:cNvPicPr>
          <p:nvPr userDrawn="1"/>
        </p:nvPicPr>
        <p:blipFill rotWithShape="1">
          <a:blip r:embed="rId4" cstate="email">
            <a:alphaModFix amt="85000"/>
            <a:extLst>
              <a:ext uri="{28A0092B-C50C-407E-A947-70E740481C1C}">
                <a14:useLocalDpi xmlns:a14="http://schemas.microsoft.com/office/drawing/2010/main"/>
              </a:ext>
            </a:extLst>
          </a:blip>
          <a:srcRect/>
          <a:stretch/>
        </p:blipFill>
        <p:spPr>
          <a:xfrm>
            <a:off x="10513200" y="191124"/>
            <a:ext cx="1457141" cy="490383"/>
          </a:xfrm>
          <a:prstGeom prst="rect">
            <a:avLst/>
          </a:prstGeom>
        </p:spPr>
      </p:pic>
    </p:spTree>
    <p:extLst>
      <p:ext uri="{BB962C8B-B14F-4D97-AF65-F5344CB8AC3E}">
        <p14:creationId xmlns:p14="http://schemas.microsoft.com/office/powerpoint/2010/main" val="1448414348"/>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190707"/>
      </p:ext>
    </p:extLst>
  </p:cSld>
  <p:clrMap bg1="lt1" tx1="dk1" bg2="lt2" tx2="dk2" accent1="accent1" accent2="accent2" accent3="accent3" accent4="accent4" accent5="accent5" accent6="accent6" hlink="hlink" folHlink="folHlink"/>
  <p:sldLayoutIdLst>
    <p:sldLayoutId id="2147483695" r:id="rId1"/>
    <p:sldLayoutId id="2147483712" r:id="rId2"/>
    <p:sldLayoutId id="2147483717" r:id="rId3"/>
  </p:sldLayoutIdLst>
  <p:txStyles>
    <p:titleStyle>
      <a:lvl1pPr algn="l" defTabSz="914400" rtl="0" eaLnBrk="1" latinLnBrk="0" hangingPunct="1">
        <a:lnSpc>
          <a:spcPct val="90000"/>
        </a:lnSpc>
        <a:spcBef>
          <a:spcPct val="0"/>
        </a:spcBef>
        <a:buNone/>
        <a:defRPr sz="3200" b="0" i="0" kern="1200" spc="-40" baseline="0">
          <a:solidFill>
            <a:schemeClr val="bg1"/>
          </a:solidFill>
          <a:latin typeface="Gilroy ExtraBold"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65375B72-61AA-C64C-9C86-590A5C1D050D}"/>
              </a:ext>
            </a:extLst>
          </p:cNvPr>
          <p:cNvPicPr>
            <a:picLocks noChangeAspect="1"/>
          </p:cNvPicPr>
          <p:nvPr userDrawn="1"/>
        </p:nvPicPr>
        <p:blipFill rotWithShape="1">
          <a:blip r:embed="rId8" cstate="email">
            <a:alphaModFix amt="85000"/>
            <a:extLst>
              <a:ext uri="{28A0092B-C50C-407E-A947-70E740481C1C}">
                <a14:useLocalDpi xmlns:a14="http://schemas.microsoft.com/office/drawing/2010/main"/>
              </a:ext>
            </a:extLst>
          </a:blip>
          <a:srcRect/>
          <a:stretch/>
        </p:blipFill>
        <p:spPr>
          <a:xfrm>
            <a:off x="10513200" y="191124"/>
            <a:ext cx="1457141" cy="490383"/>
          </a:xfrm>
          <a:prstGeom prst="rect">
            <a:avLst/>
          </a:prstGeom>
        </p:spPr>
      </p:pic>
    </p:spTree>
    <p:extLst>
      <p:ext uri="{BB962C8B-B14F-4D97-AF65-F5344CB8AC3E}">
        <p14:creationId xmlns:p14="http://schemas.microsoft.com/office/powerpoint/2010/main" val="198426553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57" r:id="rId3"/>
    <p:sldLayoutId id="2147483782" r:id="rId4"/>
    <p:sldLayoutId id="2147483783" r:id="rId5"/>
    <p:sldLayoutId id="214748378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65375B72-61AA-C64C-9C86-590A5C1D050D}"/>
              </a:ext>
            </a:extLst>
          </p:cNvPr>
          <p:cNvPicPr>
            <a:picLocks noChangeAspect="1"/>
          </p:cNvPicPr>
          <p:nvPr userDrawn="1"/>
        </p:nvPicPr>
        <p:blipFill rotWithShape="1">
          <a:blip r:embed="rId7" cstate="email">
            <a:alphaModFix amt="85000"/>
            <a:extLst>
              <a:ext uri="{28A0092B-C50C-407E-A947-70E740481C1C}">
                <a14:useLocalDpi xmlns:a14="http://schemas.microsoft.com/office/drawing/2010/main"/>
              </a:ext>
            </a:extLst>
          </a:blip>
          <a:srcRect/>
          <a:stretch/>
        </p:blipFill>
        <p:spPr>
          <a:xfrm>
            <a:off x="10513200" y="191124"/>
            <a:ext cx="1457141" cy="490383"/>
          </a:xfrm>
          <a:prstGeom prst="rect">
            <a:avLst/>
          </a:prstGeom>
        </p:spPr>
      </p:pic>
    </p:spTree>
    <p:extLst>
      <p:ext uri="{BB962C8B-B14F-4D97-AF65-F5344CB8AC3E}">
        <p14:creationId xmlns:p14="http://schemas.microsoft.com/office/powerpoint/2010/main" val="1242429413"/>
      </p:ext>
    </p:extLst>
  </p:cSld>
  <p:clrMap bg1="lt1" tx1="dk1" bg2="lt2" tx2="dk2" accent1="accent1" accent2="accent2" accent3="accent3" accent4="accent4" accent5="accent5" accent6="accent6" hlink="hlink" folHlink="folHlink"/>
  <p:sldLayoutIdLst>
    <p:sldLayoutId id="2147483741" r:id="rId1"/>
    <p:sldLayoutId id="2147483736" r:id="rId2"/>
    <p:sldLayoutId id="2147483737" r:id="rId3"/>
    <p:sldLayoutId id="2147483749" r:id="rId4"/>
    <p:sldLayoutId id="214748376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B4CA2D-FE61-274E-8BD0-3C250E0B06A6}"/>
              </a:ext>
            </a:extLst>
          </p:cNvPr>
          <p:cNvSpPr/>
          <p:nvPr userDrawn="1"/>
        </p:nvSpPr>
        <p:spPr>
          <a:xfrm>
            <a:off x="0" y="0"/>
            <a:ext cx="4651513" cy="6858000"/>
          </a:xfrm>
          <a:prstGeom prst="rect">
            <a:avLst/>
          </a:prstGeom>
          <a:solidFill>
            <a:srgbClr val="36B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lose up of a logo&#10;&#10;Description automatically generated">
            <a:extLst>
              <a:ext uri="{FF2B5EF4-FFF2-40B4-BE49-F238E27FC236}">
                <a16:creationId xmlns:a16="http://schemas.microsoft.com/office/drawing/2014/main" id="{65375B72-61AA-C64C-9C86-590A5C1D050D}"/>
              </a:ext>
            </a:extLst>
          </p:cNvPr>
          <p:cNvPicPr>
            <a:picLocks noChangeAspect="1"/>
          </p:cNvPicPr>
          <p:nvPr userDrawn="1"/>
        </p:nvPicPr>
        <p:blipFill rotWithShape="1">
          <a:blip r:embed="rId3" cstate="email">
            <a:alphaModFix amt="85000"/>
            <a:extLst>
              <a:ext uri="{28A0092B-C50C-407E-A947-70E740481C1C}">
                <a14:useLocalDpi xmlns:a14="http://schemas.microsoft.com/office/drawing/2010/main"/>
              </a:ext>
            </a:extLst>
          </a:blip>
          <a:srcRect/>
          <a:stretch/>
        </p:blipFill>
        <p:spPr>
          <a:xfrm>
            <a:off x="10513200" y="191124"/>
            <a:ext cx="1457141" cy="490383"/>
          </a:xfrm>
          <a:prstGeom prst="rect">
            <a:avLst/>
          </a:prstGeom>
        </p:spPr>
      </p:pic>
    </p:spTree>
    <p:extLst>
      <p:ext uri="{BB962C8B-B14F-4D97-AF65-F5344CB8AC3E}">
        <p14:creationId xmlns:p14="http://schemas.microsoft.com/office/powerpoint/2010/main" val="2716815121"/>
      </p:ext>
    </p:extLst>
  </p:cSld>
  <p:clrMap bg1="lt1" tx1="dk1" bg2="lt2" tx2="dk2" accent1="accent1" accent2="accent2" accent3="accent3" accent4="accent4" accent5="accent5" accent6="accent6" hlink="hlink" folHlink="folHlink"/>
  <p:sldLayoutIdLst>
    <p:sldLayoutId id="214748375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65375B72-61AA-C64C-9C86-590A5C1D050D}"/>
              </a:ext>
            </a:extLst>
          </p:cNvPr>
          <p:cNvPicPr>
            <a:picLocks noChangeAspect="1"/>
          </p:cNvPicPr>
          <p:nvPr userDrawn="1"/>
        </p:nvPicPr>
        <p:blipFill rotWithShape="1">
          <a:blip r:embed="rId3" cstate="email">
            <a:alphaModFix amt="85000"/>
            <a:extLst>
              <a:ext uri="{28A0092B-C50C-407E-A947-70E740481C1C}">
                <a14:useLocalDpi xmlns:a14="http://schemas.microsoft.com/office/drawing/2010/main"/>
              </a:ext>
            </a:extLst>
          </a:blip>
          <a:srcRect/>
          <a:stretch/>
        </p:blipFill>
        <p:spPr>
          <a:xfrm>
            <a:off x="10513200" y="191124"/>
            <a:ext cx="1457141" cy="490383"/>
          </a:xfrm>
          <a:prstGeom prst="rect">
            <a:avLst/>
          </a:prstGeom>
        </p:spPr>
      </p:pic>
    </p:spTree>
    <p:extLst>
      <p:ext uri="{BB962C8B-B14F-4D97-AF65-F5344CB8AC3E}">
        <p14:creationId xmlns:p14="http://schemas.microsoft.com/office/powerpoint/2010/main" val="926677103"/>
      </p:ext>
    </p:extLst>
  </p:cSld>
  <p:clrMap bg1="lt1" tx1="dk1" bg2="lt2" tx2="dk2" accent1="accent1" accent2="accent2" accent3="accent3" accent4="accent4" accent5="accent5" accent6="accent6" hlink="hlink" folHlink="folHlink"/>
  <p:sldLayoutIdLst>
    <p:sldLayoutId id="214748371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D40640-D972-9F4D-8BC8-7053E238EF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18858" y="-109728"/>
            <a:ext cx="4170795" cy="1920239"/>
          </a:xfrm>
          <a:prstGeom prst="rect">
            <a:avLst/>
          </a:prstGeom>
        </p:spPr>
      </p:pic>
      <p:pic>
        <p:nvPicPr>
          <p:cNvPr id="6" name="Picture 5" descr="JoinUs-EndIt-01.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8262" y="3892354"/>
            <a:ext cx="6127157" cy="2608258"/>
          </a:xfrm>
          <a:prstGeom prst="rect">
            <a:avLst/>
          </a:prstGeom>
        </p:spPr>
      </p:pic>
      <p:pic>
        <p:nvPicPr>
          <p:cNvPr id="4" name="Picture 3" descr="A close up of a logo&#10;&#10;Description automatically generated">
            <a:extLst>
              <a:ext uri="{FF2B5EF4-FFF2-40B4-BE49-F238E27FC236}">
                <a16:creationId xmlns:a16="http://schemas.microsoft.com/office/drawing/2014/main" id="{65375B72-61AA-C64C-9C86-590A5C1D050D}"/>
              </a:ext>
            </a:extLst>
          </p:cNvPr>
          <p:cNvPicPr>
            <a:picLocks noChangeAspect="1"/>
          </p:cNvPicPr>
          <p:nvPr userDrawn="1"/>
        </p:nvPicPr>
        <p:blipFill rotWithShape="1">
          <a:blip r:embed="rId5" cstate="email">
            <a:alphaModFix amt="85000"/>
            <a:extLst>
              <a:ext uri="{28A0092B-C50C-407E-A947-70E740481C1C}">
                <a14:useLocalDpi xmlns:a14="http://schemas.microsoft.com/office/drawing/2010/main"/>
              </a:ext>
            </a:extLst>
          </a:blip>
          <a:srcRect/>
          <a:stretch/>
        </p:blipFill>
        <p:spPr>
          <a:xfrm>
            <a:off x="10513200" y="191124"/>
            <a:ext cx="1457141" cy="490383"/>
          </a:xfrm>
          <a:prstGeom prst="rect">
            <a:avLst/>
          </a:prstGeom>
        </p:spPr>
      </p:pic>
    </p:spTree>
    <p:extLst>
      <p:ext uri="{BB962C8B-B14F-4D97-AF65-F5344CB8AC3E}">
        <p14:creationId xmlns:p14="http://schemas.microsoft.com/office/powerpoint/2010/main" val="1852772012"/>
      </p:ext>
    </p:extLst>
  </p:cSld>
  <p:clrMap bg1="lt1" tx1="dk1" bg2="lt2" tx2="dk2" accent1="accent1" accent2="accent2" accent3="accent3" accent4="accent4" accent5="accent5" accent6="accent6" hlink="hlink" folHlink="folHlink"/>
  <p:sldLayoutIdLst>
    <p:sldLayoutId id="214748375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39036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33727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Lst>
  <p:txStyles>
    <p:titleStyle>
      <a:lvl1pPr algn="l" defTabSz="914400" rtl="0" eaLnBrk="1" latinLnBrk="0" hangingPunct="1">
        <a:lnSpc>
          <a:spcPct val="90000"/>
        </a:lnSpc>
        <a:spcBef>
          <a:spcPct val="0"/>
        </a:spcBef>
        <a:buNone/>
        <a:defRPr sz="3200" b="0" i="0" kern="1200" spc="-40" baseline="0">
          <a:solidFill>
            <a:schemeClr val="bg1"/>
          </a:solidFill>
          <a:latin typeface="Gilroy ExtraBold"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41.png"/><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41.png"/><Relationship Id="rId4" Type="http://schemas.openxmlformats.org/officeDocument/2006/relationships/image" Target="../media/image73.png"/></Relationships>
</file>

<file path=ppt/slides/_rels/slide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88.png"/><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41.png"/><Relationship Id="rId4" Type="http://schemas.openxmlformats.org/officeDocument/2006/relationships/image" Target="../media/image73.png"/></Relationships>
</file>

<file path=ppt/slides/_rels/slide8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image" Target="../media/image41.png"/><Relationship Id="rId4" Type="http://schemas.openxmlformats.org/officeDocument/2006/relationships/image" Target="../media/image7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9CA321-1EDC-EA4F-A963-3203C90F123C}"/>
              </a:ext>
            </a:extLst>
          </p:cNvPr>
          <p:cNvSpPr>
            <a:spLocks noGrp="1"/>
          </p:cNvSpPr>
          <p:nvPr>
            <p:ph type="body" sz="quarter" idx="10"/>
          </p:nvPr>
        </p:nvSpPr>
        <p:spPr>
          <a:xfrm>
            <a:off x="615089" y="3467878"/>
            <a:ext cx="5227638" cy="3085322"/>
          </a:xfrm>
        </p:spPr>
        <p:txBody>
          <a:bodyPr/>
          <a:lstStyle/>
          <a:p>
            <a:r>
              <a:rPr lang="en-US" dirty="0">
                <a:solidFill>
                  <a:schemeClr val="bg1"/>
                </a:solidFill>
              </a:rPr>
              <a:t>Rights</a:t>
            </a:r>
          </a:p>
          <a:p>
            <a:r>
              <a:rPr lang="en-US" dirty="0">
                <a:solidFill>
                  <a:schemeClr val="bg1"/>
                </a:solidFill>
              </a:rPr>
              <a:t>Evidence </a:t>
            </a:r>
          </a:p>
          <a:p>
            <a:r>
              <a:rPr lang="en-US" dirty="0">
                <a:solidFill>
                  <a:schemeClr val="bg1"/>
                </a:solidFill>
              </a:rPr>
              <a:t>ACTion</a:t>
            </a:r>
          </a:p>
          <a:p>
            <a:endParaRPr lang="en-US" dirty="0"/>
          </a:p>
        </p:txBody>
      </p:sp>
      <p:pic>
        <p:nvPicPr>
          <p:cNvPr id="8" name="Picture 7" descr="A close up of a logo&#10;&#10;Description automatically generated">
            <a:extLst>
              <a:ext uri="{FF2B5EF4-FFF2-40B4-BE49-F238E27FC236}">
                <a16:creationId xmlns:a16="http://schemas.microsoft.com/office/drawing/2014/main" id="{FF1C72C6-F25F-B444-9E69-BE2740E8A5DC}"/>
              </a:ext>
            </a:extLst>
          </p:cNvPr>
          <p:cNvPicPr>
            <a:picLocks noChangeAspect="1"/>
          </p:cNvPicPr>
          <p:nvPr/>
        </p:nvPicPr>
        <p:blipFill>
          <a:blip r:embed="rId3"/>
          <a:stretch>
            <a:fillRect/>
          </a:stretch>
        </p:blipFill>
        <p:spPr>
          <a:xfrm>
            <a:off x="615089" y="1877441"/>
            <a:ext cx="5480911" cy="1232394"/>
          </a:xfrm>
          <a:prstGeom prst="rect">
            <a:avLst/>
          </a:prstGeom>
        </p:spPr>
      </p:pic>
      <p:sp>
        <p:nvSpPr>
          <p:cNvPr id="2" name="TextBox 1">
            <a:extLst>
              <a:ext uri="{FF2B5EF4-FFF2-40B4-BE49-F238E27FC236}">
                <a16:creationId xmlns:a16="http://schemas.microsoft.com/office/drawing/2014/main" id="{D2306AC0-914F-FF49-A0F7-539194BBA5E6}"/>
              </a:ext>
            </a:extLst>
          </p:cNvPr>
          <p:cNvSpPr txBox="1"/>
          <p:nvPr/>
        </p:nvSpPr>
        <p:spPr>
          <a:xfrm>
            <a:off x="615089" y="5587999"/>
            <a:ext cx="4593000" cy="461665"/>
          </a:xfrm>
          <a:prstGeom prst="rect">
            <a:avLst/>
          </a:prstGeom>
          <a:solidFill>
            <a:srgbClr val="000000"/>
          </a:solidFill>
        </p:spPr>
        <p:txBody>
          <a:bodyPr wrap="square" rtlCol="0">
            <a:spAutoFit/>
          </a:bodyPr>
          <a:lstStyle/>
          <a:p>
            <a:r>
              <a:rPr lang="en-US" sz="2400" b="1" dirty="0">
                <a:latin typeface="Arial Black" panose="020B0604020202020204" pitchFamily="34" charset="0"/>
                <a:cs typeface="Arial Black" panose="020B0604020202020204" pitchFamily="34" charset="0"/>
              </a:rPr>
              <a:t>TRAINING OF REACTORS</a:t>
            </a:r>
          </a:p>
        </p:txBody>
      </p:sp>
    </p:spTree>
    <p:extLst>
      <p:ext uri="{BB962C8B-B14F-4D97-AF65-F5344CB8AC3E}">
        <p14:creationId xmlns:p14="http://schemas.microsoft.com/office/powerpoint/2010/main" val="2648310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0688"/>
            <a:ext cx="7971213" cy="1006429"/>
          </a:xfrm>
        </p:spPr>
        <p:txBody>
          <a:bodyPr/>
          <a:lstStyle/>
          <a:p>
            <a:r>
              <a:rPr lang="en-GB" sz="3200" spc="0" dirty="0"/>
              <a:t>Which information management system does REact use, and why?</a:t>
            </a:r>
          </a:p>
        </p:txBody>
      </p:sp>
      <p:pic>
        <p:nvPicPr>
          <p:cNvPr id="6" name="Picture 4" descr="Image result for dhis2"/>
          <p:cNvPicPr>
            <a:picLocks noChangeAspect="1" noChangeArrowheads="1"/>
          </p:cNvPicPr>
          <p:nvPr/>
        </p:nvPicPr>
        <p:blipFill rotWithShape="1">
          <a:blip r:embed="rId3">
            <a:extLst>
              <a:ext uri="{28A0092B-C50C-407E-A947-70E740481C1C}">
                <a14:useLocalDpi xmlns:a14="http://schemas.microsoft.com/office/drawing/2010/main" val="0"/>
              </a:ext>
            </a:extLst>
          </a:blip>
          <a:srcRect b="59796"/>
          <a:stretch/>
        </p:blipFill>
        <p:spPr bwMode="auto">
          <a:xfrm>
            <a:off x="834122" y="4461998"/>
            <a:ext cx="4680336" cy="1569525"/>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 y="2218563"/>
            <a:ext cx="5100899" cy="1691989"/>
          </a:xfrm>
          <a:prstGeom prst="rect">
            <a:avLst/>
          </a:prstGeom>
        </p:spPr>
      </p:pic>
      <p:pic>
        <p:nvPicPr>
          <p:cNvPr id="3" name="Picture 2"/>
          <p:cNvPicPr>
            <a:picLocks noChangeAspect="1"/>
          </p:cNvPicPr>
          <p:nvPr/>
        </p:nvPicPr>
        <p:blipFill>
          <a:blip r:embed="rId5"/>
          <a:stretch>
            <a:fillRect/>
          </a:stretch>
        </p:blipFill>
        <p:spPr>
          <a:xfrm>
            <a:off x="6947084" y="2062785"/>
            <a:ext cx="3005327" cy="4379858"/>
          </a:xfrm>
          <a:prstGeom prst="rect">
            <a:avLst/>
          </a:prstGeom>
        </p:spPr>
      </p:pic>
    </p:spTree>
    <p:extLst>
      <p:ext uri="{BB962C8B-B14F-4D97-AF65-F5344CB8AC3E}">
        <p14:creationId xmlns:p14="http://schemas.microsoft.com/office/powerpoint/2010/main" val="664348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0688"/>
            <a:ext cx="7971213" cy="1006429"/>
          </a:xfrm>
        </p:spPr>
        <p:txBody>
          <a:bodyPr/>
          <a:lstStyle/>
          <a:p>
            <a:r>
              <a:rPr lang="en-GB" sz="3200" spc="0" dirty="0"/>
              <a:t>Who benefits from REAct?</a:t>
            </a:r>
            <a:r>
              <a:rPr lang="en-GB" sz="3200" dirty="0"/>
              <a:t/>
            </a:r>
            <a:br>
              <a:rPr lang="en-GB" sz="3200" dirty="0"/>
            </a:br>
            <a:endParaRPr lang="en-GB" sz="3200" dirty="0"/>
          </a:p>
        </p:txBody>
      </p:sp>
      <p:sp>
        <p:nvSpPr>
          <p:cNvPr id="8" name="Rectangle 7"/>
          <p:cNvSpPr/>
          <p:nvPr/>
        </p:nvSpPr>
        <p:spPr>
          <a:xfrm>
            <a:off x="7947991" y="1747112"/>
            <a:ext cx="3769876" cy="921855"/>
          </a:xfrm>
          <a:prstGeom prst="rect">
            <a:avLst/>
          </a:prstGeom>
        </p:spPr>
        <p:txBody>
          <a:bodyPr wrap="square">
            <a:spAutoFit/>
          </a:bodyPr>
          <a:lstStyle/>
          <a:p>
            <a:pPr marL="107950" marR="346710" algn="ctr">
              <a:lnSpc>
                <a:spcPct val="102000"/>
              </a:lnSpc>
              <a:spcBef>
                <a:spcPts val="850"/>
              </a:spcBef>
              <a:spcAft>
                <a:spcPts val="0"/>
              </a:spcAft>
            </a:pPr>
            <a:r>
              <a:rPr lang="en-GB" b="1" spc="-15" dirty="0">
                <a:solidFill>
                  <a:srgbClr val="00954B"/>
                </a:solidFill>
                <a:latin typeface="Arial" panose="020B0604020202020204" pitchFamily="34" charset="0"/>
                <a:ea typeface="Trebuchet MS" panose="020B0603020202020204" pitchFamily="34" charset="0"/>
                <a:cs typeface="Arial" panose="020B0604020202020204" pitchFamily="34" charset="0"/>
              </a:rPr>
              <a:t>For</a:t>
            </a:r>
            <a:r>
              <a:rPr lang="en-GB" b="1" spc="-125" dirty="0">
                <a:solidFill>
                  <a:srgbClr val="00954B"/>
                </a:solidFill>
                <a:latin typeface="Arial" panose="020B0604020202020204" pitchFamily="34" charset="0"/>
                <a:ea typeface="Trebuchet MS" panose="020B0603020202020204" pitchFamily="34" charset="0"/>
                <a:cs typeface="Arial" panose="020B0604020202020204" pitchFamily="34" charset="0"/>
              </a:rPr>
              <a:t> </a:t>
            </a:r>
            <a:r>
              <a:rPr lang="en-GB" b="1" dirty="0">
                <a:solidFill>
                  <a:srgbClr val="00954B"/>
                </a:solidFill>
                <a:latin typeface="Arial" panose="020B0604020202020204" pitchFamily="34" charset="0"/>
                <a:ea typeface="Trebuchet MS" panose="020B0603020202020204" pitchFamily="34" charset="0"/>
                <a:cs typeface="Arial" panose="020B0604020202020204" pitchFamily="34" charset="0"/>
              </a:rPr>
              <a:t>policy</a:t>
            </a:r>
            <a:r>
              <a:rPr lang="en-GB" b="1" spc="-130" dirty="0">
                <a:solidFill>
                  <a:srgbClr val="00954B"/>
                </a:solidFill>
                <a:latin typeface="Arial" panose="020B0604020202020204" pitchFamily="34" charset="0"/>
                <a:ea typeface="Trebuchet MS" panose="020B0603020202020204" pitchFamily="34" charset="0"/>
                <a:cs typeface="Arial" panose="020B0604020202020204" pitchFamily="34" charset="0"/>
              </a:rPr>
              <a:t> </a:t>
            </a:r>
            <a:r>
              <a:rPr lang="en-GB" b="1" dirty="0">
                <a:solidFill>
                  <a:srgbClr val="00954B"/>
                </a:solidFill>
                <a:latin typeface="Arial" panose="020B0604020202020204" pitchFamily="34" charset="0"/>
                <a:ea typeface="Trebuchet MS" panose="020B0603020202020204" pitchFamily="34" charset="0"/>
                <a:cs typeface="Arial" panose="020B0604020202020204" pitchFamily="34" charset="0"/>
              </a:rPr>
              <a:t>makers</a:t>
            </a:r>
            <a:r>
              <a:rPr lang="en-GB" b="1" spc="-95" dirty="0">
                <a:solidFill>
                  <a:srgbClr val="00954B"/>
                </a:solidFill>
                <a:latin typeface="Arial" panose="020B0604020202020204" pitchFamily="34" charset="0"/>
                <a:ea typeface="Trebuchet MS" panose="020B0603020202020204" pitchFamily="34" charset="0"/>
                <a:cs typeface="Arial" panose="020B0604020202020204" pitchFamily="34" charset="0"/>
              </a:rPr>
              <a:t> </a:t>
            </a:r>
            <a:r>
              <a:rPr lang="en-GB" b="1" dirty="0">
                <a:solidFill>
                  <a:srgbClr val="00954B"/>
                </a:solidFill>
                <a:latin typeface="Arial" panose="020B0604020202020204" pitchFamily="34" charset="0"/>
                <a:ea typeface="Trebuchet MS" panose="020B0603020202020204" pitchFamily="34" charset="0"/>
                <a:cs typeface="Arial" panose="020B0604020202020204" pitchFamily="34" charset="0"/>
              </a:rPr>
              <a:t>and</a:t>
            </a:r>
            <a:r>
              <a:rPr lang="en-GB" b="1" spc="-90" dirty="0">
                <a:solidFill>
                  <a:srgbClr val="00954B"/>
                </a:solidFill>
                <a:latin typeface="Arial" panose="020B0604020202020204" pitchFamily="34" charset="0"/>
                <a:ea typeface="Trebuchet MS" panose="020B0603020202020204" pitchFamily="34" charset="0"/>
                <a:cs typeface="Arial" panose="020B0604020202020204" pitchFamily="34" charset="0"/>
              </a:rPr>
              <a:t> </a:t>
            </a:r>
            <a:r>
              <a:rPr lang="en-GB" b="1" dirty="0">
                <a:solidFill>
                  <a:srgbClr val="00954B"/>
                </a:solidFill>
                <a:latin typeface="Arial" panose="020B0604020202020204" pitchFamily="34" charset="0"/>
                <a:ea typeface="Trebuchet MS" panose="020B0603020202020204" pitchFamily="34" charset="0"/>
                <a:cs typeface="Arial" panose="020B0604020202020204" pitchFamily="34" charset="0"/>
              </a:rPr>
              <a:t>programming actors</a:t>
            </a:r>
            <a:r>
              <a:rPr lang="en-GB" b="1" spc="-110" dirty="0">
                <a:solidFill>
                  <a:srgbClr val="00954B"/>
                </a:solidFill>
                <a:latin typeface="Arial" panose="020B0604020202020204" pitchFamily="34" charset="0"/>
                <a:ea typeface="Trebuchet MS" panose="020B0603020202020204" pitchFamily="34" charset="0"/>
                <a:cs typeface="Arial" panose="020B0604020202020204" pitchFamily="34" charset="0"/>
              </a:rPr>
              <a:t> </a:t>
            </a:r>
            <a:r>
              <a:rPr lang="en-GB" b="1" dirty="0">
                <a:solidFill>
                  <a:srgbClr val="00954B"/>
                </a:solidFill>
                <a:latin typeface="Arial" panose="020B0604020202020204" pitchFamily="34" charset="0"/>
                <a:ea typeface="Trebuchet MS" panose="020B0603020202020204" pitchFamily="34" charset="0"/>
                <a:cs typeface="Arial" panose="020B0604020202020204" pitchFamily="34" charset="0"/>
              </a:rPr>
              <a:t>locally</a:t>
            </a:r>
            <a:r>
              <a:rPr lang="en-GB" b="1" spc="-140" dirty="0">
                <a:solidFill>
                  <a:srgbClr val="00954B"/>
                </a:solidFill>
                <a:latin typeface="Arial" panose="020B0604020202020204" pitchFamily="34" charset="0"/>
                <a:ea typeface="Trebuchet MS" panose="020B0603020202020204" pitchFamily="34" charset="0"/>
                <a:cs typeface="Arial" panose="020B0604020202020204" pitchFamily="34" charset="0"/>
              </a:rPr>
              <a:t> </a:t>
            </a:r>
            <a:r>
              <a:rPr lang="en-GB" b="1" dirty="0">
                <a:solidFill>
                  <a:srgbClr val="00954B"/>
                </a:solidFill>
                <a:latin typeface="Arial" panose="020B0604020202020204" pitchFamily="34" charset="0"/>
                <a:ea typeface="Trebuchet MS" panose="020B0603020202020204" pitchFamily="34" charset="0"/>
                <a:cs typeface="Arial" panose="020B0604020202020204" pitchFamily="34" charset="0"/>
              </a:rPr>
              <a:t>and</a:t>
            </a:r>
            <a:r>
              <a:rPr lang="en-GB" b="1" spc="-110" dirty="0">
                <a:solidFill>
                  <a:srgbClr val="00954B"/>
                </a:solidFill>
                <a:latin typeface="Arial" panose="020B0604020202020204" pitchFamily="34" charset="0"/>
                <a:ea typeface="Trebuchet MS" panose="020B0603020202020204" pitchFamily="34" charset="0"/>
                <a:cs typeface="Arial" panose="020B0604020202020204" pitchFamily="34" charset="0"/>
              </a:rPr>
              <a:t> </a:t>
            </a:r>
            <a:r>
              <a:rPr lang="en-GB" b="1" dirty="0">
                <a:solidFill>
                  <a:srgbClr val="00954B"/>
                </a:solidFill>
                <a:latin typeface="Arial" panose="020B0604020202020204" pitchFamily="34" charset="0"/>
                <a:ea typeface="Trebuchet MS" panose="020B0603020202020204" pitchFamily="34" charset="0"/>
                <a:cs typeface="Arial" panose="020B0604020202020204" pitchFamily="34" charset="0"/>
              </a:rPr>
              <a:t>globally</a:t>
            </a:r>
            <a:endParaRPr lang="en-GB" sz="1600" b="1" dirty="0">
              <a:latin typeface="Arial" panose="020B0604020202020204" pitchFamily="34" charset="0"/>
              <a:ea typeface="Trebuchet MS" panose="020B0603020202020204" pitchFamily="34" charset="0"/>
              <a:cs typeface="Arial" panose="020B0604020202020204" pitchFamily="34" charset="0"/>
            </a:endParaRPr>
          </a:p>
        </p:txBody>
      </p:sp>
      <p:sp>
        <p:nvSpPr>
          <p:cNvPr id="11" name="TextBox 10"/>
          <p:cNvSpPr txBox="1"/>
          <p:nvPr/>
        </p:nvSpPr>
        <p:spPr>
          <a:xfrm>
            <a:off x="723899" y="1885612"/>
            <a:ext cx="3036169"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Clients – our first priority</a:t>
            </a:r>
          </a:p>
        </p:txBody>
      </p:sp>
      <p:pic>
        <p:nvPicPr>
          <p:cNvPr id="12" name="Picture 11"/>
          <p:cNvPicPr>
            <a:picLocks noChangeAspect="1"/>
          </p:cNvPicPr>
          <p:nvPr/>
        </p:nvPicPr>
        <p:blipFill rotWithShape="1">
          <a:blip r:embed="rId3"/>
          <a:srcRect r="1762" b="4159"/>
          <a:stretch/>
        </p:blipFill>
        <p:spPr>
          <a:xfrm>
            <a:off x="3760068" y="2893102"/>
            <a:ext cx="3762406" cy="2253885"/>
          </a:xfrm>
          <a:prstGeom prst="rect">
            <a:avLst/>
          </a:prstGeom>
        </p:spPr>
      </p:pic>
      <p:sp>
        <p:nvSpPr>
          <p:cNvPr id="13" name="TextBox 12"/>
          <p:cNvSpPr txBox="1"/>
          <p:nvPr/>
        </p:nvSpPr>
        <p:spPr>
          <a:xfrm>
            <a:off x="4244011" y="1885612"/>
            <a:ext cx="3499378" cy="369332"/>
          </a:xfrm>
          <a:prstGeom prst="rect">
            <a:avLst/>
          </a:prstGeom>
          <a:noFill/>
        </p:spPr>
        <p:txBody>
          <a:bodyPr wrap="square" rtlCol="0">
            <a:spAutoFit/>
          </a:bodyPr>
          <a:lstStyle/>
          <a:p>
            <a:pPr algn="ctr"/>
            <a:r>
              <a:rPr lang="en-GB" b="1" dirty="0">
                <a:solidFill>
                  <a:srgbClr val="E62F79"/>
                </a:solidFill>
                <a:latin typeface="Arial" panose="020B0604020202020204" pitchFamily="34" charset="0"/>
                <a:cs typeface="Arial" panose="020B0604020202020204" pitchFamily="34" charset="0"/>
              </a:rPr>
              <a:t>Implementing organisations</a:t>
            </a:r>
          </a:p>
        </p:txBody>
      </p:sp>
      <p:pic>
        <p:nvPicPr>
          <p:cNvPr id="14" name="Picture 13"/>
          <p:cNvPicPr>
            <a:picLocks noChangeAspect="1"/>
          </p:cNvPicPr>
          <p:nvPr/>
        </p:nvPicPr>
        <p:blipFill>
          <a:blip r:embed="rId4"/>
          <a:stretch>
            <a:fillRect/>
          </a:stretch>
        </p:blipFill>
        <p:spPr>
          <a:xfrm>
            <a:off x="7947991" y="2748962"/>
            <a:ext cx="3209524" cy="3047427"/>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2FFFC593-CB0A-2B4C-8468-83451344F83F}"/>
              </a:ext>
            </a:extLst>
          </p:cNvPr>
          <p:cNvPicPr>
            <a:picLocks noChangeAspect="1"/>
          </p:cNvPicPr>
          <p:nvPr/>
        </p:nvPicPr>
        <p:blipFill>
          <a:blip r:embed="rId5"/>
          <a:stretch>
            <a:fillRect/>
          </a:stretch>
        </p:blipFill>
        <p:spPr>
          <a:xfrm>
            <a:off x="1034484" y="2901256"/>
            <a:ext cx="2438905" cy="2253885"/>
          </a:xfrm>
          <a:prstGeom prst="rect">
            <a:avLst/>
          </a:prstGeom>
        </p:spPr>
      </p:pic>
    </p:spTree>
    <p:extLst>
      <p:ext uri="{BB962C8B-B14F-4D97-AF65-F5344CB8AC3E}">
        <p14:creationId xmlns:p14="http://schemas.microsoft.com/office/powerpoint/2010/main" val="875841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7626" y="735496"/>
            <a:ext cx="3693307" cy="2062103"/>
          </a:xfrm>
          <a:prstGeom prst="rect">
            <a:avLst/>
          </a:prstGeom>
          <a:noFill/>
        </p:spPr>
        <p:txBody>
          <a:bodyPr wrap="square" rtlCol="0">
            <a:spAutoFit/>
          </a:bodyPr>
          <a:lstStyle/>
          <a:p>
            <a:r>
              <a:rPr lang="en-GB" sz="3200" b="1" dirty="0">
                <a:solidFill>
                  <a:srgbClr val="36B0E3"/>
                </a:solidFill>
                <a:latin typeface="Arial" panose="020B0604020202020204" pitchFamily="34" charset="0"/>
                <a:cs typeface="Arial" panose="020B0604020202020204" pitchFamily="34" charset="0"/>
              </a:rPr>
              <a:t>Opportunity to transition REAct</a:t>
            </a:r>
          </a:p>
          <a:p>
            <a:r>
              <a:rPr lang="en-GB" sz="3200" b="1" dirty="0">
                <a:solidFill>
                  <a:srgbClr val="36B0E3"/>
                </a:solidFill>
                <a:latin typeface="Arial" panose="020B0604020202020204" pitchFamily="34" charset="0"/>
                <a:cs typeface="Arial" panose="020B0604020202020204" pitchFamily="34" charset="0"/>
              </a:rPr>
              <a:t>from small scale to large scale</a:t>
            </a:r>
          </a:p>
        </p:txBody>
      </p:sp>
      <p:pic>
        <p:nvPicPr>
          <p:cNvPr id="3" name="Picture 2" descr="A close up of a toy&#10;&#10;Description automatically generated">
            <a:extLst>
              <a:ext uri="{FF2B5EF4-FFF2-40B4-BE49-F238E27FC236}">
                <a16:creationId xmlns:a16="http://schemas.microsoft.com/office/drawing/2014/main" id="{53B98741-0C5F-5D4B-B42C-345235CEEDB1}"/>
              </a:ext>
            </a:extLst>
          </p:cNvPr>
          <p:cNvPicPr>
            <a:picLocks noChangeAspect="1"/>
          </p:cNvPicPr>
          <p:nvPr/>
        </p:nvPicPr>
        <p:blipFill>
          <a:blip r:embed="rId3"/>
          <a:stretch>
            <a:fillRect/>
          </a:stretch>
        </p:blipFill>
        <p:spPr>
          <a:xfrm>
            <a:off x="3075517" y="554566"/>
            <a:ext cx="6819900" cy="6121400"/>
          </a:xfrm>
          <a:prstGeom prst="rect">
            <a:avLst/>
          </a:prstGeom>
        </p:spPr>
      </p:pic>
    </p:spTree>
    <p:extLst>
      <p:ext uri="{BB962C8B-B14F-4D97-AF65-F5344CB8AC3E}">
        <p14:creationId xmlns:p14="http://schemas.microsoft.com/office/powerpoint/2010/main" val="1082358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spc="0" dirty="0"/>
              <a:t>Where has REAct been rolled out?</a:t>
            </a:r>
          </a:p>
        </p:txBody>
      </p:sp>
      <p:sp>
        <p:nvSpPr>
          <p:cNvPr id="3" name="Text Placeholder 2"/>
          <p:cNvSpPr>
            <a:spLocks noGrp="1"/>
          </p:cNvSpPr>
          <p:nvPr>
            <p:ph type="body" sz="quarter" idx="15"/>
          </p:nvPr>
        </p:nvSpPr>
        <p:spPr/>
        <p:txBody>
          <a:bodyPr/>
          <a:lstStyle/>
          <a:p>
            <a:r>
              <a:rPr lang="en-GB" dirty="0"/>
              <a:t>Set up in in </a:t>
            </a:r>
            <a:r>
              <a:rPr lang="en-GB" b="1" dirty="0"/>
              <a:t>22 countries</a:t>
            </a:r>
            <a:r>
              <a:rPr lang="en-GB" dirty="0"/>
              <a:t> (Bangladesh, Botswana, Burundi, Egypt, India, Kenya, Lebanon, Lesotho, Malawi, Mozambique, Myanmar, Namibia, Nigeria, Senegal, South Africa, Sudan, Swaziland, Tunisia, Uganda, Yemen, Zambia, Zimbabwe)</a:t>
            </a:r>
          </a:p>
          <a:p>
            <a:r>
              <a:rPr lang="en-GB" dirty="0"/>
              <a:t>Operational in </a:t>
            </a:r>
            <a:r>
              <a:rPr lang="en-GB" b="1" dirty="0"/>
              <a:t>13</a:t>
            </a:r>
            <a:r>
              <a:rPr lang="en-GB" dirty="0"/>
              <a:t> (Botswana, Burundi, India, Lebanon, Lesotho, Malawi, Myanmar, Namibia, South Africa, Swaziland, Tunisia, Uganda, Zimbabwe)</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05973" y="2044914"/>
            <a:ext cx="5106203" cy="3569823"/>
          </a:xfrm>
          <a:prstGeom prst="rect">
            <a:avLst/>
          </a:prstGeom>
          <a:ln>
            <a:solidFill>
              <a:sysClr val="window" lastClr="FFFFFF">
                <a:lumMod val="85000"/>
              </a:sysClr>
            </a:solidFill>
          </a:ln>
        </p:spPr>
      </p:pic>
    </p:spTree>
    <p:extLst>
      <p:ext uri="{BB962C8B-B14F-4D97-AF65-F5344CB8AC3E}">
        <p14:creationId xmlns:p14="http://schemas.microsoft.com/office/powerpoint/2010/main" val="31649076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7285" y="1465411"/>
            <a:ext cx="7142848" cy="4444729"/>
          </a:xfrm>
        </p:spPr>
        <p:txBody>
          <a:bodyPr wrap="square">
            <a:noAutofit/>
          </a:bodyPr>
          <a:lstStyle/>
          <a:p>
            <a:pPr marL="0" indent="0">
              <a:buNone/>
            </a:pPr>
            <a:r>
              <a:rPr lang="en-GB" sz="2400" b="1" dirty="0">
                <a:solidFill>
                  <a:srgbClr val="36B0E3"/>
                </a:solidFill>
              </a:rPr>
              <a:t>Alliance India – Wajood </a:t>
            </a:r>
          </a:p>
          <a:p>
            <a:pPr>
              <a:lnSpc>
                <a:spcPct val="100000"/>
              </a:lnSpc>
            </a:pPr>
            <a:r>
              <a:rPr lang="en-GB" sz="1800" dirty="0">
                <a:solidFill>
                  <a:srgbClr val="000000"/>
                </a:solidFill>
                <a:latin typeface="Arial" panose="020B0604020202020204" pitchFamily="34" charset="0"/>
                <a:cs typeface="Arial" panose="020B0604020202020204" pitchFamily="34" charset="0"/>
              </a:rPr>
              <a:t>2,778 transgender and hijras were registered with Wajood programme and provided sexual health and rights services (November 2015 – October 2016).  Among those registered, 2,047 transgender and hijras have reported violence faced in last six months at the time of registration. There are 96 cases have been reported as human rights violation cases </a:t>
            </a:r>
          </a:p>
          <a:p>
            <a:pPr>
              <a:lnSpc>
                <a:spcPct val="100000"/>
              </a:lnSpc>
            </a:pPr>
            <a:r>
              <a:rPr lang="en-GB" sz="1800" dirty="0">
                <a:solidFill>
                  <a:srgbClr val="000000"/>
                </a:solidFill>
                <a:latin typeface="Arial" panose="020B0604020202020204" pitchFamily="34" charset="0"/>
                <a:cs typeface="Arial" panose="020B0604020202020204" pitchFamily="34" charset="0"/>
              </a:rPr>
              <a:t>Analysed 16 cases studies of gender-based discrimination and violence</a:t>
            </a:r>
          </a:p>
          <a:p>
            <a:pPr>
              <a:lnSpc>
                <a:spcPct val="100000"/>
              </a:lnSpc>
            </a:pPr>
            <a:r>
              <a:rPr lang="en-GB" sz="1800" dirty="0">
                <a:solidFill>
                  <a:srgbClr val="000000"/>
                </a:solidFill>
                <a:latin typeface="Arial" panose="020B0604020202020204" pitchFamily="34" charset="0"/>
                <a:cs typeface="Arial" panose="020B0604020202020204" pitchFamily="34" charset="0"/>
              </a:rPr>
              <a:t>Gain a better understanding of:</a:t>
            </a:r>
          </a:p>
          <a:p>
            <a:pPr lvl="1">
              <a:lnSpc>
                <a:spcPct val="100000"/>
              </a:lnSpc>
            </a:pPr>
            <a:r>
              <a:rPr lang="en-GB" sz="1800" dirty="0">
                <a:solidFill>
                  <a:srgbClr val="000000"/>
                </a:solidFill>
                <a:latin typeface="Arial" panose="020B0604020202020204" pitchFamily="34" charset="0"/>
                <a:cs typeface="Arial" panose="020B0604020202020204" pitchFamily="34" charset="0"/>
              </a:rPr>
              <a:t>Client profiles</a:t>
            </a:r>
          </a:p>
          <a:p>
            <a:pPr lvl="1">
              <a:lnSpc>
                <a:spcPct val="100000"/>
              </a:lnSpc>
            </a:pPr>
            <a:r>
              <a:rPr lang="en-GB" sz="1800" dirty="0">
                <a:solidFill>
                  <a:srgbClr val="000000"/>
                </a:solidFill>
                <a:latin typeface="Arial" panose="020B0604020202020204" pitchFamily="34" charset="0"/>
                <a:cs typeface="Arial" panose="020B0604020202020204" pitchFamily="34" charset="0"/>
              </a:rPr>
              <a:t>Types of violent incidents</a:t>
            </a:r>
          </a:p>
          <a:p>
            <a:pPr lvl="1">
              <a:lnSpc>
                <a:spcPct val="100000"/>
              </a:lnSpc>
            </a:pPr>
            <a:r>
              <a:rPr lang="en-GB" sz="1800" dirty="0">
                <a:solidFill>
                  <a:srgbClr val="000000"/>
                </a:solidFill>
                <a:latin typeface="Arial" panose="020B0604020202020204" pitchFamily="34" charset="0"/>
                <a:cs typeface="Arial" panose="020B0604020202020204" pitchFamily="34" charset="0"/>
              </a:rPr>
              <a:t>Perpetrators</a:t>
            </a:r>
          </a:p>
          <a:p>
            <a:pPr lvl="1">
              <a:lnSpc>
                <a:spcPct val="100000"/>
              </a:lnSpc>
            </a:pPr>
            <a:r>
              <a:rPr lang="en-GB" sz="1800" dirty="0">
                <a:solidFill>
                  <a:srgbClr val="000000"/>
                </a:solidFill>
                <a:latin typeface="Arial" panose="020B0604020202020204" pitchFamily="34" charset="0"/>
                <a:cs typeface="Arial" panose="020B0604020202020204" pitchFamily="34" charset="0"/>
              </a:rPr>
              <a:t>Where violence takes place</a:t>
            </a:r>
          </a:p>
          <a:p>
            <a:pPr lvl="1">
              <a:lnSpc>
                <a:spcPct val="100000"/>
              </a:lnSpc>
            </a:pPr>
            <a:r>
              <a:rPr lang="en-GB" sz="1800" dirty="0">
                <a:solidFill>
                  <a:srgbClr val="000000"/>
                </a:solidFill>
                <a:latin typeface="Arial" panose="020B0604020202020204" pitchFamily="34" charset="0"/>
                <a:cs typeface="Arial" panose="020B0604020202020204" pitchFamily="34" charset="0"/>
              </a:rPr>
              <a:t>Responses</a:t>
            </a:r>
          </a:p>
        </p:txBody>
      </p:sp>
      <p:pic>
        <p:nvPicPr>
          <p:cNvPr id="3" name="Picture 2"/>
          <p:cNvPicPr>
            <a:picLocks noChangeAspect="1"/>
          </p:cNvPicPr>
          <p:nvPr/>
        </p:nvPicPr>
        <p:blipFill>
          <a:blip r:embed="rId3"/>
          <a:stretch>
            <a:fillRect/>
          </a:stretch>
        </p:blipFill>
        <p:spPr>
          <a:xfrm>
            <a:off x="7985833" y="1465411"/>
            <a:ext cx="3133694" cy="4444729"/>
          </a:xfrm>
          <a:prstGeom prst="rect">
            <a:avLst/>
          </a:prstGeom>
        </p:spPr>
      </p:pic>
      <p:sp>
        <p:nvSpPr>
          <p:cNvPr id="6" name="Title 2"/>
          <p:cNvSpPr>
            <a:spLocks noGrp="1"/>
          </p:cNvSpPr>
          <p:nvPr>
            <p:ph type="title"/>
          </p:nvPr>
        </p:nvSpPr>
        <p:spPr>
          <a:xfrm>
            <a:off x="697285" y="362374"/>
            <a:ext cx="7720704" cy="822960"/>
          </a:xfrm>
        </p:spPr>
        <p:txBody>
          <a:bodyPr>
            <a:noAutofit/>
          </a:bodyPr>
          <a:lstStyle/>
          <a:p>
            <a:pPr>
              <a:lnSpc>
                <a:spcPct val="150000"/>
              </a:lnSpc>
            </a:pPr>
            <a:r>
              <a:rPr lang="en-GB" sz="3200" b="1" dirty="0">
                <a:solidFill>
                  <a:srgbClr val="36B0E3"/>
                </a:solidFill>
                <a:latin typeface="Arial" panose="020B0604020202020204" pitchFamily="34" charset="0"/>
                <a:cs typeface="Arial" panose="020B0604020202020204" pitchFamily="34" charset="0"/>
              </a:rPr>
              <a:t>Research</a:t>
            </a:r>
            <a:endParaRPr lang="en-GB" sz="2800" i="1" dirty="0">
              <a:latin typeface="+mn-lt"/>
            </a:endParaRPr>
          </a:p>
        </p:txBody>
      </p:sp>
    </p:spTree>
    <p:extLst>
      <p:ext uri="{BB962C8B-B14F-4D97-AF65-F5344CB8AC3E}">
        <p14:creationId xmlns:p14="http://schemas.microsoft.com/office/powerpoint/2010/main" val="158192783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91726" y="1340768"/>
            <a:ext cx="3383380" cy="4869160"/>
          </a:xfrm>
          <a:prstGeom prst="rect">
            <a:avLst/>
          </a:prstGeom>
          <a:ln>
            <a:solidFill>
              <a:schemeClr val="bg1">
                <a:lumMod val="85000"/>
              </a:schemeClr>
            </a:solidFill>
          </a:ln>
        </p:spPr>
      </p:pic>
      <p:sp>
        <p:nvSpPr>
          <p:cNvPr id="16" name="Rectangle 15"/>
          <p:cNvSpPr/>
          <p:nvPr/>
        </p:nvSpPr>
        <p:spPr>
          <a:xfrm>
            <a:off x="2063552" y="5502523"/>
            <a:ext cx="449012" cy="260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2"/>
          <p:cNvSpPr txBox="1">
            <a:spLocks/>
          </p:cNvSpPr>
          <p:nvPr/>
        </p:nvSpPr>
        <p:spPr>
          <a:xfrm>
            <a:off x="609599" y="485691"/>
            <a:ext cx="7577507" cy="1106042"/>
          </a:xfrm>
          <a:prstGeom prst="rect">
            <a:avLst/>
          </a:prstGeom>
        </p:spPr>
        <p:txBody>
          <a:bodyPr vert="horz" lIns="36000" tIns="36000" rIns="36000" bIns="36000" rtlCol="0" anchor="t" anchorCtr="0">
            <a:noAutofit/>
          </a:bodyPr>
          <a:lstStyle>
            <a:lvl1pPr algn="l" defTabSz="914400" rtl="0" eaLnBrk="1" latinLnBrk="0" hangingPunct="1">
              <a:spcBef>
                <a:spcPct val="0"/>
              </a:spcBef>
              <a:buNone/>
              <a:defRPr lang="en-GB" sz="4000" kern="1200">
                <a:solidFill>
                  <a:schemeClr val="tx2"/>
                </a:solidFill>
                <a:latin typeface="+mj-lt"/>
                <a:ea typeface="+mj-ea"/>
                <a:cs typeface="+mj-cs"/>
              </a:defRPr>
            </a:lvl1pPr>
          </a:lstStyle>
          <a:p>
            <a:pPr>
              <a:lnSpc>
                <a:spcPct val="150000"/>
              </a:lnSpc>
            </a:pPr>
            <a:r>
              <a:rPr lang="en-GB" sz="3200" b="1" dirty="0">
                <a:solidFill>
                  <a:srgbClr val="23844E"/>
                </a:solidFill>
                <a:latin typeface="Arial" panose="020B0604020202020204" pitchFamily="34" charset="0"/>
                <a:cs typeface="Arial" panose="020B0604020202020204" pitchFamily="34" charset="0"/>
              </a:rPr>
              <a:t>Case study</a:t>
            </a:r>
            <a:endParaRPr lang="en-GB" sz="32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0692F2B-5514-5B41-9D61-893EACE0D2B2}"/>
              </a:ext>
            </a:extLst>
          </p:cNvPr>
          <p:cNvSpPr txBox="1"/>
          <p:nvPr/>
        </p:nvSpPr>
        <p:spPr>
          <a:xfrm>
            <a:off x="609600" y="2116667"/>
            <a:ext cx="6045200" cy="3646098"/>
          </a:xfrm>
          <a:prstGeom prst="rect">
            <a:avLst/>
          </a:prstGeom>
          <a:noFill/>
        </p:spPr>
        <p:txBody>
          <a:bodyPr wrap="square" rtlCol="0">
            <a:noAutofit/>
          </a:bodyPr>
          <a:lstStyle/>
          <a:p>
            <a:r>
              <a:rPr lang="en-GB" sz="2400" b="1" dirty="0">
                <a:solidFill>
                  <a:srgbClr val="23844E"/>
                </a:solidFill>
                <a:latin typeface="Arial" panose="020B0604020202020204" pitchFamily="34" charset="0"/>
                <a:cs typeface="Arial" panose="020B0604020202020204" pitchFamily="34" charset="0"/>
              </a:rPr>
              <a:t>PITCH – ‘REActing to reality’</a:t>
            </a:r>
            <a:endParaRPr lang="en-GB" b="1" dirty="0">
              <a:solidFill>
                <a:srgbClr val="23844E"/>
              </a:solidFill>
              <a:latin typeface="Arial" panose="020B0604020202020204" pitchFamily="34" charset="0"/>
              <a:cs typeface="Arial" panose="020B0604020202020204" pitchFamily="34" charset="0"/>
            </a:endParaRPr>
          </a:p>
          <a:p>
            <a:endParaRPr lang="en-GB" dirty="0">
              <a:solidFill>
                <a:srgbClr val="000000"/>
              </a:solidFill>
              <a:latin typeface="Arial" panose="020B0604020202020204" pitchFamily="34" charset="0"/>
              <a:cs typeface="Arial" panose="020B0604020202020204" pitchFamily="34" charset="0"/>
            </a:endParaRPr>
          </a:p>
          <a:p>
            <a:r>
              <a:rPr lang="en-GB" i="1" dirty="0">
                <a:solidFill>
                  <a:srgbClr val="000000"/>
                </a:solidFill>
                <a:latin typeface="Arial" panose="020B0604020202020204" pitchFamily="34" charset="0"/>
                <a:cs typeface="Arial" panose="020B0604020202020204" pitchFamily="34" charset="0"/>
              </a:rPr>
              <a:t>“REAct is important in Nigeria because it will aid civil society organisations and other related networks to document and derive verifiable data of abuses: stigma, discrimination, threat to life, blackmail, extortion, arbitrary arrest and unlawful detention. REAct will redefine the process of information collation for LGBT-related human rights issues.”</a:t>
            </a:r>
          </a:p>
          <a:p>
            <a:endParaRPr lang="en-US" sz="1600" dirty="0">
              <a:solidFill>
                <a:srgbClr val="23844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301947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923925" y="524933"/>
            <a:ext cx="9004347" cy="1248257"/>
          </a:xfrm>
        </p:spPr>
        <p:txBody>
          <a:bodyPr>
            <a:noAutofit/>
          </a:bodyPr>
          <a:lstStyle/>
          <a:p>
            <a:pPr>
              <a:lnSpc>
                <a:spcPct val="150000"/>
              </a:lnSpc>
            </a:pPr>
            <a:r>
              <a:rPr lang="en-GB" sz="3200" b="1" dirty="0">
                <a:solidFill>
                  <a:srgbClr val="23844E"/>
                </a:solidFill>
                <a:latin typeface="Arial" panose="020B0604020202020204" pitchFamily="34" charset="0"/>
                <a:cs typeface="Arial" panose="020B0604020202020204" pitchFamily="34" charset="0"/>
              </a:rPr>
              <a:t>Advocacy</a:t>
            </a:r>
            <a:r>
              <a:rPr lang="en-GB" sz="2000" dirty="0">
                <a:solidFill>
                  <a:srgbClr val="23844E"/>
                </a:solidFill>
                <a:latin typeface="+mn-lt"/>
              </a:rPr>
              <a:t/>
            </a:r>
            <a:br>
              <a:rPr lang="en-GB" sz="2000" dirty="0">
                <a:solidFill>
                  <a:srgbClr val="23844E"/>
                </a:solidFill>
                <a:latin typeface="+mn-lt"/>
              </a:rPr>
            </a:br>
            <a:endParaRPr lang="en-GB" sz="2800" i="1" dirty="0">
              <a:solidFill>
                <a:srgbClr val="23844E"/>
              </a:solidFill>
              <a:latin typeface="+mn-lt"/>
            </a:endParaRPr>
          </a:p>
        </p:txBody>
      </p:sp>
      <p:pic>
        <p:nvPicPr>
          <p:cNvPr id="5" name="Picture 4"/>
          <p:cNvPicPr>
            <a:picLocks noChangeAspect="1"/>
          </p:cNvPicPr>
          <p:nvPr/>
        </p:nvPicPr>
        <p:blipFill rotWithShape="1">
          <a:blip r:embed="rId3"/>
          <a:srcRect l="25430" t="38188" r="63584" b="24899"/>
          <a:stretch/>
        </p:blipFill>
        <p:spPr>
          <a:xfrm>
            <a:off x="7074524" y="1401730"/>
            <a:ext cx="3300583" cy="4436083"/>
          </a:xfrm>
          <a:prstGeom prst="rect">
            <a:avLst/>
          </a:prstGeom>
        </p:spPr>
      </p:pic>
      <p:sp>
        <p:nvSpPr>
          <p:cNvPr id="2" name="TextBox 1">
            <a:extLst>
              <a:ext uri="{FF2B5EF4-FFF2-40B4-BE49-F238E27FC236}">
                <a16:creationId xmlns:a16="http://schemas.microsoft.com/office/drawing/2014/main" id="{A5F02728-1526-DA45-B12A-37286B23BED4}"/>
              </a:ext>
            </a:extLst>
          </p:cNvPr>
          <p:cNvSpPr txBox="1"/>
          <p:nvPr/>
        </p:nvSpPr>
        <p:spPr>
          <a:xfrm>
            <a:off x="923925" y="1773190"/>
            <a:ext cx="5934075" cy="3323987"/>
          </a:xfrm>
          <a:prstGeom prst="rect">
            <a:avLst/>
          </a:prstGeom>
          <a:noFill/>
        </p:spPr>
        <p:txBody>
          <a:bodyPr wrap="square" rtlCol="0">
            <a:spAutoFit/>
          </a:bodyPr>
          <a:lstStyle/>
          <a:p>
            <a:r>
              <a:rPr lang="en-GB" sz="2400" b="1" dirty="0">
                <a:solidFill>
                  <a:srgbClr val="23844E"/>
                </a:solidFill>
                <a:latin typeface="Arial" panose="020B0604020202020204" pitchFamily="34" charset="0"/>
                <a:cs typeface="Arial" panose="020B0604020202020204" pitchFamily="34" charset="0"/>
              </a:rPr>
              <a:t>SMUG – “And That’s How I survived being killed”</a:t>
            </a:r>
          </a:p>
          <a:p>
            <a:endParaRPr lang="en-GB" dirty="0">
              <a:solidFill>
                <a:srgbClr val="000000"/>
              </a:solidFill>
              <a:latin typeface="Arial" panose="020B0604020202020204" pitchFamily="34" charset="0"/>
              <a:cs typeface="Arial" panose="020B0604020202020204" pitchFamily="34" charset="0"/>
            </a:endParaRPr>
          </a:p>
          <a:p>
            <a:r>
              <a:rPr lang="en-GB" i="1" dirty="0">
                <a:solidFill>
                  <a:srgbClr val="000000"/>
                </a:solidFill>
                <a:latin typeface="Arial" panose="020B0604020202020204" pitchFamily="34" charset="0"/>
                <a:cs typeface="Arial" panose="020B0604020202020204" pitchFamily="34" charset="0"/>
              </a:rPr>
              <a:t>“I am HIV positive and I have lived with it for a year now… One time I walked into a clinic near home and talked to the nurse about what was happening and I told her that I was HIV positive. Meanwhile, she started calling people to come and see ‘this rotten person’, so I had to walk out of the centre. I felt like committing suicide – so lost and confused.” </a:t>
            </a:r>
          </a:p>
          <a:p>
            <a:endParaRPr lang="en-US" dirty="0"/>
          </a:p>
        </p:txBody>
      </p:sp>
    </p:spTree>
    <p:extLst>
      <p:ext uri="{BB962C8B-B14F-4D97-AF65-F5344CB8AC3E}">
        <p14:creationId xmlns:p14="http://schemas.microsoft.com/office/powerpoint/2010/main" val="52836058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2933" y="1557166"/>
            <a:ext cx="6688667" cy="4758967"/>
          </a:xfrm>
          <a:prstGeom prst="rect">
            <a:avLst/>
          </a:prstGeom>
        </p:spPr>
        <p:txBody>
          <a:bodyPr wrap="square">
            <a:noAutofit/>
          </a:bodyPr>
          <a:lstStyle/>
          <a:p>
            <a:pPr>
              <a:spcAft>
                <a:spcPts val="1500"/>
              </a:spcAft>
            </a:pPr>
            <a:r>
              <a:rPr lang="en-GB" sz="2400" b="1" dirty="0">
                <a:solidFill>
                  <a:srgbClr val="23844E"/>
                </a:solidFill>
                <a:latin typeface="Arial" panose="020B0604020202020204" pitchFamily="34" charset="0"/>
                <a:cs typeface="Arial" panose="020B0604020202020204" pitchFamily="34" charset="0"/>
              </a:rPr>
              <a:t>ATL and DAMJ – Rights to Equality (R2E) in Tunisia </a:t>
            </a:r>
          </a:p>
          <a:p>
            <a:pPr>
              <a:spcAft>
                <a:spcPts val="1500"/>
              </a:spcAft>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Under Rights to Equality (USAID funded) programme, ATL and DAMJ, implementing partners in Tunisia working with LGBT people, used REAct to document human rights violations towards marginalised populations, including LGBT migrants coming from Sub-Saharan Africa. Since the beginning of the project in 2017, ATL has collected a total of 82 cases and DAMJ 104 cases.</a:t>
            </a:r>
          </a:p>
          <a:p>
            <a:pPr>
              <a:spcAft>
                <a:spcPts val="1500"/>
              </a:spcAft>
            </a:pPr>
            <a:r>
              <a:rPr lang="en-GB" dirty="0">
                <a:solidFill>
                  <a:srgbClr val="000000"/>
                </a:solidFill>
                <a:latin typeface="Arial" panose="020B0604020202020204" pitchFamily="34" charset="0"/>
                <a:cs typeface="Arial" panose="020B0604020202020204" pitchFamily="34" charset="0"/>
              </a:rPr>
              <a:t>ATL coordinated a workshop “Etre migrant en Tunisie” (To be a migrant in Tunisia), that took place on 20 September 2018. The workshop shed the light on successes but also challenges of working with the refugee and migrant populations in Tunisia, as well as of integrating them into the Tunisian society. </a:t>
            </a:r>
            <a:endParaRPr lang="en-GB"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8009850" y="1557166"/>
            <a:ext cx="3149217" cy="4204596"/>
          </a:xfrm>
          <a:prstGeom prst="rect">
            <a:avLst/>
          </a:prstGeom>
          <a:ln>
            <a:solidFill>
              <a:schemeClr val="bg1">
                <a:lumMod val="85000"/>
              </a:schemeClr>
            </a:solidFill>
          </a:ln>
        </p:spPr>
      </p:pic>
      <p:sp>
        <p:nvSpPr>
          <p:cNvPr id="6" name="Title 2"/>
          <p:cNvSpPr txBox="1">
            <a:spLocks/>
          </p:cNvSpPr>
          <p:nvPr/>
        </p:nvSpPr>
        <p:spPr>
          <a:xfrm>
            <a:off x="1032933" y="541867"/>
            <a:ext cx="9445287" cy="1015299"/>
          </a:xfrm>
          <a:prstGeom prst="rect">
            <a:avLst/>
          </a:prstGeom>
        </p:spPr>
        <p:txBody>
          <a:bodyPr vert="horz" lIns="36000" tIns="36000" rIns="36000" bIns="36000" rtlCol="0" anchor="t" anchorCtr="0">
            <a:noAutofit/>
          </a:bodyPr>
          <a:lstStyle>
            <a:lvl1pPr algn="l" defTabSz="914400" rtl="0" eaLnBrk="1" latinLnBrk="0" hangingPunct="1">
              <a:spcBef>
                <a:spcPct val="0"/>
              </a:spcBef>
              <a:buNone/>
              <a:defRPr lang="en-GB" sz="4000" kern="1200">
                <a:solidFill>
                  <a:schemeClr val="tx2"/>
                </a:solidFill>
                <a:latin typeface="+mj-lt"/>
                <a:ea typeface="+mj-ea"/>
                <a:cs typeface="+mj-cs"/>
              </a:defRPr>
            </a:lvl1pPr>
          </a:lstStyle>
          <a:p>
            <a:pPr>
              <a:lnSpc>
                <a:spcPct val="150000"/>
              </a:lnSpc>
            </a:pPr>
            <a:r>
              <a:rPr lang="en-GB" sz="2800" b="1" dirty="0">
                <a:solidFill>
                  <a:srgbClr val="23844E"/>
                </a:solidFill>
                <a:latin typeface="Arial" panose="020B0604020202020204" pitchFamily="34" charset="0"/>
                <a:cs typeface="Arial" panose="020B0604020202020204" pitchFamily="34" charset="0"/>
              </a:rPr>
              <a:t>Advocacy</a:t>
            </a:r>
            <a:endParaRPr lang="en-GB"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550188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31332" y="1557867"/>
            <a:ext cx="5909735" cy="4751454"/>
          </a:xfrm>
        </p:spPr>
        <p:txBody>
          <a:bodyPr>
            <a:normAutofit/>
          </a:bodyPr>
          <a:lstStyle/>
          <a:p>
            <a:pPr marL="0" indent="0" fontAlgn="base">
              <a:buNone/>
            </a:pPr>
            <a:r>
              <a:rPr lang="en-GB" sz="2400" b="1" dirty="0">
                <a:solidFill>
                  <a:srgbClr val="23844E"/>
                </a:solidFill>
                <a:latin typeface="Arial" panose="020B0604020202020204" pitchFamily="34" charset="0"/>
                <a:cs typeface="Arial" panose="020B0604020202020204" pitchFamily="34" charset="0"/>
              </a:rPr>
              <a:t>MENARosa – Stories from women living with HIV in the Middle East and North Africa </a:t>
            </a:r>
          </a:p>
          <a:p>
            <a:pPr marL="0" indent="0" fontAlgn="base">
              <a:lnSpc>
                <a:spcPct val="100000"/>
              </a:lnSpc>
              <a:buNone/>
            </a:pPr>
            <a:r>
              <a:rPr lang="en-GB" sz="1800" dirty="0">
                <a:solidFill>
                  <a:srgbClr val="333333"/>
                </a:solidFill>
                <a:latin typeface="Arial" panose="020B0604020202020204" pitchFamily="34" charset="0"/>
                <a:cs typeface="Arial" panose="020B0604020202020204" pitchFamily="34" charset="0"/>
              </a:rPr>
              <a:t>One of the key issues gathered by the MENA Rosa focal points relates to experiences of gender-based violence (GBV).</a:t>
            </a:r>
          </a:p>
          <a:p>
            <a:pPr marL="0" indent="0" fontAlgn="base">
              <a:lnSpc>
                <a:spcPct val="100000"/>
              </a:lnSpc>
              <a:buNone/>
            </a:pPr>
            <a:r>
              <a:rPr lang="en-GB" sz="1800" dirty="0">
                <a:solidFill>
                  <a:srgbClr val="333333"/>
                </a:solidFill>
                <a:latin typeface="Arial" panose="020B0604020202020204" pitchFamily="34" charset="0"/>
                <a:cs typeface="Arial" panose="020B0604020202020204" pitchFamily="34" charset="0"/>
              </a:rPr>
              <a:t>Following this work, the organisation is now collaborating with Frontline AIDS and UNAIDS to implement LEARN-MENA, a USAID-supported programme that explores and documents the links between GBV and HIV for a diverse range of women in the region, as a way to identify and drive responses and influence decision makers.</a:t>
            </a:r>
            <a:br>
              <a:rPr lang="en-GB" sz="1800" dirty="0">
                <a:solidFill>
                  <a:srgbClr val="333333"/>
                </a:solidFill>
                <a:latin typeface="Arial" panose="020B0604020202020204" pitchFamily="34" charset="0"/>
                <a:cs typeface="Arial" panose="020B0604020202020204" pitchFamily="34" charset="0"/>
              </a:rPr>
            </a:br>
            <a:endParaRPr lang="en-GB" sz="1800" dirty="0">
              <a:solidFill>
                <a:srgbClr val="333333"/>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7055255" y="1860970"/>
            <a:ext cx="4950478" cy="3136060"/>
          </a:xfrm>
          <a:prstGeom prst="rect">
            <a:avLst/>
          </a:prstGeom>
          <a:ln>
            <a:solidFill>
              <a:schemeClr val="bg1">
                <a:lumMod val="85000"/>
              </a:schemeClr>
            </a:solidFill>
          </a:ln>
        </p:spPr>
      </p:pic>
      <p:sp>
        <p:nvSpPr>
          <p:cNvPr id="7" name="Title 2"/>
          <p:cNvSpPr>
            <a:spLocks noGrp="1"/>
          </p:cNvSpPr>
          <p:nvPr>
            <p:ph type="title"/>
          </p:nvPr>
        </p:nvSpPr>
        <p:spPr>
          <a:xfrm>
            <a:off x="931332" y="630071"/>
            <a:ext cx="9261515" cy="436729"/>
          </a:xfrm>
        </p:spPr>
        <p:txBody>
          <a:bodyPr>
            <a:noAutofit/>
          </a:bodyPr>
          <a:lstStyle/>
          <a:p>
            <a:r>
              <a:rPr lang="en-GB" sz="2800" b="1" dirty="0">
                <a:solidFill>
                  <a:srgbClr val="23844E"/>
                </a:solidFill>
                <a:latin typeface="Arial" panose="020B0604020202020204" pitchFamily="34" charset="0"/>
                <a:cs typeface="Arial" panose="020B0604020202020204" pitchFamily="34" charset="0"/>
              </a:rPr>
              <a:t>Advocacy</a:t>
            </a:r>
          </a:p>
        </p:txBody>
      </p:sp>
    </p:spTree>
    <p:extLst>
      <p:ext uri="{BB962C8B-B14F-4D97-AF65-F5344CB8AC3E}">
        <p14:creationId xmlns:p14="http://schemas.microsoft.com/office/powerpoint/2010/main" val="30291462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0688"/>
            <a:ext cx="8403167" cy="978729"/>
          </a:xfrm>
        </p:spPr>
        <p:txBody>
          <a:bodyPr/>
          <a:lstStyle/>
          <a:p>
            <a:r>
              <a:rPr lang="en-GB" sz="3200" spc="0" dirty="0"/>
              <a:t>How much will it cost to set up REAct?</a:t>
            </a:r>
          </a:p>
        </p:txBody>
      </p:sp>
      <p:pic>
        <p:nvPicPr>
          <p:cNvPr id="5" name="Picture 4"/>
          <p:cNvPicPr>
            <a:picLocks noChangeAspect="1"/>
          </p:cNvPicPr>
          <p:nvPr/>
        </p:nvPicPr>
        <p:blipFill>
          <a:blip r:embed="rId3"/>
          <a:stretch>
            <a:fillRect/>
          </a:stretch>
        </p:blipFill>
        <p:spPr>
          <a:xfrm>
            <a:off x="723900" y="1276700"/>
            <a:ext cx="8258175" cy="5355549"/>
          </a:xfrm>
          <a:prstGeom prst="rect">
            <a:avLst/>
          </a:prstGeom>
        </p:spPr>
      </p:pic>
    </p:spTree>
    <p:extLst>
      <p:ext uri="{BB962C8B-B14F-4D97-AF65-F5344CB8AC3E}">
        <p14:creationId xmlns:p14="http://schemas.microsoft.com/office/powerpoint/2010/main" val="2070882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7293" y="436563"/>
            <a:ext cx="5794174" cy="2774026"/>
          </a:xfrm>
          <a:solidFill>
            <a:srgbClr val="E62F79"/>
          </a:solidFill>
        </p:spPr>
        <p:txBody>
          <a:bodyPr/>
          <a:lstStyle/>
          <a:p>
            <a:r>
              <a:rPr lang="en-GB" spc="0" dirty="0"/>
              <a:t>T2.1</a:t>
            </a:r>
          </a:p>
          <a:p>
            <a:r>
              <a:rPr lang="en-GB" spc="0" dirty="0"/>
              <a:t>WELCOME AND INTRODUCTIONS</a:t>
            </a:r>
          </a:p>
        </p:txBody>
      </p:sp>
    </p:spTree>
    <p:extLst>
      <p:ext uri="{BB962C8B-B14F-4D97-AF65-F5344CB8AC3E}">
        <p14:creationId xmlns:p14="http://schemas.microsoft.com/office/powerpoint/2010/main" val="1783838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0688"/>
            <a:ext cx="7971213" cy="549381"/>
          </a:xfrm>
          <a:noFill/>
        </p:spPr>
        <p:txBody>
          <a:bodyPr/>
          <a:lstStyle/>
          <a:p>
            <a:r>
              <a:rPr lang="en-GB" sz="3200" spc="0" dirty="0"/>
              <a:t>Additional budget lines</a:t>
            </a:r>
          </a:p>
        </p:txBody>
      </p:sp>
      <p:sp>
        <p:nvSpPr>
          <p:cNvPr id="3" name="Text Placeholder 2"/>
          <p:cNvSpPr>
            <a:spLocks noGrp="1"/>
          </p:cNvSpPr>
          <p:nvPr>
            <p:ph type="body" sz="quarter" idx="15"/>
          </p:nvPr>
        </p:nvSpPr>
        <p:spPr/>
        <p:txBody>
          <a:bodyPr/>
          <a:lstStyle/>
          <a:p>
            <a:r>
              <a:rPr lang="en-GB" dirty="0"/>
              <a:t>REAct coordinator and REActors</a:t>
            </a:r>
          </a:p>
          <a:p>
            <a:r>
              <a:rPr lang="en-GB" dirty="0"/>
              <a:t>Emergency fund</a:t>
            </a:r>
          </a:p>
          <a:p>
            <a:r>
              <a:rPr lang="en-GB" dirty="0"/>
              <a:t>Training of trainers</a:t>
            </a:r>
          </a:p>
          <a:p>
            <a:r>
              <a:rPr lang="en-GB" dirty="0"/>
              <a:t>Equipment</a:t>
            </a:r>
          </a:p>
          <a:p>
            <a:r>
              <a:rPr lang="en-GB" dirty="0"/>
              <a:t>Supplies</a:t>
            </a:r>
          </a:p>
          <a:p>
            <a:r>
              <a:rPr lang="en-GB" dirty="0"/>
              <a:t>Server hosting costs</a:t>
            </a:r>
          </a:p>
        </p:txBody>
      </p:sp>
    </p:spTree>
    <p:extLst>
      <p:ext uri="{BB962C8B-B14F-4D97-AF65-F5344CB8AC3E}">
        <p14:creationId xmlns:p14="http://schemas.microsoft.com/office/powerpoint/2010/main" val="4183678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E20CDE-FD86-9C41-BA89-963C4E317E2F}"/>
              </a:ext>
            </a:extLst>
          </p:cNvPr>
          <p:cNvSpPr txBox="1"/>
          <p:nvPr/>
        </p:nvSpPr>
        <p:spPr>
          <a:xfrm>
            <a:off x="982134" y="1583942"/>
            <a:ext cx="7873999" cy="4401205"/>
          </a:xfrm>
          <a:prstGeom prst="rect">
            <a:avLst/>
          </a:prstGeom>
          <a:noFill/>
        </p:spPr>
        <p:txBody>
          <a:bodyPr wrap="square" rtlCol="0">
            <a:noAutofit/>
          </a:bodyPr>
          <a:lstStyle/>
          <a:p>
            <a:r>
              <a:rPr lang="en-GB" sz="2800" dirty="0">
                <a:solidFill>
                  <a:srgbClr val="36B0E3"/>
                </a:solidFill>
                <a:latin typeface="Arial" panose="020B0604020202020204" pitchFamily="34" charset="0"/>
                <a:cs typeface="Arial" panose="020B0604020202020204" pitchFamily="34" charset="0"/>
              </a:rPr>
              <a:t>“I myself, am an activist who has faced persecution. I can show groups from across Africa that, through REAct, we have a system and it works. The more countries that use REAct, the more we can combine our evidence and the more we can combine our response.” </a:t>
            </a:r>
          </a:p>
          <a:p>
            <a:endParaRPr lang="en-GB" sz="2800" dirty="0">
              <a:solidFill>
                <a:srgbClr val="36B0E3"/>
              </a:solidFill>
              <a:latin typeface="Arial" panose="020B0604020202020204" pitchFamily="34" charset="0"/>
              <a:cs typeface="Arial" panose="020B0604020202020204" pitchFamily="34" charset="0"/>
            </a:endParaRPr>
          </a:p>
          <a:p>
            <a:r>
              <a:rPr lang="en-GB" dirty="0">
                <a:solidFill>
                  <a:srgbClr val="36B0E3"/>
                </a:solidFill>
                <a:latin typeface="Arial" panose="020B0604020202020204" pitchFamily="34" charset="0"/>
                <a:cs typeface="Arial" panose="020B0604020202020204" pitchFamily="34" charset="0"/>
              </a:rPr>
              <a:t>Research and Documentation Manager, Sexual Minorities Uganda (SMUG)</a:t>
            </a:r>
          </a:p>
          <a:p>
            <a:endParaRPr lang="en-US" sz="2800" dirty="0">
              <a:solidFill>
                <a:srgbClr val="36B0E3"/>
              </a:solidFill>
            </a:endParaRPr>
          </a:p>
        </p:txBody>
      </p:sp>
      <p:pic>
        <p:nvPicPr>
          <p:cNvPr id="4" name="Picture 3">
            <a:extLst>
              <a:ext uri="{FF2B5EF4-FFF2-40B4-BE49-F238E27FC236}">
                <a16:creationId xmlns:a16="http://schemas.microsoft.com/office/drawing/2014/main" id="{96D1747B-38D1-FB45-8A60-8CEA13D55343}"/>
              </a:ext>
            </a:extLst>
          </p:cNvPr>
          <p:cNvPicPr>
            <a:picLocks noChangeAspect="1"/>
          </p:cNvPicPr>
          <p:nvPr/>
        </p:nvPicPr>
        <p:blipFill>
          <a:blip r:embed="rId3"/>
          <a:stretch>
            <a:fillRect/>
          </a:stretch>
        </p:blipFill>
        <p:spPr>
          <a:xfrm>
            <a:off x="8566149" y="1728498"/>
            <a:ext cx="2146994" cy="4256649"/>
          </a:xfrm>
          <a:prstGeom prst="rect">
            <a:avLst/>
          </a:prstGeom>
        </p:spPr>
      </p:pic>
    </p:spTree>
    <p:extLst>
      <p:ext uri="{BB962C8B-B14F-4D97-AF65-F5344CB8AC3E}">
        <p14:creationId xmlns:p14="http://schemas.microsoft.com/office/powerpoint/2010/main" val="1162403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37293" y="436563"/>
            <a:ext cx="6082039" cy="2774026"/>
          </a:xfrm>
          <a:solidFill>
            <a:srgbClr val="E62F79"/>
          </a:solidFill>
        </p:spPr>
        <p:txBody>
          <a:bodyPr/>
          <a:lstStyle/>
          <a:p>
            <a:r>
              <a:rPr lang="en-GB" spc="0" dirty="0"/>
              <a:t>T3 UNDERSTANDING OUR CONTEXT</a:t>
            </a:r>
          </a:p>
        </p:txBody>
      </p:sp>
      <p:graphicFrame>
        <p:nvGraphicFramePr>
          <p:cNvPr id="7" name="Diagram 6">
            <a:extLst>
              <a:ext uri="{FF2B5EF4-FFF2-40B4-BE49-F238E27FC236}">
                <a16:creationId xmlns:a16="http://schemas.microsoft.com/office/drawing/2014/main" id="{07531043-F87E-1B44-9EA5-209FFAEF56F8}"/>
              </a:ext>
            </a:extLst>
          </p:cNvPr>
          <p:cNvGraphicFramePr/>
          <p:nvPr>
            <p:extLst>
              <p:ext uri="{D42A27DB-BD31-4B8C-83A1-F6EECF244321}">
                <p14:modId xmlns:p14="http://schemas.microsoft.com/office/powerpoint/2010/main" val="2371694887"/>
              </p:ext>
            </p:extLst>
          </p:nvPr>
        </p:nvGraphicFramePr>
        <p:xfrm>
          <a:off x="1176095" y="2853267"/>
          <a:ext cx="10686473" cy="4497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646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932" y="829733"/>
            <a:ext cx="10958365" cy="1421928"/>
          </a:xfrm>
        </p:spPr>
        <p:txBody>
          <a:bodyPr/>
          <a:lstStyle/>
          <a:p>
            <a:r>
              <a:rPr lang="en-GB" sz="3200" dirty="0"/>
              <a:t>T3.2 Activity </a:t>
            </a:r>
            <a:br>
              <a:rPr lang="en-GB" sz="3200" dirty="0"/>
            </a:br>
            <a:r>
              <a:rPr lang="en-GB" sz="3200" dirty="0"/>
              <a:t/>
            </a:r>
            <a:br>
              <a:rPr lang="en-GB" sz="3200" dirty="0"/>
            </a:br>
            <a:r>
              <a:rPr lang="en-GB" sz="3200" dirty="0"/>
              <a:t>Human rights issues in the community</a:t>
            </a:r>
          </a:p>
        </p:txBody>
      </p:sp>
    </p:spTree>
    <p:extLst>
      <p:ext uri="{BB962C8B-B14F-4D97-AF65-F5344CB8AC3E}">
        <p14:creationId xmlns:p14="http://schemas.microsoft.com/office/powerpoint/2010/main" val="2165068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pPr marL="0" indent="0" algn="ctr">
              <a:buNone/>
            </a:pPr>
            <a:r>
              <a:rPr lang="en-GB" dirty="0"/>
              <a:t>Group work exercise</a:t>
            </a:r>
          </a:p>
        </p:txBody>
      </p:sp>
      <p:pic>
        <p:nvPicPr>
          <p:cNvPr id="6" name="image297.png"/>
          <p:cNvPicPr/>
          <p:nvPr/>
        </p:nvPicPr>
        <p:blipFill>
          <a:blip r:embed="rId3" cstate="print"/>
          <a:stretch>
            <a:fillRect/>
          </a:stretch>
        </p:blipFill>
        <p:spPr>
          <a:xfrm>
            <a:off x="1206034" y="2754989"/>
            <a:ext cx="3119029" cy="2859748"/>
          </a:xfrm>
          <a:prstGeom prst="rect">
            <a:avLst/>
          </a:prstGeom>
        </p:spPr>
      </p:pic>
      <p:sp>
        <p:nvSpPr>
          <p:cNvPr id="2" name="Title 1"/>
          <p:cNvSpPr>
            <a:spLocks noGrp="1"/>
          </p:cNvSpPr>
          <p:nvPr>
            <p:ph type="title"/>
          </p:nvPr>
        </p:nvSpPr>
        <p:spPr>
          <a:xfrm>
            <a:off x="723900" y="660688"/>
            <a:ext cx="8724900" cy="549381"/>
          </a:xfrm>
        </p:spPr>
        <p:txBody>
          <a:bodyPr/>
          <a:lstStyle/>
          <a:p>
            <a:r>
              <a:rPr lang="en-GB" sz="3200" dirty="0"/>
              <a:t>T3.3 Mapping responses</a:t>
            </a:r>
          </a:p>
        </p:txBody>
      </p:sp>
      <p:pic>
        <p:nvPicPr>
          <p:cNvPr id="5" name="Picture 4" descr="A screenshot of a cell phone&#10;&#10;Description automatically generated">
            <a:extLst>
              <a:ext uri="{FF2B5EF4-FFF2-40B4-BE49-F238E27FC236}">
                <a16:creationId xmlns:a16="http://schemas.microsoft.com/office/drawing/2014/main" id="{3AEEA66C-3A04-4540-A2AF-0A5CD93D9C5E}"/>
              </a:ext>
            </a:extLst>
          </p:cNvPr>
          <p:cNvPicPr>
            <a:picLocks noChangeAspect="1"/>
          </p:cNvPicPr>
          <p:nvPr/>
        </p:nvPicPr>
        <p:blipFill>
          <a:blip r:embed="rId4"/>
          <a:stretch>
            <a:fillRect/>
          </a:stretch>
        </p:blipFill>
        <p:spPr>
          <a:xfrm>
            <a:off x="6289375" y="781049"/>
            <a:ext cx="3836757" cy="5487455"/>
          </a:xfrm>
          <a:prstGeom prst="rect">
            <a:avLst/>
          </a:prstGeom>
        </p:spPr>
      </p:pic>
    </p:spTree>
    <p:extLst>
      <p:ext uri="{BB962C8B-B14F-4D97-AF65-F5344CB8AC3E}">
        <p14:creationId xmlns:p14="http://schemas.microsoft.com/office/powerpoint/2010/main" val="2086771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37294" y="436563"/>
            <a:ext cx="5658706" cy="2774026"/>
          </a:xfrm>
          <a:solidFill>
            <a:srgbClr val="E62F79"/>
          </a:solidFill>
        </p:spPr>
        <p:txBody>
          <a:bodyPr/>
          <a:lstStyle/>
          <a:p>
            <a:r>
              <a:rPr lang="en-GB" spc="0" dirty="0"/>
              <a:t>T4 </a:t>
            </a:r>
          </a:p>
          <a:p>
            <a:r>
              <a:rPr lang="en-GB" spc="0" dirty="0"/>
              <a:t>HUMAN RIGHTS PRINCIPLES AND RESPONSE</a:t>
            </a:r>
          </a:p>
        </p:txBody>
      </p:sp>
      <p:graphicFrame>
        <p:nvGraphicFramePr>
          <p:cNvPr id="3" name="Diagram 2">
            <a:extLst>
              <a:ext uri="{FF2B5EF4-FFF2-40B4-BE49-F238E27FC236}">
                <a16:creationId xmlns:a16="http://schemas.microsoft.com/office/drawing/2014/main" id="{8519A07E-11FB-EF49-A74E-77FDCE122B52}"/>
              </a:ext>
            </a:extLst>
          </p:cNvPr>
          <p:cNvGraphicFramePr/>
          <p:nvPr>
            <p:extLst>
              <p:ext uri="{D42A27DB-BD31-4B8C-83A1-F6EECF244321}">
                <p14:modId xmlns:p14="http://schemas.microsoft.com/office/powerpoint/2010/main" val="2200551321"/>
              </p:ext>
            </p:extLst>
          </p:nvPr>
        </p:nvGraphicFramePr>
        <p:xfrm>
          <a:off x="938106" y="2650067"/>
          <a:ext cx="10686473" cy="4497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4576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T4.1 What are human rights? </a:t>
            </a:r>
          </a:p>
        </p:txBody>
      </p:sp>
      <p:sp>
        <p:nvSpPr>
          <p:cNvPr id="6" name="TextBox 5"/>
          <p:cNvSpPr txBox="1"/>
          <p:nvPr/>
        </p:nvSpPr>
        <p:spPr>
          <a:xfrm>
            <a:off x="618969" y="2232656"/>
            <a:ext cx="7796898" cy="3812544"/>
          </a:xfrm>
          <a:prstGeom prst="rect">
            <a:avLst/>
          </a:prstGeom>
          <a:noFill/>
        </p:spPr>
        <p:txBody>
          <a:bodyPr wrap="square" rtlCol="0">
            <a:noAutofit/>
          </a:bodyPr>
          <a:lstStyle/>
          <a:p>
            <a:pPr marL="285750" indent="-285750">
              <a:buFont typeface="Arial" panose="020B0604020202020204" pitchFamily="34" charset="0"/>
              <a:buChar char="•"/>
            </a:pPr>
            <a:r>
              <a:rPr lang="en-GB" sz="2400" b="1" dirty="0">
                <a:solidFill>
                  <a:srgbClr val="000000"/>
                </a:solidFill>
              </a:rPr>
              <a:t>Respect</a:t>
            </a:r>
            <a:r>
              <a:rPr lang="en-GB" sz="2400" dirty="0">
                <a:solidFill>
                  <a:srgbClr val="000000"/>
                </a:solidFill>
              </a:rPr>
              <a:t> the human rights of all people, and to prevent, investigate and sanction violations committed by their officers </a:t>
            </a:r>
          </a:p>
          <a:p>
            <a:pPr marL="285750" indent="-285750">
              <a:buFont typeface="Arial" panose="020B0604020202020204" pitchFamily="34" charset="0"/>
              <a:buChar char="•"/>
            </a:pPr>
            <a:r>
              <a:rPr lang="en-GB" sz="2400" b="1" dirty="0">
                <a:solidFill>
                  <a:srgbClr val="000000"/>
                </a:solidFill>
              </a:rPr>
              <a:t>Protect</a:t>
            </a:r>
            <a:r>
              <a:rPr lang="en-GB" sz="2400" dirty="0">
                <a:solidFill>
                  <a:srgbClr val="000000"/>
                </a:solidFill>
              </a:rPr>
              <a:t> the human rights of all citizens by taking all necessary measures to avoid the deprivation of their rights </a:t>
            </a:r>
          </a:p>
          <a:p>
            <a:pPr marL="285750" indent="-285750">
              <a:buFont typeface="Arial" panose="020B0604020202020204" pitchFamily="34" charset="0"/>
              <a:buChar char="•"/>
            </a:pPr>
            <a:r>
              <a:rPr lang="en-GB" sz="2400" b="1" dirty="0">
                <a:solidFill>
                  <a:srgbClr val="000000"/>
                </a:solidFill>
              </a:rPr>
              <a:t>Promote</a:t>
            </a:r>
            <a:r>
              <a:rPr lang="en-GB" sz="2400" dirty="0">
                <a:solidFill>
                  <a:srgbClr val="000000"/>
                </a:solidFill>
              </a:rPr>
              <a:t> the respect of the human rights of all citizens without distinction </a:t>
            </a:r>
          </a:p>
        </p:txBody>
      </p:sp>
    </p:spTree>
    <p:extLst>
      <p:ext uri="{BB962C8B-B14F-4D97-AF65-F5344CB8AC3E}">
        <p14:creationId xmlns:p14="http://schemas.microsoft.com/office/powerpoint/2010/main" val="2860285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7293" y="436563"/>
            <a:ext cx="6640839" cy="2774026"/>
          </a:xfrm>
          <a:solidFill>
            <a:srgbClr val="E62F79"/>
          </a:solidFill>
        </p:spPr>
        <p:txBody>
          <a:bodyPr/>
          <a:lstStyle/>
          <a:p>
            <a:r>
              <a:rPr lang="en-GB" spc="0" dirty="0"/>
              <a:t>T4.2 </a:t>
            </a:r>
          </a:p>
          <a:p>
            <a:r>
              <a:rPr lang="en-GB" spc="0" dirty="0"/>
              <a:t>WHY ARE HUMAN RIGHTS RELEVANT FOR OUR WORK?</a:t>
            </a:r>
          </a:p>
          <a:p>
            <a:endParaRPr lang="en-GB" dirty="0"/>
          </a:p>
        </p:txBody>
      </p:sp>
    </p:spTree>
    <p:extLst>
      <p:ext uri="{BB962C8B-B14F-4D97-AF65-F5344CB8AC3E}">
        <p14:creationId xmlns:p14="http://schemas.microsoft.com/office/powerpoint/2010/main" val="2594061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23900" y="660688"/>
            <a:ext cx="7971213" cy="1463478"/>
          </a:xfrm>
        </p:spPr>
        <p:txBody>
          <a:bodyPr/>
          <a:lstStyle/>
          <a:p>
            <a:r>
              <a:rPr lang="en-GB" sz="3200" dirty="0"/>
              <a:t>What are the human rights-related barriers to accessing services?</a:t>
            </a:r>
            <a:r>
              <a:rPr lang="en-GB" dirty="0"/>
              <a:t/>
            </a:r>
            <a:br>
              <a:rPr lang="en-GB" dirty="0"/>
            </a:br>
            <a:endParaRPr lang="en-GB" dirty="0"/>
          </a:p>
        </p:txBody>
      </p:sp>
      <p:sp>
        <p:nvSpPr>
          <p:cNvPr id="7" name="Text Placeholder 6"/>
          <p:cNvSpPr>
            <a:spLocks noGrp="1"/>
          </p:cNvSpPr>
          <p:nvPr>
            <p:ph type="body" sz="quarter" idx="15"/>
          </p:nvPr>
        </p:nvSpPr>
        <p:spPr>
          <a:xfrm>
            <a:off x="723900" y="2124166"/>
            <a:ext cx="6117167" cy="630852"/>
          </a:xfrm>
        </p:spPr>
        <p:txBody>
          <a:bodyPr/>
          <a:lstStyle/>
          <a:p>
            <a:r>
              <a:rPr lang="en-GB" dirty="0"/>
              <a:t>They are obstacles that make it difficult or impossible for people to access prevention, care and treatment services. 		</a:t>
            </a:r>
          </a:p>
          <a:p>
            <a:endParaRPr lang="en-GB" dirty="0"/>
          </a:p>
        </p:txBody>
      </p:sp>
      <p:graphicFrame>
        <p:nvGraphicFramePr>
          <p:cNvPr id="9" name="Diagram 8"/>
          <p:cNvGraphicFramePr/>
          <p:nvPr>
            <p:extLst>
              <p:ext uri="{D42A27DB-BD31-4B8C-83A1-F6EECF244321}">
                <p14:modId xmlns:p14="http://schemas.microsoft.com/office/powerpoint/2010/main" val="3918409635"/>
              </p:ext>
            </p:extLst>
          </p:nvPr>
        </p:nvGraphicFramePr>
        <p:xfrm>
          <a:off x="692150" y="2433485"/>
          <a:ext cx="10807699" cy="3205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1908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0688"/>
            <a:ext cx="7971213" cy="1006429"/>
          </a:xfrm>
        </p:spPr>
        <p:txBody>
          <a:bodyPr/>
          <a:lstStyle/>
          <a:p>
            <a:r>
              <a:rPr lang="en-GB" sz="3200" dirty="0"/>
              <a:t>Group work – give examples of rights-related barriers for these groups</a:t>
            </a:r>
          </a:p>
        </p:txBody>
      </p:sp>
      <p:sp>
        <p:nvSpPr>
          <p:cNvPr id="4" name="Text Placeholder 3"/>
          <p:cNvSpPr>
            <a:spLocks noGrp="1"/>
          </p:cNvSpPr>
          <p:nvPr>
            <p:ph type="body" sz="quarter" idx="16"/>
          </p:nvPr>
        </p:nvSpPr>
        <p:spPr>
          <a:xfrm>
            <a:off x="7907867" y="2285999"/>
            <a:ext cx="3115733" cy="3335868"/>
          </a:xfrm>
        </p:spPr>
        <p:txBody>
          <a:bodyPr/>
          <a:lstStyle/>
          <a:p>
            <a:pPr marL="342900" indent="-342900">
              <a:buFont typeface="+mj-lt"/>
              <a:buAutoNum type="arabicPeriod"/>
            </a:pPr>
            <a:r>
              <a:rPr lang="en-GB" dirty="0">
                <a:solidFill>
                  <a:srgbClr val="000000"/>
                </a:solidFill>
              </a:rPr>
              <a:t>Choose a group to discuss</a:t>
            </a:r>
          </a:p>
          <a:p>
            <a:pPr marL="342900" indent="-342900">
              <a:buFont typeface="+mj-lt"/>
              <a:buAutoNum type="arabicPeriod"/>
            </a:pPr>
            <a:r>
              <a:rPr lang="en-GB" dirty="0">
                <a:solidFill>
                  <a:srgbClr val="000000"/>
                </a:solidFill>
              </a:rPr>
              <a:t>In your group, identify some examples of rights-related barriers experienced by the group you’ve chosen and how these barriers affect their ability to access health services?</a:t>
            </a:r>
          </a:p>
          <a:p>
            <a:endParaRPr lang="en-GB" dirty="0"/>
          </a:p>
        </p:txBody>
      </p:sp>
      <p:graphicFrame>
        <p:nvGraphicFramePr>
          <p:cNvPr id="5" name="Diagram 4"/>
          <p:cNvGraphicFramePr/>
          <p:nvPr>
            <p:extLst>
              <p:ext uri="{D42A27DB-BD31-4B8C-83A1-F6EECF244321}">
                <p14:modId xmlns:p14="http://schemas.microsoft.com/office/powerpoint/2010/main" val="2421974043"/>
              </p:ext>
            </p:extLst>
          </p:nvPr>
        </p:nvGraphicFramePr>
        <p:xfrm>
          <a:off x="534901" y="1828799"/>
          <a:ext cx="6913093" cy="4021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1656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ground rul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13000" y="514350"/>
            <a:ext cx="7424780" cy="549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091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EAFCD61-23DD-F64B-8170-9DA3E12D2E98}"/>
              </a:ext>
            </a:extLst>
          </p:cNvPr>
          <p:cNvGraphicFramePr>
            <a:graphicFrameLocks noGrp="1"/>
          </p:cNvGraphicFramePr>
          <p:nvPr>
            <p:extLst>
              <p:ext uri="{D42A27DB-BD31-4B8C-83A1-F6EECF244321}">
                <p14:modId xmlns:p14="http://schemas.microsoft.com/office/powerpoint/2010/main" val="3604794938"/>
              </p:ext>
            </p:extLst>
          </p:nvPr>
        </p:nvGraphicFramePr>
        <p:xfrm>
          <a:off x="863600" y="897467"/>
          <a:ext cx="9601199" cy="5729480"/>
        </p:xfrm>
        <a:graphic>
          <a:graphicData uri="http://schemas.openxmlformats.org/drawingml/2006/table">
            <a:tbl>
              <a:tblPr/>
              <a:tblGrid>
                <a:gridCol w="3758558">
                  <a:extLst>
                    <a:ext uri="{9D8B030D-6E8A-4147-A177-3AD203B41FA5}">
                      <a16:colId xmlns:a16="http://schemas.microsoft.com/office/drawing/2014/main" val="4051623738"/>
                    </a:ext>
                  </a:extLst>
                </a:gridCol>
                <a:gridCol w="5842641">
                  <a:extLst>
                    <a:ext uri="{9D8B030D-6E8A-4147-A177-3AD203B41FA5}">
                      <a16:colId xmlns:a16="http://schemas.microsoft.com/office/drawing/2014/main" val="3804301532"/>
                    </a:ext>
                  </a:extLst>
                </a:gridCol>
              </a:tblGrid>
              <a:tr h="580923">
                <a:tc gridSpan="2">
                  <a:txBody>
                    <a:bodyPr/>
                    <a:lstStyle/>
                    <a:p>
                      <a:r>
                        <a:rPr lang="en-GB" sz="1400" b="1" i="0" dirty="0">
                          <a:solidFill>
                            <a:schemeClr val="bg1"/>
                          </a:solidFill>
                          <a:effectLst/>
                          <a:latin typeface="Arial" panose="020B0604020202020204" pitchFamily="34" charset="0"/>
                          <a:cs typeface="Arial" panose="020B0604020202020204" pitchFamily="34" charset="0"/>
                        </a:rPr>
                        <a:t>TABLE 1: EXAMPLES OF HUMAN RIGHTS VIOLATIONS, LEADING TO BARRIERS TO HIV-RELATED SERVICES</a:t>
                      </a:r>
                    </a:p>
                  </a:txBody>
                  <a:tcPr marL="29125" marR="29125" marT="29125" marB="29125" anchor="ctr">
                    <a:lnL w="9525" cap="flat" cmpd="sng" algn="ctr">
                      <a:noFill/>
                      <a:prstDash val="solid"/>
                      <a:round/>
                      <a:headEnd type="none" w="med" len="med"/>
                      <a:tailEnd type="none" w="med" len="med"/>
                    </a:lnL>
                    <a:lnR w="4763"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62F79"/>
                    </a:solidFill>
                  </a:tcPr>
                </a:tc>
                <a:tc hMerge="1">
                  <a:txBody>
                    <a:bodyPr/>
                    <a:lstStyle/>
                    <a:p>
                      <a:endParaRPr lang="en-US" sz="1200" b="0" i="0" dirty="0">
                        <a:solidFill>
                          <a:srgbClr val="000000"/>
                        </a:solidFill>
                        <a:latin typeface="Arial" panose="020B0604020202020204" pitchFamily="34" charset="0"/>
                        <a:cs typeface="Arial" panose="020B0604020202020204" pitchFamily="34" charset="0"/>
                      </a:endParaRPr>
                    </a:p>
                  </a:txBody>
                  <a:tcPr marL="49052" marR="49052" marT="24526" marB="24526">
                    <a:lnL w="4763" cap="flat" cmpd="sng" algn="ctr">
                      <a:noFill/>
                      <a:prstDash val="solid"/>
                      <a:round/>
                      <a:headEnd type="none" w="med" len="med"/>
                      <a:tailEnd type="none" w="med" len="me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3428291512"/>
                  </a:ext>
                </a:extLst>
              </a:tr>
              <a:tr h="409165">
                <a:tc>
                  <a:txBody>
                    <a:bodyPr/>
                    <a:lstStyle/>
                    <a:p>
                      <a:r>
                        <a:rPr lang="en-GB" sz="1400" b="1" i="0" dirty="0">
                          <a:solidFill>
                            <a:srgbClr val="000000"/>
                          </a:solidFill>
                          <a:effectLst/>
                          <a:latin typeface="Arial" panose="020B0604020202020204" pitchFamily="34" charset="0"/>
                          <a:cs typeface="Arial" panose="020B0604020202020204" pitchFamily="34" charset="0"/>
                        </a:rPr>
                        <a:t>HIV-related human rights violations</a:t>
                      </a:r>
                    </a:p>
                  </a:txBody>
                  <a:tcPr marL="29125" marR="29125" marT="29125" marB="29125"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1" i="0" dirty="0">
                          <a:solidFill>
                            <a:srgbClr val="000000"/>
                          </a:solidFill>
                          <a:effectLst/>
                          <a:latin typeface="Arial" panose="020B0604020202020204" pitchFamily="34" charset="0"/>
                          <a:cs typeface="Arial" panose="020B0604020202020204" pitchFamily="34" charset="0"/>
                        </a:rPr>
                        <a:t>Impact on HIV and health</a:t>
                      </a:r>
                    </a:p>
                  </a:txBody>
                  <a:tcPr marL="29125" marR="29125" marT="29125" marB="29125"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7911407"/>
                  </a:ext>
                </a:extLst>
              </a:tr>
              <a:tr h="1611471">
                <a:tc>
                  <a:txBody>
                    <a:bodyPr/>
                    <a:lstStyle/>
                    <a:p>
                      <a:r>
                        <a:rPr lang="en-GB" sz="1400" b="0" i="0" dirty="0">
                          <a:solidFill>
                            <a:srgbClr val="000000"/>
                          </a:solidFill>
                          <a:effectLst/>
                          <a:latin typeface="Arial" panose="020B0604020202020204" pitchFamily="34" charset="0"/>
                          <a:cs typeface="Arial" panose="020B0604020202020204" pitchFamily="34" charset="0"/>
                        </a:rPr>
                        <a:t>Marginalised people that are vulnerable to HIV are discriminated against by healthcare providers</a:t>
                      </a:r>
                    </a:p>
                  </a:txBody>
                  <a:tcP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0" i="0" dirty="0">
                          <a:solidFill>
                            <a:srgbClr val="000000"/>
                          </a:solidFill>
                          <a:effectLst/>
                          <a:latin typeface="Arial" panose="020B0604020202020204" pitchFamily="34" charset="0"/>
                          <a:cs typeface="Arial" panose="020B0604020202020204" pitchFamily="34" charset="0"/>
                        </a:rPr>
                        <a:t>Marginalised people are denied access to prevention, treatment, care and support services. The results may include:</a:t>
                      </a:r>
                    </a:p>
                    <a:p>
                      <a:pPr marL="285750" indent="-285750">
                        <a:buFont typeface="Arial" panose="020B0604020202020204" pitchFamily="34" charset="0"/>
                        <a:buChar char="•"/>
                      </a:pPr>
                      <a:r>
                        <a:rPr lang="en-GB" sz="1400" b="0" i="0" dirty="0">
                          <a:solidFill>
                            <a:srgbClr val="000000"/>
                          </a:solidFill>
                          <a:effectLst/>
                          <a:latin typeface="Arial" panose="020B0604020202020204" pitchFamily="34" charset="0"/>
                          <a:cs typeface="Arial" panose="020B0604020202020204" pitchFamily="34" charset="0"/>
                        </a:rPr>
                        <a:t>they and their sexual partners are at increased risk of HIV</a:t>
                      </a:r>
                    </a:p>
                    <a:p>
                      <a:pPr marL="285750" indent="-285750">
                        <a:buFont typeface="Arial" panose="020B0604020202020204" pitchFamily="34" charset="0"/>
                        <a:buChar char="•"/>
                      </a:pPr>
                      <a:r>
                        <a:rPr lang="en-GB" sz="1400" b="0" i="0" dirty="0">
                          <a:solidFill>
                            <a:srgbClr val="000000"/>
                          </a:solidFill>
                          <a:effectLst/>
                          <a:latin typeface="Arial" panose="020B0604020202020204" pitchFamily="34" charset="0"/>
                          <a:cs typeface="Arial" panose="020B0604020202020204" pitchFamily="34" charset="0"/>
                        </a:rPr>
                        <a:t>people living with HIV do not get treatment</a:t>
                      </a:r>
                    </a:p>
                    <a:p>
                      <a:pPr marL="285750" indent="-285750">
                        <a:buFont typeface="Arial" panose="020B0604020202020204" pitchFamily="34" charset="0"/>
                        <a:buChar char="•"/>
                      </a:pPr>
                      <a:r>
                        <a:rPr lang="en-GB" sz="1400" b="0" i="0" dirty="0">
                          <a:solidFill>
                            <a:srgbClr val="000000"/>
                          </a:solidFill>
                          <a:effectLst/>
                          <a:latin typeface="Arial" panose="020B0604020202020204" pitchFamily="34" charset="0"/>
                          <a:cs typeface="Arial" panose="020B0604020202020204" pitchFamily="34" charset="0"/>
                        </a:rPr>
                        <a:t>HIV-positive pregnant women do not access prevention of mother-to-child transmission services, therefore putting their babies at risk.</a:t>
                      </a:r>
                    </a:p>
                  </a:txBody>
                  <a:tcP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0629277"/>
                  </a:ext>
                </a:extLst>
              </a:tr>
              <a:tr h="580923">
                <a:tc>
                  <a:txBody>
                    <a:bodyPr/>
                    <a:lstStyle/>
                    <a:p>
                      <a:r>
                        <a:rPr lang="en-GB" sz="1400" b="0" i="0" dirty="0">
                          <a:solidFill>
                            <a:srgbClr val="000000"/>
                          </a:solidFill>
                          <a:effectLst/>
                          <a:latin typeface="Arial" panose="020B0604020202020204" pitchFamily="34" charset="0"/>
                          <a:cs typeface="Arial" panose="020B0604020202020204" pitchFamily="34" charset="0"/>
                        </a:rPr>
                        <a:t>Laws criminalise marginalised people; for example, the anti-homosexuality bill in Uganda</a:t>
                      </a:r>
                    </a:p>
                  </a:txBody>
                  <a:tcP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0" i="0" dirty="0">
                          <a:solidFill>
                            <a:srgbClr val="000000"/>
                          </a:solidFill>
                          <a:effectLst/>
                          <a:latin typeface="Arial" panose="020B0604020202020204" pitchFamily="34" charset="0"/>
                          <a:cs typeface="Arial" panose="020B0604020202020204" pitchFamily="34" charset="0"/>
                        </a:rPr>
                        <a:t>Increased stigma and discrimination; for example, men who have sex with men are afraid to access health services.</a:t>
                      </a:r>
                    </a:p>
                  </a:txBody>
                  <a:tcP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1195319"/>
                  </a:ext>
                </a:extLst>
              </a:tr>
              <a:tr h="1267955">
                <a:tc>
                  <a:txBody>
                    <a:bodyPr/>
                    <a:lstStyle/>
                    <a:p>
                      <a:r>
                        <a:rPr lang="en-GB" sz="1400" b="0" i="0" dirty="0">
                          <a:solidFill>
                            <a:srgbClr val="000000"/>
                          </a:solidFill>
                          <a:effectLst/>
                          <a:latin typeface="Arial" panose="020B0604020202020204" pitchFamily="34" charset="0"/>
                          <a:cs typeface="Arial" panose="020B0604020202020204" pitchFamily="34" charset="0"/>
                        </a:rPr>
                        <a:t>People living with HIV are discriminated against and unfairly dismissed in the workplace because of their HIV status</a:t>
                      </a:r>
                    </a:p>
                  </a:txBody>
                  <a:tcP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0" i="0" dirty="0">
                          <a:solidFill>
                            <a:srgbClr val="000000"/>
                          </a:solidFill>
                          <a:effectLst/>
                          <a:latin typeface="Arial" panose="020B0604020202020204" pitchFamily="34" charset="0"/>
                          <a:cs typeface="Arial" panose="020B0604020202020204" pitchFamily="34" charset="0"/>
                        </a:rPr>
                        <a:t>Workplace discrimination against people living with HIV means that HIV-positive employees cannot earn a living. The results may include:</a:t>
                      </a:r>
                    </a:p>
                    <a:p>
                      <a:pPr marL="285750" indent="-285750">
                        <a:buFont typeface="Arial" panose="020B0604020202020204" pitchFamily="34" charset="0"/>
                        <a:buChar char="•"/>
                      </a:pPr>
                      <a:r>
                        <a:rPr lang="en-GB" sz="1400" b="0" i="0" dirty="0">
                          <a:solidFill>
                            <a:srgbClr val="000000"/>
                          </a:solidFill>
                          <a:effectLst/>
                          <a:latin typeface="Arial" panose="020B0604020202020204" pitchFamily="34" charset="0"/>
                          <a:cs typeface="Arial" panose="020B0604020202020204" pitchFamily="34" charset="0"/>
                        </a:rPr>
                        <a:t>general financial instability for the family</a:t>
                      </a:r>
                    </a:p>
                    <a:p>
                      <a:pPr marL="285750" indent="-285750">
                        <a:buFont typeface="Arial" panose="020B0604020202020204" pitchFamily="34" charset="0"/>
                        <a:buChar char="•"/>
                      </a:pPr>
                      <a:r>
                        <a:rPr lang="en-GB" sz="1400" b="0" i="0" dirty="0">
                          <a:solidFill>
                            <a:srgbClr val="000000"/>
                          </a:solidFill>
                          <a:effectLst/>
                          <a:latin typeface="Arial" panose="020B0604020202020204" pitchFamily="34" charset="0"/>
                          <a:cs typeface="Arial" panose="020B0604020202020204" pitchFamily="34" charset="0"/>
                        </a:rPr>
                        <a:t>inability to pay for transport to services</a:t>
                      </a:r>
                    </a:p>
                    <a:p>
                      <a:pPr marL="285750" indent="-285750">
                        <a:buFont typeface="Arial" panose="020B0604020202020204" pitchFamily="34" charset="0"/>
                        <a:buChar char="•"/>
                      </a:pPr>
                      <a:r>
                        <a:rPr lang="en-GB" sz="1400" b="0" i="0" dirty="0">
                          <a:solidFill>
                            <a:srgbClr val="000000"/>
                          </a:solidFill>
                          <a:effectLst/>
                          <a:latin typeface="Arial" panose="020B0604020202020204" pitchFamily="34" charset="0"/>
                          <a:cs typeface="Arial" panose="020B0604020202020204" pitchFamily="34" charset="0"/>
                        </a:rPr>
                        <a:t>inability to pay for antiretrovirals and other HIV-related services.</a:t>
                      </a:r>
                    </a:p>
                  </a:txBody>
                  <a:tcP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3343809"/>
                  </a:ext>
                </a:extLst>
              </a:tr>
              <a:tr h="1128446">
                <a:tc>
                  <a:txBody>
                    <a:bodyPr/>
                    <a:lstStyle/>
                    <a:p>
                      <a:r>
                        <a:rPr lang="en-GB" sz="1400" b="0" i="0" dirty="0">
                          <a:solidFill>
                            <a:srgbClr val="000000"/>
                          </a:solidFill>
                          <a:effectLst/>
                          <a:latin typeface="Arial" panose="020B0604020202020204" pitchFamily="34" charset="0"/>
                          <a:cs typeface="Arial" panose="020B0604020202020204" pitchFamily="34" charset="0"/>
                        </a:rPr>
                        <a:t>Laws and policies in some countries prohibit adolescents, children and marginalised populations from getting appropriate HIV information and education</a:t>
                      </a:r>
                    </a:p>
                  </a:txBody>
                  <a:tcP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4763"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0" i="0" dirty="0">
                          <a:solidFill>
                            <a:srgbClr val="000000"/>
                          </a:solidFill>
                          <a:effectLst/>
                          <a:latin typeface="Arial" panose="020B0604020202020204" pitchFamily="34" charset="0"/>
                          <a:cs typeface="Arial" panose="020B0604020202020204" pitchFamily="34" charset="0"/>
                        </a:rPr>
                        <a:t>Affected populations do not receive appropriate HIV information so are less able to prevent HIV infection or access services.</a:t>
                      </a:r>
                    </a:p>
                  </a:txBody>
                  <a:tcP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4763"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599226"/>
                  </a:ext>
                </a:extLst>
              </a:tr>
            </a:tbl>
          </a:graphicData>
        </a:graphic>
      </p:graphicFrame>
    </p:spTree>
    <p:extLst>
      <p:ext uri="{BB962C8B-B14F-4D97-AF65-F5344CB8AC3E}">
        <p14:creationId xmlns:p14="http://schemas.microsoft.com/office/powerpoint/2010/main" val="813117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90282D9-BA10-A94D-BCE8-4C5EA2895987}"/>
              </a:ext>
            </a:extLst>
          </p:cNvPr>
          <p:cNvGraphicFramePr>
            <a:graphicFrameLocks noGrp="1"/>
          </p:cNvGraphicFramePr>
          <p:nvPr>
            <p:extLst>
              <p:ext uri="{D42A27DB-BD31-4B8C-83A1-F6EECF244321}">
                <p14:modId xmlns:p14="http://schemas.microsoft.com/office/powerpoint/2010/main" val="671824854"/>
              </p:ext>
            </p:extLst>
          </p:nvPr>
        </p:nvGraphicFramePr>
        <p:xfrm>
          <a:off x="880533" y="745067"/>
          <a:ext cx="10227733" cy="5628713"/>
        </p:xfrm>
        <a:graphic>
          <a:graphicData uri="http://schemas.openxmlformats.org/drawingml/2006/table">
            <a:tbl>
              <a:tblPr/>
              <a:tblGrid>
                <a:gridCol w="2082800">
                  <a:extLst>
                    <a:ext uri="{9D8B030D-6E8A-4147-A177-3AD203B41FA5}">
                      <a16:colId xmlns:a16="http://schemas.microsoft.com/office/drawing/2014/main" val="4051623738"/>
                    </a:ext>
                  </a:extLst>
                </a:gridCol>
                <a:gridCol w="3437467">
                  <a:extLst>
                    <a:ext uri="{9D8B030D-6E8A-4147-A177-3AD203B41FA5}">
                      <a16:colId xmlns:a16="http://schemas.microsoft.com/office/drawing/2014/main" val="3804301532"/>
                    </a:ext>
                  </a:extLst>
                </a:gridCol>
                <a:gridCol w="4707466">
                  <a:extLst>
                    <a:ext uri="{9D8B030D-6E8A-4147-A177-3AD203B41FA5}">
                      <a16:colId xmlns:a16="http://schemas.microsoft.com/office/drawing/2014/main" val="3741615194"/>
                    </a:ext>
                  </a:extLst>
                </a:gridCol>
              </a:tblGrid>
              <a:tr h="580923">
                <a:tc gridSpan="3">
                  <a:txBody>
                    <a:bodyPr/>
                    <a:lstStyle/>
                    <a:p>
                      <a:r>
                        <a:rPr lang="en-GB" sz="1400" b="1" i="0" kern="1200" dirty="0">
                          <a:solidFill>
                            <a:schemeClr val="bg1"/>
                          </a:solidFill>
                          <a:effectLst/>
                          <a:latin typeface="Arial" panose="020B0604020202020204" pitchFamily="34" charset="0"/>
                          <a:ea typeface="+mn-ea"/>
                          <a:cs typeface="Arial" panose="020B0604020202020204" pitchFamily="34" charset="0"/>
                        </a:rPr>
                        <a:t>TABLE 2: THE LINK BETWEEN HUMAN RIGHTS AND HIV</a:t>
                      </a:r>
                    </a:p>
                  </a:txBody>
                  <a:tcPr marL="29125" marR="29125" marT="29125" marB="29125" anchor="ctr">
                    <a:lnL w="9525" cap="flat" cmpd="sng" algn="ctr">
                      <a:noFill/>
                      <a:prstDash val="solid"/>
                      <a:round/>
                      <a:headEnd type="none" w="med" len="med"/>
                      <a:tailEnd type="none" w="med" len="med"/>
                    </a:lnL>
                    <a:lnR w="4763"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62F79"/>
                    </a:solidFill>
                  </a:tcPr>
                </a:tc>
                <a:tc hMerge="1">
                  <a:txBody>
                    <a:bodyPr/>
                    <a:lstStyle/>
                    <a:p>
                      <a:endParaRPr lang="en-US" sz="1200" b="0" i="0" dirty="0">
                        <a:solidFill>
                          <a:srgbClr val="000000"/>
                        </a:solidFill>
                        <a:latin typeface="Arial" panose="020B0604020202020204" pitchFamily="34" charset="0"/>
                        <a:cs typeface="Arial" panose="020B0604020202020204" pitchFamily="34" charset="0"/>
                      </a:endParaRPr>
                    </a:p>
                  </a:txBody>
                  <a:tcPr marL="49052" marR="49052" marT="24526" marB="24526">
                    <a:lnL w="4763" cap="flat" cmpd="sng" algn="ctr">
                      <a:noFill/>
                      <a:prstDash val="solid"/>
                      <a:round/>
                      <a:headEnd type="none" w="med" len="med"/>
                      <a:tailEnd type="none" w="med" len="me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endParaRPr lang="en-US"/>
                    </a:p>
                  </a:txBody>
                  <a:tcPr/>
                </a:tc>
                <a:extLst>
                  <a:ext uri="{0D108BD9-81ED-4DB2-BD59-A6C34878D82A}">
                    <a16:rowId xmlns:a16="http://schemas.microsoft.com/office/drawing/2014/main" val="3428291512"/>
                  </a:ext>
                </a:extLst>
              </a:tr>
              <a:tr h="409165">
                <a:tc>
                  <a:txBody>
                    <a:bodyPr/>
                    <a:lstStyle/>
                    <a:p>
                      <a:r>
                        <a:rPr lang="en-GB" sz="1400" b="1" i="0" dirty="0">
                          <a:solidFill>
                            <a:srgbClr val="000000"/>
                          </a:solidFill>
                          <a:effectLst/>
                          <a:latin typeface="Arial" panose="020B0604020202020204" pitchFamily="34" charset="0"/>
                          <a:cs typeface="Arial" panose="020B0604020202020204" pitchFamily="34" charset="0"/>
                        </a:rPr>
                        <a:t>Human right</a:t>
                      </a:r>
                    </a:p>
                  </a:txBody>
                  <a:tcPr marL="80963" marR="80963" marT="80963" marB="80963">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1" i="0" dirty="0">
                          <a:solidFill>
                            <a:srgbClr val="000000"/>
                          </a:solidFill>
                          <a:effectLst/>
                          <a:latin typeface="Arial" panose="020B0604020202020204" pitchFamily="34" charset="0"/>
                          <a:cs typeface="Arial" panose="020B0604020202020204" pitchFamily="34" charset="0"/>
                        </a:rPr>
                        <a:t>HIV-related rights violations </a:t>
                      </a:r>
                    </a:p>
                  </a:txBody>
                  <a:tcPr marL="80963" marR="80963" marT="80963" marB="8096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1" i="0" dirty="0">
                          <a:solidFill>
                            <a:srgbClr val="000000"/>
                          </a:solidFill>
                          <a:effectLst/>
                          <a:latin typeface="Arial" panose="020B0604020202020204" pitchFamily="34" charset="0"/>
                          <a:cs typeface="Arial" panose="020B0604020202020204" pitchFamily="34" charset="0"/>
                        </a:rPr>
                        <a:t>Impact on HIV, health and human rights</a:t>
                      </a:r>
                    </a:p>
                  </a:txBody>
                  <a:tcPr marL="80963" marR="80963" marT="80963" marB="80963">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7911407"/>
                  </a:ext>
                </a:extLst>
              </a:tr>
              <a:tr h="1126578">
                <a:tc>
                  <a:txBody>
                    <a:bodyPr/>
                    <a:lstStyle/>
                    <a:p>
                      <a:r>
                        <a:rPr lang="en-GB" sz="1400" b="0" i="0" dirty="0">
                          <a:solidFill>
                            <a:srgbClr val="000000"/>
                          </a:solidFill>
                          <a:effectLst/>
                          <a:latin typeface="Arial" panose="020B0604020202020204" pitchFamily="34" charset="0"/>
                          <a:cs typeface="Arial" panose="020B0604020202020204" pitchFamily="34" charset="0"/>
                        </a:rPr>
                        <a:t>Every person has the right to fair labour practices</a:t>
                      </a:r>
                    </a:p>
                  </a:txBody>
                  <a:tcPr marL="80963" marR="80963" marT="80963" marB="80963">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0" i="0" dirty="0">
                          <a:solidFill>
                            <a:srgbClr val="000000"/>
                          </a:solidFill>
                          <a:effectLst/>
                          <a:latin typeface="Arial" panose="020B0604020202020204" pitchFamily="34" charset="0"/>
                          <a:cs typeface="Arial" panose="020B0604020202020204" pitchFamily="34" charset="0"/>
                        </a:rPr>
                        <a:t>People living with HIV are discriminated against and unfairly dismissed in the workplace on the basis of their HIV status</a:t>
                      </a:r>
                    </a:p>
                  </a:txBody>
                  <a:tcPr marL="80963" marR="80963" marT="80963" marB="8096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0" i="0" dirty="0">
                          <a:solidFill>
                            <a:srgbClr val="000000"/>
                          </a:solidFill>
                          <a:effectLst/>
                          <a:latin typeface="Arial" panose="020B0604020202020204" pitchFamily="34" charset="0"/>
                          <a:cs typeface="Arial" panose="020B0604020202020204" pitchFamily="34" charset="0"/>
                        </a:rPr>
                        <a:t>Workplace discrimination denies employees with HIV the ability to earn a living when they may need income most. This increases the impact of HIV on </a:t>
                      </a:r>
                      <a:br>
                        <a:rPr lang="en-GB" sz="1400" b="0" i="0" dirty="0">
                          <a:solidFill>
                            <a:srgbClr val="000000"/>
                          </a:solidFill>
                          <a:effectLst/>
                          <a:latin typeface="Arial" panose="020B0604020202020204" pitchFamily="34" charset="0"/>
                          <a:cs typeface="Arial" panose="020B0604020202020204" pitchFamily="34" charset="0"/>
                        </a:rPr>
                      </a:br>
                      <a:r>
                        <a:rPr lang="en-GB" sz="1400" b="0" i="0" dirty="0">
                          <a:solidFill>
                            <a:srgbClr val="000000"/>
                          </a:solidFill>
                          <a:effectLst/>
                          <a:latin typeface="Arial" panose="020B0604020202020204" pitchFamily="34" charset="0"/>
                          <a:cs typeface="Arial" panose="020B0604020202020204" pitchFamily="34" charset="0"/>
                        </a:rPr>
                        <a:t>their lives</a:t>
                      </a:r>
                    </a:p>
                  </a:txBody>
                  <a:tcPr marL="80963" marR="80963" marT="80963" marB="80963">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0629277"/>
                  </a:ext>
                </a:extLst>
              </a:tr>
              <a:tr h="580923">
                <a:tc>
                  <a:txBody>
                    <a:bodyPr/>
                    <a:lstStyle/>
                    <a:p>
                      <a:r>
                        <a:rPr lang="en-GB" sz="1400" b="0" i="0" dirty="0">
                          <a:solidFill>
                            <a:srgbClr val="000000"/>
                          </a:solidFill>
                          <a:effectLst/>
                          <a:latin typeface="Arial" panose="020B0604020202020204" pitchFamily="34" charset="0"/>
                          <a:cs typeface="Arial" panose="020B0604020202020204" pitchFamily="34" charset="0"/>
                        </a:rPr>
                        <a:t>Everyone has the right to freedom of assembly and association </a:t>
                      </a:r>
                    </a:p>
                  </a:txBody>
                  <a:tcPr marL="80963" marR="80963" marT="80963" marB="80963">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0" i="0" dirty="0">
                          <a:solidFill>
                            <a:srgbClr val="000000"/>
                          </a:solidFill>
                          <a:effectLst/>
                          <a:latin typeface="Arial" panose="020B0604020202020204" pitchFamily="34" charset="0"/>
                          <a:cs typeface="Arial" panose="020B0604020202020204" pitchFamily="34" charset="0"/>
                        </a:rPr>
                        <a:t>In some countries people living with HIV and other key populations are denied the right to organise and form support organisations </a:t>
                      </a:r>
                    </a:p>
                  </a:txBody>
                  <a:tcPr marL="80963" marR="80963" marT="80963" marB="8096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0" i="0" dirty="0">
                          <a:solidFill>
                            <a:srgbClr val="000000"/>
                          </a:solidFill>
                          <a:effectLst/>
                          <a:latin typeface="Arial" panose="020B0604020202020204" pitchFamily="34" charset="0"/>
                          <a:cs typeface="Arial" panose="020B0604020202020204" pitchFamily="34" charset="0"/>
                        </a:rPr>
                        <a:t>Where laws or practices prevent key populations from organising, they lose an important source of information and support to promote their health </a:t>
                      </a:r>
                    </a:p>
                  </a:txBody>
                  <a:tcPr marL="80963" marR="80963" marT="80963" marB="80963">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1195319"/>
                  </a:ext>
                </a:extLst>
              </a:tr>
              <a:tr h="1267955">
                <a:tc>
                  <a:txBody>
                    <a:bodyPr/>
                    <a:lstStyle/>
                    <a:p>
                      <a:r>
                        <a:rPr lang="en-GB" sz="1400" b="0" i="0" dirty="0">
                          <a:solidFill>
                            <a:srgbClr val="000000"/>
                          </a:solidFill>
                          <a:effectLst/>
                          <a:latin typeface="Arial" panose="020B0604020202020204" pitchFamily="34" charset="0"/>
                          <a:cs typeface="Arial" panose="020B0604020202020204" pitchFamily="34" charset="0"/>
                        </a:rPr>
                        <a:t>Every person has the right to freedom of movement </a:t>
                      </a:r>
                    </a:p>
                  </a:txBody>
                  <a:tcPr marL="80963" marR="80963" marT="80963" marB="80963">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0" i="0" dirty="0">
                          <a:solidFill>
                            <a:srgbClr val="000000"/>
                          </a:solidFill>
                          <a:effectLst/>
                          <a:latin typeface="Arial" panose="020B0604020202020204" pitchFamily="34" charset="0"/>
                          <a:cs typeface="Arial" panose="020B0604020202020204" pitchFamily="34" charset="0"/>
                        </a:rPr>
                        <a:t>HIV should not be treated differently from other diseases with regard to immigration, long-term residency or short-term visits to any country</a:t>
                      </a:r>
                    </a:p>
                  </a:txBody>
                  <a:tcPr marL="80963" marR="80963" marT="80963" marB="8096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0" i="0" dirty="0">
                          <a:solidFill>
                            <a:srgbClr val="000000"/>
                          </a:solidFill>
                          <a:effectLst/>
                          <a:latin typeface="Arial" panose="020B0604020202020204" pitchFamily="34" charset="0"/>
                          <a:cs typeface="Arial" panose="020B0604020202020204" pitchFamily="34" charset="0"/>
                        </a:rPr>
                        <a:t>Countries that require information about HIV status, that deport people who are living with HIV, and who treat HIV differently from other diseases, can undermine access to healthcare, information and other human rights</a:t>
                      </a:r>
                    </a:p>
                  </a:txBody>
                  <a:tcPr marL="80963" marR="80963" marT="80963" marB="80963">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3343809"/>
                  </a:ext>
                </a:extLst>
              </a:tr>
              <a:tr h="1128446">
                <a:tc>
                  <a:txBody>
                    <a:bodyPr/>
                    <a:lstStyle/>
                    <a:p>
                      <a:r>
                        <a:rPr lang="en-GB" sz="1400" b="0" i="0" dirty="0">
                          <a:solidFill>
                            <a:srgbClr val="000000"/>
                          </a:solidFill>
                          <a:effectLst/>
                          <a:latin typeface="Arial" panose="020B0604020202020204" pitchFamily="34" charset="0"/>
                          <a:cs typeface="Arial" panose="020B0604020202020204" pitchFamily="34" charset="0"/>
                        </a:rPr>
                        <a:t>Every person has the right to access to information</a:t>
                      </a:r>
                    </a:p>
                  </a:txBody>
                  <a:tcPr marL="80963" marR="80963" marT="80963" marB="80963">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4763"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0" i="0" dirty="0">
                          <a:solidFill>
                            <a:srgbClr val="000000"/>
                          </a:solidFill>
                          <a:effectLst/>
                          <a:latin typeface="Arial" panose="020B0604020202020204" pitchFamily="34" charset="0"/>
                          <a:cs typeface="Arial" panose="020B0604020202020204" pitchFamily="34" charset="0"/>
                        </a:rPr>
                        <a:t>Laws and policies in some countries prohibit adolescents, children and key populations (e.g. men who have sex with men) from getting appropriate HIV information and education </a:t>
                      </a:r>
                    </a:p>
                  </a:txBody>
                  <a:tcPr marL="80963" marR="80963" marT="80963" marB="8096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4763"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0" i="0" dirty="0">
                          <a:solidFill>
                            <a:srgbClr val="000000"/>
                          </a:solidFill>
                          <a:effectLst/>
                          <a:latin typeface="Arial" panose="020B0604020202020204" pitchFamily="34" charset="0"/>
                          <a:cs typeface="Arial" panose="020B0604020202020204" pitchFamily="34" charset="0"/>
                        </a:rPr>
                        <a:t>Affected populations do not receive appropriate HIV information so they are less able to prevent HIV infection or access available services </a:t>
                      </a:r>
                    </a:p>
                  </a:txBody>
                  <a:tcPr marL="80963" marR="80963" marT="80963" marB="80963">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4763"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599226"/>
                  </a:ext>
                </a:extLst>
              </a:tr>
            </a:tbl>
          </a:graphicData>
        </a:graphic>
      </p:graphicFrame>
    </p:spTree>
    <p:extLst>
      <p:ext uri="{BB962C8B-B14F-4D97-AF65-F5344CB8AC3E}">
        <p14:creationId xmlns:p14="http://schemas.microsoft.com/office/powerpoint/2010/main" val="3725624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7293" y="436562"/>
            <a:ext cx="7572174" cy="2763838"/>
          </a:xfrm>
          <a:solidFill>
            <a:srgbClr val="E62F79"/>
          </a:solidFill>
        </p:spPr>
        <p:txBody>
          <a:bodyPr/>
          <a:lstStyle/>
          <a:p>
            <a:r>
              <a:rPr lang="en-GB" spc="0" dirty="0"/>
              <a:t>T4.3 </a:t>
            </a:r>
          </a:p>
          <a:p>
            <a:r>
              <a:rPr lang="en-GB" spc="0" dirty="0"/>
              <a:t>WHAT DO YOU CONSIDER TO BE RIGHTS VIOLATIONS?</a:t>
            </a:r>
          </a:p>
        </p:txBody>
      </p:sp>
    </p:spTree>
    <p:extLst>
      <p:ext uri="{BB962C8B-B14F-4D97-AF65-F5344CB8AC3E}">
        <p14:creationId xmlns:p14="http://schemas.microsoft.com/office/powerpoint/2010/main" val="1792693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F5CCD49-571E-0946-B07D-F72EC720D652}"/>
              </a:ext>
            </a:extLst>
          </p:cNvPr>
          <p:cNvGraphicFramePr>
            <a:graphicFrameLocks noGrp="1"/>
          </p:cNvGraphicFramePr>
          <p:nvPr>
            <p:extLst>
              <p:ext uri="{D42A27DB-BD31-4B8C-83A1-F6EECF244321}">
                <p14:modId xmlns:p14="http://schemas.microsoft.com/office/powerpoint/2010/main" val="492955225"/>
              </p:ext>
            </p:extLst>
          </p:nvPr>
        </p:nvGraphicFramePr>
        <p:xfrm>
          <a:off x="694267" y="617362"/>
          <a:ext cx="10041466" cy="5963144"/>
        </p:xfrm>
        <a:graphic>
          <a:graphicData uri="http://schemas.openxmlformats.org/drawingml/2006/table">
            <a:tbl>
              <a:tblPr/>
              <a:tblGrid>
                <a:gridCol w="389466">
                  <a:extLst>
                    <a:ext uri="{9D8B030D-6E8A-4147-A177-3AD203B41FA5}">
                      <a16:colId xmlns:a16="http://schemas.microsoft.com/office/drawing/2014/main" val="4051623738"/>
                    </a:ext>
                  </a:extLst>
                </a:gridCol>
                <a:gridCol w="2624667">
                  <a:extLst>
                    <a:ext uri="{9D8B030D-6E8A-4147-A177-3AD203B41FA5}">
                      <a16:colId xmlns:a16="http://schemas.microsoft.com/office/drawing/2014/main" val="1535622059"/>
                    </a:ext>
                  </a:extLst>
                </a:gridCol>
                <a:gridCol w="7027333">
                  <a:extLst>
                    <a:ext uri="{9D8B030D-6E8A-4147-A177-3AD203B41FA5}">
                      <a16:colId xmlns:a16="http://schemas.microsoft.com/office/drawing/2014/main" val="3804301532"/>
                    </a:ext>
                  </a:extLst>
                </a:gridCol>
              </a:tblGrid>
              <a:tr h="643466">
                <a:tc gridSpan="3">
                  <a:txBody>
                    <a:bodyPr/>
                    <a:lstStyle/>
                    <a:p>
                      <a:r>
                        <a:rPr lang="en-GB" sz="1400" b="1" i="0" kern="1200" dirty="0">
                          <a:solidFill>
                            <a:schemeClr val="bg1"/>
                          </a:solidFill>
                          <a:effectLst/>
                          <a:latin typeface="Arial" panose="020B0604020202020204" pitchFamily="34" charset="0"/>
                          <a:ea typeface="+mn-ea"/>
                          <a:cs typeface="Arial" panose="020B0604020202020204" pitchFamily="34" charset="0"/>
                        </a:rPr>
                        <a:t>TABLE 3: EIGHT KEY HUMAN RIGHTS-RELATED HIV PROGRAMMES</a:t>
                      </a:r>
                    </a:p>
                  </a:txBody>
                  <a:tcPr marL="29125" marR="29125" marT="29125" marB="29125" anchor="ctr">
                    <a:lnL w="9525" cap="flat" cmpd="sng" algn="ctr">
                      <a:noFill/>
                      <a:prstDash val="solid"/>
                      <a:round/>
                      <a:headEnd type="none" w="med" len="med"/>
                      <a:tailEnd type="none" w="med" len="med"/>
                    </a:lnL>
                    <a:lnR w="4763"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62F79"/>
                    </a:solidFill>
                  </a:tcPr>
                </a:tc>
                <a:tc hMerge="1">
                  <a:txBody>
                    <a:bodyPr/>
                    <a:lstStyle/>
                    <a:p>
                      <a:endParaRPr lang="en-US"/>
                    </a:p>
                  </a:txBody>
                  <a:tcPr/>
                </a:tc>
                <a:tc hMerge="1">
                  <a:txBody>
                    <a:bodyPr/>
                    <a:lstStyle/>
                    <a:p>
                      <a:endParaRPr lang="en-US" sz="1200" b="0" i="0" dirty="0">
                        <a:solidFill>
                          <a:srgbClr val="000000"/>
                        </a:solidFill>
                        <a:latin typeface="Arial" panose="020B0604020202020204" pitchFamily="34" charset="0"/>
                        <a:cs typeface="Arial" panose="020B0604020202020204" pitchFamily="34" charset="0"/>
                      </a:endParaRPr>
                    </a:p>
                  </a:txBody>
                  <a:tcPr marL="49052" marR="49052" marT="24526" marB="24526">
                    <a:lnL w="4763" cap="flat" cmpd="sng" algn="ctr">
                      <a:noFill/>
                      <a:prstDash val="solid"/>
                      <a:round/>
                      <a:headEnd type="none" w="med" len="med"/>
                      <a:tailEnd type="none" w="med" len="me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3428291512"/>
                  </a:ext>
                </a:extLst>
              </a:tr>
              <a:tr h="517171">
                <a:tc>
                  <a:txBody>
                    <a:bodyPr/>
                    <a:lstStyle/>
                    <a:p>
                      <a:endParaRPr lang="en-GB" sz="1400" b="1" i="0" dirty="0">
                        <a:solidFill>
                          <a:srgbClr val="000000"/>
                        </a:solidFill>
                        <a:effectLst/>
                        <a:latin typeface="Arial" panose="020B0604020202020204" pitchFamily="34" charset="0"/>
                        <a:cs typeface="Arial" panose="020B0604020202020204" pitchFamily="34" charset="0"/>
                      </a:endParaRPr>
                    </a:p>
                  </a:txBody>
                  <a:tcPr marL="29125" marR="29125" marT="29125" marB="29125"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b="1" i="0" dirty="0">
                          <a:solidFill>
                            <a:srgbClr val="F32E9A"/>
                          </a:solidFill>
                          <a:effectLst/>
                          <a:latin typeface="Arial" panose="020B0604020202020204" pitchFamily="34" charset="0"/>
                          <a:cs typeface="Arial" panose="020B0604020202020204" pitchFamily="34" charset="0"/>
                        </a:rPr>
                        <a:t>The programmes</a:t>
                      </a:r>
                    </a:p>
                  </a:txBody>
                  <a:tcPr marL="54293" marR="54293" marT="54293" marB="5429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b="1" i="0" dirty="0">
                          <a:solidFill>
                            <a:srgbClr val="F32E9A"/>
                          </a:solidFill>
                          <a:effectLst/>
                          <a:latin typeface="Arial" panose="020B0604020202020204" pitchFamily="34" charset="0"/>
                          <a:cs typeface="Arial" panose="020B0604020202020204" pitchFamily="34" charset="0"/>
                        </a:rPr>
                        <a:t>How can you use them?</a:t>
                      </a:r>
                    </a:p>
                  </a:txBody>
                  <a:tcPr marL="54293" marR="54293" marT="54293" marB="54293"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7911407"/>
                  </a:ext>
                </a:extLst>
              </a:tr>
              <a:tr h="448711">
                <a:tc>
                  <a:txBody>
                    <a:bodyPr/>
                    <a:lstStyle/>
                    <a:p>
                      <a:pPr algn="ctr"/>
                      <a:r>
                        <a:rPr lang="en-GB" sz="1200" b="1" i="0" dirty="0">
                          <a:solidFill>
                            <a:srgbClr val="000000"/>
                          </a:solidFill>
                          <a:effectLst/>
                          <a:latin typeface="Arial Black" panose="020B0604020202020204" pitchFamily="34" charset="0"/>
                          <a:cs typeface="Arial Black" panose="020B0604020202020204" pitchFamily="34" charset="0"/>
                        </a:rPr>
                        <a:t>1</a:t>
                      </a:r>
                    </a:p>
                  </a:txBody>
                  <a:tcPr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b="1" i="0" dirty="0">
                          <a:solidFill>
                            <a:srgbClr val="000000"/>
                          </a:solidFill>
                          <a:effectLst/>
                          <a:latin typeface="Arial" panose="020B0604020202020204" pitchFamily="34" charset="0"/>
                          <a:cs typeface="Arial" panose="020B0604020202020204" pitchFamily="34" charset="0"/>
                        </a:rPr>
                        <a:t>Stigma and discrimination reduction programmes</a:t>
                      </a:r>
                    </a:p>
                  </a:txBody>
                  <a:tcPr marL="54293" marR="54293" marT="54293" marB="5429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b="0" i="0" dirty="0">
                          <a:solidFill>
                            <a:srgbClr val="000000"/>
                          </a:solidFill>
                          <a:effectLst/>
                          <a:latin typeface="Arial" panose="020B0604020202020204" pitchFamily="34" charset="0"/>
                          <a:cs typeface="Arial" panose="020B0604020202020204" pitchFamily="34" charset="0"/>
                        </a:rPr>
                        <a:t>These programmes help to address actionable causes of stigma and discrimination, and to empower people affected by HIV and AIDS.</a:t>
                      </a:r>
                    </a:p>
                  </a:txBody>
                  <a:tcPr marL="54293" marR="54293" marT="54293" marB="54293">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0629277"/>
                  </a:ext>
                </a:extLst>
              </a:tr>
              <a:tr h="496570">
                <a:tc>
                  <a:txBody>
                    <a:bodyPr/>
                    <a:lstStyle/>
                    <a:p>
                      <a:pPr algn="ctr"/>
                      <a:r>
                        <a:rPr lang="en-GB" sz="1200" b="1" i="0" dirty="0">
                          <a:solidFill>
                            <a:srgbClr val="000000"/>
                          </a:solidFill>
                          <a:effectLst/>
                          <a:latin typeface="Arial Black" panose="020B0604020202020204" pitchFamily="34" charset="0"/>
                          <a:cs typeface="Arial Black" panose="020B0604020202020204" pitchFamily="34" charset="0"/>
                        </a:rPr>
                        <a:t>2</a:t>
                      </a:r>
                    </a:p>
                  </a:txBody>
                  <a:tcPr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b="1" i="0" dirty="0">
                          <a:solidFill>
                            <a:srgbClr val="000000"/>
                          </a:solidFill>
                          <a:effectLst/>
                          <a:latin typeface="Arial" panose="020B0604020202020204" pitchFamily="34" charset="0"/>
                          <a:cs typeface="Arial" panose="020B0604020202020204" pitchFamily="34" charset="0"/>
                        </a:rPr>
                        <a:t>HIV-related legal services</a:t>
                      </a:r>
                    </a:p>
                  </a:txBody>
                  <a:tcPr marL="54293" marR="54293" marT="54293" marB="5429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b="0" i="0" dirty="0">
                          <a:solidFill>
                            <a:srgbClr val="000000"/>
                          </a:solidFill>
                          <a:effectLst/>
                          <a:latin typeface="Arial" panose="020B0604020202020204" pitchFamily="34" charset="0"/>
                          <a:cs typeface="Arial" panose="020B0604020202020204" pitchFamily="34" charset="0"/>
                        </a:rPr>
                        <a:t>These programmes facilitate access to justice and redress in cases of HIV-related human rights violations.</a:t>
                      </a:r>
                    </a:p>
                  </a:txBody>
                  <a:tcPr marL="54293" marR="54293" marT="54293" marB="54293">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1195319"/>
                  </a:ext>
                </a:extLst>
              </a:tr>
              <a:tr h="453390">
                <a:tc>
                  <a:txBody>
                    <a:bodyPr/>
                    <a:lstStyle/>
                    <a:p>
                      <a:pPr algn="ctr"/>
                      <a:r>
                        <a:rPr lang="en-GB" sz="1200" b="1" i="0" dirty="0">
                          <a:solidFill>
                            <a:srgbClr val="000000"/>
                          </a:solidFill>
                          <a:effectLst/>
                          <a:latin typeface="Arial Black" panose="020B0604020202020204" pitchFamily="34" charset="0"/>
                          <a:cs typeface="Arial Black" panose="020B0604020202020204" pitchFamily="34" charset="0"/>
                        </a:rPr>
                        <a:t>3</a:t>
                      </a:r>
                    </a:p>
                  </a:txBody>
                  <a:tcPr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b="1" i="0" dirty="0">
                          <a:solidFill>
                            <a:srgbClr val="000000"/>
                          </a:solidFill>
                          <a:effectLst/>
                          <a:latin typeface="Arial" panose="020B0604020202020204" pitchFamily="34" charset="0"/>
                          <a:cs typeface="Arial" panose="020B0604020202020204" pitchFamily="34" charset="0"/>
                        </a:rPr>
                        <a:t>Monitoring and reforming laws, regulations and policies relating to HIV</a:t>
                      </a:r>
                    </a:p>
                  </a:txBody>
                  <a:tcPr marL="54293" marR="54293" marT="54293" marB="5429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b="0" i="0" dirty="0">
                          <a:solidFill>
                            <a:srgbClr val="000000"/>
                          </a:solidFill>
                          <a:effectLst/>
                          <a:latin typeface="Arial" panose="020B0604020202020204" pitchFamily="34" charset="0"/>
                          <a:cs typeface="Arial" panose="020B0604020202020204" pitchFamily="34" charset="0"/>
                        </a:rPr>
                        <a:t>Programmes to monitor, review and reform laws help to create laws and policies that support rather than block, access to HIV and health services.</a:t>
                      </a:r>
                    </a:p>
                  </a:txBody>
                  <a:tcPr marL="54293" marR="54293" marT="54293" marB="54293">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3343809"/>
                  </a:ext>
                </a:extLst>
              </a:tr>
              <a:tr h="496569">
                <a:tc>
                  <a:txBody>
                    <a:bodyPr/>
                    <a:lstStyle/>
                    <a:p>
                      <a:pPr algn="ctr"/>
                      <a:r>
                        <a:rPr lang="en-GB" sz="1200" b="1" i="0" dirty="0">
                          <a:solidFill>
                            <a:srgbClr val="000000"/>
                          </a:solidFill>
                          <a:effectLst/>
                          <a:latin typeface="Arial Black" panose="020B0604020202020204" pitchFamily="34" charset="0"/>
                          <a:cs typeface="Arial Black" panose="020B0604020202020204" pitchFamily="34" charset="0"/>
                        </a:rPr>
                        <a:t>4</a:t>
                      </a:r>
                    </a:p>
                  </a:txBody>
                  <a:tcPr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b="1" i="0" dirty="0">
                          <a:solidFill>
                            <a:srgbClr val="000000"/>
                          </a:solidFill>
                          <a:effectLst/>
                          <a:latin typeface="Arial" panose="020B0604020202020204" pitchFamily="34" charset="0"/>
                          <a:cs typeface="Arial" panose="020B0604020202020204" pitchFamily="34" charset="0"/>
                        </a:rPr>
                        <a:t>Legal literacy (‘know your rights’)</a:t>
                      </a:r>
                    </a:p>
                  </a:txBody>
                  <a:tcPr marL="54293" marR="54293" marT="54293" marB="5429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b="0" i="0" dirty="0">
                          <a:solidFill>
                            <a:srgbClr val="000000"/>
                          </a:solidFill>
                          <a:effectLst/>
                          <a:latin typeface="Arial" panose="020B0604020202020204" pitchFamily="34" charset="0"/>
                          <a:cs typeface="Arial" panose="020B0604020202020204" pitchFamily="34" charset="0"/>
                        </a:rPr>
                        <a:t>Legal literacy programmes teach those living with HIV and key populations at higher risk of HIV exposure about laws, their rights and how to enforce them.</a:t>
                      </a:r>
                    </a:p>
                  </a:txBody>
                  <a:tcPr marL="54293" marR="54293" marT="54293" marB="54293">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599226"/>
                  </a:ext>
                </a:extLst>
              </a:tr>
              <a:tr h="453390">
                <a:tc>
                  <a:txBody>
                    <a:bodyPr/>
                    <a:lstStyle/>
                    <a:p>
                      <a:pPr algn="ctr"/>
                      <a:r>
                        <a:rPr lang="en-GB" sz="1200" b="1" i="0" dirty="0">
                          <a:solidFill>
                            <a:srgbClr val="000000"/>
                          </a:solidFill>
                          <a:effectLst/>
                          <a:latin typeface="Arial Black" panose="020B0604020202020204" pitchFamily="34" charset="0"/>
                          <a:cs typeface="Arial Black" panose="020B0604020202020204" pitchFamily="34" charset="0"/>
                        </a:rPr>
                        <a:t>5</a:t>
                      </a:r>
                    </a:p>
                  </a:txBody>
                  <a:tcPr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b="1" i="0" dirty="0">
                          <a:solidFill>
                            <a:srgbClr val="000000"/>
                          </a:solidFill>
                          <a:effectLst/>
                          <a:latin typeface="Arial" panose="020B0604020202020204" pitchFamily="34" charset="0"/>
                          <a:cs typeface="Arial" panose="020B0604020202020204" pitchFamily="34" charset="0"/>
                        </a:rPr>
                        <a:t>Sensitisation of lawmakers and law enforcement officials</a:t>
                      </a:r>
                    </a:p>
                  </a:txBody>
                  <a:tcPr marL="54293" marR="54293" marT="54293" marB="5429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b="0" i="0" dirty="0">
                          <a:solidFill>
                            <a:srgbClr val="000000"/>
                          </a:solidFill>
                          <a:effectLst/>
                          <a:latin typeface="Arial" panose="020B0604020202020204" pitchFamily="34" charset="0"/>
                          <a:cs typeface="Arial" panose="020B0604020202020204" pitchFamily="34" charset="0"/>
                        </a:rPr>
                        <a:t>These programmes sensitise lawmakers and law enforcers about how the law impacts on HIV and about the rights of marginalised populations, in order to support protection of rights and access to services.</a:t>
                      </a:r>
                    </a:p>
                  </a:txBody>
                  <a:tcPr marL="54293" marR="54293" marT="54293" marB="54293">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9578194"/>
                  </a:ext>
                </a:extLst>
              </a:tr>
              <a:tr h="388620">
                <a:tc>
                  <a:txBody>
                    <a:bodyPr/>
                    <a:lstStyle/>
                    <a:p>
                      <a:pPr algn="ctr"/>
                      <a:r>
                        <a:rPr lang="en-GB" sz="1200" b="1" i="0" dirty="0">
                          <a:solidFill>
                            <a:srgbClr val="000000"/>
                          </a:solidFill>
                          <a:effectLst/>
                          <a:latin typeface="Arial Black" panose="020B0604020202020204" pitchFamily="34" charset="0"/>
                          <a:cs typeface="Arial Black" panose="020B0604020202020204" pitchFamily="34" charset="0"/>
                        </a:rPr>
                        <a:t>6</a:t>
                      </a:r>
                    </a:p>
                  </a:txBody>
                  <a:tcPr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b="1" i="0" dirty="0">
                          <a:solidFill>
                            <a:srgbClr val="000000"/>
                          </a:solidFill>
                          <a:effectLst/>
                          <a:latin typeface="Arial" panose="020B0604020202020204" pitchFamily="34" charset="0"/>
                          <a:cs typeface="Arial" panose="020B0604020202020204" pitchFamily="34" charset="0"/>
                        </a:rPr>
                        <a:t>Training for healthcare workers on human rights and medical ethics related to human rights </a:t>
                      </a:r>
                    </a:p>
                  </a:txBody>
                  <a:tcPr marL="54293" marR="54293" marT="54293" marB="5429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b="0" i="0" dirty="0">
                          <a:solidFill>
                            <a:srgbClr val="000000"/>
                          </a:solidFill>
                          <a:effectLst/>
                          <a:latin typeface="Arial" panose="020B0604020202020204" pitchFamily="34" charset="0"/>
                          <a:cs typeface="Arial" panose="020B0604020202020204" pitchFamily="34" charset="0"/>
                        </a:rPr>
                        <a:t>Training programmes improve healthcare workers’ understanding of their own and their patients’ rights, and help to reduce stigma and discrimination in the health sector.</a:t>
                      </a:r>
                    </a:p>
                  </a:txBody>
                  <a:tcPr marL="54293" marR="54293" marT="54293" marB="54293">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5726776"/>
                  </a:ext>
                </a:extLst>
              </a:tr>
              <a:tr h="523238">
                <a:tc>
                  <a:txBody>
                    <a:bodyPr/>
                    <a:lstStyle/>
                    <a:p>
                      <a:pPr algn="ctr"/>
                      <a:r>
                        <a:rPr lang="en-GB" sz="1200" b="1" i="0" dirty="0">
                          <a:solidFill>
                            <a:srgbClr val="000000"/>
                          </a:solidFill>
                          <a:effectLst/>
                          <a:latin typeface="Arial Black" panose="020B0604020202020204" pitchFamily="34" charset="0"/>
                          <a:cs typeface="Arial Black" panose="020B0604020202020204" pitchFamily="34" charset="0"/>
                        </a:rPr>
                        <a:t>7</a:t>
                      </a:r>
                    </a:p>
                  </a:txBody>
                  <a:tcPr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b="1" i="0" dirty="0">
                          <a:solidFill>
                            <a:srgbClr val="000000"/>
                          </a:solidFill>
                          <a:effectLst/>
                          <a:latin typeface="Arial" panose="020B0604020202020204" pitchFamily="34" charset="0"/>
                          <a:cs typeface="Arial" panose="020B0604020202020204" pitchFamily="34" charset="0"/>
                        </a:rPr>
                        <a:t>Reducing discrimination against women in the context of HIV</a:t>
                      </a:r>
                    </a:p>
                  </a:txBody>
                  <a:tcPr marL="54293" marR="54293" marT="54293" marB="5429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b="0" i="0" dirty="0">
                          <a:solidFill>
                            <a:srgbClr val="000000"/>
                          </a:solidFill>
                          <a:effectLst/>
                          <a:latin typeface="Arial" panose="020B0604020202020204" pitchFamily="34" charset="0"/>
                          <a:cs typeface="Arial" panose="020B0604020202020204" pitchFamily="34" charset="0"/>
                        </a:rPr>
                        <a:t>These programmes address gender inequality and gender-based violence as both causes and consequences of HIV infection.</a:t>
                      </a:r>
                    </a:p>
                  </a:txBody>
                  <a:tcPr marL="54293" marR="54293" marT="54293" marB="54293">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5539403"/>
                  </a:ext>
                </a:extLst>
              </a:tr>
              <a:tr h="716596">
                <a:tc>
                  <a:txBody>
                    <a:bodyPr/>
                    <a:lstStyle/>
                    <a:p>
                      <a:pPr algn="ctr"/>
                      <a:r>
                        <a:rPr lang="en-GB" sz="1200" b="1" i="0" dirty="0">
                          <a:solidFill>
                            <a:srgbClr val="000000"/>
                          </a:solidFill>
                          <a:effectLst/>
                          <a:latin typeface="Arial Black" panose="020B0604020202020204" pitchFamily="34" charset="0"/>
                          <a:cs typeface="Arial Black" panose="020B0604020202020204" pitchFamily="34" charset="0"/>
                        </a:rPr>
                        <a:t>8</a:t>
                      </a:r>
                    </a:p>
                  </a:txBody>
                  <a:tcPr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b="1" i="0" dirty="0">
                          <a:solidFill>
                            <a:srgbClr val="000000"/>
                          </a:solidFill>
                          <a:effectLst/>
                          <a:latin typeface="Arial" panose="020B0604020202020204" pitchFamily="34" charset="0"/>
                          <a:cs typeface="Arial" panose="020B0604020202020204" pitchFamily="34" charset="0"/>
                        </a:rPr>
                        <a:t>Core community-led human rights-related responses to HIV</a:t>
                      </a:r>
                    </a:p>
                  </a:txBody>
                  <a:tcPr marL="54293" marR="54293" marT="54293" marB="5429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b="0" i="0" dirty="0">
                          <a:solidFill>
                            <a:srgbClr val="000000"/>
                          </a:solidFill>
                          <a:effectLst/>
                          <a:latin typeface="Arial" panose="020B0604020202020204" pitchFamily="34" charset="0"/>
                          <a:cs typeface="Arial" panose="020B0604020202020204" pitchFamily="34" charset="0"/>
                        </a:rPr>
                        <a:t>These programmes are core civil society organisations and community-based organisations interventions, including crisis response (reacting to emergencies regarding security and protection from exposure of individuals and their organisations); effective human rights-related advocacy; and the production of evidence to inform human rights programming and advocacy.</a:t>
                      </a:r>
                    </a:p>
                  </a:txBody>
                  <a:tcPr marL="54293" marR="54293" marT="54293" marB="54293">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0505389"/>
                  </a:ext>
                </a:extLst>
              </a:tr>
            </a:tbl>
          </a:graphicData>
        </a:graphic>
      </p:graphicFrame>
    </p:spTree>
    <p:extLst>
      <p:ext uri="{BB962C8B-B14F-4D97-AF65-F5344CB8AC3E}">
        <p14:creationId xmlns:p14="http://schemas.microsoft.com/office/powerpoint/2010/main" val="2539259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358722"/>
            <a:ext cx="9439275" cy="1006429"/>
          </a:xfrm>
        </p:spPr>
        <p:txBody>
          <a:bodyPr/>
          <a:lstStyle/>
          <a:p>
            <a:r>
              <a:rPr lang="en-GB" sz="3200" dirty="0"/>
              <a:t>Refer to R1.3 What is a human rights violation?</a:t>
            </a:r>
            <a:r>
              <a:rPr lang="en-GB" dirty="0"/>
              <a:t/>
            </a:r>
            <a:br>
              <a:rPr lang="en-GB" dirty="0"/>
            </a:br>
            <a:endParaRPr lang="en-GB" dirty="0"/>
          </a:p>
        </p:txBody>
      </p:sp>
      <p:sp>
        <p:nvSpPr>
          <p:cNvPr id="3" name="TextBox 2">
            <a:extLst>
              <a:ext uri="{FF2B5EF4-FFF2-40B4-BE49-F238E27FC236}">
                <a16:creationId xmlns:a16="http://schemas.microsoft.com/office/drawing/2014/main" id="{F1B12431-90AB-3944-A0B3-ABB9661AF4F8}"/>
              </a:ext>
            </a:extLst>
          </p:cNvPr>
          <p:cNvSpPr txBox="1"/>
          <p:nvPr/>
        </p:nvSpPr>
        <p:spPr>
          <a:xfrm>
            <a:off x="723900" y="1236133"/>
            <a:ext cx="10401300" cy="5170646"/>
          </a:xfrm>
          <a:prstGeom prst="rect">
            <a:avLst/>
          </a:prstGeom>
          <a:noFill/>
        </p:spPr>
        <p:txBody>
          <a:bodyPr wrap="square" rtlCol="0">
            <a:spAutoFit/>
          </a:bodyPr>
          <a:lstStyle/>
          <a:p>
            <a:r>
              <a:rPr lang="en-GB" sz="1600" b="1" dirty="0">
                <a:solidFill>
                  <a:srgbClr val="E62F79"/>
                </a:solidFill>
                <a:latin typeface="Arial" panose="020B0604020202020204" pitchFamily="34" charset="0"/>
                <a:cs typeface="Arial" panose="020B0604020202020204" pitchFamily="34" charset="0"/>
              </a:rPr>
              <a:t>A human rights violation can only be committed by a state.</a:t>
            </a:r>
            <a:r>
              <a:rPr lang="en-GB" sz="1600" b="1" baseline="30000" dirty="0">
                <a:solidFill>
                  <a:srgbClr val="E62F79"/>
                </a:solidFill>
                <a:latin typeface="Arial" panose="020B0604020202020204" pitchFamily="34" charset="0"/>
                <a:cs typeface="Arial" panose="020B0604020202020204" pitchFamily="34" charset="0"/>
              </a:rPr>
              <a:t>*</a:t>
            </a:r>
            <a:r>
              <a:rPr lang="en-GB" sz="1600" b="1" dirty="0">
                <a:solidFill>
                  <a:srgbClr val="E62F79"/>
                </a:solidFill>
                <a:latin typeface="Arial" panose="020B0604020202020204" pitchFamily="34" charset="0"/>
                <a:cs typeface="Arial" panose="020B0604020202020204" pitchFamily="34" charset="0"/>
              </a:rPr>
              <a:t> Human rights violations can occur through</a:t>
            </a:r>
            <a:r>
              <a:rPr lang="en-GB" sz="1600" b="1" dirty="0">
                <a:solidFill>
                  <a:srgbClr val="000000"/>
                </a:solidFill>
                <a:latin typeface="Arial" panose="020B0604020202020204" pitchFamily="34" charset="0"/>
                <a:cs typeface="Arial" panose="020B0604020202020204" pitchFamily="34" charset="0"/>
              </a:rPr>
              <a:t>:</a:t>
            </a:r>
          </a:p>
          <a:p>
            <a:endParaRPr lang="en-GB" sz="1600" dirty="0">
              <a:solidFill>
                <a:srgbClr val="000000"/>
              </a:solidFill>
              <a:latin typeface="Arial" panose="020B0604020202020204" pitchFamily="34" charset="0"/>
              <a:cs typeface="Arial" panose="020B0604020202020204" pitchFamily="34" charset="0"/>
            </a:endParaRPr>
          </a:p>
          <a:p>
            <a:r>
              <a:rPr lang="en-GB" sz="1600" b="1" dirty="0">
                <a:solidFill>
                  <a:srgbClr val="000000"/>
                </a:solidFill>
                <a:latin typeface="Arial" panose="020B0604020202020204" pitchFamily="34" charset="0"/>
                <a:cs typeface="Arial" panose="020B0604020202020204" pitchFamily="34" charset="0"/>
              </a:rPr>
              <a:t>Failing to respect human rights: </a:t>
            </a:r>
            <a:r>
              <a:rPr lang="en-GB" sz="1600" dirty="0">
                <a:solidFill>
                  <a:srgbClr val="000000"/>
                </a:solidFill>
                <a:latin typeface="Arial" panose="020B0604020202020204" pitchFamily="34" charset="0"/>
                <a:cs typeface="Arial" panose="020B0604020202020204" pitchFamily="34" charset="0"/>
              </a:rPr>
              <a:t>This is an act committed directly by the state that is contrary to its human rights obligations (for example arbitrarily depriving someone of their freedom or torturing them).</a:t>
            </a:r>
          </a:p>
          <a:p>
            <a:endParaRPr lang="en-GB" sz="1600" dirty="0">
              <a:solidFill>
                <a:srgbClr val="000000"/>
              </a:solidFill>
              <a:latin typeface="Arial" panose="020B0604020202020204" pitchFamily="34" charset="0"/>
              <a:cs typeface="Arial" panose="020B0604020202020204" pitchFamily="34" charset="0"/>
            </a:endParaRPr>
          </a:p>
          <a:p>
            <a:r>
              <a:rPr lang="en-GB" sz="1600" b="1" dirty="0">
                <a:solidFill>
                  <a:srgbClr val="000000"/>
                </a:solidFill>
                <a:latin typeface="Arial" panose="020B0604020202020204" pitchFamily="34" charset="0"/>
                <a:cs typeface="Arial" panose="020B0604020202020204" pitchFamily="34" charset="0"/>
              </a:rPr>
              <a:t>Failing to protect human rights: </a:t>
            </a:r>
            <a:r>
              <a:rPr lang="en-GB" sz="1600" dirty="0">
                <a:solidFill>
                  <a:srgbClr val="000000"/>
                </a:solidFill>
                <a:latin typeface="Arial" panose="020B0604020202020204" pitchFamily="34" charset="0"/>
                <a:cs typeface="Arial" panose="020B0604020202020204" pitchFamily="34" charset="0"/>
              </a:rPr>
              <a:t>This is an indirect violation committed by the state by omission (i.e. by not providing protection against systematic abuse committed by one group against another, or by not promoting the rights of all citizens). Omission is negligence in performing the requirements of national or international law relating to the protection of human rights. In the case of omission, the actual hurt can be committed by common citizens. The state has a responsibility to act to stop these incidents and provide protection to the victims. If the authorities don’t do so, they are violating the rights of the victims by their omission.</a:t>
            </a:r>
          </a:p>
          <a:p>
            <a:endParaRPr lang="en-GB" sz="1600" dirty="0">
              <a:solidFill>
                <a:srgbClr val="000000"/>
              </a:solidFill>
              <a:latin typeface="Arial" panose="020B0604020202020204" pitchFamily="34" charset="0"/>
              <a:cs typeface="Arial" panose="020B0604020202020204" pitchFamily="34" charset="0"/>
            </a:endParaRPr>
          </a:p>
          <a:p>
            <a:r>
              <a:rPr lang="en-GB" sz="1600" b="1" dirty="0">
                <a:solidFill>
                  <a:srgbClr val="000000"/>
                </a:solidFill>
                <a:latin typeface="Arial" panose="020B0604020202020204" pitchFamily="34" charset="0"/>
                <a:cs typeface="Arial" panose="020B0604020202020204" pitchFamily="34" charset="0"/>
              </a:rPr>
              <a:t>Failing to promote or fulfil human rights: </a:t>
            </a:r>
            <a:r>
              <a:rPr lang="en-GB" sz="1600" dirty="0">
                <a:solidFill>
                  <a:srgbClr val="000000"/>
                </a:solidFill>
                <a:latin typeface="Arial" panose="020B0604020202020204" pitchFamily="34" charset="0"/>
                <a:cs typeface="Arial" panose="020B0604020202020204" pitchFamily="34" charset="0"/>
              </a:rPr>
              <a:t>It is the state’s duty to ensure that laws that protect everyone without discrimination are enforced. The state must also promote these rights to ensure that all its citizens are aware of them and how they can claim them effectively. The state and its representatives must ensure that the mechanisms for denunciation and redress are in place for all citizens to access. Failure to do all these (for example by failing to undertake campaigns against social discrimination targeting a particular ethnic group or sexual minority) constitutes a violation of the state’s responsibility to promote the human rights of all its citizens.</a:t>
            </a:r>
          </a:p>
          <a:p>
            <a:endParaRPr lang="en-GB" sz="1400" dirty="0">
              <a:solidFill>
                <a:srgbClr val="000000"/>
              </a:solidFill>
              <a:latin typeface="Arial" panose="020B0604020202020204" pitchFamily="34" charset="0"/>
              <a:cs typeface="Arial" panose="020B0604020202020204" pitchFamily="34" charset="0"/>
            </a:endParaRPr>
          </a:p>
          <a:p>
            <a:r>
              <a:rPr lang="en-GB" sz="1200" dirty="0">
                <a:solidFill>
                  <a:srgbClr val="000000"/>
                </a:solidFill>
                <a:latin typeface="Arial" panose="020B0604020202020204" pitchFamily="34" charset="0"/>
                <a:cs typeface="Arial" panose="020B0604020202020204" pitchFamily="34" charset="0"/>
              </a:rPr>
              <a:t>* This includes state institutions and representatives, such as government officials, policemen and women, army personnel, prison officers, civil servants, the judiciary, political authorities, and medical or education personnel in state-run facilities.</a:t>
            </a:r>
          </a:p>
        </p:txBody>
      </p:sp>
    </p:spTree>
    <p:extLst>
      <p:ext uri="{BB962C8B-B14F-4D97-AF65-F5344CB8AC3E}">
        <p14:creationId xmlns:p14="http://schemas.microsoft.com/office/powerpoint/2010/main" val="2106323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sz="3200" spc="0" dirty="0"/>
              <a:t>Case study exercise (optional)</a:t>
            </a:r>
          </a:p>
        </p:txBody>
      </p:sp>
      <p:sp>
        <p:nvSpPr>
          <p:cNvPr id="3" name="Text Placeholder 2"/>
          <p:cNvSpPr>
            <a:spLocks noGrp="1"/>
          </p:cNvSpPr>
          <p:nvPr>
            <p:ph type="body" sz="quarter" idx="15"/>
          </p:nvPr>
        </p:nvSpPr>
        <p:spPr>
          <a:xfrm>
            <a:off x="723901" y="1979613"/>
            <a:ext cx="9773038" cy="3635124"/>
          </a:xfrm>
        </p:spPr>
        <p:txBody>
          <a:bodyPr/>
          <a:lstStyle/>
          <a:p>
            <a:r>
              <a:rPr lang="en-GB" dirty="0"/>
              <a:t>Refer to the case studies provided</a:t>
            </a:r>
          </a:p>
          <a:p>
            <a:r>
              <a:rPr lang="en-GB" dirty="0"/>
              <a:t>What are the rights of the individual/group in these cases?</a:t>
            </a:r>
          </a:p>
          <a:p>
            <a:r>
              <a:rPr lang="en-GB" dirty="0"/>
              <a:t>What are the duties of the state in these cases?</a:t>
            </a:r>
          </a:p>
          <a:p>
            <a:r>
              <a:rPr lang="en-GB" dirty="0"/>
              <a:t>Has the state executed its duty? In other words, have any rights been violated, or just reasonably limited? Explain.</a:t>
            </a:r>
          </a:p>
          <a:p>
            <a:endParaRPr lang="en-GB" dirty="0"/>
          </a:p>
        </p:txBody>
      </p:sp>
    </p:spTree>
    <p:extLst>
      <p:ext uri="{BB962C8B-B14F-4D97-AF65-F5344CB8AC3E}">
        <p14:creationId xmlns:p14="http://schemas.microsoft.com/office/powerpoint/2010/main" val="1887395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E62F79"/>
          </a:solidFill>
        </p:spPr>
        <p:txBody>
          <a:bodyPr/>
          <a:lstStyle/>
          <a:p>
            <a:r>
              <a:rPr lang="en-GB" spc="0" dirty="0"/>
              <a:t>OPTIONAL SECTION IN THE RIGHT TO HEALTH</a:t>
            </a:r>
          </a:p>
        </p:txBody>
      </p:sp>
    </p:spTree>
    <p:extLst>
      <p:ext uri="{BB962C8B-B14F-4D97-AF65-F5344CB8AC3E}">
        <p14:creationId xmlns:p14="http://schemas.microsoft.com/office/powerpoint/2010/main" val="11670710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6345" y="744770"/>
            <a:ext cx="3642405" cy="5186266"/>
          </a:xfrm>
          <a:prstGeom prst="rect">
            <a:avLst/>
          </a:prstGeom>
        </p:spPr>
      </p:pic>
      <p:pic>
        <p:nvPicPr>
          <p:cNvPr id="7" name="Picture 6"/>
          <p:cNvPicPr>
            <a:picLocks noChangeAspect="1"/>
          </p:cNvPicPr>
          <p:nvPr/>
        </p:nvPicPr>
        <p:blipFill>
          <a:blip r:embed="rId4"/>
          <a:stretch>
            <a:fillRect/>
          </a:stretch>
        </p:blipFill>
        <p:spPr>
          <a:xfrm>
            <a:off x="6298883" y="1028907"/>
            <a:ext cx="3801651" cy="4902129"/>
          </a:xfrm>
          <a:prstGeom prst="rect">
            <a:avLst/>
          </a:prstGeom>
        </p:spPr>
      </p:pic>
    </p:spTree>
    <p:extLst>
      <p:ext uri="{BB962C8B-B14F-4D97-AF65-F5344CB8AC3E}">
        <p14:creationId xmlns:p14="http://schemas.microsoft.com/office/powerpoint/2010/main" val="13046564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197324048"/>
              </p:ext>
            </p:extLst>
          </p:nvPr>
        </p:nvGraphicFramePr>
        <p:xfrm>
          <a:off x="449417" y="655159"/>
          <a:ext cx="11355589" cy="5835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47134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49113" y="112481"/>
            <a:ext cx="4211058" cy="6372108"/>
          </a:xfrm>
          <a:prstGeom prst="rect">
            <a:avLst/>
          </a:prstGeom>
        </p:spPr>
      </p:pic>
    </p:spTree>
    <p:extLst>
      <p:ext uri="{BB962C8B-B14F-4D97-AF65-F5344CB8AC3E}">
        <p14:creationId xmlns:p14="http://schemas.microsoft.com/office/powerpoint/2010/main" val="41916277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7020B9-4DC2-C74C-BA71-05933B4B09E3}"/>
              </a:ext>
            </a:extLst>
          </p:cNvPr>
          <p:cNvSpPr>
            <a:spLocks noGrp="1"/>
          </p:cNvSpPr>
          <p:nvPr>
            <p:ph type="body" sz="quarter" idx="10"/>
          </p:nvPr>
        </p:nvSpPr>
        <p:spPr>
          <a:xfrm>
            <a:off x="437293" y="436563"/>
            <a:ext cx="5353907" cy="2774026"/>
          </a:xfrm>
          <a:solidFill>
            <a:srgbClr val="E62F79"/>
          </a:solidFill>
        </p:spPr>
        <p:txBody>
          <a:bodyPr/>
          <a:lstStyle/>
          <a:p>
            <a:r>
              <a:rPr lang="en-GB" spc="0" dirty="0"/>
              <a:t>T2.2</a:t>
            </a:r>
          </a:p>
          <a:p>
            <a:r>
              <a:rPr lang="en-GB" spc="0" dirty="0"/>
              <a:t>INTRODUCTION TO REACT</a:t>
            </a:r>
          </a:p>
          <a:p>
            <a:endParaRPr lang="en-US" dirty="0"/>
          </a:p>
        </p:txBody>
      </p:sp>
      <p:graphicFrame>
        <p:nvGraphicFramePr>
          <p:cNvPr id="3" name="Diagram 2">
            <a:extLst>
              <a:ext uri="{FF2B5EF4-FFF2-40B4-BE49-F238E27FC236}">
                <a16:creationId xmlns:a16="http://schemas.microsoft.com/office/drawing/2014/main" id="{D0CA0448-D2C8-0349-AD39-9B0251B3094C}"/>
              </a:ext>
            </a:extLst>
          </p:cNvPr>
          <p:cNvGraphicFramePr/>
          <p:nvPr>
            <p:extLst>
              <p:ext uri="{D42A27DB-BD31-4B8C-83A1-F6EECF244321}">
                <p14:modId xmlns:p14="http://schemas.microsoft.com/office/powerpoint/2010/main" val="1846774255"/>
              </p:ext>
            </p:extLst>
          </p:nvPr>
        </p:nvGraphicFramePr>
        <p:xfrm>
          <a:off x="938106" y="2650067"/>
          <a:ext cx="10686473" cy="4497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4684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0688"/>
            <a:ext cx="7971213" cy="549381"/>
          </a:xfrm>
        </p:spPr>
        <p:txBody>
          <a:bodyPr/>
          <a:lstStyle/>
          <a:p>
            <a:r>
              <a:rPr lang="en-GB" sz="3200" spc="0" dirty="0"/>
              <a:t>State duty to the right to health</a:t>
            </a:r>
          </a:p>
        </p:txBody>
      </p:sp>
      <p:sp>
        <p:nvSpPr>
          <p:cNvPr id="3" name="Text Placeholder 2"/>
          <p:cNvSpPr>
            <a:spLocks noGrp="1"/>
          </p:cNvSpPr>
          <p:nvPr>
            <p:ph type="body" sz="quarter" idx="15"/>
          </p:nvPr>
        </p:nvSpPr>
        <p:spPr>
          <a:xfrm>
            <a:off x="723900" y="1979613"/>
            <a:ext cx="10706099" cy="3635124"/>
          </a:xfrm>
        </p:spPr>
        <p:txBody>
          <a:bodyPr/>
          <a:lstStyle/>
          <a:p>
            <a:pPr marL="0" indent="0">
              <a:buNone/>
            </a:pPr>
            <a:r>
              <a:rPr lang="en-GB" b="1" dirty="0"/>
              <a:t>International Covenant on Economic, Social and Cultural Rights </a:t>
            </a:r>
            <a:r>
              <a:rPr lang="en-GB" dirty="0"/>
              <a:t>– states must progressively realise the right to health to the maximum of their available resources. </a:t>
            </a:r>
          </a:p>
          <a:p>
            <a:pPr marL="0" indent="0">
              <a:buNone/>
            </a:pPr>
            <a:r>
              <a:rPr lang="en-GB" dirty="0"/>
              <a:t>It distinguishes between unwilling states from unable states.</a:t>
            </a:r>
          </a:p>
          <a:p>
            <a:pPr marL="0" indent="0">
              <a:buNone/>
            </a:pPr>
            <a:r>
              <a:rPr lang="en-GB" b="1" dirty="0"/>
              <a:t>However immediate obligations:</a:t>
            </a:r>
          </a:p>
          <a:p>
            <a:r>
              <a:rPr lang="en-GB" dirty="0"/>
              <a:t>Prohibit and eliminate discrimination</a:t>
            </a:r>
          </a:p>
          <a:p>
            <a:r>
              <a:rPr lang="en-GB" dirty="0"/>
              <a:t>Obligation to ‘take steps’. </a:t>
            </a:r>
          </a:p>
          <a:p>
            <a:r>
              <a:rPr lang="en-GB" dirty="0"/>
              <a:t>Do not go backwards after progress made (non-retrogressive measures). </a:t>
            </a:r>
          </a:p>
          <a:p>
            <a:r>
              <a:rPr lang="en-GB" dirty="0"/>
              <a:t>Meet bare minimum, no matter what. Introduce low-cost and targeted programmes to assist those most in need so that its limited resources are used efficiently and effectively. </a:t>
            </a:r>
          </a:p>
          <a:p>
            <a:endParaRPr lang="en-GB" dirty="0"/>
          </a:p>
        </p:txBody>
      </p:sp>
    </p:spTree>
    <p:extLst>
      <p:ext uri="{BB962C8B-B14F-4D97-AF65-F5344CB8AC3E}">
        <p14:creationId xmlns:p14="http://schemas.microsoft.com/office/powerpoint/2010/main" val="11638155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723900" y="704482"/>
            <a:ext cx="4684441" cy="880241"/>
          </a:xfrm>
        </p:spPr>
        <p:txBody>
          <a:bodyPr/>
          <a:lstStyle/>
          <a:p>
            <a:r>
              <a:rPr lang="en-GB" sz="3200" spc="0" dirty="0"/>
              <a:t>Global recognition for rights responses to HIV</a:t>
            </a:r>
          </a:p>
        </p:txBody>
      </p:sp>
      <p:sp>
        <p:nvSpPr>
          <p:cNvPr id="6" name="Text Placeholder 5"/>
          <p:cNvSpPr>
            <a:spLocks noGrp="1"/>
          </p:cNvSpPr>
          <p:nvPr>
            <p:ph type="body" sz="quarter" idx="15"/>
          </p:nvPr>
        </p:nvSpPr>
        <p:spPr>
          <a:xfrm>
            <a:off x="723901" y="1979613"/>
            <a:ext cx="4467531" cy="4302654"/>
          </a:xfrm>
        </p:spPr>
        <p:txBody>
          <a:bodyPr/>
          <a:lstStyle/>
          <a:p>
            <a:pPr indent="0">
              <a:buNone/>
            </a:pPr>
            <a:r>
              <a:rPr lang="en-GB" dirty="0"/>
              <a:t>‘…it will not be possible to Fast-Track the HIV response and end the AIDS epidemic without addressing human rights. </a:t>
            </a:r>
          </a:p>
          <a:p>
            <a:pPr indent="0">
              <a:buNone/>
            </a:pPr>
            <a:r>
              <a:rPr lang="en-GB" dirty="0"/>
              <a:t>Human rights barriers – including stigma and discrimination, violence and other abuses, negative social attitudes and legal obstacles – contribute to vulnerability to HIV among key populations and marginalised groups limiting their access to prevention, testing, treatment and care services.	</a:t>
            </a:r>
          </a:p>
          <a:p>
            <a:pPr indent="0">
              <a:buNone/>
            </a:pPr>
            <a:r>
              <a:rPr lang="en-GB" sz="1600" dirty="0"/>
              <a:t>Fast-Track and human rights, UNAIDS (2017)</a:t>
            </a:r>
          </a:p>
        </p:txBody>
      </p:sp>
      <p:pic>
        <p:nvPicPr>
          <p:cNvPr id="8" name="Picture Placeholder 7"/>
          <p:cNvPicPr>
            <a:picLocks noGrp="1" noChangeAspect="1"/>
          </p:cNvPicPr>
          <p:nvPr>
            <p:ph type="pic" sz="quarter" idx="16"/>
          </p:nvPr>
        </p:nvPicPr>
        <p:blipFill>
          <a:blip r:embed="rId2"/>
          <a:srcRect t="173" b="173"/>
          <a:stretch>
            <a:fillRect/>
          </a:stretch>
        </p:blipFill>
        <p:spPr>
          <a:xfrm>
            <a:off x="5758828" y="1335088"/>
            <a:ext cx="5709271" cy="4473045"/>
          </a:xfrm>
          <a:prstGeom prst="rect">
            <a:avLst/>
          </a:prstGeom>
        </p:spPr>
      </p:pic>
    </p:spTree>
    <p:extLst>
      <p:ext uri="{BB962C8B-B14F-4D97-AF65-F5344CB8AC3E}">
        <p14:creationId xmlns:p14="http://schemas.microsoft.com/office/powerpoint/2010/main" val="6036217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0688"/>
            <a:ext cx="7971213" cy="549381"/>
          </a:xfrm>
        </p:spPr>
        <p:txBody>
          <a:bodyPr/>
          <a:lstStyle/>
          <a:p>
            <a:r>
              <a:rPr lang="en-GB" sz="3200" spc="0" dirty="0"/>
              <a:t>Global policy and guidance</a:t>
            </a:r>
          </a:p>
        </p:txBody>
      </p:sp>
      <p:sp>
        <p:nvSpPr>
          <p:cNvPr id="5" name="TextBox 4"/>
          <p:cNvSpPr txBox="1"/>
          <p:nvPr/>
        </p:nvSpPr>
        <p:spPr>
          <a:xfrm>
            <a:off x="3759786" y="3192505"/>
            <a:ext cx="3052278" cy="1846659"/>
          </a:xfrm>
          <a:prstGeom prst="rect">
            <a:avLst/>
          </a:prstGeom>
          <a:noFill/>
          <a:ln>
            <a:solidFill>
              <a:schemeClr val="tx1"/>
            </a:solidFill>
          </a:ln>
        </p:spPr>
        <p:txBody>
          <a:bodyPr wrap="square" rtlCol="0" anchor="ctr">
            <a:spAutoFit/>
          </a:bodyPr>
          <a:lstStyle/>
          <a:p>
            <a:pPr algn="ctr"/>
            <a:r>
              <a:rPr lang="en-GB" sz="2400" dirty="0">
                <a:latin typeface="Arial" panose="020B0604020202020204" pitchFamily="34" charset="0"/>
                <a:cs typeface="Arial" panose="020B0604020202020204" pitchFamily="34" charset="0"/>
              </a:rPr>
              <a:t>2016 UN General Assembly </a:t>
            </a:r>
          </a:p>
          <a:p>
            <a:pPr algn="ctr"/>
            <a:r>
              <a:rPr lang="en-GB" sz="2400" dirty="0">
                <a:latin typeface="Arial" panose="020B0604020202020204" pitchFamily="34" charset="0"/>
                <a:cs typeface="Arial" panose="020B0604020202020204" pitchFamily="34" charset="0"/>
              </a:rPr>
              <a:t>Political Declaration on HIV and AIDS </a:t>
            </a:r>
          </a:p>
          <a:p>
            <a:pPr algn="ctr"/>
            <a:endParaRPr lang="en-GB"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9304" y="3668934"/>
            <a:ext cx="1925053" cy="1761167"/>
          </a:xfrm>
          <a:prstGeom prst="rect">
            <a:avLst/>
          </a:prstGeom>
        </p:spPr>
      </p:pic>
      <p:sp>
        <p:nvSpPr>
          <p:cNvPr id="7" name="TextBox 6"/>
          <p:cNvSpPr txBox="1"/>
          <p:nvPr/>
        </p:nvSpPr>
        <p:spPr>
          <a:xfrm>
            <a:off x="7418697" y="861811"/>
            <a:ext cx="3734602" cy="369332"/>
          </a:xfrm>
          <a:prstGeom prst="rect">
            <a:avLst/>
          </a:prstGeom>
          <a:noFill/>
          <a:ln>
            <a:solidFill>
              <a:schemeClr val="bg1"/>
            </a:solidFill>
          </a:ln>
        </p:spPr>
        <p:txBody>
          <a:bodyPr wrap="square" rtlCol="0">
            <a:spAutoFit/>
          </a:bodyPr>
          <a:lstStyle/>
          <a:p>
            <a:r>
              <a:rPr lang="en-US" b="1" dirty="0"/>
              <a:t>Development of global guidance</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641765">
            <a:off x="7523201" y="1396913"/>
            <a:ext cx="1659525" cy="2148346"/>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223996">
            <a:off x="9016225" y="1695732"/>
            <a:ext cx="1943814" cy="2752914"/>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649145">
            <a:off x="8182326" y="3524308"/>
            <a:ext cx="2082831" cy="2947469"/>
          </a:xfrm>
          <a:prstGeom prst="rect">
            <a:avLst/>
          </a:prstGeom>
        </p:spPr>
      </p:pic>
      <p:pic>
        <p:nvPicPr>
          <p:cNvPr id="11" name="Picture 10">
            <a:extLst>
              <a:ext uri="{FF2B5EF4-FFF2-40B4-BE49-F238E27FC236}">
                <a16:creationId xmlns:a16="http://schemas.microsoft.com/office/drawing/2014/main" id="{6625851A-F1DB-0740-98AA-6A7EBF0701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4342436">
            <a:off x="2829788" y="3694035"/>
            <a:ext cx="461685" cy="675358"/>
          </a:xfrm>
          <a:prstGeom prst="rect">
            <a:avLst/>
          </a:prstGeom>
        </p:spPr>
      </p:pic>
      <p:pic>
        <p:nvPicPr>
          <p:cNvPr id="12" name="Picture 11">
            <a:extLst>
              <a:ext uri="{FF2B5EF4-FFF2-40B4-BE49-F238E27FC236}">
                <a16:creationId xmlns:a16="http://schemas.microsoft.com/office/drawing/2014/main" id="{6625851A-F1DB-0740-98AA-6A7EBF0701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4350394">
            <a:off x="7113966" y="3694620"/>
            <a:ext cx="461685" cy="675358"/>
          </a:xfrm>
          <a:prstGeom prst="rect">
            <a:avLst/>
          </a:prstGeom>
        </p:spPr>
      </p:pic>
    </p:spTree>
    <p:extLst>
      <p:ext uri="{BB962C8B-B14F-4D97-AF65-F5344CB8AC3E}">
        <p14:creationId xmlns:p14="http://schemas.microsoft.com/office/powerpoint/2010/main" val="18970999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solidFill>
            <a:srgbClr val="E62F79"/>
          </a:solidFill>
        </p:spPr>
        <p:txBody>
          <a:bodyPr/>
          <a:lstStyle/>
          <a:p>
            <a:r>
              <a:rPr lang="en-GB" spc="0" dirty="0"/>
              <a:t>T5</a:t>
            </a:r>
          </a:p>
          <a:p>
            <a:r>
              <a:rPr lang="en-GB" spc="0" dirty="0"/>
              <a:t>COLLECTING EVIDENCE</a:t>
            </a:r>
          </a:p>
        </p:txBody>
      </p:sp>
      <p:graphicFrame>
        <p:nvGraphicFramePr>
          <p:cNvPr id="3" name="Diagram 2">
            <a:extLst>
              <a:ext uri="{FF2B5EF4-FFF2-40B4-BE49-F238E27FC236}">
                <a16:creationId xmlns:a16="http://schemas.microsoft.com/office/drawing/2014/main" id="{E876ADF8-0ED6-CD48-80BE-95850F14D458}"/>
              </a:ext>
            </a:extLst>
          </p:cNvPr>
          <p:cNvGraphicFramePr/>
          <p:nvPr>
            <p:extLst>
              <p:ext uri="{D42A27DB-BD31-4B8C-83A1-F6EECF244321}">
                <p14:modId xmlns:p14="http://schemas.microsoft.com/office/powerpoint/2010/main" val="4178710598"/>
              </p:ext>
            </p:extLst>
          </p:nvPr>
        </p:nvGraphicFramePr>
        <p:xfrm>
          <a:off x="938106" y="2650067"/>
          <a:ext cx="10686473" cy="4497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3352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3900" y="660688"/>
            <a:ext cx="8691033" cy="582576"/>
          </a:xfrm>
        </p:spPr>
        <p:txBody>
          <a:bodyPr/>
          <a:lstStyle/>
          <a:p>
            <a:r>
              <a:rPr lang="en-GB" sz="3200" spc="0" dirty="0"/>
              <a:t>What evidence is it that we are collecting?</a:t>
            </a:r>
            <a:r>
              <a:rPr lang="en-GB" dirty="0"/>
              <a:t/>
            </a:r>
            <a:br>
              <a:rPr lang="en-GB" dirty="0"/>
            </a:br>
            <a:endParaRPr lang="en-GB" dirty="0"/>
          </a:p>
        </p:txBody>
      </p:sp>
      <p:sp>
        <p:nvSpPr>
          <p:cNvPr id="4" name="Text Placeholder 3"/>
          <p:cNvSpPr>
            <a:spLocks noGrp="1"/>
          </p:cNvSpPr>
          <p:nvPr>
            <p:ph type="body" sz="quarter" idx="15"/>
          </p:nvPr>
        </p:nvSpPr>
        <p:spPr/>
        <p:txBody>
          <a:bodyPr/>
          <a:lstStyle/>
          <a:p>
            <a:pPr marL="285750" indent="-285750">
              <a:buFont typeface="Arial" panose="020B0604020202020204" pitchFamily="34" charset="0"/>
              <a:buChar char="•"/>
            </a:pPr>
            <a:r>
              <a:rPr lang="en-GB" dirty="0"/>
              <a:t>Individual case management</a:t>
            </a:r>
          </a:p>
          <a:p>
            <a:pPr marL="742950" lvl="1" indent="-285750">
              <a:buFont typeface="Arial" panose="020B0604020202020204" pitchFamily="34" charset="0"/>
              <a:buChar char="•"/>
            </a:pPr>
            <a:r>
              <a:rPr lang="en-GB" dirty="0"/>
              <a:t>Organised by beneficiary/person</a:t>
            </a:r>
          </a:p>
          <a:p>
            <a:pPr marL="742950" lvl="1" indent="-285750">
              <a:buFont typeface="Arial" panose="020B0604020202020204" pitchFamily="34" charset="0"/>
              <a:buChar char="•"/>
            </a:pPr>
            <a:r>
              <a:rPr lang="en-GB" dirty="0"/>
              <a:t>Allowing for multiple cases experienced by a single individual and allows for follow up</a:t>
            </a:r>
          </a:p>
          <a:p>
            <a:endParaRPr lang="en-GB" dirty="0"/>
          </a:p>
          <a:p>
            <a:pPr marL="285750" indent="-285750">
              <a:buFont typeface="Wingdings" panose="05000000000000000000" pitchFamily="2" charset="2"/>
              <a:buChar char="§"/>
            </a:pPr>
            <a:r>
              <a:rPr lang="en-GB" dirty="0"/>
              <a:t>Interviews with beneficiaries</a:t>
            </a:r>
          </a:p>
          <a:p>
            <a:pPr marL="742950" lvl="1" indent="-285750">
              <a:buFont typeface="Wingdings" panose="05000000000000000000" pitchFamily="2" charset="2"/>
              <a:buChar char="§"/>
            </a:pPr>
            <a:r>
              <a:rPr lang="en-GB" dirty="0"/>
              <a:t>Direct – Face to face accounts</a:t>
            </a:r>
          </a:p>
          <a:p>
            <a:pPr marL="742950" lvl="1" indent="-285750">
              <a:buFont typeface="Wingdings" panose="05000000000000000000" pitchFamily="2" charset="2"/>
              <a:buChar char="§"/>
            </a:pPr>
            <a:r>
              <a:rPr lang="en-GB" dirty="0"/>
              <a:t>Semi-structured</a:t>
            </a:r>
          </a:p>
          <a:p>
            <a:endParaRPr lang="en-GB" dirty="0"/>
          </a:p>
        </p:txBody>
      </p:sp>
      <p:sp>
        <p:nvSpPr>
          <p:cNvPr id="5" name="Text Placeholder 4"/>
          <p:cNvSpPr>
            <a:spLocks noGrp="1"/>
          </p:cNvSpPr>
          <p:nvPr>
            <p:ph type="body" sz="quarter" idx="16"/>
          </p:nvPr>
        </p:nvSpPr>
        <p:spPr/>
        <p:txBody>
          <a:bodyPr/>
          <a:lstStyle/>
          <a:p>
            <a:pPr marL="285750" indent="-285750">
              <a:buFont typeface="Wingdings" panose="05000000000000000000" pitchFamily="2" charset="2"/>
              <a:buChar char="§"/>
            </a:pPr>
            <a:r>
              <a:rPr lang="en-GB" dirty="0"/>
              <a:t>Situations impeding or restricting the access of beneficiaries to HIV and health services</a:t>
            </a:r>
          </a:p>
          <a:p>
            <a:pPr marL="285750" indent="-285750">
              <a:buFont typeface="Wingdings" panose="05000000000000000000" pitchFamily="2" charset="2"/>
              <a:buChar char="§"/>
            </a:pPr>
            <a:r>
              <a:rPr lang="en-GB" dirty="0"/>
              <a:t>Wider human rights violations</a:t>
            </a:r>
          </a:p>
          <a:p>
            <a:pPr marL="285750" indent="-285750">
              <a:buFont typeface="Wingdings" panose="05000000000000000000" pitchFamily="2" charset="2"/>
              <a:buChar char="§"/>
            </a:pPr>
            <a:r>
              <a:rPr lang="en-GB" dirty="0"/>
              <a:t>Non human rights-related emergencies</a:t>
            </a:r>
          </a:p>
          <a:p>
            <a:endParaRPr lang="en-GB" dirty="0"/>
          </a:p>
        </p:txBody>
      </p:sp>
    </p:spTree>
    <p:extLst>
      <p:ext uri="{BB962C8B-B14F-4D97-AF65-F5344CB8AC3E}">
        <p14:creationId xmlns:p14="http://schemas.microsoft.com/office/powerpoint/2010/main" val="19007936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0688"/>
            <a:ext cx="7971213" cy="549381"/>
          </a:xfrm>
        </p:spPr>
        <p:txBody>
          <a:bodyPr/>
          <a:lstStyle/>
          <a:p>
            <a:r>
              <a:rPr lang="en-GB" sz="3200" spc="0" dirty="0"/>
              <a:t>T5.1 Interviewing principles</a:t>
            </a:r>
          </a:p>
        </p:txBody>
      </p:sp>
      <p:sp>
        <p:nvSpPr>
          <p:cNvPr id="3" name="Text Placeholder 2"/>
          <p:cNvSpPr>
            <a:spLocks noGrp="1"/>
          </p:cNvSpPr>
          <p:nvPr>
            <p:ph type="body" sz="quarter" idx="15"/>
          </p:nvPr>
        </p:nvSpPr>
        <p:spPr>
          <a:xfrm>
            <a:off x="723901" y="1979613"/>
            <a:ext cx="8833054" cy="3635124"/>
          </a:xfrm>
        </p:spPr>
        <p:txBody>
          <a:bodyPr/>
          <a:lstStyle/>
          <a:p>
            <a:r>
              <a:rPr lang="en-GB" dirty="0"/>
              <a:t>Do no harm</a:t>
            </a:r>
          </a:p>
          <a:p>
            <a:r>
              <a:rPr lang="en-GB" dirty="0"/>
              <a:t>Transparency</a:t>
            </a:r>
          </a:p>
          <a:p>
            <a:r>
              <a:rPr lang="en-GB" dirty="0"/>
              <a:t>Confidentiality</a:t>
            </a:r>
          </a:p>
          <a:p>
            <a:r>
              <a:rPr lang="en-GB" dirty="0"/>
              <a:t>Informed consent</a:t>
            </a:r>
          </a:p>
          <a:p>
            <a:r>
              <a:rPr lang="en-GB" dirty="0"/>
              <a:t>Security</a:t>
            </a:r>
          </a:p>
          <a:p>
            <a:r>
              <a:rPr lang="en-GB" dirty="0"/>
              <a:t>Accuracy/ Objectivity</a:t>
            </a:r>
          </a:p>
          <a:p>
            <a:r>
              <a:rPr lang="en-GB" dirty="0"/>
              <a:t>Impartiality</a:t>
            </a:r>
          </a:p>
          <a:p>
            <a:r>
              <a:rPr lang="en-GB" dirty="0"/>
              <a:t>Sensitivity to diverse identities – gender, age, race, culture, sexual orientation etc</a:t>
            </a:r>
          </a:p>
          <a:p>
            <a:endParaRPr lang="en-GB" dirty="0"/>
          </a:p>
        </p:txBody>
      </p:sp>
    </p:spTree>
    <p:extLst>
      <p:ext uri="{BB962C8B-B14F-4D97-AF65-F5344CB8AC3E}">
        <p14:creationId xmlns:p14="http://schemas.microsoft.com/office/powerpoint/2010/main" val="11705710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0688"/>
            <a:ext cx="7971213" cy="549381"/>
          </a:xfrm>
        </p:spPr>
        <p:txBody>
          <a:bodyPr/>
          <a:lstStyle/>
          <a:p>
            <a:r>
              <a:rPr lang="en-GB" sz="3200" spc="0" dirty="0"/>
              <a:t>Interview techniques</a:t>
            </a:r>
          </a:p>
        </p:txBody>
      </p:sp>
      <p:sp>
        <p:nvSpPr>
          <p:cNvPr id="3" name="Text Placeholder 2"/>
          <p:cNvSpPr>
            <a:spLocks noGrp="1"/>
          </p:cNvSpPr>
          <p:nvPr>
            <p:ph type="body" sz="quarter" idx="15"/>
          </p:nvPr>
        </p:nvSpPr>
        <p:spPr>
          <a:xfrm>
            <a:off x="723900" y="1405522"/>
            <a:ext cx="5110915" cy="5774215"/>
          </a:xfrm>
        </p:spPr>
        <p:txBody>
          <a:bodyPr/>
          <a:lstStyle/>
          <a:p>
            <a:pPr marL="0" indent="0">
              <a:buNone/>
            </a:pPr>
            <a:r>
              <a:rPr lang="en-GB" b="1" dirty="0"/>
              <a:t>DO’s</a:t>
            </a:r>
          </a:p>
          <a:p>
            <a:r>
              <a:rPr lang="en-GB" dirty="0"/>
              <a:t>Allow the interviewee to tell the story at their own pace</a:t>
            </a:r>
          </a:p>
          <a:p>
            <a:r>
              <a:rPr lang="en-GB" dirty="0"/>
              <a:t>Make notes for reminders</a:t>
            </a:r>
          </a:p>
          <a:p>
            <a:r>
              <a:rPr lang="en-GB" dirty="0"/>
              <a:t>Ensure interview space is safe, secure and private</a:t>
            </a:r>
          </a:p>
          <a:p>
            <a:r>
              <a:rPr lang="en-GB" dirty="0"/>
              <a:t>Obtain as much relevant detail as possible</a:t>
            </a:r>
          </a:p>
          <a:p>
            <a:r>
              <a:rPr lang="en-GB" dirty="0"/>
              <a:t>Ask open ended questions and clarify information</a:t>
            </a:r>
          </a:p>
          <a:p>
            <a:r>
              <a:rPr lang="en-GB" dirty="0"/>
              <a:t>Build a rapport, express sensitivity, compassion and non-judgment</a:t>
            </a:r>
          </a:p>
          <a:p>
            <a:r>
              <a:rPr lang="en-GB" dirty="0"/>
              <a:t>Be aware of non-verbal signals</a:t>
            </a:r>
          </a:p>
          <a:p>
            <a:r>
              <a:rPr lang="en-GB" dirty="0"/>
              <a:t>Respect confidentiality </a:t>
            </a:r>
          </a:p>
          <a:p>
            <a:r>
              <a:rPr lang="en-GB" dirty="0"/>
              <a:t>Make sure consent is informed</a:t>
            </a:r>
          </a:p>
          <a:p>
            <a:pPr marL="0" indent="0">
              <a:buNone/>
            </a:pPr>
            <a:endParaRPr lang="en-GB" dirty="0"/>
          </a:p>
        </p:txBody>
      </p:sp>
      <p:sp>
        <p:nvSpPr>
          <p:cNvPr id="4" name="Text Placeholder 3"/>
          <p:cNvSpPr>
            <a:spLocks noGrp="1"/>
          </p:cNvSpPr>
          <p:nvPr>
            <p:ph type="body" sz="quarter" idx="16"/>
          </p:nvPr>
        </p:nvSpPr>
        <p:spPr>
          <a:xfrm>
            <a:off x="6352674" y="1405524"/>
            <a:ext cx="5500659" cy="5774213"/>
          </a:xfrm>
        </p:spPr>
        <p:txBody>
          <a:bodyPr/>
          <a:lstStyle/>
          <a:p>
            <a:pPr indent="0">
              <a:buNone/>
            </a:pPr>
            <a:r>
              <a:rPr lang="en-GB" b="1" dirty="0">
                <a:solidFill>
                  <a:srgbClr val="000000"/>
                </a:solidFill>
              </a:rPr>
              <a:t>DON’Ts</a:t>
            </a:r>
          </a:p>
          <a:p>
            <a:pPr marL="285750" indent="-285750">
              <a:spcAft>
                <a:spcPts val="1000"/>
              </a:spcAft>
              <a:buFont typeface="Arial" panose="020B0604020202020204" pitchFamily="34" charset="0"/>
              <a:buChar char="•"/>
            </a:pPr>
            <a:r>
              <a:rPr lang="en-GB" dirty="0">
                <a:solidFill>
                  <a:srgbClr val="000000"/>
                </a:solidFill>
              </a:rPr>
              <a:t>Do not interrupt the interviewee</a:t>
            </a:r>
          </a:p>
          <a:p>
            <a:pPr marL="285750" indent="-285750">
              <a:spcAft>
                <a:spcPts val="1000"/>
              </a:spcAft>
              <a:buFont typeface="Arial" panose="020B0604020202020204" pitchFamily="34" charset="0"/>
              <a:buChar char="•"/>
            </a:pPr>
            <a:r>
              <a:rPr lang="en-GB" dirty="0">
                <a:solidFill>
                  <a:srgbClr val="000000"/>
                </a:solidFill>
              </a:rPr>
              <a:t>Do not push the interviewee and put words in their mouth</a:t>
            </a:r>
          </a:p>
          <a:p>
            <a:pPr marL="285750" indent="-285750">
              <a:spcAft>
                <a:spcPts val="1000"/>
              </a:spcAft>
              <a:buFont typeface="Arial" panose="020B0604020202020204" pitchFamily="34" charset="0"/>
              <a:buChar char="•"/>
            </a:pPr>
            <a:r>
              <a:rPr lang="en-GB" dirty="0">
                <a:solidFill>
                  <a:srgbClr val="000000"/>
                </a:solidFill>
              </a:rPr>
              <a:t>Do not discuss the case with non-relevant parties</a:t>
            </a:r>
          </a:p>
          <a:p>
            <a:pPr marL="285750" indent="-285750">
              <a:spcAft>
                <a:spcPts val="1000"/>
              </a:spcAft>
              <a:buFont typeface="Arial" panose="020B0604020202020204" pitchFamily="34" charset="0"/>
              <a:buChar char="•"/>
            </a:pPr>
            <a:r>
              <a:rPr lang="en-GB" dirty="0">
                <a:solidFill>
                  <a:srgbClr val="000000"/>
                </a:solidFill>
              </a:rPr>
              <a:t>Do not judge, criticise or condemn</a:t>
            </a:r>
          </a:p>
          <a:p>
            <a:pPr marL="285750" indent="-285750">
              <a:spcAft>
                <a:spcPts val="1000"/>
              </a:spcAft>
              <a:buFont typeface="Arial" panose="020B0604020202020204" pitchFamily="34" charset="0"/>
              <a:buChar char="•"/>
            </a:pPr>
            <a:r>
              <a:rPr lang="en-GB" dirty="0">
                <a:solidFill>
                  <a:srgbClr val="000000"/>
                </a:solidFill>
              </a:rPr>
              <a:t>Get too caught up recording information and forgetting about the person telling the story</a:t>
            </a:r>
          </a:p>
          <a:p>
            <a:endParaRPr lang="en-GB" dirty="0"/>
          </a:p>
        </p:txBody>
      </p:sp>
    </p:spTree>
    <p:extLst>
      <p:ext uri="{BB962C8B-B14F-4D97-AF65-F5344CB8AC3E}">
        <p14:creationId xmlns:p14="http://schemas.microsoft.com/office/powerpoint/2010/main" val="132765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0688"/>
            <a:ext cx="7971213" cy="1006429"/>
          </a:xfrm>
        </p:spPr>
        <p:txBody>
          <a:bodyPr/>
          <a:lstStyle/>
          <a:p>
            <a:r>
              <a:rPr lang="en-GB" sz="3200" spc="0" dirty="0"/>
              <a:t>The interview part 1: Setting, safety and informed consent</a:t>
            </a:r>
          </a:p>
        </p:txBody>
      </p:sp>
      <p:sp>
        <p:nvSpPr>
          <p:cNvPr id="3" name="Text Placeholder 2"/>
          <p:cNvSpPr>
            <a:spLocks noGrp="1"/>
          </p:cNvSpPr>
          <p:nvPr>
            <p:ph type="body" sz="quarter" idx="15"/>
          </p:nvPr>
        </p:nvSpPr>
        <p:spPr/>
        <p:txBody>
          <a:bodyPr/>
          <a:lstStyle/>
          <a:p>
            <a:pPr marL="0" indent="0">
              <a:buNone/>
            </a:pPr>
            <a:r>
              <a:rPr lang="en-GB" b="1" dirty="0"/>
              <a:t>How to prepare</a:t>
            </a:r>
          </a:p>
          <a:p>
            <a:r>
              <a:rPr lang="en-GB" dirty="0"/>
              <a:t>Ensure at least 40 minutes are available for the interview</a:t>
            </a:r>
          </a:p>
          <a:p>
            <a:r>
              <a:rPr lang="en-GB" dirty="0"/>
              <a:t>Materials/equipment </a:t>
            </a:r>
          </a:p>
          <a:p>
            <a:r>
              <a:rPr lang="en-GB" dirty="0"/>
              <a:t>Setting – private and comfortable with little chance of interruption</a:t>
            </a:r>
          </a:p>
          <a:p>
            <a:r>
              <a:rPr lang="en-GB" dirty="0"/>
              <a:t>Content</a:t>
            </a:r>
          </a:p>
          <a:p>
            <a:r>
              <a:rPr lang="en-GB" dirty="0"/>
              <a:t>Do not keep the interviewee waiting</a:t>
            </a:r>
          </a:p>
        </p:txBody>
      </p:sp>
      <p:sp>
        <p:nvSpPr>
          <p:cNvPr id="4" name="Text Placeholder 3"/>
          <p:cNvSpPr>
            <a:spLocks noGrp="1"/>
          </p:cNvSpPr>
          <p:nvPr>
            <p:ph type="body" sz="quarter" idx="16"/>
          </p:nvPr>
        </p:nvSpPr>
        <p:spPr>
          <a:xfrm>
            <a:off x="6352674" y="1979614"/>
            <a:ext cx="5110915" cy="4878386"/>
          </a:xfrm>
        </p:spPr>
        <p:txBody>
          <a:bodyPr/>
          <a:lstStyle/>
          <a:p>
            <a:pPr indent="0">
              <a:buNone/>
            </a:pPr>
            <a:r>
              <a:rPr lang="en-GB" b="1" dirty="0">
                <a:solidFill>
                  <a:srgbClr val="000000"/>
                </a:solidFill>
              </a:rPr>
              <a:t>Starting the interview – covering the basics</a:t>
            </a:r>
          </a:p>
          <a:p>
            <a:pPr marL="285750" indent="-285750">
              <a:spcAft>
                <a:spcPts val="1000"/>
              </a:spcAft>
              <a:buFont typeface="Arial" panose="020B0604020202020204" pitchFamily="34" charset="0"/>
              <a:buChar char="•"/>
            </a:pPr>
            <a:r>
              <a:rPr lang="en-GB" dirty="0">
                <a:solidFill>
                  <a:srgbClr val="000000"/>
                </a:solidFill>
              </a:rPr>
              <a:t>Introduce yourselves and begin to build rapport </a:t>
            </a:r>
          </a:p>
          <a:p>
            <a:pPr marL="285750" indent="-285750">
              <a:spcAft>
                <a:spcPts val="1000"/>
              </a:spcAft>
              <a:buFont typeface="Arial" panose="020B0604020202020204" pitchFamily="34" charset="0"/>
              <a:buChar char="•"/>
            </a:pPr>
            <a:r>
              <a:rPr lang="en-GB" dirty="0">
                <a:solidFill>
                  <a:srgbClr val="000000"/>
                </a:solidFill>
              </a:rPr>
              <a:t>Ensure informed consent – ensure they have the information that they need before making an informed decision to share</a:t>
            </a:r>
          </a:p>
          <a:p>
            <a:pPr marL="285750" indent="-285750">
              <a:spcAft>
                <a:spcPts val="1000"/>
              </a:spcAft>
              <a:buFont typeface="Arial" panose="020B0604020202020204" pitchFamily="34" charset="0"/>
              <a:buChar char="•"/>
            </a:pPr>
            <a:r>
              <a:rPr lang="en-GB" dirty="0">
                <a:solidFill>
                  <a:srgbClr val="000000"/>
                </a:solidFill>
              </a:rPr>
              <a:t>Explain confidentiality - clarifying who will have access to their story; clarifying the procedure for follow-up if needed and how the data will be used in future</a:t>
            </a:r>
          </a:p>
          <a:p>
            <a:pPr marL="285750" indent="-285750">
              <a:spcAft>
                <a:spcPts val="1000"/>
              </a:spcAft>
              <a:buFont typeface="Arial" panose="020B0604020202020204" pitchFamily="34" charset="0"/>
              <a:buChar char="•"/>
            </a:pPr>
            <a:r>
              <a:rPr lang="en-GB" dirty="0">
                <a:solidFill>
                  <a:srgbClr val="000000"/>
                </a:solidFill>
              </a:rPr>
              <a:t>Manage beneficiary expectations – clarifying what you may or may not be able to provide, the interview format</a:t>
            </a:r>
          </a:p>
        </p:txBody>
      </p:sp>
    </p:spTree>
    <p:extLst>
      <p:ext uri="{BB962C8B-B14F-4D97-AF65-F5344CB8AC3E}">
        <p14:creationId xmlns:p14="http://schemas.microsoft.com/office/powerpoint/2010/main" val="1795879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0688"/>
            <a:ext cx="9300633" cy="549381"/>
          </a:xfrm>
        </p:spPr>
        <p:txBody>
          <a:bodyPr/>
          <a:lstStyle/>
          <a:p>
            <a:r>
              <a:rPr lang="en-GB" sz="3200" spc="0" dirty="0"/>
              <a:t>Build rapport and a safe space for sharing</a:t>
            </a:r>
          </a:p>
        </p:txBody>
      </p:sp>
      <p:sp>
        <p:nvSpPr>
          <p:cNvPr id="3" name="Text Placeholder 2"/>
          <p:cNvSpPr>
            <a:spLocks noGrp="1"/>
          </p:cNvSpPr>
          <p:nvPr>
            <p:ph type="body" sz="quarter" idx="15"/>
          </p:nvPr>
        </p:nvSpPr>
        <p:spPr>
          <a:xfrm>
            <a:off x="723900" y="1761067"/>
            <a:ext cx="10617609" cy="3853670"/>
          </a:xfrm>
        </p:spPr>
        <p:txBody>
          <a:bodyPr/>
          <a:lstStyle/>
          <a:p>
            <a:r>
              <a:rPr lang="en-GB" dirty="0"/>
              <a:t>Introduce yourself and allow the beneficiary to do the same</a:t>
            </a:r>
          </a:p>
          <a:p>
            <a:r>
              <a:rPr lang="en-GB" dirty="0"/>
              <a:t>Show interest in where they are coming from</a:t>
            </a:r>
          </a:p>
          <a:p>
            <a:r>
              <a:rPr lang="en-GB" dirty="0"/>
              <a:t>Make sure the beneficiary knows that they do not have to do anything they don’t feel comfortable doing</a:t>
            </a:r>
          </a:p>
          <a:p>
            <a:r>
              <a:rPr lang="en-GB" dirty="0"/>
              <a:t>Recognise and acknowledge difficulty</a:t>
            </a:r>
          </a:p>
          <a:p>
            <a:r>
              <a:rPr lang="en-GB" dirty="0"/>
              <a:t>Demonstrate empathy</a:t>
            </a:r>
          </a:p>
          <a:p>
            <a:r>
              <a:rPr lang="en-GB" dirty="0"/>
              <a:t>Encourage emotional expression supportively</a:t>
            </a:r>
          </a:p>
          <a:p>
            <a:r>
              <a:rPr lang="en-GB" dirty="0"/>
              <a:t>Actively listen</a:t>
            </a:r>
          </a:p>
          <a:p>
            <a:r>
              <a:rPr lang="en-GB" dirty="0"/>
              <a:t>Avoid assumptions – seek clarity where not clear</a:t>
            </a:r>
          </a:p>
          <a:p>
            <a:r>
              <a:rPr lang="en-GB" dirty="0"/>
              <a:t>Practice self-control over shock and anger</a:t>
            </a:r>
          </a:p>
        </p:txBody>
      </p:sp>
    </p:spTree>
    <p:extLst>
      <p:ext uri="{BB962C8B-B14F-4D97-AF65-F5344CB8AC3E}">
        <p14:creationId xmlns:p14="http://schemas.microsoft.com/office/powerpoint/2010/main" val="852747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0688"/>
            <a:ext cx="7971213" cy="549381"/>
          </a:xfrm>
        </p:spPr>
        <p:txBody>
          <a:bodyPr/>
          <a:lstStyle/>
          <a:p>
            <a:r>
              <a:rPr lang="en-GB" sz="3200" spc="0" dirty="0"/>
              <a:t>Enabling informed consent</a:t>
            </a:r>
          </a:p>
        </p:txBody>
      </p:sp>
      <p:sp>
        <p:nvSpPr>
          <p:cNvPr id="3" name="Text Placeholder 2"/>
          <p:cNvSpPr>
            <a:spLocks noGrp="1"/>
          </p:cNvSpPr>
          <p:nvPr>
            <p:ph type="body" sz="quarter" idx="15"/>
          </p:nvPr>
        </p:nvSpPr>
        <p:spPr>
          <a:xfrm>
            <a:off x="723901" y="1744133"/>
            <a:ext cx="8420099" cy="4842934"/>
          </a:xfrm>
        </p:spPr>
        <p:txBody>
          <a:bodyPr/>
          <a:lstStyle/>
          <a:p>
            <a:pPr marL="0" indent="0">
              <a:buNone/>
            </a:pPr>
            <a:r>
              <a:rPr lang="en-GB" dirty="0"/>
              <a:t>The beneficiary needs to be provided with enough information about their case in order to give consent:</a:t>
            </a:r>
          </a:p>
          <a:p>
            <a:pPr marL="0" indent="0">
              <a:buNone/>
            </a:pPr>
            <a:r>
              <a:rPr lang="en-GB" dirty="0"/>
              <a:t>In order to give informed consent, the beneficiary will need to know the following key information:</a:t>
            </a:r>
          </a:p>
          <a:p>
            <a:pPr>
              <a:buFont typeface="Arial" panose="020B0604020202020204" pitchFamily="34" charset="0"/>
              <a:buChar char="•"/>
            </a:pPr>
            <a:r>
              <a:rPr lang="en-GB" dirty="0"/>
              <a:t>How secure is my data?</a:t>
            </a:r>
          </a:p>
          <a:p>
            <a:pPr>
              <a:buFont typeface="Arial" panose="020B0604020202020204" pitchFamily="34" charset="0"/>
              <a:buChar char="•"/>
            </a:pPr>
            <a:r>
              <a:rPr lang="en-GB" dirty="0"/>
              <a:t>Will my case be anonymous?</a:t>
            </a:r>
          </a:p>
          <a:p>
            <a:pPr>
              <a:buFont typeface="Arial" panose="020B0604020202020204" pitchFamily="34" charset="0"/>
              <a:buChar char="•"/>
            </a:pPr>
            <a:r>
              <a:rPr lang="en-GB" dirty="0"/>
              <a:t>How will I be followed up with if you have my personal contacts? What does that mean for my anonymity? </a:t>
            </a:r>
          </a:p>
          <a:p>
            <a:pPr>
              <a:buFont typeface="Arial" panose="020B0604020202020204" pitchFamily="34" charset="0"/>
              <a:buChar char="•"/>
            </a:pPr>
            <a:r>
              <a:rPr lang="en-GB" dirty="0"/>
              <a:t>Who will have access to my data or with whom will it be shared?</a:t>
            </a:r>
          </a:p>
          <a:p>
            <a:pPr>
              <a:buFont typeface="Arial" panose="020B0604020202020204" pitchFamily="34" charset="0"/>
              <a:buChar char="•"/>
            </a:pPr>
            <a:r>
              <a:rPr lang="en-GB" dirty="0"/>
              <a:t>How will my data get used?</a:t>
            </a:r>
          </a:p>
          <a:p>
            <a:pPr>
              <a:buFont typeface="Arial" panose="020B0604020202020204" pitchFamily="34" charset="0"/>
              <a:buChar char="•"/>
            </a:pPr>
            <a:r>
              <a:rPr lang="en-GB" dirty="0"/>
              <a:t>What kind of support will I be able to receive from you?</a:t>
            </a:r>
          </a:p>
          <a:p>
            <a:pPr marL="0" indent="0">
              <a:buNone/>
            </a:pPr>
            <a:endParaRPr lang="en-GB" dirty="0"/>
          </a:p>
        </p:txBody>
      </p:sp>
    </p:spTree>
    <p:extLst>
      <p:ext uri="{BB962C8B-B14F-4D97-AF65-F5344CB8AC3E}">
        <p14:creationId xmlns:p14="http://schemas.microsoft.com/office/powerpoint/2010/main" val="1397655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43B52-8886-0A44-9B0E-46B823029B20}"/>
              </a:ext>
            </a:extLst>
          </p:cNvPr>
          <p:cNvPicPr>
            <a:picLocks noChangeAspect="1"/>
          </p:cNvPicPr>
          <p:nvPr/>
        </p:nvPicPr>
        <p:blipFill>
          <a:blip r:embed="rId3"/>
          <a:stretch>
            <a:fillRect/>
          </a:stretch>
        </p:blipFill>
        <p:spPr>
          <a:xfrm>
            <a:off x="8043333" y="1247706"/>
            <a:ext cx="2080684" cy="4714944"/>
          </a:xfrm>
          <a:prstGeom prst="rect">
            <a:avLst/>
          </a:prstGeom>
        </p:spPr>
      </p:pic>
      <p:sp>
        <p:nvSpPr>
          <p:cNvPr id="4" name="TextBox 3">
            <a:extLst>
              <a:ext uri="{FF2B5EF4-FFF2-40B4-BE49-F238E27FC236}">
                <a16:creationId xmlns:a16="http://schemas.microsoft.com/office/drawing/2014/main" id="{184D8C8C-BD87-3441-9181-B1663C083837}"/>
              </a:ext>
            </a:extLst>
          </p:cNvPr>
          <p:cNvSpPr txBox="1"/>
          <p:nvPr/>
        </p:nvSpPr>
        <p:spPr>
          <a:xfrm>
            <a:off x="965200" y="1481519"/>
            <a:ext cx="6637867" cy="4247317"/>
          </a:xfrm>
          <a:prstGeom prst="rect">
            <a:avLst/>
          </a:prstGeom>
          <a:noFill/>
        </p:spPr>
        <p:txBody>
          <a:bodyPr wrap="square" rtlCol="0">
            <a:spAutoFit/>
          </a:bodyPr>
          <a:lstStyle/>
          <a:p>
            <a:r>
              <a:rPr lang="en-GB" sz="2800" dirty="0">
                <a:solidFill>
                  <a:srgbClr val="36B0E3"/>
                </a:solidFill>
                <a:latin typeface="Arial" panose="020B0604020202020204" pitchFamily="34" charset="0"/>
                <a:cs typeface="Arial" panose="020B0604020202020204" pitchFamily="34" charset="0"/>
              </a:rPr>
              <a:t>“REAct is a key process that both documents human rights violations to contribute to the growing evidence base around the experience of LGBT+ and sex worker communities; as well as providing a roadmap for referral processes and advocacy and programme planning and design”. </a:t>
            </a:r>
          </a:p>
          <a:p>
            <a:endParaRPr lang="en-GB" sz="2800" dirty="0">
              <a:solidFill>
                <a:srgbClr val="36B0E3"/>
              </a:solidFill>
              <a:latin typeface="Arial" panose="020B0604020202020204" pitchFamily="34" charset="0"/>
              <a:cs typeface="Arial" panose="020B0604020202020204" pitchFamily="34" charset="0"/>
            </a:endParaRPr>
          </a:p>
          <a:p>
            <a:r>
              <a:rPr lang="en-GB" dirty="0">
                <a:solidFill>
                  <a:srgbClr val="36B0E3"/>
                </a:solidFill>
                <a:latin typeface="Arial" panose="020B0604020202020204" pitchFamily="34" charset="0"/>
                <a:cs typeface="Arial" panose="020B0604020202020204" pitchFamily="34" charset="0"/>
              </a:rPr>
              <a:t>REAct coordinator, KP REACH, Positive Vibes Trust.</a:t>
            </a:r>
            <a:r>
              <a:rPr lang="en-GB"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804148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0688"/>
            <a:ext cx="9182100" cy="954107"/>
          </a:xfrm>
        </p:spPr>
        <p:txBody>
          <a:bodyPr/>
          <a:lstStyle/>
          <a:p>
            <a:pPr>
              <a:lnSpc>
                <a:spcPct val="100000"/>
              </a:lnSpc>
            </a:pPr>
            <a:r>
              <a:rPr lang="en-GB" sz="2400" spc="0" dirty="0">
                <a:solidFill>
                  <a:srgbClr val="E62F79"/>
                </a:solidFill>
              </a:rPr>
              <a:t>Interview practice </a:t>
            </a:r>
            <a:r>
              <a:rPr lang="en-GB" sz="3200" spc="0" dirty="0"/>
              <a:t/>
            </a:r>
            <a:br>
              <a:rPr lang="en-GB" sz="3200" spc="0" dirty="0"/>
            </a:br>
            <a:r>
              <a:rPr lang="en-GB" sz="3200" spc="0" dirty="0"/>
              <a:t>Part 1: Meeting the beneficiary for the first time</a:t>
            </a:r>
          </a:p>
        </p:txBody>
      </p:sp>
      <p:sp>
        <p:nvSpPr>
          <p:cNvPr id="3" name="Text Placeholder 2"/>
          <p:cNvSpPr>
            <a:spLocks noGrp="1"/>
          </p:cNvSpPr>
          <p:nvPr>
            <p:ph type="body" sz="quarter" idx="15"/>
          </p:nvPr>
        </p:nvSpPr>
        <p:spPr>
          <a:xfrm>
            <a:off x="723901" y="1979613"/>
            <a:ext cx="8724899" cy="4539720"/>
          </a:xfrm>
        </p:spPr>
        <p:txBody>
          <a:bodyPr/>
          <a:lstStyle/>
          <a:p>
            <a:pPr marL="0" indent="0">
              <a:buNone/>
            </a:pPr>
            <a:r>
              <a:rPr lang="en-GB" b="1" dirty="0"/>
              <a:t>Role play 1</a:t>
            </a:r>
          </a:p>
          <a:p>
            <a:pPr marL="0" indent="0">
              <a:buNone/>
            </a:pPr>
            <a:r>
              <a:rPr lang="en-GB" dirty="0"/>
              <a:t>In pairs, practice the first phase of the interview, taking turns to be REActor/client. Once you’ve each had a chance to go, we will ask a few volunteers to share their practice with us.</a:t>
            </a:r>
          </a:p>
          <a:p>
            <a:pPr marL="0" indent="0">
              <a:buNone/>
            </a:pPr>
            <a:r>
              <a:rPr lang="en-GB" dirty="0"/>
              <a:t>In your role play, demonstrate:</a:t>
            </a:r>
          </a:p>
          <a:p>
            <a:r>
              <a:rPr lang="en-GB" dirty="0"/>
              <a:t>Introductions and rapport building skills</a:t>
            </a:r>
          </a:p>
          <a:p>
            <a:r>
              <a:rPr lang="en-GB" dirty="0"/>
              <a:t>Enabling a safe, private environment for sharing</a:t>
            </a:r>
          </a:p>
          <a:p>
            <a:r>
              <a:rPr lang="en-GB" dirty="0"/>
              <a:t>Enabling Informed consent to the interview (emphasis on confidentiality and data sharing and security) and signing consent forms.</a:t>
            </a:r>
          </a:p>
          <a:p>
            <a:r>
              <a:rPr lang="en-GB" dirty="0"/>
              <a:t>Explaining the interview process</a:t>
            </a:r>
          </a:p>
          <a:p>
            <a:r>
              <a:rPr lang="en-GB" dirty="0"/>
              <a:t>Explaining the REAct programme and what it can offer to the beneficiary (clarifying expectations)</a:t>
            </a:r>
          </a:p>
          <a:p>
            <a:pPr marL="0" indent="0">
              <a:buNone/>
            </a:pPr>
            <a:endParaRPr lang="en-GB" dirty="0"/>
          </a:p>
        </p:txBody>
      </p:sp>
    </p:spTree>
    <p:extLst>
      <p:ext uri="{BB962C8B-B14F-4D97-AF65-F5344CB8AC3E}">
        <p14:creationId xmlns:p14="http://schemas.microsoft.com/office/powerpoint/2010/main" val="25223461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0688"/>
            <a:ext cx="11027833" cy="1446550"/>
          </a:xfrm>
        </p:spPr>
        <p:txBody>
          <a:bodyPr/>
          <a:lstStyle/>
          <a:p>
            <a:pPr>
              <a:lnSpc>
                <a:spcPct val="100000"/>
              </a:lnSpc>
            </a:pPr>
            <a:r>
              <a:rPr lang="en-GB" sz="2400" spc="0" dirty="0">
                <a:solidFill>
                  <a:srgbClr val="E62F79"/>
                </a:solidFill>
              </a:rPr>
              <a:t>Interview practice</a:t>
            </a:r>
            <a:r>
              <a:rPr lang="en-GB" sz="3200" spc="0" dirty="0"/>
              <a:t/>
            </a:r>
            <a:br>
              <a:rPr lang="en-GB" sz="3200" spc="0" dirty="0"/>
            </a:br>
            <a:r>
              <a:rPr lang="en-GB" sz="3200" spc="0" dirty="0"/>
              <a:t>Part 2: Conducting the interview</a:t>
            </a:r>
            <a:br>
              <a:rPr lang="en-GB" sz="3200" spc="0" dirty="0"/>
            </a:br>
            <a:r>
              <a:rPr lang="en-GB" sz="3200" spc="0" dirty="0"/>
              <a:t>Asking open ended questions</a:t>
            </a:r>
          </a:p>
        </p:txBody>
      </p:sp>
      <p:sp>
        <p:nvSpPr>
          <p:cNvPr id="3" name="Text Placeholder 2"/>
          <p:cNvSpPr>
            <a:spLocks noGrp="1"/>
          </p:cNvSpPr>
          <p:nvPr>
            <p:ph type="body" sz="quarter" idx="15"/>
          </p:nvPr>
        </p:nvSpPr>
        <p:spPr>
          <a:xfrm>
            <a:off x="723901" y="2267474"/>
            <a:ext cx="5083342" cy="4387326"/>
          </a:xfrm>
        </p:spPr>
        <p:txBody>
          <a:bodyPr/>
          <a:lstStyle/>
          <a:p>
            <a:pPr marL="0" indent="0">
              <a:buNone/>
            </a:pPr>
            <a:r>
              <a:rPr lang="en-GB" b="1" dirty="0"/>
              <a:t>What?</a:t>
            </a:r>
          </a:p>
          <a:p>
            <a:pPr>
              <a:buFont typeface="Arial" panose="020B0604020202020204" pitchFamily="34" charset="0"/>
              <a:buChar char="•"/>
            </a:pPr>
            <a:r>
              <a:rPr lang="en-GB" dirty="0"/>
              <a:t>What happened?</a:t>
            </a:r>
          </a:p>
          <a:p>
            <a:pPr>
              <a:buFont typeface="Arial" panose="020B0604020202020204" pitchFamily="34" charset="0"/>
              <a:buChar char="•"/>
            </a:pPr>
            <a:r>
              <a:rPr lang="en-GB" dirty="0"/>
              <a:t>What support would you like from us?</a:t>
            </a:r>
          </a:p>
          <a:p>
            <a:pPr marL="0" indent="0">
              <a:buNone/>
            </a:pPr>
            <a:r>
              <a:rPr lang="en-GB" b="1" dirty="0"/>
              <a:t>Where?</a:t>
            </a:r>
          </a:p>
          <a:p>
            <a:pPr>
              <a:buFont typeface="Arial" panose="020B0604020202020204" pitchFamily="34" charset="0"/>
              <a:buChar char="•"/>
            </a:pPr>
            <a:r>
              <a:rPr lang="en-GB" dirty="0"/>
              <a:t>Where did it happen?</a:t>
            </a:r>
          </a:p>
          <a:p>
            <a:pPr>
              <a:buFont typeface="Arial" panose="020B0604020202020204" pitchFamily="34" charset="0"/>
              <a:buChar char="•"/>
            </a:pPr>
            <a:r>
              <a:rPr lang="en-GB" dirty="0"/>
              <a:t>Where were you hurt?</a:t>
            </a:r>
          </a:p>
          <a:p>
            <a:pPr>
              <a:buFont typeface="Arial" panose="020B0604020202020204" pitchFamily="34" charset="0"/>
              <a:buChar char="•"/>
            </a:pPr>
            <a:r>
              <a:rPr lang="en-GB" dirty="0"/>
              <a:t>Where did you go for help?</a:t>
            </a:r>
          </a:p>
          <a:p>
            <a:pPr marL="0" indent="0">
              <a:buNone/>
            </a:pPr>
            <a:r>
              <a:rPr lang="en-GB" b="1" dirty="0"/>
              <a:t>When?</a:t>
            </a:r>
          </a:p>
          <a:p>
            <a:pPr>
              <a:buFont typeface="Arial" panose="020B0604020202020204" pitchFamily="34" charset="0"/>
              <a:buChar char="•"/>
            </a:pPr>
            <a:r>
              <a:rPr lang="en-GB" dirty="0"/>
              <a:t>When did the event happen? </a:t>
            </a:r>
          </a:p>
          <a:p>
            <a:pPr>
              <a:buFont typeface="Arial" panose="020B0604020202020204" pitchFamily="34" charset="0"/>
              <a:buChar char="•"/>
            </a:pPr>
            <a:r>
              <a:rPr lang="en-GB" dirty="0"/>
              <a:t>When did you go for help?</a:t>
            </a:r>
          </a:p>
          <a:p>
            <a:pPr marL="0" indent="0">
              <a:buNone/>
            </a:pPr>
            <a:endParaRPr lang="en-GB" dirty="0"/>
          </a:p>
        </p:txBody>
      </p:sp>
      <p:sp>
        <p:nvSpPr>
          <p:cNvPr id="4" name="Text Placeholder 3"/>
          <p:cNvSpPr>
            <a:spLocks noGrp="1"/>
          </p:cNvSpPr>
          <p:nvPr>
            <p:ph type="body" sz="quarter" idx="16"/>
          </p:nvPr>
        </p:nvSpPr>
        <p:spPr>
          <a:xfrm>
            <a:off x="6352674" y="2267474"/>
            <a:ext cx="5110915" cy="3635123"/>
          </a:xfrm>
        </p:spPr>
        <p:txBody>
          <a:bodyPr/>
          <a:lstStyle/>
          <a:p>
            <a:pPr indent="0">
              <a:buNone/>
            </a:pPr>
            <a:r>
              <a:rPr lang="en-GB" b="1" dirty="0">
                <a:solidFill>
                  <a:srgbClr val="000000"/>
                </a:solidFill>
              </a:rPr>
              <a:t>How?</a:t>
            </a:r>
          </a:p>
          <a:p>
            <a:pPr marL="285750" indent="-285750"/>
            <a:r>
              <a:rPr lang="en-GB" dirty="0">
                <a:solidFill>
                  <a:srgbClr val="000000"/>
                </a:solidFill>
              </a:rPr>
              <a:t>How has the situation affected your ability to access HIV and health services?</a:t>
            </a:r>
          </a:p>
          <a:p>
            <a:pPr indent="0">
              <a:buNone/>
            </a:pPr>
            <a:r>
              <a:rPr lang="en-GB" b="1" dirty="0">
                <a:solidFill>
                  <a:srgbClr val="000000"/>
                </a:solidFill>
              </a:rPr>
              <a:t>Who?</a:t>
            </a:r>
          </a:p>
          <a:p>
            <a:pPr marL="285750" indent="-285750"/>
            <a:r>
              <a:rPr lang="en-GB" dirty="0">
                <a:solidFill>
                  <a:srgbClr val="000000"/>
                </a:solidFill>
              </a:rPr>
              <a:t>Who was involved?</a:t>
            </a:r>
          </a:p>
          <a:p>
            <a:pPr marL="285750" indent="-285750"/>
            <a:r>
              <a:rPr lang="en-GB" dirty="0">
                <a:solidFill>
                  <a:srgbClr val="000000"/>
                </a:solidFill>
              </a:rPr>
              <a:t>Who were you with?</a:t>
            </a:r>
          </a:p>
          <a:p>
            <a:pPr indent="0">
              <a:buNone/>
            </a:pPr>
            <a:r>
              <a:rPr lang="en-GB" b="1" dirty="0">
                <a:solidFill>
                  <a:srgbClr val="000000"/>
                </a:solidFill>
              </a:rPr>
              <a:t>Why?</a:t>
            </a:r>
          </a:p>
          <a:p>
            <a:pPr marL="285750" indent="-285750"/>
            <a:r>
              <a:rPr lang="en-GB" dirty="0">
                <a:solidFill>
                  <a:srgbClr val="000000"/>
                </a:solidFill>
              </a:rPr>
              <a:t>Why did you think you were treated like that (discriminated against, denied services etc)</a:t>
            </a:r>
          </a:p>
          <a:p>
            <a:pPr indent="0">
              <a:buNone/>
            </a:pPr>
            <a:endParaRPr lang="en-GB" dirty="0"/>
          </a:p>
        </p:txBody>
      </p:sp>
    </p:spTree>
    <p:extLst>
      <p:ext uri="{BB962C8B-B14F-4D97-AF65-F5344CB8AC3E}">
        <p14:creationId xmlns:p14="http://schemas.microsoft.com/office/powerpoint/2010/main" val="16847342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0688"/>
            <a:ext cx="7971213" cy="969496"/>
          </a:xfrm>
        </p:spPr>
        <p:txBody>
          <a:bodyPr/>
          <a:lstStyle/>
          <a:p>
            <a:pPr>
              <a:lnSpc>
                <a:spcPct val="100000"/>
              </a:lnSpc>
            </a:pPr>
            <a:r>
              <a:rPr lang="en-GB" sz="2400" spc="0" dirty="0">
                <a:solidFill>
                  <a:srgbClr val="E62F79"/>
                </a:solidFill>
              </a:rPr>
              <a:t>Interview practice </a:t>
            </a:r>
            <a:r>
              <a:rPr lang="en-GB" sz="3600" spc="0" dirty="0">
                <a:solidFill>
                  <a:srgbClr val="E62F79"/>
                </a:solidFill>
              </a:rPr>
              <a:t/>
            </a:r>
            <a:br>
              <a:rPr lang="en-GB" sz="3600" spc="0" dirty="0">
                <a:solidFill>
                  <a:srgbClr val="E62F79"/>
                </a:solidFill>
              </a:rPr>
            </a:br>
            <a:r>
              <a:rPr lang="en-GB" dirty="0"/>
              <a:t>Part 3: Concluding the interview</a:t>
            </a:r>
          </a:p>
        </p:txBody>
      </p:sp>
      <p:sp>
        <p:nvSpPr>
          <p:cNvPr id="3" name="Text Placeholder 2"/>
          <p:cNvSpPr>
            <a:spLocks noGrp="1"/>
          </p:cNvSpPr>
          <p:nvPr>
            <p:ph type="body" sz="quarter" idx="15"/>
          </p:nvPr>
        </p:nvSpPr>
        <p:spPr>
          <a:xfrm>
            <a:off x="723900" y="1861078"/>
            <a:ext cx="11010899" cy="4878387"/>
          </a:xfrm>
        </p:spPr>
        <p:txBody>
          <a:bodyPr/>
          <a:lstStyle/>
          <a:p>
            <a:pPr marL="0" indent="0">
              <a:buNone/>
            </a:pPr>
            <a:r>
              <a:rPr lang="en-GB" b="1" dirty="0"/>
              <a:t>Make sure you: </a:t>
            </a:r>
          </a:p>
          <a:p>
            <a:pPr marL="36000" lvl="1">
              <a:spcBef>
                <a:spcPts val="0"/>
              </a:spcBef>
              <a:buClr>
                <a:srgbClr val="000000"/>
              </a:buClr>
              <a:buFont typeface="Arial" panose="020B0604020202020204" pitchFamily="34" charset="0"/>
              <a:buChar char="•"/>
            </a:pPr>
            <a:r>
              <a:rPr lang="en-GB" dirty="0"/>
              <a:t>Have covered the questions in the questionnaire</a:t>
            </a:r>
          </a:p>
          <a:p>
            <a:pPr marL="36000" lvl="1">
              <a:spcBef>
                <a:spcPts val="0"/>
              </a:spcBef>
              <a:buClr>
                <a:srgbClr val="000000"/>
              </a:buClr>
              <a:buFont typeface="Arial" panose="020B0604020202020204" pitchFamily="34" charset="0"/>
              <a:buChar char="•"/>
            </a:pPr>
            <a:r>
              <a:rPr lang="en-GB" dirty="0"/>
              <a:t>Are satisfied with the recount of the case</a:t>
            </a:r>
          </a:p>
          <a:p>
            <a:pPr marL="36000" lvl="1">
              <a:spcBef>
                <a:spcPts val="0"/>
              </a:spcBef>
              <a:buClr>
                <a:srgbClr val="000000"/>
              </a:buClr>
              <a:buFont typeface="Arial" panose="020B0604020202020204" pitchFamily="34" charset="0"/>
              <a:buChar char="•"/>
            </a:pPr>
            <a:r>
              <a:rPr lang="en-GB" dirty="0"/>
              <a:t>Clarified any outstanding queries</a:t>
            </a:r>
          </a:p>
          <a:p>
            <a:pPr marL="36000" lvl="1">
              <a:spcBef>
                <a:spcPts val="0"/>
              </a:spcBef>
              <a:buClr>
                <a:srgbClr val="000000"/>
              </a:buClr>
              <a:buFont typeface="Arial" panose="020B0604020202020204" pitchFamily="34" charset="0"/>
              <a:buChar char="•"/>
            </a:pPr>
            <a:r>
              <a:rPr lang="en-GB" dirty="0"/>
              <a:t>Have the relevant information to recommend responses</a:t>
            </a:r>
          </a:p>
          <a:p>
            <a:pPr marL="36000" lvl="1">
              <a:spcBef>
                <a:spcPts val="0"/>
              </a:spcBef>
              <a:buClr>
                <a:srgbClr val="000000"/>
              </a:buClr>
              <a:buFont typeface="Arial" panose="020B0604020202020204" pitchFamily="34" charset="0"/>
              <a:buChar char="•"/>
            </a:pPr>
            <a:r>
              <a:rPr lang="en-GB" dirty="0"/>
              <a:t>Thank the interviewee</a:t>
            </a:r>
          </a:p>
          <a:p>
            <a:pPr marL="36000" lvl="1">
              <a:spcBef>
                <a:spcPts val="0"/>
              </a:spcBef>
              <a:buClr>
                <a:srgbClr val="000000"/>
              </a:buClr>
              <a:buFont typeface="Arial" panose="020B0604020202020204" pitchFamily="34" charset="0"/>
              <a:buChar char="•"/>
            </a:pPr>
            <a:r>
              <a:rPr lang="en-GB" dirty="0"/>
              <a:t>Reaffirm confidentiality</a:t>
            </a:r>
          </a:p>
          <a:p>
            <a:pPr marL="36000" lvl="1">
              <a:spcBef>
                <a:spcPts val="0"/>
              </a:spcBef>
              <a:buClr>
                <a:srgbClr val="000000"/>
              </a:buClr>
              <a:buFont typeface="Arial" panose="020B0604020202020204" pitchFamily="34" charset="0"/>
              <a:buChar char="•"/>
            </a:pPr>
            <a:r>
              <a:rPr lang="en-GB" dirty="0"/>
              <a:t>Discuss next steps</a:t>
            </a:r>
          </a:p>
          <a:p>
            <a:pPr marL="36000" lvl="1">
              <a:spcBef>
                <a:spcPts val="0"/>
              </a:spcBef>
              <a:buClr>
                <a:srgbClr val="000000"/>
              </a:buClr>
              <a:buFont typeface="Arial" panose="020B0604020202020204" pitchFamily="34" charset="0"/>
              <a:buChar char="•"/>
            </a:pPr>
            <a:r>
              <a:rPr lang="en-GB" dirty="0"/>
              <a:t>Agree on a follow-up plan</a:t>
            </a:r>
          </a:p>
          <a:p>
            <a:pPr lvl="2">
              <a:buClr>
                <a:srgbClr val="000000"/>
              </a:buClr>
              <a:buFont typeface="Courier New" panose="02070309020205020404" pitchFamily="49" charset="0"/>
              <a:buChar char="o"/>
            </a:pPr>
            <a:r>
              <a:rPr lang="en-GB" sz="1800" dirty="0"/>
              <a:t>Actions</a:t>
            </a:r>
          </a:p>
          <a:p>
            <a:pPr lvl="2">
              <a:buClr>
                <a:srgbClr val="000000"/>
              </a:buClr>
              <a:buFont typeface="Courier New" panose="02070309020205020404" pitchFamily="49" charset="0"/>
              <a:buChar char="o"/>
            </a:pPr>
            <a:r>
              <a:rPr lang="en-GB" sz="1800" dirty="0"/>
              <a:t>Responsibilities</a:t>
            </a:r>
          </a:p>
          <a:p>
            <a:pPr lvl="2">
              <a:buClr>
                <a:srgbClr val="000000"/>
              </a:buClr>
              <a:buFont typeface="Courier New" panose="02070309020205020404" pitchFamily="49" charset="0"/>
              <a:buChar char="o"/>
            </a:pPr>
            <a:r>
              <a:rPr lang="en-GB" sz="1800" dirty="0"/>
              <a:t>Dates and times</a:t>
            </a:r>
          </a:p>
          <a:p>
            <a:pPr lvl="2">
              <a:buClr>
                <a:srgbClr val="000000"/>
              </a:buClr>
            </a:pPr>
            <a:endParaRPr lang="en-GB" sz="1800" dirty="0"/>
          </a:p>
          <a:p>
            <a:endParaRPr lang="en-GB" dirty="0"/>
          </a:p>
        </p:txBody>
      </p:sp>
    </p:spTree>
    <p:extLst>
      <p:ext uri="{BB962C8B-B14F-4D97-AF65-F5344CB8AC3E}">
        <p14:creationId xmlns:p14="http://schemas.microsoft.com/office/powerpoint/2010/main" val="37501662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0688"/>
            <a:ext cx="10401300" cy="969496"/>
          </a:xfrm>
        </p:spPr>
        <p:txBody>
          <a:bodyPr/>
          <a:lstStyle/>
          <a:p>
            <a:pPr>
              <a:lnSpc>
                <a:spcPct val="100000"/>
              </a:lnSpc>
            </a:pPr>
            <a:r>
              <a:rPr lang="en-GB" sz="2400" spc="0" dirty="0">
                <a:solidFill>
                  <a:srgbClr val="E62F79"/>
                </a:solidFill>
              </a:rPr>
              <a:t>Interview practice </a:t>
            </a:r>
            <a:r>
              <a:rPr lang="en-GB" sz="3600" spc="0" dirty="0">
                <a:solidFill>
                  <a:srgbClr val="E62F79"/>
                </a:solidFill>
              </a:rPr>
              <a:t/>
            </a:r>
            <a:br>
              <a:rPr lang="en-GB" sz="3600" spc="0" dirty="0">
                <a:solidFill>
                  <a:srgbClr val="E62F79"/>
                </a:solidFill>
              </a:rPr>
            </a:br>
            <a:r>
              <a:rPr lang="en-GB" spc="0" dirty="0"/>
              <a:t>Part 2: Conducting and concluding the interview</a:t>
            </a:r>
          </a:p>
        </p:txBody>
      </p:sp>
      <p:sp>
        <p:nvSpPr>
          <p:cNvPr id="3" name="Text Placeholder 2"/>
          <p:cNvSpPr>
            <a:spLocks noGrp="1"/>
          </p:cNvSpPr>
          <p:nvPr>
            <p:ph type="body" sz="quarter" idx="15"/>
          </p:nvPr>
        </p:nvSpPr>
        <p:spPr>
          <a:xfrm>
            <a:off x="723900" y="1846878"/>
            <a:ext cx="11178047" cy="4350434"/>
          </a:xfrm>
        </p:spPr>
        <p:txBody>
          <a:bodyPr numCol="2"/>
          <a:lstStyle/>
          <a:p>
            <a:pPr marL="0" indent="0">
              <a:buNone/>
            </a:pPr>
            <a:r>
              <a:rPr lang="en-GB" b="1" dirty="0"/>
              <a:t>Role play 2 </a:t>
            </a:r>
          </a:p>
          <a:p>
            <a:pPr marL="0" indent="0">
              <a:buNone/>
            </a:pPr>
            <a:r>
              <a:rPr lang="en-GB" dirty="0"/>
              <a:t>In pairs, practice conducting and concluding the interview. You can either use a case study of your own, or one of the scenarios used earlier. Take turns to be REActor/beneficiary. Once you’ve each had a chance to go, we will ask a few volunteers to share their practice with us. Use the Checklist to guide you.</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In your role play, demonstrate a few of the following:</a:t>
            </a:r>
          </a:p>
          <a:p>
            <a:pPr>
              <a:spcAft>
                <a:spcPts val="400"/>
              </a:spcAft>
            </a:pPr>
            <a:r>
              <a:rPr lang="en-GB" dirty="0"/>
              <a:t>Do-no-harm principles</a:t>
            </a:r>
          </a:p>
          <a:p>
            <a:pPr>
              <a:spcAft>
                <a:spcPts val="400"/>
              </a:spcAft>
            </a:pPr>
            <a:r>
              <a:rPr lang="en-GB" dirty="0"/>
              <a:t>Asking open ended questions (what, where, when, how, why, who)</a:t>
            </a:r>
          </a:p>
          <a:p>
            <a:pPr>
              <a:spcAft>
                <a:spcPts val="400"/>
              </a:spcAft>
            </a:pPr>
            <a:r>
              <a:rPr lang="en-GB" dirty="0"/>
              <a:t>Active listening skills</a:t>
            </a:r>
          </a:p>
          <a:p>
            <a:pPr>
              <a:spcAft>
                <a:spcPts val="400"/>
              </a:spcAft>
            </a:pPr>
            <a:r>
              <a:rPr lang="en-GB" dirty="0"/>
              <a:t>On-going non judgmental verbal and non-verbal cues</a:t>
            </a:r>
          </a:p>
          <a:p>
            <a:pPr>
              <a:spcAft>
                <a:spcPts val="400"/>
              </a:spcAft>
            </a:pPr>
            <a:r>
              <a:rPr lang="en-GB" dirty="0"/>
              <a:t>Ability to document and listen at the same time – did you get enough information to complete the react template?</a:t>
            </a:r>
          </a:p>
          <a:p>
            <a:pPr>
              <a:spcAft>
                <a:spcPts val="400"/>
              </a:spcAft>
            </a:pPr>
            <a:r>
              <a:rPr lang="en-GB" dirty="0"/>
              <a:t>Understanding what the beneficiary wants, facilitating their decision making</a:t>
            </a:r>
          </a:p>
          <a:p>
            <a:pPr>
              <a:spcAft>
                <a:spcPts val="400"/>
              </a:spcAft>
            </a:pPr>
            <a:r>
              <a:rPr lang="en-GB" dirty="0"/>
              <a:t>Providing suggestions, not forcing decisions on beneficiary</a:t>
            </a:r>
          </a:p>
          <a:p>
            <a:pPr>
              <a:spcAft>
                <a:spcPts val="400"/>
              </a:spcAft>
            </a:pPr>
            <a:r>
              <a:rPr lang="en-GB" dirty="0"/>
              <a:t>Clarity and agreement on follow-up</a:t>
            </a:r>
          </a:p>
          <a:p>
            <a:endParaRPr lang="en-GB" dirty="0"/>
          </a:p>
        </p:txBody>
      </p:sp>
    </p:spTree>
    <p:extLst>
      <p:ext uri="{BB962C8B-B14F-4D97-AF65-F5344CB8AC3E}">
        <p14:creationId xmlns:p14="http://schemas.microsoft.com/office/powerpoint/2010/main" val="18314124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0688"/>
            <a:ext cx="7971213" cy="549381"/>
          </a:xfrm>
        </p:spPr>
        <p:txBody>
          <a:bodyPr/>
          <a:lstStyle/>
          <a:p>
            <a:r>
              <a:rPr lang="en-GB" sz="3200" spc="0" dirty="0"/>
              <a:t>After the interview</a:t>
            </a:r>
          </a:p>
        </p:txBody>
      </p:sp>
      <p:sp>
        <p:nvSpPr>
          <p:cNvPr id="3" name="Text Placeholder 2"/>
          <p:cNvSpPr>
            <a:spLocks noGrp="1"/>
          </p:cNvSpPr>
          <p:nvPr>
            <p:ph type="body" sz="quarter" idx="15"/>
          </p:nvPr>
        </p:nvSpPr>
        <p:spPr>
          <a:xfrm>
            <a:off x="723900" y="1979613"/>
            <a:ext cx="7358215" cy="3635124"/>
          </a:xfrm>
        </p:spPr>
        <p:txBody>
          <a:bodyPr/>
          <a:lstStyle/>
          <a:p>
            <a:r>
              <a:rPr lang="en-GB" dirty="0"/>
              <a:t>Enter the information into the system as soon as possible </a:t>
            </a:r>
          </a:p>
          <a:p>
            <a:r>
              <a:rPr lang="en-GB" dirty="0"/>
              <a:t>Upload the data on the server as soon as possible </a:t>
            </a:r>
          </a:p>
          <a:p>
            <a:r>
              <a:rPr lang="en-GB" dirty="0"/>
              <a:t>Destroy any notes and voice recordings of the interview</a:t>
            </a:r>
          </a:p>
          <a:p>
            <a:r>
              <a:rPr lang="en-GB" dirty="0"/>
              <a:t>Carry out the action plan</a:t>
            </a:r>
          </a:p>
          <a:p>
            <a:pPr marL="0" indent="0">
              <a:buNone/>
            </a:pPr>
            <a:endParaRPr lang="en-GB" dirty="0"/>
          </a:p>
        </p:txBody>
      </p:sp>
    </p:spTree>
    <p:extLst>
      <p:ext uri="{BB962C8B-B14F-4D97-AF65-F5344CB8AC3E}">
        <p14:creationId xmlns:p14="http://schemas.microsoft.com/office/powerpoint/2010/main" val="17543462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0688"/>
            <a:ext cx="7971213" cy="549381"/>
          </a:xfrm>
        </p:spPr>
        <p:txBody>
          <a:bodyPr/>
          <a:lstStyle/>
          <a:p>
            <a:r>
              <a:rPr lang="en-GB" sz="3200" spc="0" dirty="0"/>
              <a:t>What to do after the workshop</a:t>
            </a:r>
          </a:p>
        </p:txBody>
      </p:sp>
      <p:graphicFrame>
        <p:nvGraphicFramePr>
          <p:cNvPr id="5" name="Table 4"/>
          <p:cNvGraphicFramePr>
            <a:graphicFrameLocks noGrp="1"/>
          </p:cNvGraphicFramePr>
          <p:nvPr>
            <p:extLst>
              <p:ext uri="{D42A27DB-BD31-4B8C-83A1-F6EECF244321}">
                <p14:modId xmlns:p14="http://schemas.microsoft.com/office/powerpoint/2010/main" val="1642360496"/>
              </p:ext>
            </p:extLst>
          </p:nvPr>
        </p:nvGraphicFramePr>
        <p:xfrm>
          <a:off x="723899" y="1210069"/>
          <a:ext cx="10299701" cy="5370523"/>
        </p:xfrm>
        <a:graphic>
          <a:graphicData uri="http://schemas.openxmlformats.org/drawingml/2006/table">
            <a:tbl>
              <a:tblPr firstRow="1" firstCol="1" bandRow="1"/>
              <a:tblGrid>
                <a:gridCol w="3069168">
                  <a:extLst>
                    <a:ext uri="{9D8B030D-6E8A-4147-A177-3AD203B41FA5}">
                      <a16:colId xmlns:a16="http://schemas.microsoft.com/office/drawing/2014/main" val="2887792602"/>
                    </a:ext>
                  </a:extLst>
                </a:gridCol>
                <a:gridCol w="4402666">
                  <a:extLst>
                    <a:ext uri="{9D8B030D-6E8A-4147-A177-3AD203B41FA5}">
                      <a16:colId xmlns:a16="http://schemas.microsoft.com/office/drawing/2014/main" val="666967553"/>
                    </a:ext>
                  </a:extLst>
                </a:gridCol>
                <a:gridCol w="2827867">
                  <a:extLst>
                    <a:ext uri="{9D8B030D-6E8A-4147-A177-3AD203B41FA5}">
                      <a16:colId xmlns:a16="http://schemas.microsoft.com/office/drawing/2014/main" val="1015638867"/>
                    </a:ext>
                  </a:extLst>
                </a:gridCol>
              </a:tblGrid>
              <a:tr h="364731">
                <a:tc>
                  <a:txBody>
                    <a:bodyPr/>
                    <a:lstStyle/>
                    <a:p>
                      <a:pPr>
                        <a:lnSpc>
                          <a:spcPct val="107000"/>
                        </a:lnSpc>
                        <a:spcAft>
                          <a:spcPts val="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Activity</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nSpc>
                          <a:spcPct val="107000"/>
                        </a:lnSpc>
                        <a:spcAft>
                          <a:spcPts val="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Outcome</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nSpc>
                          <a:spcPct val="107000"/>
                        </a:lnSpc>
                        <a:spcAft>
                          <a:spcPts val="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Responsibility</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3601753"/>
                  </a:ext>
                </a:extLst>
              </a:tr>
              <a:tr h="965200">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Broader community consultation, if necessary</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Validation from identified key population groups that the REAct questionnaire appropriately captures the priority areas needed for monitoring and response</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Coordinating Organisation and Implementing Organisations</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615940"/>
                  </a:ext>
                </a:extLst>
              </a:tr>
              <a:tr h="439443">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Final revisions to template</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REAct@Frontline AIDS, Coordinating Organisation</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1817348"/>
                  </a:ext>
                </a:extLst>
              </a:tr>
              <a:tr h="878883">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Draw up and sign MoUs/contractual agreements</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Clear roles and responsibilities are established for Coordinating Organisation and CBOs, including financial arrangements</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Coordinating Organisation and CBOs</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1690735"/>
                  </a:ext>
                </a:extLst>
              </a:tr>
              <a:tr h="878883">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Establish REAct Committee</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Advice is available on REAct implementation, small grants scheme and responses/programming</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Coordinating Organisation and CBOs</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7772918"/>
                  </a:ext>
                </a:extLst>
              </a:tr>
              <a:tr h="439443">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Complete Wanda set-up and test</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Wanda is working correctly and problems have been overcome</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REAct@Frontline AIDS, Coordinating Organisation, CBOs</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8460446"/>
                  </a:ext>
                </a:extLst>
              </a:tr>
              <a:tr h="439443">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Distribute funds to CBOs</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CBOs have resources to implement REAct</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Coordinating Organisation to CBOs</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6331072"/>
                  </a:ext>
                </a:extLst>
              </a:tr>
              <a:tr h="659163">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Complete workshop report</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There is a record of key learnings and recommendations for REAct implementation and processes</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Coordinating Organisation</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655179"/>
                  </a:ext>
                </a:extLst>
              </a:tr>
              <a:tr h="221664">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Implement REAct </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Coordinating Organisation, CBOs</a:t>
                      </a:r>
                      <a:endParaRPr lang="en-GB"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2609658"/>
                  </a:ext>
                </a:extLst>
              </a:tr>
            </a:tbl>
          </a:graphicData>
        </a:graphic>
      </p:graphicFrame>
    </p:spTree>
    <p:extLst>
      <p:ext uri="{BB962C8B-B14F-4D97-AF65-F5344CB8AC3E}">
        <p14:creationId xmlns:p14="http://schemas.microsoft.com/office/powerpoint/2010/main" val="3513833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37294" y="436563"/>
            <a:ext cx="5099906" cy="2774026"/>
          </a:xfrm>
          <a:solidFill>
            <a:srgbClr val="E62F79"/>
          </a:solidFill>
        </p:spPr>
        <p:txBody>
          <a:bodyPr/>
          <a:lstStyle/>
          <a:p>
            <a:r>
              <a:rPr lang="en-GB" spc="0" dirty="0"/>
              <a:t>T6</a:t>
            </a:r>
          </a:p>
          <a:p>
            <a:r>
              <a:rPr lang="en-GB" spc="0" dirty="0"/>
              <a:t>MANAGING INFORMATION</a:t>
            </a:r>
          </a:p>
        </p:txBody>
      </p:sp>
      <p:graphicFrame>
        <p:nvGraphicFramePr>
          <p:cNvPr id="4" name="Diagram 3">
            <a:extLst>
              <a:ext uri="{FF2B5EF4-FFF2-40B4-BE49-F238E27FC236}">
                <a16:creationId xmlns:a16="http://schemas.microsoft.com/office/drawing/2014/main" id="{2FA5AEF1-A158-E248-BB32-6CFCD27F52EA}"/>
              </a:ext>
            </a:extLst>
          </p:cNvPr>
          <p:cNvGraphicFramePr/>
          <p:nvPr>
            <p:extLst>
              <p:ext uri="{D42A27DB-BD31-4B8C-83A1-F6EECF244321}">
                <p14:modId xmlns:p14="http://schemas.microsoft.com/office/powerpoint/2010/main" val="1261612270"/>
              </p:ext>
            </p:extLst>
          </p:nvPr>
        </p:nvGraphicFramePr>
        <p:xfrm>
          <a:off x="938106" y="2650067"/>
          <a:ext cx="10686473" cy="4497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01710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3147" y="2057840"/>
            <a:ext cx="5472853" cy="2369411"/>
          </a:xfrm>
          <a:solidFill>
            <a:srgbClr val="36B0E3"/>
          </a:solidFill>
        </p:spPr>
        <p:txBody>
          <a:bodyPr anchor="ctr"/>
          <a:lstStyle/>
          <a:p>
            <a:r>
              <a:rPr lang="en-GB" dirty="0">
                <a:solidFill>
                  <a:schemeClr val="bg1"/>
                </a:solidFill>
              </a:rPr>
              <a:t>PAPER/EXCEL</a:t>
            </a:r>
          </a:p>
          <a:p>
            <a:r>
              <a:rPr lang="en-GB" dirty="0">
                <a:solidFill>
                  <a:schemeClr val="bg1"/>
                </a:solidFill>
              </a:rPr>
              <a:t>VS. ONLINE SYSTEMS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52941" y="3242546"/>
            <a:ext cx="3884199" cy="1288404"/>
          </a:xfrm>
          <a:prstGeom prst="rect">
            <a:avLst/>
          </a:prstGeom>
        </p:spPr>
      </p:pic>
      <p:pic>
        <p:nvPicPr>
          <p:cNvPr id="6" name="Picture 5" descr="A close up of a logo&#10;&#10;Description automatically generated">
            <a:extLst>
              <a:ext uri="{FF2B5EF4-FFF2-40B4-BE49-F238E27FC236}">
                <a16:creationId xmlns:a16="http://schemas.microsoft.com/office/drawing/2014/main" id="{043294AE-92B5-0A41-8DBC-C7A268109D5E}"/>
              </a:ext>
            </a:extLst>
          </p:cNvPr>
          <p:cNvPicPr>
            <a:picLocks noChangeAspect="1"/>
          </p:cNvPicPr>
          <p:nvPr/>
        </p:nvPicPr>
        <p:blipFill>
          <a:blip r:embed="rId3"/>
          <a:stretch>
            <a:fillRect/>
          </a:stretch>
        </p:blipFill>
        <p:spPr>
          <a:xfrm>
            <a:off x="7007014" y="2161539"/>
            <a:ext cx="3884199" cy="873370"/>
          </a:xfrm>
          <a:prstGeom prst="rect">
            <a:avLst/>
          </a:prstGeom>
        </p:spPr>
      </p:pic>
    </p:spTree>
    <p:extLst>
      <p:ext uri="{BB962C8B-B14F-4D97-AF65-F5344CB8AC3E}">
        <p14:creationId xmlns:p14="http://schemas.microsoft.com/office/powerpoint/2010/main" val="22022589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3200" spc="0" dirty="0"/>
              <a:t>Current documentation practices</a:t>
            </a:r>
          </a:p>
        </p:txBody>
      </p:sp>
      <p:sp>
        <p:nvSpPr>
          <p:cNvPr id="4" name="Text Placeholder 3"/>
          <p:cNvSpPr>
            <a:spLocks noGrp="1"/>
          </p:cNvSpPr>
          <p:nvPr>
            <p:ph type="body" sz="quarter" idx="15"/>
          </p:nvPr>
        </p:nvSpPr>
        <p:spPr/>
        <p:txBody>
          <a:bodyPr/>
          <a:lstStyle/>
          <a:p>
            <a:pPr marL="285750" indent="-285750">
              <a:buFont typeface="Arial" panose="020B0604020202020204" pitchFamily="34" charset="0"/>
              <a:buChar char="•"/>
            </a:pPr>
            <a:r>
              <a:rPr lang="en-GB" b="1" dirty="0"/>
              <a:t>How</a:t>
            </a:r>
            <a:r>
              <a:rPr lang="en-GB" dirty="0"/>
              <a:t> do you document your human rights work now?</a:t>
            </a:r>
          </a:p>
          <a:p>
            <a:pPr marL="285750" indent="-285750">
              <a:buFont typeface="Arial" panose="020B0604020202020204" pitchFamily="34" charset="0"/>
              <a:buChar char="•"/>
            </a:pPr>
            <a:r>
              <a:rPr lang="en-GB" dirty="0"/>
              <a:t>What are the </a:t>
            </a:r>
            <a:r>
              <a:rPr lang="en-GB" b="1" dirty="0"/>
              <a:t>advantages</a:t>
            </a:r>
            <a:r>
              <a:rPr lang="en-GB" dirty="0"/>
              <a:t> of collecting monitoring data on paper or in Word/Excel documents?</a:t>
            </a:r>
          </a:p>
          <a:p>
            <a:pPr marL="285750" indent="-285750">
              <a:buFont typeface="Arial" panose="020B0604020202020204" pitchFamily="34" charset="0"/>
              <a:buChar char="•"/>
            </a:pPr>
            <a:r>
              <a:rPr lang="en-GB" dirty="0"/>
              <a:t>What are the </a:t>
            </a:r>
            <a:r>
              <a:rPr lang="en-GB" b="1" dirty="0"/>
              <a:t>disadvantages</a:t>
            </a:r>
            <a:r>
              <a:rPr lang="en-GB" dirty="0"/>
              <a:t> of collecting our monitoring data on paper or in Word/Excel documents?</a:t>
            </a:r>
          </a:p>
          <a:p>
            <a:pPr marL="285750" indent="-285750">
              <a:buFont typeface="Arial" panose="020B0604020202020204" pitchFamily="34" charset="0"/>
              <a:buChar char="•"/>
            </a:pPr>
            <a:r>
              <a:rPr lang="en-GB" dirty="0"/>
              <a:t>What are your </a:t>
            </a:r>
            <a:r>
              <a:rPr lang="en-GB" b="1" dirty="0"/>
              <a:t>questions or concerns </a:t>
            </a:r>
            <a:r>
              <a:rPr lang="en-GB" dirty="0"/>
              <a:t>about collecting data in an online system?</a:t>
            </a:r>
          </a:p>
          <a:p>
            <a:endParaRPr lang="en-GB" dirty="0"/>
          </a:p>
        </p:txBody>
      </p:sp>
      <p:pic>
        <p:nvPicPr>
          <p:cNvPr id="6" name="Picture 5"/>
          <p:cNvPicPr>
            <a:picLocks noChangeAspect="1"/>
          </p:cNvPicPr>
          <p:nvPr/>
        </p:nvPicPr>
        <p:blipFill>
          <a:blip r:embed="rId2"/>
          <a:stretch>
            <a:fillRect/>
          </a:stretch>
        </p:blipFill>
        <p:spPr>
          <a:xfrm>
            <a:off x="7146703" y="1464906"/>
            <a:ext cx="3387853" cy="4710580"/>
          </a:xfrm>
          <a:prstGeom prst="rect">
            <a:avLst/>
          </a:prstGeom>
        </p:spPr>
      </p:pic>
    </p:spTree>
    <p:extLst>
      <p:ext uri="{BB962C8B-B14F-4D97-AF65-F5344CB8AC3E}">
        <p14:creationId xmlns:p14="http://schemas.microsoft.com/office/powerpoint/2010/main" val="29263158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solidFill>
            <a:srgbClr val="36B0E3"/>
          </a:solidFill>
        </p:spPr>
        <p:txBody>
          <a:bodyPr anchor="ctr"/>
          <a:lstStyle/>
          <a:p>
            <a:r>
              <a:rPr lang="en-GB" spc="0" dirty="0">
                <a:solidFill>
                  <a:schemeClr val="bg1"/>
                </a:solidFill>
              </a:rPr>
              <a:t>INTRODUCTION TO WANDA</a:t>
            </a:r>
          </a:p>
        </p:txBody>
      </p:sp>
      <p:pic>
        <p:nvPicPr>
          <p:cNvPr id="8" name="Picture 7">
            <a:extLst>
              <a:ext uri="{FF2B5EF4-FFF2-40B4-BE49-F238E27FC236}">
                <a16:creationId xmlns:a16="http://schemas.microsoft.com/office/drawing/2014/main" id="{47CC280E-BDBA-2046-AD3E-0134867435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2941" y="3242546"/>
            <a:ext cx="3884199" cy="1288404"/>
          </a:xfrm>
          <a:prstGeom prst="rect">
            <a:avLst/>
          </a:prstGeom>
        </p:spPr>
      </p:pic>
      <p:pic>
        <p:nvPicPr>
          <p:cNvPr id="9" name="Picture 8" descr="A close up of a logo&#10;&#10;Description automatically generated">
            <a:extLst>
              <a:ext uri="{FF2B5EF4-FFF2-40B4-BE49-F238E27FC236}">
                <a16:creationId xmlns:a16="http://schemas.microsoft.com/office/drawing/2014/main" id="{036933E4-5711-B94A-ADBF-DA0EC03E4CCC}"/>
              </a:ext>
            </a:extLst>
          </p:cNvPr>
          <p:cNvPicPr>
            <a:picLocks noChangeAspect="1"/>
          </p:cNvPicPr>
          <p:nvPr/>
        </p:nvPicPr>
        <p:blipFill>
          <a:blip r:embed="rId4"/>
          <a:stretch>
            <a:fillRect/>
          </a:stretch>
        </p:blipFill>
        <p:spPr>
          <a:xfrm>
            <a:off x="7007014" y="2161539"/>
            <a:ext cx="3884199" cy="873370"/>
          </a:xfrm>
          <a:prstGeom prst="rect">
            <a:avLst/>
          </a:prstGeom>
        </p:spPr>
      </p:pic>
    </p:spTree>
    <p:extLst>
      <p:ext uri="{BB962C8B-B14F-4D97-AF65-F5344CB8AC3E}">
        <p14:creationId xmlns:p14="http://schemas.microsoft.com/office/powerpoint/2010/main" val="3658975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97565" y="929750"/>
            <a:ext cx="2703060" cy="5157372"/>
          </a:xfrm>
          <a:prstGeom prst="rect">
            <a:avLst/>
          </a:prstGeom>
        </p:spPr>
      </p:pic>
      <p:sp>
        <p:nvSpPr>
          <p:cNvPr id="4" name="Text Placeholder 4"/>
          <p:cNvSpPr>
            <a:spLocks noGrp="1"/>
          </p:cNvSpPr>
          <p:nvPr>
            <p:ph type="body" sz="quarter" idx="4294967295"/>
          </p:nvPr>
        </p:nvSpPr>
        <p:spPr>
          <a:xfrm>
            <a:off x="878340" y="564101"/>
            <a:ext cx="3050193" cy="1501766"/>
          </a:xfrm>
          <a:prstGeom prst="rect">
            <a:avLst/>
          </a:prstGeom>
        </p:spPr>
        <p:txBody>
          <a:bodyPr/>
          <a:lstStyle/>
          <a:p>
            <a:pPr marL="0" indent="0">
              <a:buNone/>
            </a:pPr>
            <a:r>
              <a:rPr lang="en-GB" sz="3200" b="1" kern="0" dirty="0">
                <a:solidFill>
                  <a:srgbClr val="36B0E3"/>
                </a:solidFill>
                <a:latin typeface="Arial" panose="020B0604020202020204" pitchFamily="34" charset="0"/>
                <a:cs typeface="Arial" panose="020B0604020202020204" pitchFamily="34" charset="0"/>
              </a:rPr>
              <a:t>What</a:t>
            </a:r>
            <a:r>
              <a:rPr lang="en-GB" sz="3200" b="1" dirty="0">
                <a:solidFill>
                  <a:srgbClr val="36B0E3"/>
                </a:solidFill>
                <a:latin typeface="Arial" panose="020B0604020202020204" pitchFamily="34" charset="0"/>
                <a:cs typeface="Arial" panose="020B0604020202020204" pitchFamily="34" charset="0"/>
              </a:rPr>
              <a:t> we hope to achieve</a:t>
            </a:r>
          </a:p>
        </p:txBody>
      </p:sp>
      <p:pic>
        <p:nvPicPr>
          <p:cNvPr id="3" name="Picture 2" descr="A screenshot of a cell phone&#10;&#10;Description automatically generated">
            <a:extLst>
              <a:ext uri="{FF2B5EF4-FFF2-40B4-BE49-F238E27FC236}">
                <a16:creationId xmlns:a16="http://schemas.microsoft.com/office/drawing/2014/main" id="{BA2B10D1-C5C1-104D-B406-2449FF5DEE4D}"/>
              </a:ext>
            </a:extLst>
          </p:cNvPr>
          <p:cNvPicPr>
            <a:picLocks noChangeAspect="1"/>
          </p:cNvPicPr>
          <p:nvPr/>
        </p:nvPicPr>
        <p:blipFill>
          <a:blip r:embed="rId4"/>
          <a:stretch>
            <a:fillRect/>
          </a:stretch>
        </p:blipFill>
        <p:spPr>
          <a:xfrm>
            <a:off x="5000625" y="466005"/>
            <a:ext cx="4143375" cy="5925990"/>
          </a:xfrm>
          <a:prstGeom prst="rect">
            <a:avLst/>
          </a:prstGeom>
        </p:spPr>
      </p:pic>
    </p:spTree>
    <p:extLst>
      <p:ext uri="{BB962C8B-B14F-4D97-AF65-F5344CB8AC3E}">
        <p14:creationId xmlns:p14="http://schemas.microsoft.com/office/powerpoint/2010/main" val="15066691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pc="0" dirty="0"/>
              <a:t>The move to Wanda</a:t>
            </a:r>
          </a:p>
        </p:txBody>
      </p:sp>
      <p:sp>
        <p:nvSpPr>
          <p:cNvPr id="4" name="Text Placeholder 3"/>
          <p:cNvSpPr>
            <a:spLocks noGrp="1"/>
          </p:cNvSpPr>
          <p:nvPr>
            <p:ph type="body" sz="quarter" idx="15"/>
          </p:nvPr>
        </p:nvSpPr>
        <p:spPr>
          <a:xfrm>
            <a:off x="723901" y="1979614"/>
            <a:ext cx="5083342" cy="1174134"/>
          </a:xfrm>
        </p:spPr>
        <p:txBody>
          <a:bodyPr/>
          <a:lstStyle/>
          <a:p>
            <a:r>
              <a:rPr lang="en-GB" dirty="0"/>
              <a:t>DHIS2 is an open source software platform enabling governments and organizations to collect, manage and analyse data in the health domain and beyond. </a:t>
            </a:r>
          </a:p>
        </p:txBody>
      </p:sp>
      <p:sp>
        <p:nvSpPr>
          <p:cNvPr id="5" name="Text Placeholder 4"/>
          <p:cNvSpPr>
            <a:spLocks noGrp="1"/>
          </p:cNvSpPr>
          <p:nvPr>
            <p:ph type="body" sz="quarter" idx="16"/>
          </p:nvPr>
        </p:nvSpPr>
        <p:spPr>
          <a:xfrm>
            <a:off x="723901" y="3789753"/>
            <a:ext cx="5110915" cy="1538028"/>
          </a:xfrm>
        </p:spPr>
        <p:txBody>
          <a:bodyPr/>
          <a:lstStyle/>
          <a:p>
            <a:r>
              <a:rPr lang="en-GB" dirty="0"/>
              <a:t>A version of DHIS designed to manage projects and also track and document cases of human rights abuses and violations. </a:t>
            </a:r>
          </a:p>
          <a:p>
            <a:endParaRPr lang="en-GB" dirty="0"/>
          </a:p>
        </p:txBody>
      </p:sp>
      <p:pic>
        <p:nvPicPr>
          <p:cNvPr id="6" name="Picture 4" descr="Image result for dhis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51607" y="1613426"/>
            <a:ext cx="5287012" cy="177297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3712772"/>
            <a:ext cx="5100899" cy="1691989"/>
          </a:xfrm>
          <a:prstGeom prst="rect">
            <a:avLst/>
          </a:prstGeom>
        </p:spPr>
      </p:pic>
    </p:spTree>
    <p:extLst>
      <p:ext uri="{BB962C8B-B14F-4D97-AF65-F5344CB8AC3E}">
        <p14:creationId xmlns:p14="http://schemas.microsoft.com/office/powerpoint/2010/main" val="32810084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spc="0" dirty="0"/>
              <a:t>We want to reduce this…</a:t>
            </a:r>
          </a:p>
        </p:txBody>
      </p:sp>
      <p:pic>
        <p:nvPicPr>
          <p:cNvPr id="5" name="Content Placeholder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89036" y="1472095"/>
            <a:ext cx="4757310" cy="4757310"/>
          </a:xfrm>
          <a:prstGeom prst="rect">
            <a:avLst/>
          </a:prstGeom>
        </p:spPr>
      </p:pic>
    </p:spTree>
    <p:extLst>
      <p:ext uri="{BB962C8B-B14F-4D97-AF65-F5344CB8AC3E}">
        <p14:creationId xmlns:p14="http://schemas.microsoft.com/office/powerpoint/2010/main" val="36943616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spc="0" dirty="0"/>
              <a:t>We will try to avoid this…</a:t>
            </a:r>
          </a:p>
        </p:txBody>
      </p:sp>
      <p:pic>
        <p:nvPicPr>
          <p:cNvPr id="5" name="Content Placeholder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68972" y="1438629"/>
            <a:ext cx="4800600" cy="3602966"/>
          </a:xfrm>
          <a:prstGeom prst="rect">
            <a:avLst/>
          </a:prstGeom>
        </p:spPr>
      </p:pic>
      <p:pic>
        <p:nvPicPr>
          <p:cNvPr id="6" name="Content Placeholder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33659" y="2936009"/>
            <a:ext cx="4321720" cy="3619500"/>
          </a:xfrm>
          <a:prstGeom prst="rect">
            <a:avLst/>
          </a:prstGeom>
        </p:spPr>
      </p:pic>
    </p:spTree>
    <p:extLst>
      <p:ext uri="{BB962C8B-B14F-4D97-AF65-F5344CB8AC3E}">
        <p14:creationId xmlns:p14="http://schemas.microsoft.com/office/powerpoint/2010/main" val="26022182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spc="0" dirty="0"/>
              <a:t>Hopefully you will feel like this!</a:t>
            </a:r>
          </a:p>
        </p:txBody>
      </p:sp>
      <p:pic>
        <p:nvPicPr>
          <p:cNvPr id="5" name="Picture 2" descr="Image result for monitoring and evaluati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3589" y="2171144"/>
            <a:ext cx="9613900" cy="359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9760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0688"/>
            <a:ext cx="7971213" cy="1006429"/>
          </a:xfrm>
        </p:spPr>
        <p:txBody>
          <a:bodyPr/>
          <a:lstStyle/>
          <a:p>
            <a:r>
              <a:rPr lang="en-GB" dirty="0"/>
              <a:t>Why DHIS2?</a:t>
            </a:r>
            <a:br>
              <a:rPr lang="en-GB" dirty="0"/>
            </a:br>
            <a:endParaRPr lang="en-GB" dirty="0"/>
          </a:p>
        </p:txBody>
      </p:sp>
      <p:graphicFrame>
        <p:nvGraphicFramePr>
          <p:cNvPr id="5" name="Diagram 4"/>
          <p:cNvGraphicFramePr/>
          <p:nvPr>
            <p:extLst>
              <p:ext uri="{D42A27DB-BD31-4B8C-83A1-F6EECF244321}">
                <p14:modId xmlns:p14="http://schemas.microsoft.com/office/powerpoint/2010/main" val="2627379255"/>
              </p:ext>
            </p:extLst>
          </p:nvPr>
        </p:nvGraphicFramePr>
        <p:xfrm>
          <a:off x="3517641" y="802433"/>
          <a:ext cx="8125926" cy="6363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61220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3340" y="2046208"/>
            <a:ext cx="8244747" cy="4492622"/>
          </a:xfrm>
          <a:prstGeom prst="rect">
            <a:avLst/>
          </a:prstGeom>
        </p:spPr>
      </p:pic>
      <p:sp>
        <p:nvSpPr>
          <p:cNvPr id="2" name="Title 1"/>
          <p:cNvSpPr>
            <a:spLocks noGrp="1"/>
          </p:cNvSpPr>
          <p:nvPr>
            <p:ph type="title"/>
          </p:nvPr>
        </p:nvSpPr>
        <p:spPr/>
        <p:txBody>
          <a:bodyPr/>
          <a:lstStyle/>
          <a:p>
            <a:r>
              <a:rPr lang="en-GB" dirty="0"/>
              <a:t>Who was Wanda Fox?</a:t>
            </a:r>
          </a:p>
        </p:txBody>
      </p:sp>
      <p:pic>
        <p:nvPicPr>
          <p:cNvPr id="5"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5143" y="1340120"/>
            <a:ext cx="6265839" cy="3289566"/>
          </a:xfrm>
          <a:prstGeom prst="rect">
            <a:avLst/>
          </a:prstGeom>
        </p:spPr>
      </p:pic>
      <p:sp>
        <p:nvSpPr>
          <p:cNvPr id="7" name="Right Arrow 6"/>
          <p:cNvSpPr/>
          <p:nvPr/>
        </p:nvSpPr>
        <p:spPr>
          <a:xfrm>
            <a:off x="790501" y="3208715"/>
            <a:ext cx="895350" cy="619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Content Placeholder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7612" y="4759737"/>
            <a:ext cx="5100899" cy="1691989"/>
          </a:xfrm>
          <a:prstGeom prst="rect">
            <a:avLst/>
          </a:prstGeom>
        </p:spPr>
      </p:pic>
    </p:spTree>
    <p:extLst>
      <p:ext uri="{BB962C8B-B14F-4D97-AF65-F5344CB8AC3E}">
        <p14:creationId xmlns:p14="http://schemas.microsoft.com/office/powerpoint/2010/main" val="27272987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solidFill>
            <a:srgbClr val="36B0E3"/>
          </a:solidFill>
        </p:spPr>
        <p:txBody>
          <a:bodyPr/>
          <a:lstStyle/>
          <a:p>
            <a:r>
              <a:rPr lang="en-GB" spc="0" dirty="0">
                <a:solidFill>
                  <a:schemeClr val="bg1"/>
                </a:solidFill>
              </a:rPr>
              <a:t>HOW CAN WE KEEP OUR DATA SECURE?</a:t>
            </a:r>
          </a:p>
        </p:txBody>
      </p:sp>
      <p:pic>
        <p:nvPicPr>
          <p:cNvPr id="8" name="Picture 7">
            <a:extLst>
              <a:ext uri="{FF2B5EF4-FFF2-40B4-BE49-F238E27FC236}">
                <a16:creationId xmlns:a16="http://schemas.microsoft.com/office/drawing/2014/main" id="{814A8C32-3F94-FA49-A480-4D9FFABDEF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52941" y="3242546"/>
            <a:ext cx="3884199" cy="1288404"/>
          </a:xfrm>
          <a:prstGeom prst="rect">
            <a:avLst/>
          </a:prstGeom>
        </p:spPr>
      </p:pic>
      <p:pic>
        <p:nvPicPr>
          <p:cNvPr id="9" name="Picture 8" descr="A close up of a logo&#10;&#10;Description automatically generated">
            <a:extLst>
              <a:ext uri="{FF2B5EF4-FFF2-40B4-BE49-F238E27FC236}">
                <a16:creationId xmlns:a16="http://schemas.microsoft.com/office/drawing/2014/main" id="{DC4651BA-8B7B-3344-A155-E03D309F39BB}"/>
              </a:ext>
            </a:extLst>
          </p:cNvPr>
          <p:cNvPicPr>
            <a:picLocks noChangeAspect="1"/>
          </p:cNvPicPr>
          <p:nvPr/>
        </p:nvPicPr>
        <p:blipFill>
          <a:blip r:embed="rId3"/>
          <a:stretch>
            <a:fillRect/>
          </a:stretch>
        </p:blipFill>
        <p:spPr>
          <a:xfrm>
            <a:off x="7007014" y="2161539"/>
            <a:ext cx="3884199" cy="873370"/>
          </a:xfrm>
          <a:prstGeom prst="rect">
            <a:avLst/>
          </a:prstGeom>
        </p:spPr>
      </p:pic>
    </p:spTree>
    <p:extLst>
      <p:ext uri="{BB962C8B-B14F-4D97-AF65-F5344CB8AC3E}">
        <p14:creationId xmlns:p14="http://schemas.microsoft.com/office/powerpoint/2010/main" val="17301645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41980" y="1403617"/>
            <a:ext cx="10908039" cy="3574785"/>
          </a:xfrm>
          <a:solidFill>
            <a:srgbClr val="E62F79"/>
          </a:solidFill>
        </p:spPr>
        <p:txBody>
          <a:bodyPr anchor="ctr"/>
          <a:lstStyle/>
          <a:p>
            <a:pPr>
              <a:lnSpc>
                <a:spcPct val="100000"/>
              </a:lnSpc>
            </a:pPr>
            <a:r>
              <a:rPr lang="en-GB" spc="0" dirty="0">
                <a:latin typeface="Arial" panose="020B0604020202020204" pitchFamily="34" charset="0"/>
                <a:cs typeface="Arial" panose="020B0604020202020204" pitchFamily="34" charset="0"/>
              </a:rPr>
              <a:t>15 minutes: Discussion </a:t>
            </a:r>
          </a:p>
          <a:p>
            <a:pPr>
              <a:lnSpc>
                <a:spcPct val="100000"/>
              </a:lnSpc>
            </a:pPr>
            <a:r>
              <a:rPr lang="en-GB" b="0" spc="0" dirty="0">
                <a:latin typeface="Arial" panose="020B0604020202020204" pitchFamily="34" charset="0"/>
                <a:cs typeface="Arial" panose="020B0604020202020204" pitchFamily="34" charset="0"/>
              </a:rPr>
              <a:t>Break into groups and come up with three points on how we can keep our data secure. Each group present back</a:t>
            </a:r>
          </a:p>
        </p:txBody>
      </p:sp>
    </p:spTree>
    <p:extLst>
      <p:ext uri="{BB962C8B-B14F-4D97-AF65-F5344CB8AC3E}">
        <p14:creationId xmlns:p14="http://schemas.microsoft.com/office/powerpoint/2010/main" val="40463346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3200" dirty="0"/>
              <a:t>Security features of Wanda</a:t>
            </a:r>
          </a:p>
        </p:txBody>
      </p:sp>
      <p:sp>
        <p:nvSpPr>
          <p:cNvPr id="4" name="Text Placeholder 3"/>
          <p:cNvSpPr>
            <a:spLocks noGrp="1"/>
          </p:cNvSpPr>
          <p:nvPr>
            <p:ph type="body" sz="quarter" idx="15"/>
          </p:nvPr>
        </p:nvSpPr>
        <p:spPr>
          <a:xfrm>
            <a:off x="723901" y="1606388"/>
            <a:ext cx="8560058" cy="3635123"/>
          </a:xfrm>
        </p:spPr>
        <p:txBody>
          <a:bodyPr/>
          <a:lstStyle/>
          <a:p>
            <a:pPr marL="285750" indent="-285750">
              <a:buFont typeface="Arial" panose="020B0604020202020204" pitchFamily="34" charset="0"/>
              <a:buChar char="•"/>
            </a:pPr>
            <a:r>
              <a:rPr lang="en-GB" dirty="0"/>
              <a:t>Data is encrypted when it goes from your browser to the server (SSL encryption)</a:t>
            </a:r>
          </a:p>
          <a:p>
            <a:pPr marL="285750" indent="-285750">
              <a:buFont typeface="Arial" panose="020B0604020202020204" pitchFamily="34" charset="0"/>
              <a:buChar char="•"/>
            </a:pPr>
            <a:r>
              <a:rPr lang="en-GB" dirty="0"/>
              <a:t>Storage encryption - if anyone got into the server they couldn’t browse the data</a:t>
            </a:r>
          </a:p>
          <a:p>
            <a:pPr marL="285750" indent="-285750">
              <a:buFont typeface="Arial" panose="020B0604020202020204" pitchFamily="34" charset="0"/>
              <a:buChar char="•"/>
            </a:pPr>
            <a:r>
              <a:rPr lang="en-GB" dirty="0"/>
              <a:t>Virtual private network (VPN) – private cloud service that isolates Wanda from other users on the server</a:t>
            </a:r>
          </a:p>
          <a:p>
            <a:pPr marL="285750" indent="-285750">
              <a:buFont typeface="Arial" panose="020B0604020202020204" pitchFamily="34" charset="0"/>
              <a:buChar char="•"/>
            </a:pPr>
            <a:r>
              <a:rPr lang="en-GB" dirty="0"/>
              <a:t>Password protected, with possible two-factor authentication functionality</a:t>
            </a:r>
          </a:p>
          <a:p>
            <a:pPr marL="285750" indent="-285750">
              <a:buFont typeface="Arial" panose="020B0604020202020204" pitchFamily="34" charset="0"/>
              <a:buChar char="•"/>
            </a:pPr>
            <a:r>
              <a:rPr lang="en-GB" dirty="0"/>
              <a:t>Session timeout</a:t>
            </a:r>
          </a:p>
          <a:p>
            <a:r>
              <a:rPr lang="en-GB" sz="3200" b="1" spc="-80" dirty="0">
                <a:solidFill>
                  <a:srgbClr val="36B0E3"/>
                </a:solidFill>
                <a:ea typeface="+mj-ea"/>
              </a:rPr>
              <a:t>Because Wanda is web-based:</a:t>
            </a:r>
          </a:p>
          <a:p>
            <a:pPr marL="285750" indent="-285750">
              <a:buFont typeface="Arial" panose="020B0604020202020204" pitchFamily="34" charset="0"/>
              <a:buChar char="•"/>
            </a:pPr>
            <a:r>
              <a:rPr lang="en-GB" dirty="0"/>
              <a:t>No loss of data due to power cuts</a:t>
            </a:r>
          </a:p>
          <a:p>
            <a:pPr marL="285750" indent="-285750">
              <a:buFont typeface="Arial" panose="020B0604020202020204" pitchFamily="34" charset="0"/>
              <a:buChar char="•"/>
            </a:pPr>
            <a:r>
              <a:rPr lang="en-GB" dirty="0"/>
              <a:t>Not susceptible to computer viruses/hard drive corruption issues</a:t>
            </a:r>
          </a:p>
        </p:txBody>
      </p:sp>
    </p:spTree>
    <p:extLst>
      <p:ext uri="{BB962C8B-B14F-4D97-AF65-F5344CB8AC3E}">
        <p14:creationId xmlns:p14="http://schemas.microsoft.com/office/powerpoint/2010/main" val="20431730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solidFill>
            <a:srgbClr val="36B0E3"/>
          </a:solidFill>
        </p:spPr>
        <p:txBody>
          <a:bodyPr anchor="ctr"/>
          <a:lstStyle/>
          <a:p>
            <a:r>
              <a:rPr lang="en-GB" spc="0" dirty="0">
                <a:solidFill>
                  <a:schemeClr val="bg1"/>
                </a:solidFill>
              </a:rPr>
              <a:t>THE REACT TEMPLATE</a:t>
            </a:r>
          </a:p>
        </p:txBody>
      </p:sp>
      <p:pic>
        <p:nvPicPr>
          <p:cNvPr id="7" name="Picture 6">
            <a:extLst>
              <a:ext uri="{FF2B5EF4-FFF2-40B4-BE49-F238E27FC236}">
                <a16:creationId xmlns:a16="http://schemas.microsoft.com/office/drawing/2014/main" id="{97461D3E-D1C2-4D44-9A44-E4044DE6F4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52941" y="3242546"/>
            <a:ext cx="3884199" cy="1288404"/>
          </a:xfrm>
          <a:prstGeom prst="rect">
            <a:avLst/>
          </a:prstGeom>
        </p:spPr>
      </p:pic>
      <p:pic>
        <p:nvPicPr>
          <p:cNvPr id="8" name="Picture 7" descr="A close up of a logo&#10;&#10;Description automatically generated">
            <a:extLst>
              <a:ext uri="{FF2B5EF4-FFF2-40B4-BE49-F238E27FC236}">
                <a16:creationId xmlns:a16="http://schemas.microsoft.com/office/drawing/2014/main" id="{5A7A619B-BF64-EA49-9B5E-EBA75A4C4FA8}"/>
              </a:ext>
            </a:extLst>
          </p:cNvPr>
          <p:cNvPicPr>
            <a:picLocks noChangeAspect="1"/>
          </p:cNvPicPr>
          <p:nvPr/>
        </p:nvPicPr>
        <p:blipFill>
          <a:blip r:embed="rId5"/>
          <a:stretch>
            <a:fillRect/>
          </a:stretch>
        </p:blipFill>
        <p:spPr>
          <a:xfrm>
            <a:off x="7007014" y="2161539"/>
            <a:ext cx="3884199" cy="873370"/>
          </a:xfrm>
          <a:prstGeom prst="rect">
            <a:avLst/>
          </a:prstGeom>
        </p:spPr>
      </p:pic>
    </p:spTree>
    <p:custDataLst>
      <p:tags r:id="rId1"/>
    </p:custDataLst>
    <p:extLst>
      <p:ext uri="{BB962C8B-B14F-4D97-AF65-F5344CB8AC3E}">
        <p14:creationId xmlns:p14="http://schemas.microsoft.com/office/powerpoint/2010/main" val="2314753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F76D77-B645-9542-A093-249D7DD5EA3B}"/>
              </a:ext>
            </a:extLst>
          </p:cNvPr>
          <p:cNvSpPr txBox="1"/>
          <p:nvPr/>
        </p:nvSpPr>
        <p:spPr>
          <a:xfrm>
            <a:off x="762000" y="609600"/>
            <a:ext cx="8771467" cy="5334000"/>
          </a:xfrm>
          <a:prstGeom prst="rect">
            <a:avLst/>
          </a:prstGeom>
          <a:noFill/>
        </p:spPr>
        <p:txBody>
          <a:bodyPr wrap="square" rtlCol="0">
            <a:noAutofit/>
          </a:bodyPr>
          <a:lstStyle/>
          <a:p>
            <a:r>
              <a:rPr lang="en-US" sz="3200" b="1" dirty="0">
                <a:solidFill>
                  <a:srgbClr val="36B0E3"/>
                </a:solidFill>
                <a:latin typeface="Arial" panose="020B0604020202020204" pitchFamily="34" charset="0"/>
                <a:cs typeface="Arial" panose="020B0604020202020204" pitchFamily="34" charset="0"/>
              </a:rPr>
              <a:t>By the end of this training, participants should be able to:</a:t>
            </a:r>
            <a:br>
              <a:rPr lang="en-US" sz="3200" b="1" dirty="0">
                <a:solidFill>
                  <a:srgbClr val="36B0E3"/>
                </a:solidFill>
                <a:latin typeface="Arial" panose="020B0604020202020204" pitchFamily="34" charset="0"/>
                <a:cs typeface="Arial" panose="020B0604020202020204" pitchFamily="34" charset="0"/>
              </a:rPr>
            </a:br>
            <a:r>
              <a:rPr lang="en-US" sz="3200" b="1" dirty="0">
                <a:solidFill>
                  <a:srgbClr val="36B0E3"/>
                </a:solidFill>
                <a:latin typeface="Arial" panose="020B0604020202020204" pitchFamily="34" charset="0"/>
                <a:cs typeface="Arial" panose="020B0604020202020204" pitchFamily="34" charset="0"/>
              </a:rPr>
              <a:t/>
            </a:r>
            <a:br>
              <a:rPr lang="en-US" sz="3200" b="1" dirty="0">
                <a:solidFill>
                  <a:srgbClr val="36B0E3"/>
                </a:solidFill>
                <a:latin typeface="Arial" panose="020B0604020202020204" pitchFamily="34" charset="0"/>
                <a:cs typeface="Arial" panose="020B0604020202020204" pitchFamily="34" charset="0"/>
              </a:rPr>
            </a:br>
            <a:r>
              <a:rPr lang="en-US" sz="3200" b="1" dirty="0">
                <a:solidFill>
                  <a:srgbClr val="36B0E3"/>
                </a:solidFill>
                <a:latin typeface="Arial" panose="020B0604020202020204" pitchFamily="34" charset="0"/>
                <a:cs typeface="Arial" panose="020B0604020202020204" pitchFamily="34" charset="0"/>
              </a:rPr>
              <a:t>•  Understand (knowledge) </a:t>
            </a:r>
            <a:br>
              <a:rPr lang="en-US" sz="3200" b="1" dirty="0">
                <a:solidFill>
                  <a:srgbClr val="36B0E3"/>
                </a:solidFill>
                <a:latin typeface="Arial" panose="020B0604020202020204" pitchFamily="34" charset="0"/>
                <a:cs typeface="Arial" panose="020B0604020202020204" pitchFamily="34" charset="0"/>
              </a:rPr>
            </a:br>
            <a:r>
              <a:rPr lang="en-US" sz="3200" b="1" dirty="0">
                <a:solidFill>
                  <a:srgbClr val="36B0E3"/>
                </a:solidFill>
                <a:latin typeface="Arial" panose="020B0604020202020204" pitchFamily="34" charset="0"/>
                <a:cs typeface="Arial" panose="020B0604020202020204" pitchFamily="34" charset="0"/>
              </a:rPr>
              <a:t>•  Demonstrate (skills) </a:t>
            </a:r>
            <a:br>
              <a:rPr lang="en-US" sz="3200" b="1" dirty="0">
                <a:solidFill>
                  <a:srgbClr val="36B0E3"/>
                </a:solidFill>
                <a:latin typeface="Arial" panose="020B0604020202020204" pitchFamily="34" charset="0"/>
                <a:cs typeface="Arial" panose="020B0604020202020204" pitchFamily="34" charset="0"/>
              </a:rPr>
            </a:br>
            <a:r>
              <a:rPr lang="en-US" sz="3200" b="1" dirty="0">
                <a:solidFill>
                  <a:srgbClr val="36B0E3"/>
                </a:solidFill>
                <a:latin typeface="Arial" panose="020B0604020202020204" pitchFamily="34" charset="0"/>
                <a:cs typeface="Arial" panose="020B0604020202020204" pitchFamily="34" charset="0"/>
              </a:rPr>
              <a:t>•  Develop the right attitude</a:t>
            </a:r>
          </a:p>
        </p:txBody>
      </p:sp>
    </p:spTree>
    <p:extLst>
      <p:ext uri="{BB962C8B-B14F-4D97-AF65-F5344CB8AC3E}">
        <p14:creationId xmlns:p14="http://schemas.microsoft.com/office/powerpoint/2010/main" val="18123598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REAct template</a:t>
            </a:r>
          </a:p>
        </p:txBody>
      </p:sp>
      <p:sp>
        <p:nvSpPr>
          <p:cNvPr id="3" name="Text Placeholder 2"/>
          <p:cNvSpPr>
            <a:spLocks noGrp="1"/>
          </p:cNvSpPr>
          <p:nvPr>
            <p:ph type="body" sz="quarter" idx="15"/>
          </p:nvPr>
        </p:nvSpPr>
        <p:spPr/>
        <p:txBody>
          <a:bodyPr/>
          <a:lstStyle/>
          <a:p>
            <a:r>
              <a:rPr lang="en-GB" dirty="0"/>
              <a:t>Traceable information (Profile)</a:t>
            </a:r>
          </a:p>
          <a:p>
            <a:r>
              <a:rPr lang="en-GB" dirty="0"/>
              <a:t>Case details (multiple allowed)</a:t>
            </a:r>
          </a:p>
          <a:p>
            <a:pPr lvl="2">
              <a:buFont typeface="Courier New" panose="02070309020205020404" pitchFamily="49" charset="0"/>
              <a:buChar char="o"/>
            </a:pPr>
            <a:r>
              <a:rPr lang="en-GB" sz="1800" dirty="0">
                <a:solidFill>
                  <a:srgbClr val="36B0E3"/>
                </a:solidFill>
              </a:rPr>
              <a:t>Type of incident</a:t>
            </a:r>
          </a:p>
          <a:p>
            <a:pPr lvl="2">
              <a:buFont typeface="Courier New" panose="02070309020205020404" pitchFamily="49" charset="0"/>
              <a:buChar char="o"/>
            </a:pPr>
            <a:r>
              <a:rPr lang="en-GB" sz="1800" dirty="0">
                <a:solidFill>
                  <a:srgbClr val="36B0E3"/>
                </a:solidFill>
              </a:rPr>
              <a:t>Perpetrators</a:t>
            </a:r>
          </a:p>
          <a:p>
            <a:pPr lvl="2">
              <a:buFont typeface="Courier New" panose="02070309020205020404" pitchFamily="49" charset="0"/>
              <a:buChar char="o"/>
            </a:pPr>
            <a:r>
              <a:rPr lang="en-GB" sz="1800" dirty="0">
                <a:solidFill>
                  <a:srgbClr val="36B0E3"/>
                </a:solidFill>
              </a:rPr>
              <a:t>Responsibility of the state</a:t>
            </a:r>
          </a:p>
          <a:p>
            <a:r>
              <a:rPr lang="en-GB" dirty="0"/>
              <a:t>Programmatic</a:t>
            </a:r>
          </a:p>
          <a:p>
            <a:r>
              <a:rPr lang="en-GB" dirty="0"/>
              <a:t>Policy recommendations</a:t>
            </a:r>
          </a:p>
          <a:p>
            <a:r>
              <a:rPr lang="en-GB" dirty="0"/>
              <a:t>Responses provided and updates</a:t>
            </a:r>
          </a:p>
          <a:p>
            <a:r>
              <a:rPr lang="en-GB" dirty="0"/>
              <a:t>Attachments</a:t>
            </a:r>
          </a:p>
          <a:p>
            <a:endParaRPr lang="en-GB" dirty="0"/>
          </a:p>
        </p:txBody>
      </p:sp>
    </p:spTree>
    <p:extLst>
      <p:ext uri="{BB962C8B-B14F-4D97-AF65-F5344CB8AC3E}">
        <p14:creationId xmlns:p14="http://schemas.microsoft.com/office/powerpoint/2010/main" val="39929674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Adapting the REAct template</a:t>
            </a:r>
          </a:p>
        </p:txBody>
      </p:sp>
      <p:sp>
        <p:nvSpPr>
          <p:cNvPr id="3" name="Text Placeholder 2"/>
          <p:cNvSpPr>
            <a:spLocks noGrp="1"/>
          </p:cNvSpPr>
          <p:nvPr>
            <p:ph type="body" sz="quarter" idx="15"/>
          </p:nvPr>
        </p:nvSpPr>
        <p:spPr>
          <a:xfrm>
            <a:off x="723900" y="1979613"/>
            <a:ext cx="9656233" cy="3980920"/>
          </a:xfrm>
        </p:spPr>
        <p:txBody>
          <a:bodyPr/>
          <a:lstStyle/>
          <a:p>
            <a:r>
              <a:rPr lang="en-GB" dirty="0"/>
              <a:t>Use the base template to discuss:</a:t>
            </a:r>
          </a:p>
          <a:p>
            <a:pPr lvl="2">
              <a:buFont typeface="Courier New" panose="02070309020205020404" pitchFamily="49" charset="0"/>
              <a:buChar char="o"/>
            </a:pPr>
            <a:r>
              <a:rPr lang="en-GB" sz="1800" dirty="0"/>
              <a:t>Relevancy</a:t>
            </a:r>
          </a:p>
          <a:p>
            <a:pPr lvl="2">
              <a:buFont typeface="Courier New" panose="02070309020205020404" pitchFamily="49" charset="0"/>
              <a:buChar char="o"/>
            </a:pPr>
            <a:r>
              <a:rPr lang="en-GB" sz="1800" dirty="0"/>
              <a:t>Use of language</a:t>
            </a:r>
          </a:p>
          <a:p>
            <a:pPr lvl="2">
              <a:buFont typeface="Courier New" panose="02070309020205020404" pitchFamily="49" charset="0"/>
              <a:buChar char="o"/>
            </a:pPr>
            <a:r>
              <a:rPr lang="en-GB" sz="1800" dirty="0"/>
              <a:t>Customising lists</a:t>
            </a:r>
          </a:p>
          <a:p>
            <a:pPr lvl="3">
              <a:lnSpc>
                <a:spcPct val="100000"/>
              </a:lnSpc>
            </a:pPr>
            <a:r>
              <a:rPr lang="en-GB" dirty="0">
                <a:solidFill>
                  <a:srgbClr val="36B0E3"/>
                </a:solidFill>
              </a:rPr>
              <a:t>Type of incident</a:t>
            </a:r>
          </a:p>
          <a:p>
            <a:pPr lvl="3">
              <a:lnSpc>
                <a:spcPct val="100000"/>
              </a:lnSpc>
            </a:pPr>
            <a:r>
              <a:rPr lang="en-GB" dirty="0">
                <a:solidFill>
                  <a:srgbClr val="36B0E3"/>
                </a:solidFill>
              </a:rPr>
              <a:t>Perpetrators</a:t>
            </a:r>
          </a:p>
          <a:p>
            <a:pPr lvl="3">
              <a:lnSpc>
                <a:spcPct val="100000"/>
              </a:lnSpc>
              <a:spcAft>
                <a:spcPts val="1200"/>
              </a:spcAft>
            </a:pPr>
            <a:r>
              <a:rPr lang="en-GB" dirty="0">
                <a:solidFill>
                  <a:srgbClr val="36B0E3"/>
                </a:solidFill>
              </a:rPr>
              <a:t>Responses</a:t>
            </a:r>
          </a:p>
          <a:p>
            <a:r>
              <a:rPr lang="en-GB" dirty="0"/>
              <a:t>Template finalisation will be done after the workshop with support from the REAct team</a:t>
            </a:r>
          </a:p>
          <a:p>
            <a:r>
              <a:rPr lang="en-GB" dirty="0"/>
              <a:t>The template will be formatted for use in Wanda</a:t>
            </a:r>
          </a:p>
          <a:p>
            <a:endParaRPr lang="en-GB" dirty="0"/>
          </a:p>
        </p:txBody>
      </p:sp>
    </p:spTree>
    <p:extLst>
      <p:ext uri="{BB962C8B-B14F-4D97-AF65-F5344CB8AC3E}">
        <p14:creationId xmlns:p14="http://schemas.microsoft.com/office/powerpoint/2010/main" val="4437406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solidFill>
            <a:srgbClr val="36B0E3"/>
          </a:solidFill>
        </p:spPr>
        <p:txBody>
          <a:bodyPr anchor="ctr"/>
          <a:lstStyle/>
          <a:p>
            <a:r>
              <a:rPr lang="en-GB" spc="0" dirty="0">
                <a:solidFill>
                  <a:schemeClr val="bg1"/>
                </a:solidFill>
              </a:rPr>
              <a:t>ACCESSING WANDA</a:t>
            </a:r>
          </a:p>
        </p:txBody>
      </p:sp>
      <p:pic>
        <p:nvPicPr>
          <p:cNvPr id="7" name="Picture 6">
            <a:extLst>
              <a:ext uri="{FF2B5EF4-FFF2-40B4-BE49-F238E27FC236}">
                <a16:creationId xmlns:a16="http://schemas.microsoft.com/office/drawing/2014/main" id="{81B5BA6A-0E2D-BA44-BEF2-47BAFAA679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52941" y="3242546"/>
            <a:ext cx="3884199" cy="1288404"/>
          </a:xfrm>
          <a:prstGeom prst="rect">
            <a:avLst/>
          </a:prstGeom>
        </p:spPr>
      </p:pic>
      <p:pic>
        <p:nvPicPr>
          <p:cNvPr id="8" name="Picture 7" descr="A close up of a logo&#10;&#10;Description automatically generated">
            <a:extLst>
              <a:ext uri="{FF2B5EF4-FFF2-40B4-BE49-F238E27FC236}">
                <a16:creationId xmlns:a16="http://schemas.microsoft.com/office/drawing/2014/main" id="{277A5532-2796-F349-927D-E4D1DC44CEDF}"/>
              </a:ext>
            </a:extLst>
          </p:cNvPr>
          <p:cNvPicPr>
            <a:picLocks noChangeAspect="1"/>
          </p:cNvPicPr>
          <p:nvPr/>
        </p:nvPicPr>
        <p:blipFill>
          <a:blip r:embed="rId5"/>
          <a:stretch>
            <a:fillRect/>
          </a:stretch>
        </p:blipFill>
        <p:spPr>
          <a:xfrm>
            <a:off x="7007014" y="2161539"/>
            <a:ext cx="3884199" cy="873370"/>
          </a:xfrm>
          <a:prstGeom prst="rect">
            <a:avLst/>
          </a:prstGeom>
        </p:spPr>
      </p:pic>
    </p:spTree>
    <p:custDataLst>
      <p:tags r:id="rId1"/>
    </p:custDataLst>
    <p:extLst>
      <p:ext uri="{BB962C8B-B14F-4D97-AF65-F5344CB8AC3E}">
        <p14:creationId xmlns:p14="http://schemas.microsoft.com/office/powerpoint/2010/main" val="5634708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3200" dirty="0"/>
              <a:t>Where can you access Wanda?</a:t>
            </a:r>
          </a:p>
        </p:txBody>
      </p:sp>
      <p:sp>
        <p:nvSpPr>
          <p:cNvPr id="4" name="Text Placeholder 3"/>
          <p:cNvSpPr>
            <a:spLocks noGrp="1"/>
          </p:cNvSpPr>
          <p:nvPr>
            <p:ph type="body" sz="quarter" idx="15"/>
          </p:nvPr>
        </p:nvSpPr>
        <p:spPr/>
        <p:txBody>
          <a:bodyPr/>
          <a:lstStyle/>
          <a:p>
            <a:r>
              <a:rPr lang="en-GB" dirty="0"/>
              <a:t>Each type of method has offline and online capabilities</a:t>
            </a:r>
          </a:p>
        </p:txBody>
      </p:sp>
      <p:pic>
        <p:nvPicPr>
          <p:cNvPr id="7" name="Picture 4" descr="Image result for android phone table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06080" y="1567942"/>
            <a:ext cx="3823703" cy="26409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DHIS2 lapto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3535" y="3797174"/>
            <a:ext cx="3373121" cy="2529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5532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Using the system – computer</a:t>
            </a:r>
          </a:p>
        </p:txBody>
      </p:sp>
      <p:sp>
        <p:nvSpPr>
          <p:cNvPr id="3" name="Text Placeholder 2"/>
          <p:cNvSpPr>
            <a:spLocks noGrp="1"/>
          </p:cNvSpPr>
          <p:nvPr>
            <p:ph type="body" sz="quarter" idx="15"/>
          </p:nvPr>
        </p:nvSpPr>
        <p:spPr>
          <a:xfrm>
            <a:off x="686370" y="2127380"/>
            <a:ext cx="5238843" cy="4376187"/>
          </a:xfrm>
        </p:spPr>
        <p:txBody>
          <a:bodyPr/>
          <a:lstStyle/>
          <a:p>
            <a:r>
              <a:rPr lang="en-GB" dirty="0"/>
              <a:t>Got to: </a:t>
            </a:r>
            <a:r>
              <a:rPr lang="en-GB" sz="2000" b="1" dirty="0"/>
              <a:t>https://train.wanda.aidsalliance.org </a:t>
            </a:r>
          </a:p>
          <a:p>
            <a:r>
              <a:rPr lang="en-GB" dirty="0"/>
              <a:t>If you’ve typed it in correctly, this is what you should see.</a:t>
            </a:r>
          </a:p>
          <a:p>
            <a:pPr lvl="2"/>
            <a:r>
              <a:rPr lang="en-GB" sz="1800" b="1" dirty="0"/>
              <a:t>Forgot</a:t>
            </a:r>
            <a:r>
              <a:rPr lang="en-GB" sz="1800" dirty="0"/>
              <a:t> your password?</a:t>
            </a:r>
          </a:p>
          <a:p>
            <a:pPr lvl="2"/>
            <a:r>
              <a:rPr lang="en-GB" sz="1800" dirty="0"/>
              <a:t>To </a:t>
            </a:r>
            <a:r>
              <a:rPr lang="en-GB" sz="1800" b="1" dirty="0"/>
              <a:t>retrieve</a:t>
            </a:r>
            <a:r>
              <a:rPr lang="en-GB" sz="1800" dirty="0"/>
              <a:t> and </a:t>
            </a:r>
            <a:r>
              <a:rPr lang="en-GB" sz="1800" b="1" dirty="0"/>
              <a:t>create a new password </a:t>
            </a:r>
            <a:r>
              <a:rPr lang="en-GB" sz="1800" dirty="0"/>
              <a:t>you will need an </a:t>
            </a:r>
            <a:r>
              <a:rPr lang="en-GB" sz="1800" b="1" dirty="0"/>
              <a:t>email address</a:t>
            </a:r>
          </a:p>
          <a:p>
            <a:pPr lvl="2"/>
            <a:r>
              <a:rPr lang="en-GB" sz="1800" dirty="0"/>
              <a:t>If you experience any </a:t>
            </a:r>
            <a:r>
              <a:rPr lang="en-GB" sz="1800" b="1" dirty="0"/>
              <a:t>other issues </a:t>
            </a:r>
            <a:r>
              <a:rPr lang="en-GB" sz="1800" dirty="0"/>
              <a:t>while using Wanda, use the email address provided to send your questions </a:t>
            </a:r>
          </a:p>
          <a:p>
            <a:endParaRPr lang="en-GB" dirty="0"/>
          </a:p>
        </p:txBody>
      </p:sp>
      <p:pic>
        <p:nvPicPr>
          <p:cNvPr id="5" name="Picture 4"/>
          <p:cNvPicPr>
            <a:picLocks noChangeAspect="1"/>
          </p:cNvPicPr>
          <p:nvPr/>
        </p:nvPicPr>
        <p:blipFill>
          <a:blip r:embed="rId2"/>
          <a:stretch>
            <a:fillRect/>
          </a:stretch>
        </p:blipFill>
        <p:spPr>
          <a:xfrm>
            <a:off x="7285386" y="1593025"/>
            <a:ext cx="4343400" cy="4391025"/>
          </a:xfrm>
          <a:prstGeom prst="rect">
            <a:avLst/>
          </a:prstGeom>
        </p:spPr>
      </p:pic>
      <p:sp>
        <p:nvSpPr>
          <p:cNvPr id="6" name="Right Arrow 5"/>
          <p:cNvSpPr/>
          <p:nvPr/>
        </p:nvSpPr>
        <p:spPr>
          <a:xfrm>
            <a:off x="6212713" y="3788537"/>
            <a:ext cx="785174" cy="629633"/>
          </a:xfrm>
          <a:prstGeom prst="rightArrow">
            <a:avLst/>
          </a:prstGeom>
          <a:solidFill>
            <a:srgbClr val="E62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ight Arrow 6"/>
          <p:cNvSpPr/>
          <p:nvPr/>
        </p:nvSpPr>
        <p:spPr>
          <a:xfrm>
            <a:off x="6212712" y="3158904"/>
            <a:ext cx="785175" cy="629633"/>
          </a:xfrm>
          <a:prstGeom prst="rightArrow">
            <a:avLst/>
          </a:prstGeom>
          <a:solidFill>
            <a:srgbClr val="E62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86125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endParaRPr lang="en-GB" dirty="0"/>
          </a:p>
        </p:txBody>
      </p:sp>
      <p:sp>
        <p:nvSpPr>
          <p:cNvPr id="13" name="Title 1"/>
          <p:cNvSpPr txBox="1">
            <a:spLocks/>
          </p:cNvSpPr>
          <p:nvPr/>
        </p:nvSpPr>
        <p:spPr>
          <a:xfrm>
            <a:off x="723900" y="660688"/>
            <a:ext cx="10038835" cy="5493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spc="-80" dirty="0">
                <a:solidFill>
                  <a:srgbClr val="36B0E3"/>
                </a:solidFill>
                <a:latin typeface="Arial" panose="020B0604020202020204" pitchFamily="34" charset="0"/>
                <a:cs typeface="Arial" panose="020B0604020202020204" pitchFamily="34" charset="0"/>
              </a:rPr>
              <a:t>Using the system – mobile</a:t>
            </a:r>
          </a:p>
        </p:txBody>
      </p:sp>
      <p:sp>
        <p:nvSpPr>
          <p:cNvPr id="15" name="Rectangle 14"/>
          <p:cNvSpPr/>
          <p:nvPr/>
        </p:nvSpPr>
        <p:spPr>
          <a:xfrm>
            <a:off x="637953" y="6230679"/>
            <a:ext cx="2232838" cy="318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8" descr="Image result for androi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7953" y="1794609"/>
            <a:ext cx="2165112" cy="216511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Image result for windows phon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62707" y="681984"/>
            <a:ext cx="2619766" cy="26173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Image result for iphone"/>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1991" r="14085"/>
          <a:stretch/>
        </p:blipFill>
        <p:spPr bwMode="auto">
          <a:xfrm>
            <a:off x="8166813" y="4011393"/>
            <a:ext cx="2136159" cy="221928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8439780" y="4517"/>
            <a:ext cx="2252565" cy="2646878"/>
          </a:xfrm>
          <a:prstGeom prst="rect">
            <a:avLst/>
          </a:prstGeom>
          <a:noFill/>
        </p:spPr>
        <p:txBody>
          <a:bodyPr wrap="square" rtlCol="0">
            <a:spAutoFit/>
          </a:bodyPr>
          <a:lstStyle/>
          <a:p>
            <a:r>
              <a:rPr lang="en-GB" sz="16600" dirty="0">
                <a:solidFill>
                  <a:srgbClr val="E62F79"/>
                </a:solidFill>
                <a:sym typeface="Wingdings" panose="05000000000000000000" pitchFamily="2" charset="2"/>
              </a:rPr>
              <a:t>×</a:t>
            </a:r>
            <a:endParaRPr lang="en-GB" sz="2400" dirty="0">
              <a:solidFill>
                <a:srgbClr val="E62F79"/>
              </a:solidFill>
            </a:endParaRPr>
          </a:p>
        </p:txBody>
      </p:sp>
      <p:sp>
        <p:nvSpPr>
          <p:cNvPr id="23" name="TextBox 22"/>
          <p:cNvSpPr txBox="1"/>
          <p:nvPr/>
        </p:nvSpPr>
        <p:spPr>
          <a:xfrm>
            <a:off x="8619280" y="3129695"/>
            <a:ext cx="2252565" cy="2646878"/>
          </a:xfrm>
          <a:prstGeom prst="rect">
            <a:avLst/>
          </a:prstGeom>
          <a:noFill/>
        </p:spPr>
        <p:txBody>
          <a:bodyPr wrap="square" rtlCol="0">
            <a:spAutoFit/>
          </a:bodyPr>
          <a:lstStyle/>
          <a:p>
            <a:r>
              <a:rPr lang="en-GB" sz="16600" dirty="0">
                <a:solidFill>
                  <a:srgbClr val="E62F79"/>
                </a:solidFill>
                <a:sym typeface="Wingdings" panose="05000000000000000000" pitchFamily="2" charset="2"/>
              </a:rPr>
              <a:t>×</a:t>
            </a:r>
            <a:endParaRPr lang="en-GB" sz="2400" dirty="0">
              <a:solidFill>
                <a:srgbClr val="E62F79"/>
              </a:solidFill>
            </a:endParaRPr>
          </a:p>
        </p:txBody>
      </p:sp>
      <p:sp>
        <p:nvSpPr>
          <p:cNvPr id="24" name="TextBox 23"/>
          <p:cNvSpPr txBox="1"/>
          <p:nvPr/>
        </p:nvSpPr>
        <p:spPr>
          <a:xfrm>
            <a:off x="2593013" y="1947393"/>
            <a:ext cx="1309883" cy="1862048"/>
          </a:xfrm>
          <a:prstGeom prst="rect">
            <a:avLst/>
          </a:prstGeom>
          <a:noFill/>
        </p:spPr>
        <p:txBody>
          <a:bodyPr wrap="square" rtlCol="0">
            <a:spAutoFit/>
          </a:bodyPr>
          <a:lstStyle/>
          <a:p>
            <a:r>
              <a:rPr lang="en-GB" sz="11500" dirty="0">
                <a:solidFill>
                  <a:srgbClr val="E62F79"/>
                </a:solidFill>
                <a:sym typeface="Wingdings" panose="05000000000000000000" pitchFamily="2" charset="2"/>
              </a:rPr>
              <a:t></a:t>
            </a:r>
            <a:endParaRPr lang="en-GB" dirty="0">
              <a:solidFill>
                <a:srgbClr val="E62F79"/>
              </a:solidFill>
            </a:endParaRPr>
          </a:p>
        </p:txBody>
      </p:sp>
      <p:pic>
        <p:nvPicPr>
          <p:cNvPr id="25" name="Picture 24"/>
          <p:cNvPicPr/>
          <p:nvPr/>
        </p:nvPicPr>
        <p:blipFill>
          <a:blip r:embed="rId7"/>
          <a:stretch>
            <a:fillRect/>
          </a:stretch>
        </p:blipFill>
        <p:spPr>
          <a:xfrm>
            <a:off x="926098" y="4169056"/>
            <a:ext cx="6301090" cy="1958134"/>
          </a:xfrm>
          <a:prstGeom prst="rect">
            <a:avLst/>
          </a:prstGeom>
          <a:ln>
            <a:solidFill>
              <a:schemeClr val="bg1">
                <a:lumMod val="85000"/>
              </a:schemeClr>
            </a:solidFill>
          </a:ln>
        </p:spPr>
      </p:pic>
      <p:sp>
        <p:nvSpPr>
          <p:cNvPr id="26" name="Rectangle 25"/>
          <p:cNvSpPr/>
          <p:nvPr/>
        </p:nvSpPr>
        <p:spPr>
          <a:xfrm>
            <a:off x="-1" y="56290"/>
            <a:ext cx="3668233" cy="500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ustDataLst>
      <p:tags r:id="rId1"/>
    </p:custDataLst>
    <p:extLst>
      <p:ext uri="{BB962C8B-B14F-4D97-AF65-F5344CB8AC3E}">
        <p14:creationId xmlns:p14="http://schemas.microsoft.com/office/powerpoint/2010/main" val="42402086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67380" y="1420548"/>
            <a:ext cx="10857239" cy="4321704"/>
          </a:xfrm>
          <a:solidFill>
            <a:srgbClr val="E62F79"/>
          </a:solidFill>
        </p:spPr>
        <p:txBody>
          <a:bodyPr anchor="ctr"/>
          <a:lstStyle/>
          <a:p>
            <a:pPr algn="ctr"/>
            <a:r>
              <a:rPr lang="en-GB" dirty="0">
                <a:latin typeface="Arial" panose="020B0604020202020204" pitchFamily="34" charset="0"/>
                <a:cs typeface="Arial" panose="020B0604020202020204" pitchFamily="34" charset="0"/>
              </a:rPr>
              <a:t>Practice logging in</a:t>
            </a:r>
          </a:p>
        </p:txBody>
      </p:sp>
    </p:spTree>
    <p:extLst>
      <p:ext uri="{BB962C8B-B14F-4D97-AF65-F5344CB8AC3E}">
        <p14:creationId xmlns:p14="http://schemas.microsoft.com/office/powerpoint/2010/main" val="5214383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3200" dirty="0"/>
              <a:t>Navigating Wanda</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6802" y="1781280"/>
            <a:ext cx="11355018" cy="1693658"/>
          </a:xfrm>
          <a:prstGeom prst="rect">
            <a:avLst/>
          </a:prstGeom>
          <a:ln>
            <a:solidFill>
              <a:schemeClr val="bg1">
                <a:lumMod val="85000"/>
              </a:schemeClr>
            </a:solidFill>
          </a:ln>
        </p:spPr>
      </p:pic>
    </p:spTree>
    <p:extLst>
      <p:ext uri="{BB962C8B-B14F-4D97-AF65-F5344CB8AC3E}">
        <p14:creationId xmlns:p14="http://schemas.microsoft.com/office/powerpoint/2010/main" val="25858352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User profile</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91175" y="1711308"/>
            <a:ext cx="7209650" cy="4486004"/>
          </a:xfrm>
          <a:prstGeom prst="rect">
            <a:avLst/>
          </a:prstGeom>
        </p:spPr>
      </p:pic>
      <p:sp>
        <p:nvSpPr>
          <p:cNvPr id="4" name="Rectangle 3"/>
          <p:cNvSpPr/>
          <p:nvPr/>
        </p:nvSpPr>
        <p:spPr>
          <a:xfrm>
            <a:off x="6738003" y="1933299"/>
            <a:ext cx="1191166" cy="164090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86125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Editing data </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7933" y="2101383"/>
            <a:ext cx="10734791" cy="3762388"/>
          </a:xfrm>
          <a:prstGeom prst="rect">
            <a:avLst/>
          </a:prstGeom>
          <a:ln>
            <a:solidFill>
              <a:sysClr val="window" lastClr="FFFFFF">
                <a:lumMod val="85000"/>
              </a:sysClr>
            </a:solidFill>
          </a:ln>
        </p:spPr>
      </p:pic>
      <p:sp>
        <p:nvSpPr>
          <p:cNvPr id="6" name="Right Arrow 5"/>
          <p:cNvSpPr/>
          <p:nvPr/>
        </p:nvSpPr>
        <p:spPr>
          <a:xfrm rot="10800000">
            <a:off x="8165341" y="2825023"/>
            <a:ext cx="1059543" cy="666930"/>
          </a:xfrm>
          <a:prstGeom prst="rightArrow">
            <a:avLst/>
          </a:prstGeom>
          <a:solidFill>
            <a:srgbClr val="E62F79"/>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E62F79"/>
              </a:solidFill>
              <a:effectLst/>
              <a:uLnTx/>
              <a:uFillTx/>
              <a:latin typeface="Calibri"/>
              <a:ea typeface="+mn-ea"/>
              <a:cs typeface="+mn-cs"/>
            </a:endParaRPr>
          </a:p>
        </p:txBody>
      </p:sp>
      <p:sp>
        <p:nvSpPr>
          <p:cNvPr id="7" name="Right Arrow 6"/>
          <p:cNvSpPr/>
          <p:nvPr/>
        </p:nvSpPr>
        <p:spPr>
          <a:xfrm rot="10800000">
            <a:off x="8201626" y="3661189"/>
            <a:ext cx="1059543" cy="666930"/>
          </a:xfrm>
          <a:prstGeom prst="rightArrow">
            <a:avLst/>
          </a:prstGeom>
          <a:solidFill>
            <a:srgbClr val="E62F79"/>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E62F79"/>
              </a:solidFill>
              <a:effectLst/>
              <a:uLnTx/>
              <a:uFillTx/>
              <a:latin typeface="Calibri"/>
              <a:ea typeface="+mn-ea"/>
              <a:cs typeface="+mn-cs"/>
            </a:endParaRPr>
          </a:p>
        </p:txBody>
      </p:sp>
      <p:sp>
        <p:nvSpPr>
          <p:cNvPr id="8" name="Right Arrow 7"/>
          <p:cNvSpPr/>
          <p:nvPr/>
        </p:nvSpPr>
        <p:spPr>
          <a:xfrm rot="10800000">
            <a:off x="8201625" y="4497355"/>
            <a:ext cx="1059543" cy="666930"/>
          </a:xfrm>
          <a:prstGeom prst="rightArrow">
            <a:avLst/>
          </a:prstGeom>
          <a:solidFill>
            <a:srgbClr val="E62F79"/>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E62F79"/>
              </a:solidFill>
              <a:effectLst/>
              <a:uLnTx/>
              <a:uFillTx/>
              <a:latin typeface="Calibri"/>
              <a:ea typeface="+mn-ea"/>
              <a:cs typeface="+mn-cs"/>
            </a:endParaRPr>
          </a:p>
        </p:txBody>
      </p:sp>
    </p:spTree>
    <p:extLst>
      <p:ext uri="{BB962C8B-B14F-4D97-AF65-F5344CB8AC3E}">
        <p14:creationId xmlns:p14="http://schemas.microsoft.com/office/powerpoint/2010/main" val="905540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0688"/>
            <a:ext cx="7971213" cy="549381"/>
          </a:xfrm>
        </p:spPr>
        <p:txBody>
          <a:bodyPr/>
          <a:lstStyle/>
          <a:p>
            <a:r>
              <a:rPr lang="en-GB" sz="3200" dirty="0"/>
              <a:t>REAct: Past, present and future </a:t>
            </a:r>
          </a:p>
        </p:txBody>
      </p:sp>
      <p:sp>
        <p:nvSpPr>
          <p:cNvPr id="5" name="Text Placeholder 4"/>
          <p:cNvSpPr>
            <a:spLocks noGrp="1"/>
          </p:cNvSpPr>
          <p:nvPr>
            <p:ph type="body" sz="quarter" idx="15"/>
          </p:nvPr>
        </p:nvSpPr>
        <p:spPr>
          <a:xfrm>
            <a:off x="723901" y="1979613"/>
            <a:ext cx="2760444" cy="3635124"/>
          </a:xfrm>
        </p:spPr>
        <p:txBody>
          <a:bodyPr/>
          <a:lstStyle/>
          <a:p>
            <a:pPr marL="0" indent="0">
              <a:buNone/>
            </a:pPr>
            <a:r>
              <a:rPr lang="en-GB" b="1" dirty="0"/>
              <a:t>Past</a:t>
            </a:r>
            <a:r>
              <a:rPr lang="en-GB" dirty="0"/>
              <a:t> </a:t>
            </a:r>
          </a:p>
          <a:p>
            <a:r>
              <a:rPr lang="en-GB" dirty="0"/>
              <a:t>Developed by Frontline AIDs</a:t>
            </a:r>
          </a:p>
          <a:p>
            <a:r>
              <a:rPr lang="en-GB" dirty="0"/>
              <a:t>Field tested in Uganda, Myanmar and Bangladesh in 2014</a:t>
            </a:r>
          </a:p>
          <a:p>
            <a:r>
              <a:rPr lang="en-GB" dirty="0"/>
              <a:t>Since then it has set up in 22 countries across the world </a:t>
            </a:r>
          </a:p>
        </p:txBody>
      </p:sp>
      <p:sp>
        <p:nvSpPr>
          <p:cNvPr id="6" name="Text Placeholder 4"/>
          <p:cNvSpPr>
            <a:spLocks noGrp="1"/>
          </p:cNvSpPr>
          <p:nvPr>
            <p:ph type="body" sz="quarter" idx="15"/>
          </p:nvPr>
        </p:nvSpPr>
        <p:spPr>
          <a:xfrm>
            <a:off x="4254768" y="1979613"/>
            <a:ext cx="3657198" cy="3635124"/>
          </a:xfrm>
        </p:spPr>
        <p:txBody>
          <a:bodyPr/>
          <a:lstStyle/>
          <a:p>
            <a:pPr marL="0" indent="0">
              <a:buNone/>
            </a:pPr>
            <a:r>
              <a:rPr lang="en-GB" b="1" dirty="0"/>
              <a:t>Present</a:t>
            </a:r>
            <a:r>
              <a:rPr lang="en-GB" dirty="0"/>
              <a:t> </a:t>
            </a:r>
          </a:p>
          <a:p>
            <a:r>
              <a:rPr lang="en-GB" dirty="0"/>
              <a:t>A new robust IMS system has been developed </a:t>
            </a:r>
          </a:p>
          <a:p>
            <a:r>
              <a:rPr lang="en-GB" dirty="0"/>
              <a:t>Standardised and unique indicators developed </a:t>
            </a:r>
          </a:p>
          <a:p>
            <a:r>
              <a:rPr lang="en-GB" dirty="0"/>
              <a:t>Focus on client follow up </a:t>
            </a:r>
          </a:p>
          <a:p>
            <a:r>
              <a:rPr lang="en-GB" dirty="0"/>
              <a:t>REActors can make programme intervention-level recommendations </a:t>
            </a:r>
          </a:p>
          <a:p>
            <a:endParaRPr lang="en-GB" dirty="0"/>
          </a:p>
        </p:txBody>
      </p:sp>
      <p:sp>
        <p:nvSpPr>
          <p:cNvPr id="7" name="Text Placeholder 4"/>
          <p:cNvSpPr>
            <a:spLocks noGrp="1"/>
          </p:cNvSpPr>
          <p:nvPr>
            <p:ph type="body" sz="quarter" idx="15"/>
          </p:nvPr>
        </p:nvSpPr>
        <p:spPr>
          <a:xfrm>
            <a:off x="8268503" y="1910632"/>
            <a:ext cx="2760444" cy="3635124"/>
          </a:xfrm>
        </p:spPr>
        <p:txBody>
          <a:bodyPr/>
          <a:lstStyle/>
          <a:p>
            <a:pPr marL="0" indent="0">
              <a:buNone/>
            </a:pPr>
            <a:r>
              <a:rPr lang="en-GB" b="1" dirty="0"/>
              <a:t>Future</a:t>
            </a:r>
            <a:r>
              <a:rPr lang="en-GB" dirty="0"/>
              <a:t> </a:t>
            </a:r>
          </a:p>
          <a:p>
            <a:r>
              <a:rPr lang="en-GB" dirty="0"/>
              <a:t>Opportunity to transition REAct from small scale to large scale, from community and district levels to national programmes</a:t>
            </a:r>
          </a:p>
        </p:txBody>
      </p:sp>
    </p:spTree>
    <p:extLst>
      <p:ext uri="{BB962C8B-B14F-4D97-AF65-F5344CB8AC3E}">
        <p14:creationId xmlns:p14="http://schemas.microsoft.com/office/powerpoint/2010/main" val="33636934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4565" y="1307608"/>
            <a:ext cx="10932253" cy="4748996"/>
          </a:xfrm>
          <a:prstGeom prst="rect">
            <a:avLst/>
          </a:prstGeom>
        </p:spPr>
      </p:pic>
      <p:sp>
        <p:nvSpPr>
          <p:cNvPr id="2" name="Title 1"/>
          <p:cNvSpPr>
            <a:spLocks noGrp="1"/>
          </p:cNvSpPr>
          <p:nvPr>
            <p:ph type="title"/>
          </p:nvPr>
        </p:nvSpPr>
        <p:spPr>
          <a:xfrm>
            <a:off x="723900" y="660688"/>
            <a:ext cx="7971213" cy="549381"/>
          </a:xfrm>
        </p:spPr>
        <p:txBody>
          <a:bodyPr/>
          <a:lstStyle/>
          <a:p>
            <a:r>
              <a:rPr lang="en-GB" sz="3200" dirty="0"/>
              <a:t>User profile: practice</a:t>
            </a:r>
          </a:p>
        </p:txBody>
      </p:sp>
      <p:sp>
        <p:nvSpPr>
          <p:cNvPr id="5" name="Explosion 1 4"/>
          <p:cNvSpPr/>
          <p:nvPr/>
        </p:nvSpPr>
        <p:spPr>
          <a:xfrm>
            <a:off x="0" y="2547257"/>
            <a:ext cx="4775841" cy="4204417"/>
          </a:xfrm>
          <a:prstGeom prst="irregularSeal1">
            <a:avLst/>
          </a:prstGeom>
          <a:solidFill>
            <a:srgbClr val="E62F79"/>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alibri"/>
                <a:ea typeface="+mn-ea"/>
                <a:cs typeface="+mn-cs"/>
              </a:rPr>
              <a:t>Practice changing your password and adding details about yourself</a:t>
            </a:r>
          </a:p>
        </p:txBody>
      </p:sp>
      <p:sp>
        <p:nvSpPr>
          <p:cNvPr id="7" name="TextBox 6"/>
          <p:cNvSpPr txBox="1"/>
          <p:nvPr/>
        </p:nvSpPr>
        <p:spPr>
          <a:xfrm>
            <a:off x="5430406" y="3564552"/>
            <a:ext cx="6866621" cy="216982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2400" b="1" u="none" strike="noStrike" kern="0" cap="none" spc="0" normalizeH="0" baseline="0" noProof="0" dirty="0">
                <a:ln>
                  <a:noFill/>
                </a:ln>
                <a:solidFill>
                  <a:srgbClr val="E62F79"/>
                </a:solidFill>
                <a:effectLst/>
                <a:uLnTx/>
                <a:uFillTx/>
                <a:latin typeface="Arial Black" panose="020B0604020202020204" pitchFamily="34" charset="0"/>
                <a:cs typeface="Arial Black" panose="020B0604020202020204" pitchFamily="34" charset="0"/>
              </a:rPr>
              <a:t>IMPORTANT: PASSWORDS </a:t>
            </a:r>
          </a:p>
          <a:p>
            <a:pPr marL="342900" marR="0" lvl="0" indent="-342900" defTabSz="457200" eaLnBrk="1" fontAlgn="auto" latinLnBrk="0" hangingPunct="1">
              <a:spcBef>
                <a:spcPts val="0"/>
              </a:spcBef>
              <a:spcAft>
                <a:spcPts val="600"/>
              </a:spcAft>
              <a:buClrTx/>
              <a:buSzTx/>
              <a:buFont typeface="Arial" panose="020B0604020202020204" pitchFamily="34" charset="0"/>
              <a:buChar char="•"/>
              <a:tabLst/>
              <a:defRPr/>
            </a:pPr>
            <a:r>
              <a:rPr kumimoji="0" lang="en-GB"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Combination of letters and numbers</a:t>
            </a:r>
          </a:p>
          <a:p>
            <a:pPr marL="342900" marR="0" lvl="0" indent="-342900" defTabSz="457200" eaLnBrk="1" fontAlgn="auto" latinLnBrk="0" hangingPunct="1">
              <a:spcBef>
                <a:spcPts val="0"/>
              </a:spcBef>
              <a:spcAft>
                <a:spcPts val="600"/>
              </a:spcAft>
              <a:buClrTx/>
              <a:buSzTx/>
              <a:buFont typeface="Arial" panose="020B0604020202020204" pitchFamily="34" charset="0"/>
              <a:buChar char="•"/>
              <a:tabLst/>
              <a:defRPr/>
            </a:pPr>
            <a:r>
              <a:rPr kumimoji="0" lang="en-GB"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least one capital letter</a:t>
            </a:r>
          </a:p>
          <a:p>
            <a:pPr marL="342900" marR="0" lvl="0" indent="-342900" defTabSz="457200" eaLnBrk="1" fontAlgn="auto" latinLnBrk="0" hangingPunct="1">
              <a:spcBef>
                <a:spcPts val="0"/>
              </a:spcBef>
              <a:spcAft>
                <a:spcPts val="600"/>
              </a:spcAft>
              <a:buClrTx/>
              <a:buSzTx/>
              <a:buFont typeface="Arial" panose="020B0604020202020204" pitchFamily="34" charset="0"/>
              <a:buChar char="•"/>
              <a:tabLst/>
              <a:defRPr/>
            </a:pPr>
            <a:r>
              <a:rPr kumimoji="0" lang="en-GB"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least one special character (e.g. =!?*%&amp;)</a:t>
            </a:r>
          </a:p>
          <a:p>
            <a:pPr marL="342900" marR="0" lvl="0" indent="-342900" defTabSz="457200" eaLnBrk="1" fontAlgn="auto" latinLnBrk="0" hangingPunct="1">
              <a:spcBef>
                <a:spcPts val="0"/>
              </a:spcBef>
              <a:spcAft>
                <a:spcPts val="600"/>
              </a:spcAft>
              <a:buClrTx/>
              <a:buSzTx/>
              <a:buFont typeface="Arial" panose="020B0604020202020204" pitchFamily="34" charset="0"/>
              <a:buChar char="•"/>
              <a:tabLst/>
              <a:defRPr/>
            </a:pPr>
            <a:r>
              <a:rPr kumimoji="0" lang="en-GB"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least 8 characters long</a:t>
            </a:r>
          </a:p>
        </p:txBody>
      </p:sp>
    </p:spTree>
    <p:extLst>
      <p:ext uri="{BB962C8B-B14F-4D97-AF65-F5344CB8AC3E}">
        <p14:creationId xmlns:p14="http://schemas.microsoft.com/office/powerpoint/2010/main" val="26606301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solidFill>
            <a:srgbClr val="36B0E3"/>
          </a:solidFill>
        </p:spPr>
        <p:txBody>
          <a:bodyPr anchor="ctr"/>
          <a:lstStyle/>
          <a:p>
            <a:r>
              <a:rPr lang="en-GB" spc="0" dirty="0">
                <a:solidFill>
                  <a:schemeClr val="bg1"/>
                </a:solidFill>
              </a:rPr>
              <a:t>ENTERING HUMAN RIGHTS DATA</a:t>
            </a:r>
          </a:p>
        </p:txBody>
      </p:sp>
      <p:pic>
        <p:nvPicPr>
          <p:cNvPr id="7" name="Picture 6">
            <a:extLst>
              <a:ext uri="{FF2B5EF4-FFF2-40B4-BE49-F238E27FC236}">
                <a16:creationId xmlns:a16="http://schemas.microsoft.com/office/drawing/2014/main" id="{7BC48AE8-E0C7-C941-AEEA-A460DFB3FD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52941" y="3242546"/>
            <a:ext cx="3884199" cy="1288404"/>
          </a:xfrm>
          <a:prstGeom prst="rect">
            <a:avLst/>
          </a:prstGeom>
        </p:spPr>
      </p:pic>
      <p:pic>
        <p:nvPicPr>
          <p:cNvPr id="8" name="Picture 7" descr="A close up of a logo&#10;&#10;Description automatically generated">
            <a:extLst>
              <a:ext uri="{FF2B5EF4-FFF2-40B4-BE49-F238E27FC236}">
                <a16:creationId xmlns:a16="http://schemas.microsoft.com/office/drawing/2014/main" id="{E33F11B2-ED49-B842-9D5D-F8CD0D2F1A94}"/>
              </a:ext>
            </a:extLst>
          </p:cNvPr>
          <p:cNvPicPr>
            <a:picLocks noChangeAspect="1"/>
          </p:cNvPicPr>
          <p:nvPr/>
        </p:nvPicPr>
        <p:blipFill>
          <a:blip r:embed="rId5"/>
          <a:stretch>
            <a:fillRect/>
          </a:stretch>
        </p:blipFill>
        <p:spPr>
          <a:xfrm>
            <a:off x="7007014" y="2161539"/>
            <a:ext cx="3884199" cy="873370"/>
          </a:xfrm>
          <a:prstGeom prst="rect">
            <a:avLst/>
          </a:prstGeom>
        </p:spPr>
      </p:pic>
    </p:spTree>
    <p:custDataLst>
      <p:tags r:id="rId1"/>
    </p:custDataLst>
    <p:extLst>
      <p:ext uri="{BB962C8B-B14F-4D97-AF65-F5344CB8AC3E}">
        <p14:creationId xmlns:p14="http://schemas.microsoft.com/office/powerpoint/2010/main" val="26198323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Using computers</a:t>
            </a:r>
          </a:p>
        </p:txBody>
      </p:sp>
      <p:sp>
        <p:nvSpPr>
          <p:cNvPr id="3" name="Text Placeholder 2"/>
          <p:cNvSpPr>
            <a:spLocks noGrp="1"/>
          </p:cNvSpPr>
          <p:nvPr>
            <p:ph type="body" sz="quarter" idx="15"/>
          </p:nvPr>
        </p:nvSpPr>
        <p:spPr>
          <a:xfrm>
            <a:off x="723901" y="1979613"/>
            <a:ext cx="3458632" cy="3635124"/>
          </a:xfrm>
        </p:spPr>
        <p:txBody>
          <a:bodyPr/>
          <a:lstStyle/>
          <a:p>
            <a:pPr marL="0" indent="0">
              <a:buNone/>
            </a:pPr>
            <a:r>
              <a:rPr lang="en-GB" dirty="0"/>
              <a:t>From the Apps menu, click the Tracker Capture icon.</a:t>
            </a:r>
          </a:p>
          <a:p>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07164" y="1884363"/>
            <a:ext cx="5542843" cy="4157132"/>
          </a:xfrm>
          <a:prstGeom prst="rect">
            <a:avLst/>
          </a:prstGeom>
        </p:spPr>
      </p:pic>
      <p:sp>
        <p:nvSpPr>
          <p:cNvPr id="5" name="Rectangle 4"/>
          <p:cNvSpPr/>
          <p:nvPr/>
        </p:nvSpPr>
        <p:spPr>
          <a:xfrm>
            <a:off x="6007164" y="4489730"/>
            <a:ext cx="1368028" cy="1324351"/>
          </a:xfrm>
          <a:prstGeom prst="rect">
            <a:avLst/>
          </a:prstGeom>
          <a:noFill/>
          <a:ln w="38100">
            <a:solidFill>
              <a:srgbClr val="E62F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ight Arrow 3">
            <a:extLst>
              <a:ext uri="{FF2B5EF4-FFF2-40B4-BE49-F238E27FC236}">
                <a16:creationId xmlns:a16="http://schemas.microsoft.com/office/drawing/2014/main" id="{64695A9E-2610-3540-A10C-7709036E634D}"/>
              </a:ext>
            </a:extLst>
          </p:cNvPr>
          <p:cNvSpPr/>
          <p:nvPr/>
        </p:nvSpPr>
        <p:spPr>
          <a:xfrm>
            <a:off x="4182533" y="4805627"/>
            <a:ext cx="1286933" cy="692555"/>
          </a:xfrm>
          <a:prstGeom prst="rightArrow">
            <a:avLst/>
          </a:prstGeom>
          <a:solidFill>
            <a:srgbClr val="E62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81048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Registering a client</a:t>
            </a:r>
          </a:p>
        </p:txBody>
      </p:sp>
      <p:sp>
        <p:nvSpPr>
          <p:cNvPr id="3" name="Text Placeholder 2"/>
          <p:cNvSpPr>
            <a:spLocks noGrp="1"/>
          </p:cNvSpPr>
          <p:nvPr>
            <p:ph type="body" sz="quarter" idx="15"/>
          </p:nvPr>
        </p:nvSpPr>
        <p:spPr>
          <a:xfrm>
            <a:off x="723900" y="1503363"/>
            <a:ext cx="10771413" cy="3635124"/>
          </a:xfrm>
        </p:spPr>
        <p:txBody>
          <a:bodyPr/>
          <a:lstStyle/>
          <a:p>
            <a:pPr marL="0" indent="0">
              <a:buNone/>
            </a:pPr>
            <a:r>
              <a:rPr lang="en-GB" dirty="0"/>
              <a:t>From the hierarchy tree on the left, click on the relevant Organisation Unit – the only option you should be able to see is linked to where your organisation is operating</a:t>
            </a:r>
          </a:p>
        </p:txBody>
      </p:sp>
      <p:grpSp>
        <p:nvGrpSpPr>
          <p:cNvPr id="5" name="Group 4"/>
          <p:cNvGrpSpPr/>
          <p:nvPr/>
        </p:nvGrpSpPr>
        <p:grpSpPr>
          <a:xfrm>
            <a:off x="2305188" y="2445828"/>
            <a:ext cx="6805163" cy="3624128"/>
            <a:chOff x="0" y="0"/>
            <a:chExt cx="5769610" cy="294259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 y="0"/>
              <a:ext cx="5731510" cy="2942590"/>
            </a:xfrm>
            <a:prstGeom prst="rect">
              <a:avLst/>
            </a:prstGeom>
          </p:spPr>
        </p:pic>
        <p:sp>
          <p:nvSpPr>
            <p:cNvPr id="7" name="Rectangle 6"/>
            <p:cNvSpPr/>
            <p:nvPr/>
          </p:nvSpPr>
          <p:spPr>
            <a:xfrm>
              <a:off x="0" y="819150"/>
              <a:ext cx="133350" cy="152400"/>
            </a:xfrm>
            <a:prstGeom prst="rect">
              <a:avLst/>
            </a:prstGeom>
            <a:noFill/>
            <a:ln w="19050" cap="flat" cmpd="sng" algn="ctr">
              <a:solidFill>
                <a:srgbClr val="E62F79"/>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Right Arrow 7">
            <a:extLst>
              <a:ext uri="{FF2B5EF4-FFF2-40B4-BE49-F238E27FC236}">
                <a16:creationId xmlns:a16="http://schemas.microsoft.com/office/drawing/2014/main" id="{A0385CA7-3A55-EB46-96E5-F72EE9D72C46}"/>
              </a:ext>
            </a:extLst>
          </p:cNvPr>
          <p:cNvSpPr/>
          <p:nvPr/>
        </p:nvSpPr>
        <p:spPr>
          <a:xfrm>
            <a:off x="723900" y="3202274"/>
            <a:ext cx="1286933" cy="692555"/>
          </a:xfrm>
          <a:prstGeom prst="rightArrow">
            <a:avLst/>
          </a:prstGeom>
          <a:solidFill>
            <a:srgbClr val="E62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85847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Registering a client</a:t>
            </a:r>
          </a:p>
        </p:txBody>
      </p:sp>
      <p:sp>
        <p:nvSpPr>
          <p:cNvPr id="3" name="Text Placeholder 2"/>
          <p:cNvSpPr>
            <a:spLocks noGrp="1"/>
          </p:cNvSpPr>
          <p:nvPr>
            <p:ph type="body" sz="quarter" idx="15"/>
          </p:nvPr>
        </p:nvSpPr>
        <p:spPr>
          <a:xfrm>
            <a:off x="723900" y="1690179"/>
            <a:ext cx="9679732" cy="3635124"/>
          </a:xfrm>
        </p:spPr>
        <p:txBody>
          <a:bodyPr/>
          <a:lstStyle/>
          <a:p>
            <a:pPr marL="0" indent="0">
              <a:buNone/>
            </a:pPr>
            <a:r>
              <a:rPr lang="en-GB" dirty="0"/>
              <a:t>From the Tracker Capture app, select the REA- Starting template to register a client.</a:t>
            </a:r>
          </a:p>
          <a:p>
            <a:pPr marL="0" indent="0">
              <a:buNone/>
            </a:pPr>
            <a:endParaRPr lang="en-GB" dirty="0"/>
          </a:p>
          <a:p>
            <a:pPr marL="0" indent="0">
              <a:buNone/>
            </a:pPr>
            <a:endParaRPr lang="en-GB" dirty="0"/>
          </a:p>
          <a:p>
            <a:pPr marL="0" indent="0">
              <a:buNone/>
            </a:pPr>
            <a:endParaRPr lang="en-GB" dirty="0"/>
          </a:p>
          <a:p>
            <a:pPr marL="0" indent="0">
              <a:buNone/>
            </a:pPr>
            <a:r>
              <a:rPr lang="en-GB" dirty="0"/>
              <a:t>Click Register.</a:t>
            </a:r>
          </a:p>
          <a:p>
            <a:pPr marL="0" indent="0">
              <a:buNone/>
            </a:pPr>
            <a:r>
              <a:rPr lang="en-GB" dirty="0"/>
              <a:t>Enter the Date of first contact when the client came forwards with their story</a:t>
            </a:r>
          </a:p>
          <a:p>
            <a:pPr marL="0" indent="0">
              <a:buNone/>
            </a:pPr>
            <a:endParaRPr lang="en-GB" dirty="0"/>
          </a:p>
          <a:p>
            <a:pPr marL="0" indent="0">
              <a:buNone/>
            </a:pPr>
            <a:endParaRPr lang="en-GB" dirty="0"/>
          </a:p>
        </p:txBody>
      </p:sp>
      <p:grpSp>
        <p:nvGrpSpPr>
          <p:cNvPr id="5" name="Group 4"/>
          <p:cNvGrpSpPr/>
          <p:nvPr/>
        </p:nvGrpSpPr>
        <p:grpSpPr>
          <a:xfrm>
            <a:off x="723901" y="1962757"/>
            <a:ext cx="8285310" cy="1265065"/>
            <a:chOff x="0" y="0"/>
            <a:chExt cx="5448300" cy="83820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5448300" cy="838200"/>
            </a:xfrm>
            <a:prstGeom prst="rect">
              <a:avLst/>
            </a:prstGeom>
          </p:spPr>
        </p:pic>
        <p:sp>
          <p:nvSpPr>
            <p:cNvPr id="7" name="Rectangle 6"/>
            <p:cNvSpPr/>
            <p:nvPr/>
          </p:nvSpPr>
          <p:spPr>
            <a:xfrm>
              <a:off x="4646428" y="159488"/>
              <a:ext cx="574040" cy="329565"/>
            </a:xfrm>
            <a:prstGeom prst="rect">
              <a:avLst/>
            </a:prstGeom>
            <a:noFill/>
            <a:ln w="28575">
              <a:solidFill>
                <a:srgbClr val="E62F79"/>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pic>
        <p:nvPicPr>
          <p:cNvPr id="8" name="Picture 7"/>
          <p:cNvPicPr>
            <a:picLocks noChangeAspect="1"/>
          </p:cNvPicPr>
          <p:nvPr/>
        </p:nvPicPr>
        <p:blipFill>
          <a:blip r:embed="rId3"/>
          <a:stretch>
            <a:fillRect/>
          </a:stretch>
        </p:blipFill>
        <p:spPr>
          <a:xfrm>
            <a:off x="910464" y="4186859"/>
            <a:ext cx="6991745" cy="1784352"/>
          </a:xfrm>
          <a:prstGeom prst="rect">
            <a:avLst/>
          </a:prstGeom>
          <a:ln>
            <a:solidFill>
              <a:schemeClr val="bg1">
                <a:lumMod val="85000"/>
              </a:schemeClr>
            </a:solidFill>
          </a:ln>
        </p:spPr>
      </p:pic>
      <p:sp>
        <p:nvSpPr>
          <p:cNvPr id="9" name="Rectangle 8"/>
          <p:cNvSpPr/>
          <p:nvPr/>
        </p:nvSpPr>
        <p:spPr>
          <a:xfrm>
            <a:off x="1219200" y="5244324"/>
            <a:ext cx="5922336" cy="561089"/>
          </a:xfrm>
          <a:prstGeom prst="rect">
            <a:avLst/>
          </a:prstGeom>
          <a:noFill/>
          <a:ln w="38100">
            <a:solidFill>
              <a:srgbClr val="E62F7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0" name="Right Arrow 9">
            <a:extLst>
              <a:ext uri="{FF2B5EF4-FFF2-40B4-BE49-F238E27FC236}">
                <a16:creationId xmlns:a16="http://schemas.microsoft.com/office/drawing/2014/main" id="{A886041E-6BB6-C14D-BDB2-F521A40A6314}"/>
              </a:ext>
            </a:extLst>
          </p:cNvPr>
          <p:cNvSpPr/>
          <p:nvPr/>
        </p:nvSpPr>
        <p:spPr>
          <a:xfrm rot="10800000">
            <a:off x="9170443" y="2105888"/>
            <a:ext cx="1286933" cy="692555"/>
          </a:xfrm>
          <a:prstGeom prst="rightArrow">
            <a:avLst/>
          </a:prstGeom>
          <a:solidFill>
            <a:srgbClr val="E62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a:extLst>
              <a:ext uri="{FF2B5EF4-FFF2-40B4-BE49-F238E27FC236}">
                <a16:creationId xmlns:a16="http://schemas.microsoft.com/office/drawing/2014/main" id="{8E902852-1CF0-7247-A76F-FC501E134B0F}"/>
              </a:ext>
            </a:extLst>
          </p:cNvPr>
          <p:cNvSpPr/>
          <p:nvPr/>
        </p:nvSpPr>
        <p:spPr>
          <a:xfrm rot="10800000">
            <a:off x="8239110" y="5153888"/>
            <a:ext cx="1286933" cy="692555"/>
          </a:xfrm>
          <a:prstGeom prst="rightArrow">
            <a:avLst/>
          </a:prstGeom>
          <a:solidFill>
            <a:srgbClr val="E62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3310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Registering a client</a:t>
            </a:r>
          </a:p>
        </p:txBody>
      </p:sp>
      <p:sp>
        <p:nvSpPr>
          <p:cNvPr id="3" name="Text Placeholder 2"/>
          <p:cNvSpPr>
            <a:spLocks noGrp="1"/>
          </p:cNvSpPr>
          <p:nvPr>
            <p:ph type="body" sz="quarter" idx="15"/>
          </p:nvPr>
        </p:nvSpPr>
        <p:spPr>
          <a:xfrm>
            <a:off x="723901" y="1655570"/>
            <a:ext cx="10444842" cy="436352"/>
          </a:xfrm>
        </p:spPr>
        <p:txBody>
          <a:bodyPr/>
          <a:lstStyle/>
          <a:p>
            <a:pPr marL="0" indent="0">
              <a:buNone/>
            </a:pPr>
            <a:r>
              <a:rPr lang="en-GB" dirty="0"/>
              <a:t>Enter all the necessary information in the profile of the client in the data entry form.</a:t>
            </a:r>
          </a:p>
          <a:p>
            <a:endParaRPr lang="en-GB" dirty="0"/>
          </a:p>
        </p:txBody>
      </p:sp>
      <p:grpSp>
        <p:nvGrpSpPr>
          <p:cNvPr id="5" name="Group 4"/>
          <p:cNvGrpSpPr/>
          <p:nvPr/>
        </p:nvGrpSpPr>
        <p:grpSpPr>
          <a:xfrm>
            <a:off x="818043" y="2108719"/>
            <a:ext cx="9781534" cy="4544008"/>
            <a:chOff x="360842" y="1375139"/>
            <a:chExt cx="10553909" cy="5482861"/>
          </a:xfrm>
        </p:grpSpPr>
        <p:pic>
          <p:nvPicPr>
            <p:cNvPr id="6" name="Picture 5"/>
            <p:cNvPicPr>
              <a:picLocks noChangeAspect="1"/>
            </p:cNvPicPr>
            <p:nvPr/>
          </p:nvPicPr>
          <p:blipFill>
            <a:blip r:embed="rId2"/>
            <a:stretch>
              <a:fillRect/>
            </a:stretch>
          </p:blipFill>
          <p:spPr>
            <a:xfrm>
              <a:off x="360842" y="1933575"/>
              <a:ext cx="5048250" cy="2943225"/>
            </a:xfrm>
            <a:prstGeom prst="rect">
              <a:avLst/>
            </a:prstGeom>
          </p:spPr>
        </p:pic>
        <p:pic>
          <p:nvPicPr>
            <p:cNvPr id="7" name="Picture 6"/>
            <p:cNvPicPr>
              <a:picLocks noChangeAspect="1"/>
            </p:cNvPicPr>
            <p:nvPr/>
          </p:nvPicPr>
          <p:blipFill>
            <a:blip r:embed="rId3"/>
            <a:stretch>
              <a:fillRect/>
            </a:stretch>
          </p:blipFill>
          <p:spPr>
            <a:xfrm>
              <a:off x="6276076" y="1933575"/>
              <a:ext cx="4638675" cy="4924425"/>
            </a:xfrm>
            <a:prstGeom prst="rect">
              <a:avLst/>
            </a:prstGeom>
          </p:spPr>
        </p:pic>
        <p:sp>
          <p:nvSpPr>
            <p:cNvPr id="8" name="Rectangle 7"/>
            <p:cNvSpPr/>
            <p:nvPr/>
          </p:nvSpPr>
          <p:spPr>
            <a:xfrm>
              <a:off x="1698970" y="1375139"/>
              <a:ext cx="3924805" cy="593801"/>
            </a:xfrm>
            <a:prstGeom prst="rect">
              <a:avLst/>
            </a:prstGeom>
          </p:spPr>
          <p:txBody>
            <a:bodyPr wrap="square">
              <a:spAutoFit/>
            </a:bodyPr>
            <a:lstStyle/>
            <a:p>
              <a:pPr>
                <a:lnSpc>
                  <a:spcPct val="115000"/>
                </a:lnSpc>
              </a:pPr>
              <a:r>
                <a:rPr lang="en-GB" sz="2400" b="1" dirty="0">
                  <a:solidFill>
                    <a:srgbClr val="E62F79"/>
                  </a:solidFill>
                  <a:latin typeface="Arial" panose="020B0604020202020204" pitchFamily="34" charset="0"/>
                  <a:cs typeface="Arial" panose="020B0604020202020204" pitchFamily="34" charset="0"/>
                </a:rPr>
                <a:t>Traceable information</a:t>
              </a:r>
            </a:p>
          </p:txBody>
        </p:sp>
        <p:sp>
          <p:nvSpPr>
            <p:cNvPr id="9" name="Rectangle 8"/>
            <p:cNvSpPr/>
            <p:nvPr/>
          </p:nvSpPr>
          <p:spPr>
            <a:xfrm>
              <a:off x="7100532" y="1385691"/>
              <a:ext cx="3814219" cy="580262"/>
            </a:xfrm>
            <a:prstGeom prst="rect">
              <a:avLst/>
            </a:prstGeom>
          </p:spPr>
          <p:txBody>
            <a:bodyPr wrap="square">
              <a:spAutoFit/>
            </a:bodyPr>
            <a:lstStyle/>
            <a:p>
              <a:pPr>
                <a:lnSpc>
                  <a:spcPct val="115000"/>
                </a:lnSpc>
              </a:pPr>
              <a:r>
                <a:rPr lang="en-GB" sz="2400" b="1" dirty="0">
                  <a:solidFill>
                    <a:srgbClr val="E62F79"/>
                  </a:solidFill>
                  <a:latin typeface="Arial" panose="020B0604020202020204" pitchFamily="34" charset="0"/>
                  <a:cs typeface="Arial" panose="020B0604020202020204" pitchFamily="34" charset="0"/>
                </a:rPr>
                <a:t>Personal information</a:t>
              </a:r>
            </a:p>
          </p:txBody>
        </p:sp>
      </p:grpSp>
    </p:spTree>
    <p:extLst>
      <p:ext uri="{BB962C8B-B14F-4D97-AF65-F5344CB8AC3E}">
        <p14:creationId xmlns:p14="http://schemas.microsoft.com/office/powerpoint/2010/main" val="40346500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Registering a client</a:t>
            </a:r>
          </a:p>
        </p:txBody>
      </p:sp>
      <p:sp>
        <p:nvSpPr>
          <p:cNvPr id="3" name="Text Placeholder 2"/>
          <p:cNvSpPr>
            <a:spLocks noGrp="1"/>
          </p:cNvSpPr>
          <p:nvPr>
            <p:ph type="body" sz="quarter" idx="15"/>
          </p:nvPr>
        </p:nvSpPr>
        <p:spPr>
          <a:xfrm>
            <a:off x="671856" y="1589088"/>
            <a:ext cx="3273611" cy="4608224"/>
          </a:xfrm>
        </p:spPr>
        <p:txBody>
          <a:bodyPr/>
          <a:lstStyle/>
          <a:p>
            <a:pPr marL="0" indent="0">
              <a:buNone/>
            </a:pPr>
            <a:r>
              <a:rPr lang="en-GB" dirty="0"/>
              <a:t>Enter information pertaining to the case in the following sections (click on each section to reveal the questions):</a:t>
            </a:r>
          </a:p>
          <a:p>
            <a:endParaRPr lang="en-GB" dirty="0"/>
          </a:p>
        </p:txBody>
      </p:sp>
      <p:pic>
        <p:nvPicPr>
          <p:cNvPr id="5" name="Picture 4"/>
          <p:cNvPicPr>
            <a:picLocks noChangeAspect="1"/>
          </p:cNvPicPr>
          <p:nvPr/>
        </p:nvPicPr>
        <p:blipFill>
          <a:blip r:embed="rId2"/>
          <a:stretch>
            <a:fillRect/>
          </a:stretch>
        </p:blipFill>
        <p:spPr>
          <a:xfrm>
            <a:off x="4519647" y="1589088"/>
            <a:ext cx="4548000" cy="3910430"/>
          </a:xfrm>
          <a:prstGeom prst="rect">
            <a:avLst/>
          </a:prstGeom>
        </p:spPr>
      </p:pic>
    </p:spTree>
    <p:extLst>
      <p:ext uri="{BB962C8B-B14F-4D97-AF65-F5344CB8AC3E}">
        <p14:creationId xmlns:p14="http://schemas.microsoft.com/office/powerpoint/2010/main" val="21383503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Registering a client</a:t>
            </a:r>
          </a:p>
        </p:txBody>
      </p:sp>
      <p:sp>
        <p:nvSpPr>
          <p:cNvPr id="3" name="Text Placeholder 2"/>
          <p:cNvSpPr>
            <a:spLocks noGrp="1"/>
          </p:cNvSpPr>
          <p:nvPr>
            <p:ph type="body" sz="quarter" idx="15"/>
          </p:nvPr>
        </p:nvSpPr>
        <p:spPr>
          <a:xfrm>
            <a:off x="723901" y="1979613"/>
            <a:ext cx="10202246" cy="3635124"/>
          </a:xfrm>
        </p:spPr>
        <p:txBody>
          <a:bodyPr/>
          <a:lstStyle/>
          <a:p>
            <a:pPr marL="0" indent="0">
              <a:buNone/>
            </a:pPr>
            <a:r>
              <a:rPr lang="en-GB" b="1" dirty="0">
                <a:solidFill>
                  <a:srgbClr val="E62F79"/>
                </a:solidFill>
                <a:latin typeface="Arial Black" panose="020B0604020202020204" pitchFamily="34" charset="0"/>
                <a:cs typeface="Arial Black" panose="020B0604020202020204" pitchFamily="34" charset="0"/>
              </a:rPr>
              <a:t>NOTE: </a:t>
            </a:r>
            <a:r>
              <a:rPr lang="en-GB" dirty="0"/>
              <a:t>By clicking on any of the data fields, further guidance can be viewed:</a:t>
            </a:r>
          </a:p>
          <a:p>
            <a:endParaRPr lang="en-GB" dirty="0"/>
          </a:p>
        </p:txBody>
      </p:sp>
      <p:pic>
        <p:nvPicPr>
          <p:cNvPr id="6" name="Picture 5"/>
          <p:cNvPicPr/>
          <p:nvPr/>
        </p:nvPicPr>
        <p:blipFill rotWithShape="1">
          <a:blip r:embed="rId2" cstate="email">
            <a:extLst>
              <a:ext uri="{28A0092B-C50C-407E-A947-70E740481C1C}">
                <a14:useLocalDpi xmlns:a14="http://schemas.microsoft.com/office/drawing/2010/main"/>
              </a:ext>
            </a:extLst>
          </a:blip>
          <a:srcRect/>
          <a:stretch/>
        </p:blipFill>
        <p:spPr bwMode="auto">
          <a:xfrm>
            <a:off x="2653379" y="2794045"/>
            <a:ext cx="6962622" cy="29844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68770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Search for a client</a:t>
            </a:r>
          </a:p>
        </p:txBody>
      </p:sp>
      <p:sp>
        <p:nvSpPr>
          <p:cNvPr id="3" name="Text Placeholder 2"/>
          <p:cNvSpPr>
            <a:spLocks noGrp="1"/>
          </p:cNvSpPr>
          <p:nvPr>
            <p:ph type="body" sz="quarter" idx="15"/>
          </p:nvPr>
        </p:nvSpPr>
        <p:spPr>
          <a:xfrm>
            <a:off x="723900" y="1485432"/>
            <a:ext cx="10370197" cy="3635124"/>
          </a:xfrm>
        </p:spPr>
        <p:txBody>
          <a:bodyPr/>
          <a:lstStyle/>
          <a:p>
            <a:pPr marL="0" indent="0">
              <a:buNone/>
            </a:pPr>
            <a:r>
              <a:rPr lang="en-GB" dirty="0"/>
              <a:t>Duplicates in the system will immediately be flagged.</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In addition, you can also search for existing clients in the system, perhaps to update case information.</a:t>
            </a:r>
          </a:p>
          <a:p>
            <a:endParaRPr lang="en-GB" dirty="0"/>
          </a:p>
          <a:p>
            <a:endParaRPr lang="en-GB" dirty="0"/>
          </a:p>
        </p:txBody>
      </p:sp>
      <p:grpSp>
        <p:nvGrpSpPr>
          <p:cNvPr id="5" name="Group 4"/>
          <p:cNvGrpSpPr/>
          <p:nvPr/>
        </p:nvGrpSpPr>
        <p:grpSpPr>
          <a:xfrm>
            <a:off x="723900" y="1873566"/>
            <a:ext cx="6632563" cy="1934945"/>
            <a:chOff x="0" y="0"/>
            <a:chExt cx="5731510" cy="168148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731510" cy="1681480"/>
            </a:xfrm>
            <a:prstGeom prst="rect">
              <a:avLst/>
            </a:prstGeom>
          </p:spPr>
        </p:pic>
        <p:sp>
          <p:nvSpPr>
            <p:cNvPr id="7" name="Rectangle 6"/>
            <p:cNvSpPr/>
            <p:nvPr/>
          </p:nvSpPr>
          <p:spPr>
            <a:xfrm>
              <a:off x="4051005" y="595423"/>
              <a:ext cx="1648046" cy="776177"/>
            </a:xfrm>
            <a:prstGeom prst="rect">
              <a:avLst/>
            </a:prstGeom>
            <a:noFill/>
            <a:ln w="28575">
              <a:solidFill>
                <a:srgbClr val="E62F7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rgbClr val="E62F79"/>
                </a:solidFill>
              </a:endParaRPr>
            </a:p>
          </p:txBody>
        </p:sp>
      </p:gr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900" y="4313563"/>
            <a:ext cx="4053373" cy="1897858"/>
          </a:xfrm>
          <a:prstGeom prst="rect">
            <a:avLst/>
          </a:prstGeom>
          <a:ln>
            <a:noFill/>
          </a:ln>
        </p:spPr>
      </p:pic>
      <p:sp>
        <p:nvSpPr>
          <p:cNvPr id="9" name="Rectangle 8"/>
          <p:cNvSpPr/>
          <p:nvPr/>
        </p:nvSpPr>
        <p:spPr>
          <a:xfrm>
            <a:off x="3321770" y="4313563"/>
            <a:ext cx="616326" cy="423833"/>
          </a:xfrm>
          <a:prstGeom prst="rect">
            <a:avLst/>
          </a:prstGeom>
          <a:noFill/>
          <a:ln w="38100">
            <a:solidFill>
              <a:srgbClr val="E62F7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0" name="Right Arrow 9">
            <a:extLst>
              <a:ext uri="{FF2B5EF4-FFF2-40B4-BE49-F238E27FC236}">
                <a16:creationId xmlns:a16="http://schemas.microsoft.com/office/drawing/2014/main" id="{22612CB7-50DC-5042-BCD7-7FB8A8B8D9B0}"/>
              </a:ext>
            </a:extLst>
          </p:cNvPr>
          <p:cNvSpPr/>
          <p:nvPr/>
        </p:nvSpPr>
        <p:spPr>
          <a:xfrm rot="10800000">
            <a:off x="7806266" y="2610439"/>
            <a:ext cx="1286933" cy="692555"/>
          </a:xfrm>
          <a:prstGeom prst="rightArrow">
            <a:avLst/>
          </a:prstGeom>
          <a:solidFill>
            <a:srgbClr val="E62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a:extLst>
              <a:ext uri="{FF2B5EF4-FFF2-40B4-BE49-F238E27FC236}">
                <a16:creationId xmlns:a16="http://schemas.microsoft.com/office/drawing/2014/main" id="{A1AFE56F-8832-0E42-9D52-195BD8D81985}"/>
              </a:ext>
            </a:extLst>
          </p:cNvPr>
          <p:cNvSpPr/>
          <p:nvPr/>
        </p:nvSpPr>
        <p:spPr>
          <a:xfrm rot="10800000">
            <a:off x="4553395" y="4334250"/>
            <a:ext cx="1286933" cy="692555"/>
          </a:xfrm>
          <a:prstGeom prst="rightArrow">
            <a:avLst/>
          </a:prstGeom>
          <a:solidFill>
            <a:srgbClr val="E62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25495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Registering a client</a:t>
            </a:r>
          </a:p>
        </p:txBody>
      </p:sp>
      <p:sp>
        <p:nvSpPr>
          <p:cNvPr id="3" name="Text Placeholder 2"/>
          <p:cNvSpPr>
            <a:spLocks noGrp="1"/>
          </p:cNvSpPr>
          <p:nvPr>
            <p:ph type="body" sz="quarter" idx="15"/>
          </p:nvPr>
        </p:nvSpPr>
        <p:spPr>
          <a:xfrm>
            <a:off x="723901" y="1979613"/>
            <a:ext cx="10454172" cy="3635124"/>
          </a:xfrm>
        </p:spPr>
        <p:txBody>
          <a:bodyPr/>
          <a:lstStyle/>
          <a:p>
            <a:pPr marL="0" indent="0">
              <a:buNone/>
            </a:pPr>
            <a:r>
              <a:rPr lang="en-GB" dirty="0"/>
              <a:t>Click either the </a:t>
            </a:r>
            <a:r>
              <a:rPr lang="en-GB" b="1" dirty="0"/>
              <a:t>Save and continue </a:t>
            </a:r>
            <a:r>
              <a:rPr lang="en-GB" dirty="0"/>
              <a:t>to finish or </a:t>
            </a:r>
            <a:r>
              <a:rPr lang="en-GB" b="1" dirty="0"/>
              <a:t>Save and add new </a:t>
            </a:r>
            <a:r>
              <a:rPr lang="en-GB" dirty="0"/>
              <a:t>to add another client</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2993" y="2901643"/>
            <a:ext cx="10467424" cy="1010803"/>
          </a:xfrm>
          <a:prstGeom prst="rect">
            <a:avLst/>
          </a:prstGeom>
        </p:spPr>
      </p:pic>
      <p:sp>
        <p:nvSpPr>
          <p:cNvPr id="9" name="Right Arrow 8">
            <a:extLst>
              <a:ext uri="{FF2B5EF4-FFF2-40B4-BE49-F238E27FC236}">
                <a16:creationId xmlns:a16="http://schemas.microsoft.com/office/drawing/2014/main" id="{FBE1C236-58AB-B642-995A-401E87513887}"/>
              </a:ext>
            </a:extLst>
          </p:cNvPr>
          <p:cNvSpPr/>
          <p:nvPr/>
        </p:nvSpPr>
        <p:spPr>
          <a:xfrm rot="16200000">
            <a:off x="2235199" y="4417314"/>
            <a:ext cx="1286933" cy="692555"/>
          </a:xfrm>
          <a:prstGeom prst="rightArrow">
            <a:avLst/>
          </a:prstGeom>
          <a:solidFill>
            <a:srgbClr val="E62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FF2B5EF4-FFF2-40B4-BE49-F238E27FC236}">
                <a16:creationId xmlns:a16="http://schemas.microsoft.com/office/drawing/2014/main" id="{0211CC89-EEAE-F548-AF7A-A5E6A46CC276}"/>
              </a:ext>
            </a:extLst>
          </p:cNvPr>
          <p:cNvSpPr/>
          <p:nvPr/>
        </p:nvSpPr>
        <p:spPr>
          <a:xfrm rot="16200000">
            <a:off x="5418666" y="4434247"/>
            <a:ext cx="1286933" cy="692555"/>
          </a:xfrm>
          <a:prstGeom prst="rightArrow">
            <a:avLst/>
          </a:prstGeom>
          <a:solidFill>
            <a:srgbClr val="E62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6206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34557C-A4EB-594A-AADF-AD7BD28B0B8C}"/>
              </a:ext>
            </a:extLst>
          </p:cNvPr>
          <p:cNvPicPr>
            <a:picLocks noChangeAspect="1"/>
          </p:cNvPicPr>
          <p:nvPr/>
        </p:nvPicPr>
        <p:blipFill>
          <a:blip r:embed="rId3"/>
          <a:stretch>
            <a:fillRect/>
          </a:stretch>
        </p:blipFill>
        <p:spPr>
          <a:xfrm>
            <a:off x="1219200" y="457200"/>
            <a:ext cx="9753600" cy="5943600"/>
          </a:xfrm>
          <a:prstGeom prst="rect">
            <a:avLst/>
          </a:prstGeom>
        </p:spPr>
      </p:pic>
    </p:spTree>
    <p:extLst>
      <p:ext uri="{BB962C8B-B14F-4D97-AF65-F5344CB8AC3E}">
        <p14:creationId xmlns:p14="http://schemas.microsoft.com/office/powerpoint/2010/main" val="23289856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5B632A5-053E-1E46-8859-7A0907398AB2}"/>
              </a:ext>
            </a:extLst>
          </p:cNvPr>
          <p:cNvSpPr>
            <a:spLocks noGrp="1"/>
          </p:cNvSpPr>
          <p:nvPr>
            <p:ph type="body" sz="quarter" idx="10"/>
          </p:nvPr>
        </p:nvSpPr>
        <p:spPr>
          <a:xfrm>
            <a:off x="667380" y="1403615"/>
            <a:ext cx="10857239" cy="4321704"/>
          </a:xfrm>
          <a:solidFill>
            <a:srgbClr val="E62F79"/>
          </a:solidFill>
        </p:spPr>
        <p:txBody>
          <a:bodyPr anchor="ctr"/>
          <a:lstStyle/>
          <a:p>
            <a:pPr algn="ctr"/>
            <a:r>
              <a:rPr lang="en-GB" spc="0" dirty="0">
                <a:latin typeface="Arial" panose="020B0604020202020204" pitchFamily="34" charset="0"/>
                <a:cs typeface="Arial" panose="020B0604020202020204" pitchFamily="34" charset="0"/>
              </a:rPr>
              <a:t>Practice entering data</a:t>
            </a:r>
          </a:p>
        </p:txBody>
      </p:sp>
    </p:spTree>
    <p:extLst>
      <p:ext uri="{BB962C8B-B14F-4D97-AF65-F5344CB8AC3E}">
        <p14:creationId xmlns:p14="http://schemas.microsoft.com/office/powerpoint/2010/main" val="27184761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solidFill>
            <a:schemeClr val="tx1"/>
          </a:solidFill>
        </p:spPr>
        <p:txBody>
          <a:bodyPr anchor="ctr"/>
          <a:lstStyle/>
          <a:p>
            <a:r>
              <a:rPr lang="en-GB" spc="0" dirty="0">
                <a:solidFill>
                  <a:schemeClr val="bg1"/>
                </a:solidFill>
              </a:rPr>
              <a:t>REPORTS, ANALYSIS AND DASHBOARDS</a:t>
            </a:r>
          </a:p>
        </p:txBody>
      </p:sp>
      <p:pic>
        <p:nvPicPr>
          <p:cNvPr id="7" name="Picture 6">
            <a:extLst>
              <a:ext uri="{FF2B5EF4-FFF2-40B4-BE49-F238E27FC236}">
                <a16:creationId xmlns:a16="http://schemas.microsoft.com/office/drawing/2014/main" id="{6ED65353-878A-2B4B-8EE8-47D8A2104C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52941" y="3242546"/>
            <a:ext cx="3884199" cy="1288404"/>
          </a:xfrm>
          <a:prstGeom prst="rect">
            <a:avLst/>
          </a:prstGeom>
        </p:spPr>
      </p:pic>
      <p:pic>
        <p:nvPicPr>
          <p:cNvPr id="8" name="Picture 7" descr="A close up of a logo&#10;&#10;Description automatically generated">
            <a:extLst>
              <a:ext uri="{FF2B5EF4-FFF2-40B4-BE49-F238E27FC236}">
                <a16:creationId xmlns:a16="http://schemas.microsoft.com/office/drawing/2014/main" id="{FEC833CF-F112-B14A-BCB2-A12439757C66}"/>
              </a:ext>
            </a:extLst>
          </p:cNvPr>
          <p:cNvPicPr>
            <a:picLocks noChangeAspect="1"/>
          </p:cNvPicPr>
          <p:nvPr/>
        </p:nvPicPr>
        <p:blipFill>
          <a:blip r:embed="rId5"/>
          <a:stretch>
            <a:fillRect/>
          </a:stretch>
        </p:blipFill>
        <p:spPr>
          <a:xfrm>
            <a:off x="7007014" y="2161539"/>
            <a:ext cx="3884199" cy="873370"/>
          </a:xfrm>
          <a:prstGeom prst="rect">
            <a:avLst/>
          </a:prstGeom>
        </p:spPr>
      </p:pic>
    </p:spTree>
    <p:custDataLst>
      <p:tags r:id="rId1"/>
    </p:custDataLst>
    <p:extLst>
      <p:ext uri="{BB962C8B-B14F-4D97-AF65-F5344CB8AC3E}">
        <p14:creationId xmlns:p14="http://schemas.microsoft.com/office/powerpoint/2010/main" val="25570070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3900" y="660688"/>
            <a:ext cx="7971213" cy="549381"/>
          </a:xfrm>
        </p:spPr>
        <p:txBody>
          <a:bodyPr/>
          <a:lstStyle/>
          <a:p>
            <a:r>
              <a:rPr lang="en-GB" sz="3200" dirty="0"/>
              <a:t>Analysis of reach</a:t>
            </a:r>
          </a:p>
        </p:txBody>
      </p:sp>
      <p:graphicFrame>
        <p:nvGraphicFramePr>
          <p:cNvPr id="6" name="Table 5"/>
          <p:cNvGraphicFramePr>
            <a:graphicFrameLocks noGrp="1"/>
          </p:cNvGraphicFramePr>
          <p:nvPr>
            <p:extLst>
              <p:ext uri="{D42A27DB-BD31-4B8C-83A1-F6EECF244321}">
                <p14:modId xmlns:p14="http://schemas.microsoft.com/office/powerpoint/2010/main" val="3356200561"/>
              </p:ext>
            </p:extLst>
          </p:nvPr>
        </p:nvGraphicFramePr>
        <p:xfrm>
          <a:off x="862584" y="1597152"/>
          <a:ext cx="10515600" cy="2983051"/>
        </p:xfrm>
        <a:graphic>
          <a:graphicData uri="http://schemas.openxmlformats.org/drawingml/2006/table">
            <a:tbl>
              <a:tblPr firstRow="1" firstCol="1" bandRow="1"/>
              <a:tblGrid>
                <a:gridCol w="4759283">
                  <a:extLst>
                    <a:ext uri="{9D8B030D-6E8A-4147-A177-3AD203B41FA5}">
                      <a16:colId xmlns:a16="http://schemas.microsoft.com/office/drawing/2014/main" val="3981779526"/>
                    </a:ext>
                  </a:extLst>
                </a:gridCol>
                <a:gridCol w="5756317">
                  <a:extLst>
                    <a:ext uri="{9D8B030D-6E8A-4147-A177-3AD203B41FA5}">
                      <a16:colId xmlns:a16="http://schemas.microsoft.com/office/drawing/2014/main" val="3916122873"/>
                    </a:ext>
                  </a:extLst>
                </a:gridCol>
              </a:tblGrid>
              <a:tr h="251553">
                <a:tc gridSpan="2">
                  <a:txBody>
                    <a:bodyPr/>
                    <a:lstStyle/>
                    <a:p>
                      <a:pPr>
                        <a:lnSpc>
                          <a:spcPct val="120000"/>
                        </a:lnSpc>
                        <a:spcAft>
                          <a:spcPts val="300"/>
                        </a:spcAft>
                      </a:pPr>
                      <a:r>
                        <a:rPr lang="en-GB" sz="1800" b="1" i="0" dirty="0">
                          <a:solidFill>
                            <a:schemeClr val="bg1"/>
                          </a:solidFill>
                          <a:effectLst/>
                          <a:latin typeface="Arial" panose="020B0604020202020204" pitchFamily="34" charset="0"/>
                          <a:ea typeface="Calibri" panose="020F0502020204030204" pitchFamily="34" charset="0"/>
                          <a:cs typeface="Arial" panose="020B0604020202020204" pitchFamily="34" charset="0"/>
                        </a:rPr>
                        <a:t>1. REACH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2F79"/>
                    </a:solidFill>
                  </a:tcPr>
                </a:tc>
                <a:tc hMerge="1">
                  <a:txBody>
                    <a:bodyPr/>
                    <a:lstStyle/>
                    <a:p>
                      <a:endParaRPr lang="en-GB"/>
                    </a:p>
                  </a:txBody>
                  <a:tcPr/>
                </a:tc>
                <a:extLst>
                  <a:ext uri="{0D108BD9-81ED-4DB2-BD59-A6C34878D82A}">
                    <a16:rowId xmlns:a16="http://schemas.microsoft.com/office/drawing/2014/main" val="216627637"/>
                  </a:ext>
                </a:extLst>
              </a:tr>
              <a:tr h="251553">
                <a:tc rowSpan="3">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Number of clients registered (# and %)</a:t>
                      </a:r>
                    </a:p>
                  </a:txBody>
                  <a:tcP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Age</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1593756"/>
                  </a:ext>
                </a:extLst>
              </a:tr>
              <a:tr h="251553">
                <a:tc vMerge="1">
                  <a:txBody>
                    <a:bodyPr/>
                    <a:lstStyle/>
                    <a:p>
                      <a:endParaRPr lang="en-GB"/>
                    </a:p>
                  </a:txBody>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Gender</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2208829"/>
                  </a:ext>
                </a:extLst>
              </a:tr>
              <a:tr h="251553">
                <a:tc vMerge="1">
                  <a:txBody>
                    <a:bodyPr/>
                    <a:lstStyle/>
                    <a:p>
                      <a:endParaRPr lang="en-GB"/>
                    </a:p>
                  </a:txBody>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KP</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4193709"/>
                  </a:ext>
                </a:extLst>
              </a:tr>
              <a:tr h="600295">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Number of cases reported</a:t>
                      </a:r>
                    </a:p>
                  </a:txBody>
                  <a:tcP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Total as well as disaggregated by perpetrator (state and non-state) and type of incident (# and %)</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0867170"/>
                  </a:ext>
                </a:extLst>
              </a:tr>
              <a:tr h="550747">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Location of cases</a:t>
                      </a:r>
                    </a:p>
                  </a:txBody>
                  <a:tcP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District/region/country</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2339609"/>
                  </a:ext>
                </a:extLst>
              </a:tr>
            </a:tbl>
          </a:graphicData>
        </a:graphic>
      </p:graphicFrame>
    </p:spTree>
    <p:extLst>
      <p:ext uri="{BB962C8B-B14F-4D97-AF65-F5344CB8AC3E}">
        <p14:creationId xmlns:p14="http://schemas.microsoft.com/office/powerpoint/2010/main" val="31420903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0688"/>
            <a:ext cx="7971213" cy="549381"/>
          </a:xfrm>
        </p:spPr>
        <p:txBody>
          <a:bodyPr/>
          <a:lstStyle/>
          <a:p>
            <a:r>
              <a:rPr lang="en-GB" sz="3200" dirty="0"/>
              <a:t>Analysis of responses</a:t>
            </a:r>
          </a:p>
        </p:txBody>
      </p:sp>
      <p:graphicFrame>
        <p:nvGraphicFramePr>
          <p:cNvPr id="5" name="Table 4"/>
          <p:cNvGraphicFramePr>
            <a:graphicFrameLocks noGrp="1"/>
          </p:cNvGraphicFramePr>
          <p:nvPr>
            <p:extLst>
              <p:ext uri="{D42A27DB-BD31-4B8C-83A1-F6EECF244321}">
                <p14:modId xmlns:p14="http://schemas.microsoft.com/office/powerpoint/2010/main" val="2273668208"/>
              </p:ext>
            </p:extLst>
          </p:nvPr>
        </p:nvGraphicFramePr>
        <p:xfrm>
          <a:off x="682752" y="1543844"/>
          <a:ext cx="10515600" cy="4626864"/>
        </p:xfrm>
        <a:graphic>
          <a:graphicData uri="http://schemas.openxmlformats.org/drawingml/2006/table">
            <a:tbl>
              <a:tblPr firstRow="1" firstCol="1" bandRow="1"/>
              <a:tblGrid>
                <a:gridCol w="5328581">
                  <a:extLst>
                    <a:ext uri="{9D8B030D-6E8A-4147-A177-3AD203B41FA5}">
                      <a16:colId xmlns:a16="http://schemas.microsoft.com/office/drawing/2014/main" val="257036121"/>
                    </a:ext>
                  </a:extLst>
                </a:gridCol>
                <a:gridCol w="5187019">
                  <a:extLst>
                    <a:ext uri="{9D8B030D-6E8A-4147-A177-3AD203B41FA5}">
                      <a16:colId xmlns:a16="http://schemas.microsoft.com/office/drawing/2014/main" val="1019026712"/>
                    </a:ext>
                  </a:extLst>
                </a:gridCol>
              </a:tblGrid>
              <a:tr h="0">
                <a:tc gridSpan="2">
                  <a:txBody>
                    <a:bodyPr/>
                    <a:lstStyle/>
                    <a:p>
                      <a:pPr>
                        <a:lnSpc>
                          <a:spcPct val="120000"/>
                        </a:lnSpc>
                        <a:spcAft>
                          <a:spcPts val="300"/>
                        </a:spcAft>
                      </a:pPr>
                      <a:r>
                        <a:rPr lang="en-GB" sz="1800" b="1" i="0" dirty="0">
                          <a:solidFill>
                            <a:schemeClr val="bg1"/>
                          </a:solidFill>
                          <a:effectLst/>
                          <a:latin typeface="Arial" panose="020B0604020202020204" pitchFamily="34" charset="0"/>
                          <a:ea typeface="Calibri" panose="020F0502020204030204" pitchFamily="34" charset="0"/>
                          <a:cs typeface="Arial" panose="020B0604020202020204" pitchFamily="34" charset="0"/>
                        </a:rPr>
                        <a:t>2. RESPONSES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2F79"/>
                    </a:solidFill>
                  </a:tcPr>
                </a:tc>
                <a:tc hMerge="1">
                  <a:txBody>
                    <a:bodyPr/>
                    <a:lstStyle/>
                    <a:p>
                      <a:endParaRPr lang="en-GB"/>
                    </a:p>
                  </a:txBody>
                  <a:tcPr/>
                </a:tc>
                <a:extLst>
                  <a:ext uri="{0D108BD9-81ED-4DB2-BD59-A6C34878D82A}">
                    <a16:rowId xmlns:a16="http://schemas.microsoft.com/office/drawing/2014/main" val="312282480"/>
                  </a:ext>
                </a:extLst>
              </a:tr>
              <a:tr h="0">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Number of cases where a response was required</a:t>
                      </a:r>
                    </a:p>
                  </a:txBody>
                  <a:tcP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Aft>
                          <a:spcPts val="300"/>
                        </a:spcAft>
                      </a:pPr>
                      <a:endPar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5730499"/>
                  </a:ext>
                </a:extLst>
              </a:tr>
              <a:tr h="0">
                <a:tc rowSpan="3">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Type of responses provided (# and %)</a:t>
                      </a:r>
                    </a:p>
                  </a:txBody>
                  <a:tcP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Directly provided</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2431369"/>
                  </a:ext>
                </a:extLst>
              </a:tr>
              <a:tr h="0">
                <a:tc vMerge="1">
                  <a:txBody>
                    <a:bodyPr/>
                    <a:lstStyle/>
                    <a:p>
                      <a:endParaRPr lang="en-GB"/>
                    </a:p>
                  </a:txBody>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Referral</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41958656"/>
                  </a:ext>
                </a:extLst>
              </a:tr>
              <a:tr h="0">
                <a:tc vMerge="1">
                  <a:txBody>
                    <a:bodyPr/>
                    <a:lstStyle/>
                    <a:p>
                      <a:endParaRPr lang="en-GB"/>
                    </a:p>
                  </a:txBody>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Needed but not available</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419261"/>
                  </a:ext>
                </a:extLst>
              </a:tr>
              <a:tr h="0">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Type of services provided (# and %)</a:t>
                      </a:r>
                    </a:p>
                  </a:txBody>
                  <a:tcP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Disaggregated by response category</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1467254"/>
                  </a:ext>
                </a:extLst>
              </a:tr>
              <a:tr h="0">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Amount spent on direct responses provided </a:t>
                      </a:r>
                    </a:p>
                  </a:txBody>
                  <a:tcP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8692010"/>
                  </a:ext>
                </a:extLst>
              </a:tr>
              <a:tr h="0">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Number of completed referrals (# and %)</a:t>
                      </a:r>
                    </a:p>
                  </a:txBody>
                  <a:tcP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Disaggregated by response category</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9699521"/>
                  </a:ext>
                </a:extLst>
              </a:tr>
              <a:tr h="0">
                <a:tc rowSpan="3">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Number of cases responding to project outcomes (# and %)</a:t>
                      </a:r>
                    </a:p>
                  </a:txBody>
                  <a:tcP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Not at all</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5306700"/>
                  </a:ext>
                </a:extLst>
              </a:tr>
              <a:tr h="0">
                <a:tc vMerge="1">
                  <a:txBody>
                    <a:bodyPr/>
                    <a:lstStyle/>
                    <a:p>
                      <a:endParaRPr lang="en-GB"/>
                    </a:p>
                  </a:txBody>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Partially</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508687"/>
                  </a:ext>
                </a:extLst>
              </a:tr>
              <a:tr h="0">
                <a:tc vMerge="1">
                  <a:txBody>
                    <a:bodyPr/>
                    <a:lstStyle/>
                    <a:p>
                      <a:endParaRPr lang="en-GB"/>
                    </a:p>
                  </a:txBody>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Completely</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8835449"/>
                  </a:ext>
                </a:extLst>
              </a:tr>
            </a:tbl>
          </a:graphicData>
        </a:graphic>
      </p:graphicFrame>
    </p:spTree>
    <p:extLst>
      <p:ext uri="{BB962C8B-B14F-4D97-AF65-F5344CB8AC3E}">
        <p14:creationId xmlns:p14="http://schemas.microsoft.com/office/powerpoint/2010/main" val="30056260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0688"/>
            <a:ext cx="7971213" cy="1006429"/>
          </a:xfrm>
        </p:spPr>
        <p:txBody>
          <a:bodyPr/>
          <a:lstStyle/>
          <a:p>
            <a:r>
              <a:rPr lang="en-GB" sz="3200" dirty="0"/>
              <a:t>Programmatic analysis</a:t>
            </a:r>
            <a:r>
              <a:rPr lang="en-GB" dirty="0"/>
              <a:t/>
            </a:r>
            <a:br>
              <a:rPr lang="en-GB" dirty="0"/>
            </a:b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2172472480"/>
              </p:ext>
            </p:extLst>
          </p:nvPr>
        </p:nvGraphicFramePr>
        <p:xfrm>
          <a:off x="682752" y="1578134"/>
          <a:ext cx="10515600" cy="4626864"/>
        </p:xfrm>
        <a:graphic>
          <a:graphicData uri="http://schemas.openxmlformats.org/drawingml/2006/table">
            <a:tbl>
              <a:tblPr firstRow="1" firstCol="1" bandRow="1"/>
              <a:tblGrid>
                <a:gridCol w="4329515">
                  <a:extLst>
                    <a:ext uri="{9D8B030D-6E8A-4147-A177-3AD203B41FA5}">
                      <a16:colId xmlns:a16="http://schemas.microsoft.com/office/drawing/2014/main" val="2986760582"/>
                    </a:ext>
                  </a:extLst>
                </a:gridCol>
                <a:gridCol w="6186085">
                  <a:extLst>
                    <a:ext uri="{9D8B030D-6E8A-4147-A177-3AD203B41FA5}">
                      <a16:colId xmlns:a16="http://schemas.microsoft.com/office/drawing/2014/main" val="2946350390"/>
                    </a:ext>
                  </a:extLst>
                </a:gridCol>
              </a:tblGrid>
              <a:tr h="0">
                <a:tc gridSpan="2">
                  <a:txBody>
                    <a:bodyPr/>
                    <a:lstStyle/>
                    <a:p>
                      <a:pPr>
                        <a:lnSpc>
                          <a:spcPct val="120000"/>
                        </a:lnSpc>
                        <a:spcAft>
                          <a:spcPts val="300"/>
                        </a:spcAft>
                      </a:pPr>
                      <a:r>
                        <a:rPr lang="en-GB" sz="1800" b="1" i="0" dirty="0">
                          <a:solidFill>
                            <a:schemeClr val="bg1"/>
                          </a:solidFill>
                          <a:effectLst/>
                          <a:latin typeface="Arial" panose="020B0604020202020204" pitchFamily="34" charset="0"/>
                          <a:ea typeface="Calibri" panose="020F0502020204030204" pitchFamily="34" charset="0"/>
                          <a:cs typeface="Arial" panose="020B0604020202020204" pitchFamily="34" charset="0"/>
                        </a:rPr>
                        <a:t>3. PROGRAMMATIC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2F79"/>
                    </a:solidFill>
                  </a:tcPr>
                </a:tc>
                <a:tc hMerge="1">
                  <a:txBody>
                    <a:bodyPr/>
                    <a:lstStyle/>
                    <a:p>
                      <a:endParaRPr lang="en-GB"/>
                    </a:p>
                  </a:txBody>
                  <a:tcPr/>
                </a:tc>
                <a:extLst>
                  <a:ext uri="{0D108BD9-81ED-4DB2-BD59-A6C34878D82A}">
                    <a16:rowId xmlns:a16="http://schemas.microsoft.com/office/drawing/2014/main" val="1397977882"/>
                  </a:ext>
                </a:extLst>
              </a:tr>
              <a:tr h="0">
                <a:tc rowSpan="3">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Responsibility of the state (# and %)</a:t>
                      </a:r>
                    </a:p>
                  </a:txBody>
                  <a:tcP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Failure to respect </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7058665"/>
                  </a:ext>
                </a:extLst>
              </a:tr>
              <a:tr h="0">
                <a:tc vMerge="1">
                  <a:txBody>
                    <a:bodyPr/>
                    <a:lstStyle/>
                    <a:p>
                      <a:endParaRPr lang="en-GB"/>
                    </a:p>
                  </a:txBody>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Failure to protect</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5769656"/>
                  </a:ext>
                </a:extLst>
              </a:tr>
              <a:tr h="0">
                <a:tc vMerge="1">
                  <a:txBody>
                    <a:bodyPr/>
                    <a:lstStyle/>
                    <a:p>
                      <a:endParaRPr lang="en-GB"/>
                    </a:p>
                  </a:txBody>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Failure to promote</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4635156"/>
                  </a:ext>
                </a:extLst>
              </a:tr>
              <a:tr h="0">
                <a:tc rowSpan="7">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Recommended human rights-based programmes (# and %)</a:t>
                      </a:r>
                    </a:p>
                  </a:txBody>
                  <a:tcP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Stigma and discrimination reduction programmes</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7475922"/>
                  </a:ext>
                </a:extLst>
              </a:tr>
              <a:tr h="0">
                <a:tc vMerge="1">
                  <a:txBody>
                    <a:bodyPr/>
                    <a:lstStyle/>
                    <a:p>
                      <a:endParaRPr lang="en-GB"/>
                    </a:p>
                  </a:txBody>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Legal services</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0291812"/>
                  </a:ext>
                </a:extLst>
              </a:tr>
              <a:tr h="0">
                <a:tc vMerge="1">
                  <a:txBody>
                    <a:bodyPr/>
                    <a:lstStyle/>
                    <a:p>
                      <a:endParaRPr lang="en-GB"/>
                    </a:p>
                  </a:txBody>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Monitoring and reforming laws, regulations, and policies</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4042876"/>
                  </a:ext>
                </a:extLst>
              </a:tr>
              <a:tr h="0">
                <a:tc vMerge="1">
                  <a:txBody>
                    <a:bodyPr/>
                    <a:lstStyle/>
                    <a:p>
                      <a:endParaRPr lang="en-GB"/>
                    </a:p>
                  </a:txBody>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Legal literacy (‘know your rights’)</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2191732"/>
                  </a:ext>
                </a:extLst>
              </a:tr>
              <a:tr h="0">
                <a:tc vMerge="1">
                  <a:txBody>
                    <a:bodyPr/>
                    <a:lstStyle/>
                    <a:p>
                      <a:endParaRPr lang="en-GB"/>
                    </a:p>
                  </a:txBody>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Sensitisation of lawmakers and law enforcement officials</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9363514"/>
                  </a:ext>
                </a:extLst>
              </a:tr>
              <a:tr h="0">
                <a:tc vMerge="1">
                  <a:txBody>
                    <a:bodyPr/>
                    <a:lstStyle/>
                    <a:p>
                      <a:endParaRPr lang="en-GB"/>
                    </a:p>
                  </a:txBody>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Training for healthcare workers on human rights </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7387116"/>
                  </a:ext>
                </a:extLst>
              </a:tr>
              <a:tr h="0">
                <a:tc vMerge="1">
                  <a:txBody>
                    <a:bodyPr/>
                    <a:lstStyle/>
                    <a:p>
                      <a:endParaRPr lang="en-GB"/>
                    </a:p>
                  </a:txBody>
                  <a:tcPr/>
                </a:tc>
                <a:tc>
                  <a:txBody>
                    <a:bodyPr/>
                    <a:lstStyle/>
                    <a:p>
                      <a:pPr>
                        <a:lnSpc>
                          <a:spcPct val="120000"/>
                        </a:lnSpc>
                        <a:spcAft>
                          <a:spcPts val="300"/>
                        </a:spcAft>
                      </a:pPr>
                      <a:r>
                        <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Reducing discrimination against women</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1720800"/>
                  </a:ext>
                </a:extLst>
              </a:tr>
            </a:tbl>
          </a:graphicData>
        </a:graphic>
      </p:graphicFrame>
    </p:spTree>
    <p:extLst>
      <p:ext uri="{BB962C8B-B14F-4D97-AF65-F5344CB8AC3E}">
        <p14:creationId xmlns:p14="http://schemas.microsoft.com/office/powerpoint/2010/main" val="10957005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37294" y="1473199"/>
            <a:ext cx="4801084" cy="1737389"/>
          </a:xfrm>
          <a:solidFill>
            <a:srgbClr val="E62F79"/>
          </a:solidFill>
        </p:spPr>
        <p:txBody>
          <a:bodyPr anchor="ctr"/>
          <a:lstStyle/>
          <a:p>
            <a:pPr algn="ctr"/>
            <a:r>
              <a:rPr lang="en-GB" spc="0" dirty="0"/>
              <a:t>NEXT STEPS</a:t>
            </a:r>
          </a:p>
        </p:txBody>
      </p:sp>
      <p:graphicFrame>
        <p:nvGraphicFramePr>
          <p:cNvPr id="4" name="Diagram 3">
            <a:extLst>
              <a:ext uri="{FF2B5EF4-FFF2-40B4-BE49-F238E27FC236}">
                <a16:creationId xmlns:a16="http://schemas.microsoft.com/office/drawing/2014/main" id="{A80EECBA-EBF2-5845-B31A-3CE4E6B030DA}"/>
              </a:ext>
            </a:extLst>
          </p:cNvPr>
          <p:cNvGraphicFramePr/>
          <p:nvPr>
            <p:extLst>
              <p:ext uri="{D42A27DB-BD31-4B8C-83A1-F6EECF244321}">
                <p14:modId xmlns:p14="http://schemas.microsoft.com/office/powerpoint/2010/main" val="2020223257"/>
              </p:ext>
            </p:extLst>
          </p:nvPr>
        </p:nvGraphicFramePr>
        <p:xfrm>
          <a:off x="938106" y="2650067"/>
          <a:ext cx="10686473" cy="4497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53627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Checklist: Next steps</a:t>
            </a:r>
          </a:p>
        </p:txBody>
      </p:sp>
      <p:sp>
        <p:nvSpPr>
          <p:cNvPr id="4" name="Text Placeholder 3"/>
          <p:cNvSpPr>
            <a:spLocks noGrp="1"/>
          </p:cNvSpPr>
          <p:nvPr>
            <p:ph type="body" sz="quarter" idx="15"/>
          </p:nvPr>
        </p:nvSpPr>
        <p:spPr>
          <a:xfrm>
            <a:off x="723901" y="1979613"/>
            <a:ext cx="10379528" cy="3635123"/>
          </a:xfrm>
        </p:spPr>
        <p:txBody>
          <a:bodyPr/>
          <a:lstStyle/>
          <a:p>
            <a:pPr marL="285750" indent="-285750">
              <a:buFont typeface="Wingdings" pitchFamily="2" charset="2"/>
              <a:buChar char="ü"/>
            </a:pPr>
            <a:r>
              <a:rPr lang="en-GB" dirty="0"/>
              <a:t>We have agreed how we are going to consolidate the information we collect through REAct.</a:t>
            </a:r>
          </a:p>
          <a:p>
            <a:pPr marL="285750" indent="-285750">
              <a:buFont typeface="Wingdings" pitchFamily="2" charset="2"/>
              <a:buChar char="ü"/>
            </a:pPr>
            <a:r>
              <a:rPr lang="en-GB" dirty="0"/>
              <a:t>We have created a REAct committee to decide on exceptional emergency responses, analyse the data, and agree the human rights programmes that will be needed as a result of that analysis.</a:t>
            </a:r>
          </a:p>
          <a:p>
            <a:pPr marL="285750" indent="-285750">
              <a:buFont typeface="Wingdings" pitchFamily="2" charset="2"/>
              <a:buChar char="ü"/>
            </a:pPr>
            <a:r>
              <a:rPr lang="en-GB" dirty="0"/>
              <a:t>We have agreed how regularly the REAct Committee will meet.</a:t>
            </a:r>
          </a:p>
          <a:p>
            <a:pPr marL="285750" indent="-285750">
              <a:buFont typeface="Wingdings" pitchFamily="2" charset="2"/>
              <a:buChar char="ü"/>
            </a:pPr>
            <a:r>
              <a:rPr lang="en-GB" dirty="0"/>
              <a:t>We have adapted and signed the MoUs between the coordinating and implementing organisations.</a:t>
            </a:r>
          </a:p>
        </p:txBody>
      </p:sp>
    </p:spTree>
    <p:extLst>
      <p:ext uri="{BB962C8B-B14F-4D97-AF65-F5344CB8AC3E}">
        <p14:creationId xmlns:p14="http://schemas.microsoft.com/office/powerpoint/2010/main" val="30094337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E002648-59E0-494D-9400-1830453509D8}"/>
              </a:ext>
            </a:extLst>
          </p:cNvPr>
          <p:cNvSpPr>
            <a:spLocks noGrp="1"/>
          </p:cNvSpPr>
          <p:nvPr>
            <p:ph type="pic" sz="quarter" idx="10"/>
          </p:nvPr>
        </p:nvSpPr>
        <p:spPr/>
      </p:sp>
      <p:sp>
        <p:nvSpPr>
          <p:cNvPr id="12" name="Picture Placeholder 11">
            <a:extLst>
              <a:ext uri="{FF2B5EF4-FFF2-40B4-BE49-F238E27FC236}">
                <a16:creationId xmlns:a16="http://schemas.microsoft.com/office/drawing/2014/main" id="{DB0ACEAB-8A19-654C-97BC-5D62C235DF2E}"/>
              </a:ext>
            </a:extLst>
          </p:cNvPr>
          <p:cNvSpPr>
            <a:spLocks noGrp="1"/>
          </p:cNvSpPr>
          <p:nvPr>
            <p:ph type="pic" sz="quarter" idx="11"/>
          </p:nvPr>
        </p:nvSpPr>
        <p:spPr/>
      </p:sp>
      <p:sp>
        <p:nvSpPr>
          <p:cNvPr id="13" name="Picture Placeholder 12">
            <a:extLst>
              <a:ext uri="{FF2B5EF4-FFF2-40B4-BE49-F238E27FC236}">
                <a16:creationId xmlns:a16="http://schemas.microsoft.com/office/drawing/2014/main" id="{9B269FA0-D17A-704F-8C0C-09354D3B696D}"/>
              </a:ext>
            </a:extLst>
          </p:cNvPr>
          <p:cNvSpPr>
            <a:spLocks noGrp="1"/>
          </p:cNvSpPr>
          <p:nvPr>
            <p:ph type="pic" sz="quarter" idx="12"/>
          </p:nvPr>
        </p:nvSpPr>
        <p:spPr/>
      </p:sp>
    </p:spTree>
    <p:extLst>
      <p:ext uri="{BB962C8B-B14F-4D97-AF65-F5344CB8AC3E}">
        <p14:creationId xmlns:p14="http://schemas.microsoft.com/office/powerpoint/2010/main" val="34176663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over slide">
  <a:themeElements>
    <a:clrScheme name="FRONTLINE AIDS COLOURS">
      <a:dk1>
        <a:srgbClr val="2EA0DC"/>
      </a:dk1>
      <a:lt1>
        <a:srgbClr val="FFFFFF"/>
      </a:lt1>
      <a:dk2>
        <a:srgbClr val="1F743D"/>
      </a:dk2>
      <a:lt2>
        <a:srgbClr val="DD1065"/>
      </a:lt2>
      <a:accent1>
        <a:srgbClr val="2641A4"/>
      </a:accent1>
      <a:accent2>
        <a:srgbClr val="2FB259"/>
      </a:accent2>
      <a:accent3>
        <a:srgbClr val="860047"/>
      </a:accent3>
      <a:accent4>
        <a:srgbClr val="F83525"/>
      </a:accent4>
      <a:accent5>
        <a:srgbClr val="E7C84B"/>
      </a:accent5>
      <a:accent6>
        <a:srgbClr val="50B6B5"/>
      </a:accent6>
      <a:hlink>
        <a:srgbClr val="2DA0DC"/>
      </a:hlink>
      <a:folHlink>
        <a:srgbClr val="DD1066"/>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Blank Slide">
  <a:themeElements>
    <a:clrScheme name="FRONTLINE AIDS COLOURS">
      <a:dk1>
        <a:srgbClr val="2EA0DC"/>
      </a:dk1>
      <a:lt1>
        <a:srgbClr val="FFFFFF"/>
      </a:lt1>
      <a:dk2>
        <a:srgbClr val="1F743D"/>
      </a:dk2>
      <a:lt2>
        <a:srgbClr val="DD1065"/>
      </a:lt2>
      <a:accent1>
        <a:srgbClr val="2641A4"/>
      </a:accent1>
      <a:accent2>
        <a:srgbClr val="2FB259"/>
      </a:accent2>
      <a:accent3>
        <a:srgbClr val="860047"/>
      </a:accent3>
      <a:accent4>
        <a:srgbClr val="F83525"/>
      </a:accent4>
      <a:accent5>
        <a:srgbClr val="E7C84B"/>
      </a:accent5>
      <a:accent6>
        <a:srgbClr val="50B6B5"/>
      </a:accent6>
      <a:hlink>
        <a:srgbClr val="2DA0DC"/>
      </a:hlink>
      <a:folHlink>
        <a:srgbClr val="DD106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Section Slide">
  <a:themeElements>
    <a:clrScheme name="FRONTLINE AIDS COLOURS">
      <a:dk1>
        <a:srgbClr val="2EA0DC"/>
      </a:dk1>
      <a:lt1>
        <a:srgbClr val="FFFFFF"/>
      </a:lt1>
      <a:dk2>
        <a:srgbClr val="1F743D"/>
      </a:dk2>
      <a:lt2>
        <a:srgbClr val="DD1065"/>
      </a:lt2>
      <a:accent1>
        <a:srgbClr val="2641A4"/>
      </a:accent1>
      <a:accent2>
        <a:srgbClr val="2FB259"/>
      </a:accent2>
      <a:accent3>
        <a:srgbClr val="860047"/>
      </a:accent3>
      <a:accent4>
        <a:srgbClr val="F83525"/>
      </a:accent4>
      <a:accent5>
        <a:srgbClr val="E7C84B"/>
      </a:accent5>
      <a:accent6>
        <a:srgbClr val="50B6B5"/>
      </a:accent6>
      <a:hlink>
        <a:srgbClr val="2DA0DC"/>
      </a:hlink>
      <a:folHlink>
        <a:srgbClr val="DD106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ext Slides">
  <a:themeElements>
    <a:clrScheme name="FRONTLINE AIDS COLOURS">
      <a:dk1>
        <a:srgbClr val="2EA0DC"/>
      </a:dk1>
      <a:lt1>
        <a:srgbClr val="FFFFFF"/>
      </a:lt1>
      <a:dk2>
        <a:srgbClr val="1F743D"/>
      </a:dk2>
      <a:lt2>
        <a:srgbClr val="DD1065"/>
      </a:lt2>
      <a:accent1>
        <a:srgbClr val="2641A4"/>
      </a:accent1>
      <a:accent2>
        <a:srgbClr val="2FB259"/>
      </a:accent2>
      <a:accent3>
        <a:srgbClr val="860047"/>
      </a:accent3>
      <a:accent4>
        <a:srgbClr val="F83525"/>
      </a:accent4>
      <a:accent5>
        <a:srgbClr val="E7C84B"/>
      </a:accent5>
      <a:accent6>
        <a:srgbClr val="50B6B5"/>
      </a:accent6>
      <a:hlink>
        <a:srgbClr val="2DA0DC"/>
      </a:hlink>
      <a:folHlink>
        <a:srgbClr val="DD106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Image+Text Slides">
  <a:themeElements>
    <a:clrScheme name="FRONTLINE AIDS COLOURS">
      <a:dk1>
        <a:srgbClr val="2EA0DC"/>
      </a:dk1>
      <a:lt1>
        <a:srgbClr val="FFFFFF"/>
      </a:lt1>
      <a:dk2>
        <a:srgbClr val="1F743D"/>
      </a:dk2>
      <a:lt2>
        <a:srgbClr val="DD1065"/>
      </a:lt2>
      <a:accent1>
        <a:srgbClr val="2641A4"/>
      </a:accent1>
      <a:accent2>
        <a:srgbClr val="2FB259"/>
      </a:accent2>
      <a:accent3>
        <a:srgbClr val="860047"/>
      </a:accent3>
      <a:accent4>
        <a:srgbClr val="F83525"/>
      </a:accent4>
      <a:accent5>
        <a:srgbClr val="E7C84B"/>
      </a:accent5>
      <a:accent6>
        <a:srgbClr val="50B6B5"/>
      </a:accent6>
      <a:hlink>
        <a:srgbClr val="2DA0DC"/>
      </a:hlink>
      <a:folHlink>
        <a:srgbClr val="DD106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Graph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Blank Slide">
  <a:themeElements>
    <a:clrScheme name="FRONTLINE AIDS COLOURS">
      <a:dk1>
        <a:srgbClr val="2EA0DC"/>
      </a:dk1>
      <a:lt1>
        <a:srgbClr val="FFFFFF"/>
      </a:lt1>
      <a:dk2>
        <a:srgbClr val="1F743D"/>
      </a:dk2>
      <a:lt2>
        <a:srgbClr val="DD1065"/>
      </a:lt2>
      <a:accent1>
        <a:srgbClr val="2641A4"/>
      </a:accent1>
      <a:accent2>
        <a:srgbClr val="2FB259"/>
      </a:accent2>
      <a:accent3>
        <a:srgbClr val="860047"/>
      </a:accent3>
      <a:accent4>
        <a:srgbClr val="F83525"/>
      </a:accent4>
      <a:accent5>
        <a:srgbClr val="E7C84B"/>
      </a:accent5>
      <a:accent6>
        <a:srgbClr val="50B6B5"/>
      </a:accent6>
      <a:hlink>
        <a:srgbClr val="2DA0DC"/>
      </a:hlink>
      <a:folHlink>
        <a:srgbClr val="DD106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End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Cover slide">
  <a:themeElements>
    <a:clrScheme name="FRONTLINE AIDS COLOURS">
      <a:dk1>
        <a:srgbClr val="2EA0DC"/>
      </a:dk1>
      <a:lt1>
        <a:srgbClr val="FFFFFF"/>
      </a:lt1>
      <a:dk2>
        <a:srgbClr val="1F743D"/>
      </a:dk2>
      <a:lt2>
        <a:srgbClr val="DD1065"/>
      </a:lt2>
      <a:accent1>
        <a:srgbClr val="2641A4"/>
      </a:accent1>
      <a:accent2>
        <a:srgbClr val="2FB259"/>
      </a:accent2>
      <a:accent3>
        <a:srgbClr val="860047"/>
      </a:accent3>
      <a:accent4>
        <a:srgbClr val="F83525"/>
      </a:accent4>
      <a:accent5>
        <a:srgbClr val="E7C84B"/>
      </a:accent5>
      <a:accent6>
        <a:srgbClr val="50B6B5"/>
      </a:accent6>
      <a:hlink>
        <a:srgbClr val="2DA0DC"/>
      </a:hlink>
      <a:folHlink>
        <a:srgbClr val="DD1066"/>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Section Slide">
  <a:themeElements>
    <a:clrScheme name="FRONTLINE AIDS COLOURS">
      <a:dk1>
        <a:srgbClr val="2EA0DC"/>
      </a:dk1>
      <a:lt1>
        <a:srgbClr val="FFFFFF"/>
      </a:lt1>
      <a:dk2>
        <a:srgbClr val="1F743D"/>
      </a:dk2>
      <a:lt2>
        <a:srgbClr val="DD1065"/>
      </a:lt2>
      <a:accent1>
        <a:srgbClr val="2641A4"/>
      </a:accent1>
      <a:accent2>
        <a:srgbClr val="2FB259"/>
      </a:accent2>
      <a:accent3>
        <a:srgbClr val="860047"/>
      </a:accent3>
      <a:accent4>
        <a:srgbClr val="F83525"/>
      </a:accent4>
      <a:accent5>
        <a:srgbClr val="E7C84B"/>
      </a:accent5>
      <a:accent6>
        <a:srgbClr val="50B6B5"/>
      </a:accent6>
      <a:hlink>
        <a:srgbClr val="2DA0DC"/>
      </a:hlink>
      <a:folHlink>
        <a:srgbClr val="DD106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14386</TotalTime>
  <Words>10123</Words>
  <Application>Microsoft Office PowerPoint</Application>
  <PresentationFormat>Widescreen</PresentationFormat>
  <Paragraphs>931</Paragraphs>
  <Slides>97</Slides>
  <Notes>53</Notes>
  <HiddenSlides>13</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97</vt:i4>
      </vt:variant>
    </vt:vector>
  </HeadingPairs>
  <TitlesOfParts>
    <vt:vector size="117" baseType="lpstr">
      <vt:lpstr>Arial</vt:lpstr>
      <vt:lpstr>Arial Black</vt:lpstr>
      <vt:lpstr>Calibri</vt:lpstr>
      <vt:lpstr>Calibri Light</vt:lpstr>
      <vt:lpstr>Courier New</vt:lpstr>
      <vt:lpstr>Gilroy ExtraBold</vt:lpstr>
      <vt:lpstr>Poppins</vt:lpstr>
      <vt:lpstr>Times New Roman</vt:lpstr>
      <vt:lpstr>Trebuchet MS</vt:lpstr>
      <vt:lpstr>Wingdings</vt:lpstr>
      <vt:lpstr>1_Cover slide</vt:lpstr>
      <vt:lpstr>2_Section Slide</vt:lpstr>
      <vt:lpstr>3_Text Slides</vt:lpstr>
      <vt:lpstr>4_Image+Text Slides</vt:lpstr>
      <vt:lpstr>5_Graph Slide</vt:lpstr>
      <vt:lpstr>6_Blank Slide</vt:lpstr>
      <vt:lpstr>7_End Slide</vt:lpstr>
      <vt:lpstr>2_Cover slide</vt:lpstr>
      <vt:lpstr>3_Section Slide</vt:lpstr>
      <vt:lpstr>7_Blank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REAct: Past, present and future </vt:lpstr>
      <vt:lpstr>PowerPoint Presentation</vt:lpstr>
      <vt:lpstr>Which information management system does REact use, and why?</vt:lpstr>
      <vt:lpstr>Who benefits from REAct? </vt:lpstr>
      <vt:lpstr>PowerPoint Presentation</vt:lpstr>
      <vt:lpstr>Where has REAct been rolled out?</vt:lpstr>
      <vt:lpstr>Research</vt:lpstr>
      <vt:lpstr>PowerPoint Presentation</vt:lpstr>
      <vt:lpstr>Advocacy </vt:lpstr>
      <vt:lpstr>PowerPoint Presentation</vt:lpstr>
      <vt:lpstr>Advocacy</vt:lpstr>
      <vt:lpstr>How much will it cost to set up REAct?</vt:lpstr>
      <vt:lpstr>Additional budget lines</vt:lpstr>
      <vt:lpstr>PowerPoint Presentation</vt:lpstr>
      <vt:lpstr>PowerPoint Presentation</vt:lpstr>
      <vt:lpstr>T3.2 Activity   Human rights issues in the community</vt:lpstr>
      <vt:lpstr>T3.3 Mapping responses</vt:lpstr>
      <vt:lpstr>PowerPoint Presentation</vt:lpstr>
      <vt:lpstr>T4.1 What are human rights? </vt:lpstr>
      <vt:lpstr>PowerPoint Presentation</vt:lpstr>
      <vt:lpstr>What are the human rights-related barriers to accessing services? </vt:lpstr>
      <vt:lpstr>Group work – give examples of rights-related barriers for these groups</vt:lpstr>
      <vt:lpstr>PowerPoint Presentation</vt:lpstr>
      <vt:lpstr>PowerPoint Presentation</vt:lpstr>
      <vt:lpstr>PowerPoint Presentation</vt:lpstr>
      <vt:lpstr>PowerPoint Presentation</vt:lpstr>
      <vt:lpstr>Refer to R1.3 What is a human rights violation? </vt:lpstr>
      <vt:lpstr>Case study exercise (optional)</vt:lpstr>
      <vt:lpstr>PowerPoint Presentation</vt:lpstr>
      <vt:lpstr>PowerPoint Presentation</vt:lpstr>
      <vt:lpstr>PowerPoint Presentation</vt:lpstr>
      <vt:lpstr>PowerPoint Presentation</vt:lpstr>
      <vt:lpstr>State duty to the right to health</vt:lpstr>
      <vt:lpstr>Global recognition for rights responses to HIV</vt:lpstr>
      <vt:lpstr>Global policy and guidance</vt:lpstr>
      <vt:lpstr>PowerPoint Presentation</vt:lpstr>
      <vt:lpstr>What evidence is it that we are collecting? </vt:lpstr>
      <vt:lpstr>T5.1 Interviewing principles</vt:lpstr>
      <vt:lpstr>Interview techniques</vt:lpstr>
      <vt:lpstr>The interview part 1: Setting, safety and informed consent</vt:lpstr>
      <vt:lpstr>Build rapport and a safe space for sharing</vt:lpstr>
      <vt:lpstr>Enabling informed consent</vt:lpstr>
      <vt:lpstr>Interview practice  Part 1: Meeting the beneficiary for the first time</vt:lpstr>
      <vt:lpstr>Interview practice Part 2: Conducting the interview Asking open ended questions</vt:lpstr>
      <vt:lpstr>Interview practice  Part 3: Concluding the interview</vt:lpstr>
      <vt:lpstr>Interview practice  Part 2: Conducting and concluding the interview</vt:lpstr>
      <vt:lpstr>After the interview</vt:lpstr>
      <vt:lpstr>What to do after the workshop</vt:lpstr>
      <vt:lpstr>PowerPoint Presentation</vt:lpstr>
      <vt:lpstr>PowerPoint Presentation</vt:lpstr>
      <vt:lpstr>Current documentation practices</vt:lpstr>
      <vt:lpstr>PowerPoint Presentation</vt:lpstr>
      <vt:lpstr>The move to Wanda</vt:lpstr>
      <vt:lpstr>We want to reduce this…</vt:lpstr>
      <vt:lpstr>We will try to avoid this…</vt:lpstr>
      <vt:lpstr>Hopefully you will feel like this!</vt:lpstr>
      <vt:lpstr>Why DHIS2? </vt:lpstr>
      <vt:lpstr>Who was Wanda Fox?</vt:lpstr>
      <vt:lpstr>PowerPoint Presentation</vt:lpstr>
      <vt:lpstr>PowerPoint Presentation</vt:lpstr>
      <vt:lpstr>Security features of Wanda</vt:lpstr>
      <vt:lpstr>PowerPoint Presentation</vt:lpstr>
      <vt:lpstr>REAct template</vt:lpstr>
      <vt:lpstr>Adapting the REAct template</vt:lpstr>
      <vt:lpstr>PowerPoint Presentation</vt:lpstr>
      <vt:lpstr>Where can you access Wanda?</vt:lpstr>
      <vt:lpstr>Using the system – computer</vt:lpstr>
      <vt:lpstr>PowerPoint Presentation</vt:lpstr>
      <vt:lpstr>PowerPoint Presentation</vt:lpstr>
      <vt:lpstr>Navigating Wanda</vt:lpstr>
      <vt:lpstr>User profile</vt:lpstr>
      <vt:lpstr>Editing data </vt:lpstr>
      <vt:lpstr>User profile: practice</vt:lpstr>
      <vt:lpstr>PowerPoint Presentation</vt:lpstr>
      <vt:lpstr>Using computers</vt:lpstr>
      <vt:lpstr>Registering a client</vt:lpstr>
      <vt:lpstr>Registering a client</vt:lpstr>
      <vt:lpstr>Registering a client</vt:lpstr>
      <vt:lpstr>Registering a client</vt:lpstr>
      <vt:lpstr>Registering a client</vt:lpstr>
      <vt:lpstr>Search for a client</vt:lpstr>
      <vt:lpstr>Registering a client</vt:lpstr>
      <vt:lpstr>PowerPoint Presentation</vt:lpstr>
      <vt:lpstr>PowerPoint Presentation</vt:lpstr>
      <vt:lpstr>Analysis of reach</vt:lpstr>
      <vt:lpstr>Analysis of responses</vt:lpstr>
      <vt:lpstr>Programmatic analysis </vt:lpstr>
      <vt:lpstr>PowerPoint Presentation</vt:lpstr>
      <vt:lpstr>Checklist: 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Epicent Creds Deck</dc:title>
  <dc:creator>Microsoft Office User</dc:creator>
  <cp:lastModifiedBy>Sophie Simpson</cp:lastModifiedBy>
  <cp:revision>341</cp:revision>
  <cp:lastPrinted>2019-01-10T14:55:25Z</cp:lastPrinted>
  <dcterms:created xsi:type="dcterms:W3CDTF">2018-09-13T08:38:18Z</dcterms:created>
  <dcterms:modified xsi:type="dcterms:W3CDTF">2019-09-03T12:56:42Z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